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3" r:id="rId4"/>
    <p:sldId id="258" r:id="rId5"/>
    <p:sldId id="265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481C"/>
    <a:srgbClr val="B71A8B"/>
    <a:srgbClr val="2C3841"/>
    <a:srgbClr val="9BA7B0"/>
    <a:srgbClr val="552481"/>
    <a:srgbClr val="9F3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146" autoAdjust="0"/>
  </p:normalViewPr>
  <p:slideViewPr>
    <p:cSldViewPr snapToGrid="0" snapToObjects="1" showGuides="1">
      <p:cViewPr varScale="1">
        <p:scale>
          <a:sx n="45" d="100"/>
          <a:sy n="45" d="100"/>
        </p:scale>
        <p:origin x="546" y="60"/>
      </p:cViewPr>
      <p:guideLst>
        <p:guide orient="horz" pos="510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51" d="100"/>
          <a:sy n="151" d="100"/>
        </p:scale>
        <p:origin x="-464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sz="1100" dirty="0">
              <a:solidFill>
                <a:srgbClr val="2C3841"/>
              </a:solidFill>
              <a:latin typeface="Corbel"/>
              <a:cs typeface="Corbe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F4E53-F32D-E643-8E4A-00EAFEAC0BDF}" type="datetimeFigureOut">
              <a:rPr lang="en-US" sz="1100" smtClean="0">
                <a:solidFill>
                  <a:srgbClr val="2C3841"/>
                </a:solidFill>
                <a:latin typeface="Corbel"/>
                <a:cs typeface="Corbel"/>
              </a:rPr>
              <a:t>9/26/2018</a:t>
            </a:fld>
            <a:endParaRPr lang="en-GB" sz="1100" dirty="0">
              <a:solidFill>
                <a:srgbClr val="2C3841"/>
              </a:solidFill>
              <a:latin typeface="Corbel"/>
              <a:cs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sz="1100" dirty="0">
              <a:solidFill>
                <a:srgbClr val="2C3841"/>
              </a:solidFill>
              <a:latin typeface="Corbel"/>
              <a:cs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CC3291-B1ED-4249-AE87-332ED060E6C6}" type="slidenum">
              <a:rPr lang="en-GB" sz="1100" b="1" smtClean="0">
                <a:solidFill>
                  <a:srgbClr val="2C3841"/>
                </a:solidFill>
                <a:latin typeface="Corbel"/>
                <a:cs typeface="Corbel"/>
              </a:rPr>
              <a:t>‹#›</a:t>
            </a:fld>
            <a:endParaRPr lang="en-GB" sz="1100" b="1" dirty="0">
              <a:solidFill>
                <a:srgbClr val="2C3841"/>
              </a:solidFill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023173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solidFill>
                  <a:srgbClr val="2C3841"/>
                </a:solidFill>
                <a:latin typeface="Corbel"/>
                <a:cs typeface="Corbel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solidFill>
                  <a:srgbClr val="2C3841"/>
                </a:solidFill>
                <a:latin typeface="Corbel"/>
                <a:cs typeface="Corbel"/>
              </a:defRPr>
            </a:lvl1pPr>
          </a:lstStyle>
          <a:p>
            <a:fld id="{46529CBB-F0FF-9842-BA64-0F347ABD5093}" type="datetimeFigureOut">
              <a:rPr lang="en-US" smtClean="0"/>
              <a:pPr/>
              <a:t>9/26/2018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rgbClr val="2C3841"/>
                </a:solidFill>
                <a:latin typeface="Corbel"/>
                <a:cs typeface="Corbel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 b="1">
                <a:latin typeface="Corbel"/>
                <a:cs typeface="Corbel"/>
              </a:defRPr>
            </a:lvl1pPr>
          </a:lstStyle>
          <a:p>
            <a:fld id="{6B37C837-5377-6648-AD34-4D4FC0F568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5837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rgbClr val="2C3841"/>
        </a:solidFill>
        <a:latin typeface="Corbel"/>
        <a:ea typeface="+mn-ea"/>
        <a:cs typeface="Corbel"/>
      </a:defRPr>
    </a:lvl1pPr>
    <a:lvl2pPr marL="457200" algn="l" defTabSz="457200" rtl="0" eaLnBrk="1" latinLnBrk="0" hangingPunct="1">
      <a:defRPr sz="1200" kern="1200">
        <a:solidFill>
          <a:srgbClr val="2C3841"/>
        </a:solidFill>
        <a:latin typeface="Corbel"/>
        <a:ea typeface="+mn-ea"/>
        <a:cs typeface="Corbel"/>
      </a:defRPr>
    </a:lvl2pPr>
    <a:lvl3pPr marL="914400" algn="l" defTabSz="457200" rtl="0" eaLnBrk="1" latinLnBrk="0" hangingPunct="1">
      <a:defRPr sz="1200" kern="1200">
        <a:solidFill>
          <a:srgbClr val="2C3841"/>
        </a:solidFill>
        <a:latin typeface="Corbel"/>
        <a:ea typeface="+mn-ea"/>
        <a:cs typeface="Corbel"/>
      </a:defRPr>
    </a:lvl3pPr>
    <a:lvl4pPr marL="1371600" algn="l" defTabSz="457200" rtl="0" eaLnBrk="1" latinLnBrk="0" hangingPunct="1">
      <a:defRPr sz="1200" kern="1200">
        <a:solidFill>
          <a:srgbClr val="2C3841"/>
        </a:solidFill>
        <a:latin typeface="Corbel"/>
        <a:ea typeface="+mn-ea"/>
        <a:cs typeface="Corbel"/>
      </a:defRPr>
    </a:lvl4pPr>
    <a:lvl5pPr marL="1828800" algn="l" defTabSz="457200" rtl="0" eaLnBrk="1" latinLnBrk="0" hangingPunct="1">
      <a:defRPr sz="1200" kern="1200">
        <a:solidFill>
          <a:srgbClr val="2C3841"/>
        </a:solidFill>
        <a:latin typeface="Corbel"/>
        <a:ea typeface="+mn-ea"/>
        <a:cs typeface="Corbe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2C3841"/>
                </a:solidFill>
              </a:rPr>
              <a:t>Go to ‘View’ menu &gt; ‘Header and Footer…’ to edit the footers on this slide (click ‘Apply’ to change only the currently selected slide, or ‘Apply to All’ to change the footers</a:t>
            </a:r>
            <a:r>
              <a:rPr lang="en-US" sz="1200" b="1" baseline="0" dirty="0">
                <a:solidFill>
                  <a:srgbClr val="2C3841"/>
                </a:solidFill>
              </a:rPr>
              <a:t> on all slides).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baseline="0" dirty="0">
              <a:solidFill>
                <a:srgbClr val="2C384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baseline="0" dirty="0">
                <a:solidFill>
                  <a:srgbClr val="2C3841"/>
                </a:solidFill>
              </a:rPr>
              <a:t>To add a background image to this slide; d</a:t>
            </a:r>
            <a:r>
              <a:rPr lang="en-US" sz="1200" b="1" dirty="0">
                <a:solidFill>
                  <a:srgbClr val="2C3841"/>
                </a:solidFill>
              </a:rPr>
              <a:t>rag a picture to the placeholder or click the icon in the centre of the placeholder to browse</a:t>
            </a:r>
            <a:r>
              <a:rPr lang="en-US" sz="1200" b="1" baseline="0" dirty="0">
                <a:solidFill>
                  <a:srgbClr val="2C3841"/>
                </a:solidFill>
              </a:rPr>
              <a:t> for and add another image. Once added, the image can be cropped, resized or repositioned to suit.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C837-5377-6648-AD34-4D4FC0F568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52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C837-5377-6648-AD34-4D4FC0F568F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3460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rgbClr val="2C3841"/>
              </a:solidFill>
              <a:effectLst/>
              <a:latin typeface="Corbel"/>
              <a:ea typeface="+mn-ea"/>
              <a:cs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C837-5377-6648-AD34-4D4FC0F568F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139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Key points:</a:t>
            </a:r>
          </a:p>
          <a:p>
            <a:pPr marL="0" indent="0">
              <a:buNone/>
            </a:pPr>
            <a:r>
              <a:rPr lang="en-GB" dirty="0"/>
              <a:t>Jisc</a:t>
            </a:r>
            <a:r>
              <a:rPr lang="en-GB" baseline="0" dirty="0"/>
              <a:t> has grown from approximately 90 people in 2012 to 588 people today.</a:t>
            </a:r>
          </a:p>
          <a:p>
            <a:pPr marL="0" indent="0">
              <a:buNone/>
            </a:pPr>
            <a:r>
              <a:rPr lang="en-GB" baseline="0" dirty="0"/>
              <a:t>We didn’t used to have an internal communications team. </a:t>
            </a:r>
          </a:p>
          <a:p>
            <a:pPr marL="0" indent="0">
              <a:buNone/>
            </a:pPr>
            <a:r>
              <a:rPr lang="en-GB" baseline="0" dirty="0"/>
              <a:t>We had mailing lists where information was posted and an intranet site which was collaborative and information was shared.</a:t>
            </a:r>
          </a:p>
          <a:p>
            <a:pPr marL="0" indent="0">
              <a:buNone/>
            </a:pPr>
            <a:endParaRPr lang="en-GB" baseline="0" dirty="0"/>
          </a:p>
          <a:p>
            <a:pPr marL="0" indent="0">
              <a:buNone/>
            </a:pPr>
            <a:r>
              <a:rPr lang="en-GB" baseline="0" dirty="0"/>
              <a:t>As we’ve grown we needed to find ways to bring in some structure but still give everyone the chance to chat/ communicate and share information in their own ways.</a:t>
            </a:r>
          </a:p>
          <a:p>
            <a:pPr marL="0" indent="0">
              <a:buNone/>
            </a:pPr>
            <a:endParaRPr lang="en-GB" baseline="0" dirty="0"/>
          </a:p>
          <a:p>
            <a:pPr marL="0" indent="0">
              <a:buNone/>
            </a:pPr>
            <a:r>
              <a:rPr lang="en-GB" baseline="0" dirty="0"/>
              <a:t>We split the information into operational, strategic and informal.</a:t>
            </a:r>
          </a:p>
          <a:p>
            <a:pPr marL="0" indent="0">
              <a:buNone/>
            </a:pPr>
            <a:endParaRPr lang="en-GB" baseline="0" dirty="0"/>
          </a:p>
          <a:p>
            <a:pPr marL="0" indent="0"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C837-5377-6648-AD34-4D4FC0F568F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001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rgbClr val="2C3841"/>
                </a:solidFill>
                <a:effectLst/>
                <a:latin typeface="Corbel"/>
                <a:ea typeface="+mn-ea"/>
                <a:cs typeface="Corbel"/>
              </a:rPr>
              <a:t>We</a:t>
            </a:r>
            <a:r>
              <a:rPr lang="en-GB" sz="1200" kern="1200" baseline="0" dirty="0">
                <a:solidFill>
                  <a:srgbClr val="2C3841"/>
                </a:solidFill>
                <a:effectLst/>
                <a:latin typeface="Corbel"/>
                <a:ea typeface="+mn-ea"/>
                <a:cs typeface="Corbel"/>
              </a:rPr>
              <a:t> use a numbers of channels to help connect everyone together </a:t>
            </a:r>
            <a:endParaRPr lang="en-GB" sz="1200" kern="1200" dirty="0">
              <a:solidFill>
                <a:srgbClr val="2C3841"/>
              </a:solidFill>
              <a:effectLst/>
              <a:latin typeface="Corbel"/>
              <a:ea typeface="+mn-ea"/>
              <a:cs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C837-5377-6648-AD34-4D4FC0F568F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135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rgbClr val="2C3841"/>
              </a:solidFill>
              <a:effectLst/>
              <a:latin typeface="Corbel"/>
              <a:ea typeface="+mn-ea"/>
              <a:cs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C837-5377-6648-AD34-4D4FC0F568F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02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C837-5377-6648-AD34-4D4FC0F568F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977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Key tools: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C837-5377-6648-AD34-4D4FC0F568F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260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64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0" y="5131323"/>
            <a:ext cx="7470000" cy="197490"/>
          </a:xfrm>
        </p:spPr>
        <p:txBody>
          <a:bodyPr>
            <a:spAutoFit/>
          </a:bodyPr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DE481C"/>
              </a:buClr>
              <a:buSzPct val="120000"/>
              <a:buFont typeface="Lucida Grande"/>
              <a:buNone/>
              <a:tabLst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presentation subtitle</a:t>
            </a:r>
          </a:p>
        </p:txBody>
      </p:sp>
      <p:sp>
        <p:nvSpPr>
          <p:cNvPr id="25" name="Title 24"/>
          <p:cNvSpPr>
            <a:spLocks noGrp="1"/>
          </p:cNvSpPr>
          <p:nvPr>
            <p:ph type="title" hasCustomPrompt="1"/>
          </p:nvPr>
        </p:nvSpPr>
        <p:spPr>
          <a:xfrm>
            <a:off x="1440000" y="4560774"/>
            <a:ext cx="7470000" cy="502701"/>
          </a:xfrm>
        </p:spPr>
        <p:txBody>
          <a:bodyPr anchor="t" anchorCtr="0">
            <a:normAutofit/>
          </a:bodyPr>
          <a:lstStyle>
            <a:lvl1pPr algn="l">
              <a:lnSpc>
                <a:spcPct val="85000"/>
              </a:lnSpc>
              <a:defRPr sz="2800" b="1" i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presentation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737600"/>
            <a:ext cx="1029600" cy="244800"/>
          </a:xfrm>
        </p:spPr>
        <p:txBody>
          <a:bodyPr>
            <a:normAutofit/>
          </a:bodyPr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fld id="{C750183E-5AE1-DC40-89B1-1CBB18EE30C8}" type="datetime1">
              <a:rPr lang="en-GB" smtClean="0"/>
              <a:t>14/10/2013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522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Jisc Slid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71E55-FC59-4ABD-BC87-0F29ADE8C740}" type="datetime1">
              <a:rPr lang="en-GB" smtClean="0"/>
              <a:t>26/09/2018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27302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End Slid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hutterstock_129615650_handphone(tomedit2)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910" y="1328112"/>
            <a:ext cx="4742688" cy="5199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1968" y="3"/>
            <a:ext cx="6628033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0740A-A222-416D-8AB9-5C081BC2A129}" type="datetime1">
              <a:rPr lang="en-GB" smtClean="0"/>
              <a:t>26/09/2018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11" descr="2013_Jisc_Logo_RGB300(19.5mm)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36925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isc Slide (End Slid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elete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34" y="1005024"/>
            <a:ext cx="8968435" cy="55229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54801" y="3"/>
            <a:ext cx="6655200" cy="466898"/>
          </a:xfrm>
        </p:spPr>
        <p:txBody>
          <a:bodyPr/>
          <a:lstStyle/>
          <a:p>
            <a:r>
              <a:rPr lang="en-GB" dirty="0"/>
              <a:t>Click to edit slide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96AE-18E8-4779-BFAE-9BEB91F562C5}" type="datetime1">
              <a:rPr lang="en-GB" smtClean="0"/>
              <a:t>26/09/2018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2013_Jisc_Logo_RGB300(19.5mm)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44119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isc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69736" y="2706186"/>
            <a:ext cx="7740264" cy="430887"/>
          </a:xfrm>
        </p:spPr>
        <p:txBody>
          <a:bodyPr wrap="square" anchor="t">
            <a:spAutoFit/>
          </a:bodyPr>
          <a:lstStyle>
            <a:lvl1pPr algn="l">
              <a:defRPr sz="2800" b="1" cap="none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69736" y="3606714"/>
            <a:ext cx="7740264" cy="253916"/>
          </a:xfrm>
        </p:spPr>
        <p:txBody>
          <a:bodyPr wrap="square" anchor="t" anchorCtr="0">
            <a:spAutoFit/>
          </a:bodyPr>
          <a:lstStyle>
            <a:lvl1pPr marL="0" indent="0">
              <a:buNone/>
              <a:defRPr sz="1800">
                <a:solidFill>
                  <a:srgbClr val="2C384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section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6206-A02E-4D7B-87DE-58C25D106043}" type="datetime1">
              <a:rPr lang="en-GB" smtClean="0"/>
              <a:t>26/09/2018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2013_Jisc_Logo_RGB300(26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935736" cy="54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719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isc Slide (1 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61593" y="4"/>
            <a:ext cx="6648408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4000" y="809626"/>
            <a:ext cx="8676000" cy="5550374"/>
          </a:xfrm>
        </p:spPr>
        <p:txBody>
          <a:bodyPr/>
          <a:lstStyle/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C8039-2BF3-4786-BF6E-E94BBD6AB521}" type="datetime1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1 col + Heading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68384" y="3"/>
            <a:ext cx="6641617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073F-59B2-4324-9B4D-445DC5071F91}" type="datetime1">
              <a:rPr lang="en-GB" smtClean="0"/>
              <a:t>26/09/2018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4000" y="1409625"/>
            <a:ext cx="8676000" cy="4950375"/>
          </a:xfrm>
        </p:spPr>
        <p:txBody>
          <a:bodyPr/>
          <a:lstStyle/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34000" y="809625"/>
            <a:ext cx="8676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slide heading</a:t>
            </a:r>
          </a:p>
        </p:txBody>
      </p:sp>
      <p:pic>
        <p:nvPicPr>
          <p:cNvPr id="12" name="Picture 11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5082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Jisc Slide (2 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68384" y="3"/>
            <a:ext cx="6641617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4000" y="809625"/>
            <a:ext cx="4140000" cy="5550526"/>
          </a:xfrm>
        </p:spPr>
        <p:txBody>
          <a:bodyPr/>
          <a:lstStyle>
            <a:lvl1pPr>
              <a:defRPr sz="2800">
                <a:solidFill>
                  <a:srgbClr val="2C3841"/>
                </a:solidFill>
              </a:defRPr>
            </a:lvl1pPr>
            <a:lvl2pPr>
              <a:defRPr sz="2800">
                <a:solidFill>
                  <a:srgbClr val="2C3841"/>
                </a:solidFill>
              </a:defRPr>
            </a:lvl2pPr>
            <a:lvl3pPr>
              <a:defRPr sz="2400">
                <a:solidFill>
                  <a:srgbClr val="2C3841"/>
                </a:solidFill>
              </a:defRPr>
            </a:lvl3pPr>
            <a:lvl4pPr>
              <a:defRPr sz="2400">
                <a:solidFill>
                  <a:srgbClr val="2C3841"/>
                </a:solidFill>
              </a:defRPr>
            </a:lvl4pPr>
            <a:lvl5pPr>
              <a:defRPr sz="2400">
                <a:solidFill>
                  <a:srgbClr val="2C384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70001" y="809625"/>
            <a:ext cx="4140000" cy="5550526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AB75-3EF7-420B-A501-2A34DECA49C2}" type="datetime1">
              <a:rPr lang="en-GB" smtClean="0"/>
              <a:t>26/09/2018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12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727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isc Slide (2 col + Heading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68384" y="0"/>
            <a:ext cx="6641616" cy="466901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34000" y="809625"/>
            <a:ext cx="4140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slide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34001" y="1409625"/>
            <a:ext cx="4139999" cy="495037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70001" y="809625"/>
            <a:ext cx="4140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slide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770001" y="1409625"/>
            <a:ext cx="4139999" cy="495037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55053-726D-4184-BAFD-05FC488B420F}" type="datetime1">
              <a:rPr lang="en-GB" smtClean="0"/>
              <a:t>26/09/2018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14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7" name="Straight Connector 16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2204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2 col + 2 conten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75176" y="3"/>
            <a:ext cx="6634825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A68-C36C-43F1-BD69-3C253ADA25D3}" type="datetime1">
              <a:rPr lang="en-GB" smtClean="0"/>
              <a:t>26/09/2018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4000" y="809625"/>
            <a:ext cx="4140000" cy="5550526"/>
          </a:xfrm>
        </p:spPr>
        <p:txBody>
          <a:bodyPr/>
          <a:lstStyle>
            <a:lvl1pPr>
              <a:defRPr sz="2800">
                <a:solidFill>
                  <a:srgbClr val="2C3841"/>
                </a:solidFill>
              </a:defRPr>
            </a:lvl1pPr>
            <a:lvl2pPr>
              <a:defRPr sz="2800">
                <a:solidFill>
                  <a:srgbClr val="2C3841"/>
                </a:solidFill>
              </a:defRPr>
            </a:lvl2pPr>
            <a:lvl3pPr>
              <a:defRPr sz="2400">
                <a:solidFill>
                  <a:srgbClr val="2C3841"/>
                </a:solidFill>
              </a:defRPr>
            </a:lvl3pPr>
            <a:lvl4pPr>
              <a:defRPr sz="2400">
                <a:solidFill>
                  <a:srgbClr val="2C3841"/>
                </a:solidFill>
              </a:defRPr>
            </a:lvl4pPr>
            <a:lvl5pPr>
              <a:defRPr sz="2400">
                <a:solidFill>
                  <a:srgbClr val="2C384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70001" y="809625"/>
            <a:ext cx="4140000" cy="2672721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770001" y="3685407"/>
            <a:ext cx="4140000" cy="2674721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13" name="Picture 12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1417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Pic + Cap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61593" y="0"/>
            <a:ext cx="6648407" cy="466901"/>
          </a:xfrm>
        </p:spPr>
        <p:txBody>
          <a:bodyPr anchor="b">
            <a:normAutofit/>
          </a:bodyPr>
          <a:lstStyle>
            <a:lvl1pPr algn="r">
              <a:defRPr sz="2800" b="1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6000" y="809625"/>
            <a:ext cx="7200000" cy="507037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935040" y="6000000"/>
            <a:ext cx="5400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image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5DE1-C1A6-4475-9980-2B015056EE57}" type="datetime1">
              <a:rPr lang="en-GB" smtClean="0"/>
              <a:t>26/09/2018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6335040" y="6000000"/>
            <a:ext cx="1800000" cy="360000"/>
          </a:xfrm>
        </p:spPr>
        <p:txBody>
          <a:bodyPr>
            <a:normAutofit/>
          </a:bodyPr>
          <a:lstStyle>
            <a:lvl1pPr marL="0" indent="0" algn="r">
              <a:buNone/>
              <a:defRPr sz="800">
                <a:solidFill>
                  <a:srgbClr val="9BA7B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image attribution</a:t>
            </a:r>
          </a:p>
        </p:txBody>
      </p:sp>
      <p:pic>
        <p:nvPicPr>
          <p:cNvPr id="14" name="Picture 13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9746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isc Slide (Title On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1968" y="3"/>
            <a:ext cx="6628033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F8FD-2F0F-4FC4-A249-7E170EFDA4E4}" type="datetime1">
              <a:rPr lang="en-GB" smtClean="0"/>
              <a:t>26/09/2018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8235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4002" y="3"/>
            <a:ext cx="7505998" cy="460673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dirty="0"/>
              <a:t>Click to edit 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4000" y="809625"/>
            <a:ext cx="8676000" cy="5550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000" y="6528000"/>
            <a:ext cx="720000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50" b="1" normalizeH="0">
                <a:solidFill>
                  <a:srgbClr val="9BA7B0"/>
                </a:solidFill>
              </a:defRPr>
            </a:lvl1pPr>
          </a:lstStyle>
          <a:p>
            <a:fld id="{C27CCF58-438D-43BD-843D-46E2D66EB287}" type="datetime1">
              <a:rPr lang="en-GB" smtClean="0"/>
              <a:t>26/09/2018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001" y="6528000"/>
            <a:ext cx="7153217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50">
                <a:solidFill>
                  <a:srgbClr val="9BA7B0"/>
                </a:solidFill>
              </a:defRPr>
            </a:lvl1pPr>
          </a:lstStyle>
          <a:p>
            <a:r>
              <a:rPr lang="en-GB"/>
              <a:t>Social media communications:  maximising the advocacy of projects and people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0000" y="6528000"/>
            <a:ext cx="720000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50" b="1">
                <a:solidFill>
                  <a:srgbClr val="9BA7B0"/>
                </a:solidFill>
              </a:defRPr>
            </a:lvl1pPr>
          </a:lstStyle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6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9" r:id="rId4"/>
    <p:sldLayoutId id="2147483652" r:id="rId5"/>
    <p:sldLayoutId id="2147483653" r:id="rId6"/>
    <p:sldLayoutId id="2147483658" r:id="rId7"/>
    <p:sldLayoutId id="2147483657" r:id="rId8"/>
    <p:sldLayoutId id="2147483654" r:id="rId9"/>
    <p:sldLayoutId id="2147483655" r:id="rId10"/>
    <p:sldLayoutId id="2147483660" r:id="rId11"/>
    <p:sldLayoutId id="2147483661" r:id="rId12"/>
  </p:sldLayoutIdLst>
  <p:hf sldNum="0" hdr="0"/>
  <p:txStyles>
    <p:titleStyle>
      <a:lvl1pPr algn="r" defTabSz="457200" rtl="0" eaLnBrk="1" latinLnBrk="0" hangingPunct="1">
        <a:spcBef>
          <a:spcPct val="0"/>
        </a:spcBef>
        <a:buNone/>
        <a:defRPr sz="2800" b="1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457200" rtl="0" eaLnBrk="1" latinLnBrk="0" hangingPunct="1">
        <a:lnSpc>
          <a:spcPct val="90000"/>
        </a:lnSpc>
        <a:spcBef>
          <a:spcPts val="1200"/>
        </a:spcBef>
        <a:buClr>
          <a:srgbClr val="DE481C"/>
        </a:buClr>
        <a:buSzPct val="120000"/>
        <a:buFont typeface="Lucida Grande"/>
        <a:buChar char="»"/>
        <a:defRPr sz="2800" kern="1200">
          <a:solidFill>
            <a:srgbClr val="2C3841"/>
          </a:solidFill>
          <a:latin typeface="+mn-lt"/>
          <a:ea typeface="+mn-ea"/>
          <a:cs typeface="+mn-cs"/>
        </a:defRPr>
      </a:lvl1pPr>
      <a:lvl2pPr marL="576000" indent="-288000" algn="l" defTabSz="457200" rtl="0" eaLnBrk="1" latinLnBrk="0" hangingPunct="1">
        <a:lnSpc>
          <a:spcPct val="90000"/>
        </a:lnSpc>
        <a:spcBef>
          <a:spcPts val="800"/>
        </a:spcBef>
        <a:buClr>
          <a:srgbClr val="DE481C"/>
        </a:buClr>
        <a:buSzPct val="120000"/>
        <a:buFont typeface="Lucida Grande"/>
        <a:buChar char="›"/>
        <a:defRPr sz="2800" kern="1200">
          <a:solidFill>
            <a:srgbClr val="2C3841"/>
          </a:solidFill>
          <a:latin typeface="+mn-lt"/>
          <a:ea typeface="+mn-ea"/>
          <a:cs typeface="+mn-cs"/>
        </a:defRPr>
      </a:lvl2pPr>
      <a:lvl3pPr marL="864000" indent="-288000" algn="l" defTabSz="457200" rtl="0" eaLnBrk="1" latinLnBrk="0" hangingPunct="1">
        <a:lnSpc>
          <a:spcPct val="90000"/>
        </a:lnSpc>
        <a:spcBef>
          <a:spcPts val="400"/>
        </a:spcBef>
        <a:buClr>
          <a:srgbClr val="DE481C"/>
        </a:buClr>
        <a:buSzPct val="120000"/>
        <a:buFont typeface="Lucida Grande"/>
        <a:buChar char="–"/>
        <a:defRPr sz="2400" kern="1200">
          <a:solidFill>
            <a:srgbClr val="2C3841"/>
          </a:solidFill>
          <a:latin typeface="+mn-lt"/>
          <a:ea typeface="+mn-ea"/>
          <a:cs typeface="+mn-cs"/>
        </a:defRPr>
      </a:lvl3pPr>
      <a:lvl4pPr marL="1152000" indent="-288000" algn="l" defTabSz="457200" rtl="0" eaLnBrk="1" latinLnBrk="0" hangingPunct="1">
        <a:lnSpc>
          <a:spcPct val="90000"/>
        </a:lnSpc>
        <a:spcBef>
          <a:spcPts val="400"/>
        </a:spcBef>
        <a:buClr>
          <a:srgbClr val="DE481C"/>
        </a:buClr>
        <a:buSzPct val="120000"/>
        <a:buFont typeface="Lucida Grande"/>
        <a:buChar char="–"/>
        <a:defRPr sz="2400" kern="1200">
          <a:solidFill>
            <a:srgbClr val="2C3841"/>
          </a:solidFill>
          <a:latin typeface="+mn-lt"/>
          <a:ea typeface="+mn-ea"/>
          <a:cs typeface="+mn-cs"/>
        </a:defRPr>
      </a:lvl4pPr>
      <a:lvl5pPr marL="1440000" indent="-288000" algn="l" defTabSz="457200" rtl="0" eaLnBrk="1" latinLnBrk="0" hangingPunct="1">
        <a:lnSpc>
          <a:spcPct val="90000"/>
        </a:lnSpc>
        <a:spcBef>
          <a:spcPts val="400"/>
        </a:spcBef>
        <a:buClr>
          <a:srgbClr val="DE481C"/>
        </a:buClr>
        <a:buSzPct val="120000"/>
        <a:buFont typeface="Lucida Grande"/>
        <a:buChar char="–"/>
        <a:defRPr sz="2400" kern="1200">
          <a:solidFill>
            <a:srgbClr val="2C384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8">
            <a:extLst>
              <a:ext uri="{FF2B5EF4-FFF2-40B4-BE49-F238E27FC236}">
                <a16:creationId xmlns="" xmlns:a16="http://schemas.microsoft.com/office/drawing/2014/main" id="{6B102653-88DD-4326-B597-8A1862AC92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0" r="9180"/>
          <a:stretch>
            <a:fillRect/>
          </a:stretch>
        </p:blipFill>
        <p:spPr>
          <a:xfrm>
            <a:off x="0" y="-48510"/>
            <a:ext cx="9144000" cy="4561893"/>
          </a:xfrm>
          <a:prstGeom prst="rect">
            <a:avLst/>
          </a:prstGeom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256040" y="4452281"/>
            <a:ext cx="7887960" cy="1225831"/>
          </a:xfrm>
          <a:prstGeom prst="rect">
            <a:avLst/>
          </a:prstGeom>
          <a:solidFill>
            <a:srgbClr val="DE481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389107"/>
            <a:ext cx="1184032" cy="1225831"/>
          </a:xfrm>
          <a:prstGeom prst="rect">
            <a:avLst/>
          </a:prstGeom>
          <a:solidFill>
            <a:srgbClr val="DE481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440000" y="5131323"/>
            <a:ext cx="7470000" cy="193899"/>
          </a:xfrm>
        </p:spPr>
        <p:txBody>
          <a:bodyPr/>
          <a:lstStyle/>
          <a:p>
            <a:r>
              <a:rPr lang="en-GB" dirty="0"/>
              <a:t>Taking the horse the water and making them drink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Internal communications and employee engagement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fld id="{298193D2-BABD-F849-A36C-96D1EB98DD48}" type="datetime1">
              <a:rPr lang="en-GB" smtClean="0"/>
              <a:t>26/09/2018</a:t>
            </a:fld>
            <a:endParaRPr lang="en-GB" dirty="0"/>
          </a:p>
        </p:txBody>
      </p:sp>
      <p:sp>
        <p:nvSpPr>
          <p:cNvPr id="9" name="Parallelogram 20"/>
          <p:cNvSpPr/>
          <p:nvPr/>
        </p:nvSpPr>
        <p:spPr>
          <a:xfrm>
            <a:off x="1179839" y="4391375"/>
            <a:ext cx="79780" cy="1282005"/>
          </a:xfrm>
          <a:custGeom>
            <a:avLst/>
            <a:gdLst>
              <a:gd name="connsiteX0" fmla="*/ 0 w 216024"/>
              <a:gd name="connsiteY0" fmla="*/ 936104 h 936104"/>
              <a:gd name="connsiteX1" fmla="*/ 54006 w 216024"/>
              <a:gd name="connsiteY1" fmla="*/ 0 h 936104"/>
              <a:gd name="connsiteX2" fmla="*/ 216024 w 216024"/>
              <a:gd name="connsiteY2" fmla="*/ 0 h 936104"/>
              <a:gd name="connsiteX3" fmla="*/ 162018 w 216024"/>
              <a:gd name="connsiteY3" fmla="*/ 936104 h 936104"/>
              <a:gd name="connsiteX4" fmla="*/ 0 w 216024"/>
              <a:gd name="connsiteY4" fmla="*/ 936104 h 936104"/>
              <a:gd name="connsiteX0" fmla="*/ 76169 w 292193"/>
              <a:gd name="connsiteY0" fmla="*/ 1136129 h 1136129"/>
              <a:gd name="connsiteX1" fmla="*/ 0 w 292193"/>
              <a:gd name="connsiteY1" fmla="*/ 0 h 1136129"/>
              <a:gd name="connsiteX2" fmla="*/ 292193 w 292193"/>
              <a:gd name="connsiteY2" fmla="*/ 200025 h 1136129"/>
              <a:gd name="connsiteX3" fmla="*/ 238187 w 292193"/>
              <a:gd name="connsiteY3" fmla="*/ 1136129 h 1136129"/>
              <a:gd name="connsiteX4" fmla="*/ 76169 w 292193"/>
              <a:gd name="connsiteY4" fmla="*/ 1136129 h 1136129"/>
              <a:gd name="connsiteX0" fmla="*/ 3144 w 292193"/>
              <a:gd name="connsiteY0" fmla="*/ 917054 h 1136129"/>
              <a:gd name="connsiteX1" fmla="*/ 0 w 292193"/>
              <a:gd name="connsiteY1" fmla="*/ 0 h 1136129"/>
              <a:gd name="connsiteX2" fmla="*/ 292193 w 292193"/>
              <a:gd name="connsiteY2" fmla="*/ 200025 h 1136129"/>
              <a:gd name="connsiteX3" fmla="*/ 238187 w 292193"/>
              <a:gd name="connsiteY3" fmla="*/ 1136129 h 1136129"/>
              <a:gd name="connsiteX4" fmla="*/ 3144 w 292193"/>
              <a:gd name="connsiteY4" fmla="*/ 917054 h 1136129"/>
              <a:gd name="connsiteX0" fmla="*/ 3144 w 292193"/>
              <a:gd name="connsiteY0" fmla="*/ 917054 h 917054"/>
              <a:gd name="connsiteX1" fmla="*/ 0 w 292193"/>
              <a:gd name="connsiteY1" fmla="*/ 0 h 917054"/>
              <a:gd name="connsiteX2" fmla="*/ 292193 w 292193"/>
              <a:gd name="connsiteY2" fmla="*/ 200025 h 917054"/>
              <a:gd name="connsiteX3" fmla="*/ 41337 w 292193"/>
              <a:gd name="connsiteY3" fmla="*/ 767829 h 917054"/>
              <a:gd name="connsiteX4" fmla="*/ 3144 w 292193"/>
              <a:gd name="connsiteY4" fmla="*/ 917054 h 917054"/>
              <a:gd name="connsiteX0" fmla="*/ 3144 w 292193"/>
              <a:gd name="connsiteY0" fmla="*/ 917054 h 964679"/>
              <a:gd name="connsiteX1" fmla="*/ 0 w 292193"/>
              <a:gd name="connsiteY1" fmla="*/ 0 h 964679"/>
              <a:gd name="connsiteX2" fmla="*/ 292193 w 292193"/>
              <a:gd name="connsiteY2" fmla="*/ 200025 h 964679"/>
              <a:gd name="connsiteX3" fmla="*/ 76262 w 292193"/>
              <a:gd name="connsiteY3" fmla="*/ 964679 h 964679"/>
              <a:gd name="connsiteX4" fmla="*/ 3144 w 292193"/>
              <a:gd name="connsiteY4" fmla="*/ 917054 h 964679"/>
              <a:gd name="connsiteX0" fmla="*/ 164976 w 238094"/>
              <a:gd name="connsiteY0" fmla="*/ 917054 h 964679"/>
              <a:gd name="connsiteX1" fmla="*/ 161832 w 238094"/>
              <a:gd name="connsiteY1" fmla="*/ 0 h 964679"/>
              <a:gd name="connsiteX2" fmla="*/ 0 w 238094"/>
              <a:gd name="connsiteY2" fmla="*/ 180975 h 964679"/>
              <a:gd name="connsiteX3" fmla="*/ 238094 w 238094"/>
              <a:gd name="connsiteY3" fmla="*/ 964679 h 964679"/>
              <a:gd name="connsiteX4" fmla="*/ 164976 w 238094"/>
              <a:gd name="connsiteY4" fmla="*/ 917054 h 964679"/>
              <a:gd name="connsiteX0" fmla="*/ 3144 w 79468"/>
              <a:gd name="connsiteY0" fmla="*/ 917054 h 964679"/>
              <a:gd name="connsiteX1" fmla="*/ 0 w 79468"/>
              <a:gd name="connsiteY1" fmla="*/ 0 h 964679"/>
              <a:gd name="connsiteX2" fmla="*/ 79468 w 79468"/>
              <a:gd name="connsiteY2" fmla="*/ 47625 h 964679"/>
              <a:gd name="connsiteX3" fmla="*/ 76262 w 79468"/>
              <a:gd name="connsiteY3" fmla="*/ 964679 h 964679"/>
              <a:gd name="connsiteX4" fmla="*/ 3144 w 79468"/>
              <a:gd name="connsiteY4" fmla="*/ 917054 h 964679"/>
              <a:gd name="connsiteX0" fmla="*/ 3144 w 79749"/>
              <a:gd name="connsiteY0" fmla="*/ 917054 h 961504"/>
              <a:gd name="connsiteX1" fmla="*/ 0 w 79749"/>
              <a:gd name="connsiteY1" fmla="*/ 0 h 961504"/>
              <a:gd name="connsiteX2" fmla="*/ 79468 w 79749"/>
              <a:gd name="connsiteY2" fmla="*/ 47625 h 961504"/>
              <a:gd name="connsiteX3" fmla="*/ 79437 w 79749"/>
              <a:gd name="connsiteY3" fmla="*/ 961504 h 961504"/>
              <a:gd name="connsiteX4" fmla="*/ 3144 w 79749"/>
              <a:gd name="connsiteY4" fmla="*/ 917054 h 961504"/>
              <a:gd name="connsiteX0" fmla="*/ 0 w 79780"/>
              <a:gd name="connsiteY0" fmla="*/ 913879 h 961504"/>
              <a:gd name="connsiteX1" fmla="*/ 31 w 79780"/>
              <a:gd name="connsiteY1" fmla="*/ 0 h 961504"/>
              <a:gd name="connsiteX2" fmla="*/ 79499 w 79780"/>
              <a:gd name="connsiteY2" fmla="*/ 47625 h 961504"/>
              <a:gd name="connsiteX3" fmla="*/ 79468 w 79780"/>
              <a:gd name="connsiteY3" fmla="*/ 961504 h 961504"/>
              <a:gd name="connsiteX4" fmla="*/ 0 w 79780"/>
              <a:gd name="connsiteY4" fmla="*/ 913879 h 961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80" h="961504">
                <a:moveTo>
                  <a:pt x="0" y="913879"/>
                </a:moveTo>
                <a:cubicBezTo>
                  <a:pt x="10" y="609253"/>
                  <a:pt x="21" y="304626"/>
                  <a:pt x="31" y="0"/>
                </a:cubicBezTo>
                <a:lnTo>
                  <a:pt x="79499" y="47625"/>
                </a:lnTo>
                <a:cubicBezTo>
                  <a:pt x="78430" y="353310"/>
                  <a:pt x="80537" y="655819"/>
                  <a:pt x="79468" y="961504"/>
                </a:cubicBezTo>
                <a:lnTo>
                  <a:pt x="0" y="913879"/>
                </a:lnTo>
                <a:close/>
              </a:path>
            </a:pathLst>
          </a:custGeom>
          <a:solidFill>
            <a:srgbClr val="9F35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2013_Jisc_Logo_RGB300(26mm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935736" cy="545592"/>
          </a:xfrm>
          <a:prstGeom prst="rect">
            <a:avLst/>
          </a:prstGeom>
        </p:spPr>
      </p:pic>
      <p:sp>
        <p:nvSpPr>
          <p:cNvPr id="15" name="Picture Placeholder 14">
            <a:extLst>
              <a:ext uri="{FF2B5EF4-FFF2-40B4-BE49-F238E27FC236}">
                <a16:creationId xmlns="" xmlns:a16="http://schemas.microsoft.com/office/drawing/2014/main" id="{FB0BD1EF-D1C0-4A51-BA30-D50FD5CAD7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noFill/>
        </p:spPr>
      </p:sp>
    </p:spTree>
    <p:extLst>
      <p:ext uri="{BB962C8B-B14F-4D97-AF65-F5344CB8AC3E}">
        <p14:creationId xmlns:p14="http://schemas.microsoft.com/office/powerpoint/2010/main" val="1368867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Why internal communications ?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34000" y="809626"/>
            <a:ext cx="8117520" cy="5550374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Purpose  </a:t>
            </a:r>
          </a:p>
          <a:p>
            <a:pPr lvl="1"/>
            <a:r>
              <a:rPr lang="en-GB" dirty="0"/>
              <a:t>Clear company wide messages</a:t>
            </a:r>
          </a:p>
          <a:p>
            <a:pPr lvl="1"/>
            <a:r>
              <a:rPr lang="en-GB" dirty="0"/>
              <a:t>Leadership profile and presence</a:t>
            </a:r>
          </a:p>
          <a:p>
            <a:pPr lvl="1"/>
            <a:r>
              <a:rPr lang="en-GB" dirty="0"/>
              <a:t>People managers are empowered</a:t>
            </a:r>
          </a:p>
          <a:p>
            <a:pPr lvl="1"/>
            <a:r>
              <a:rPr lang="en-GB" dirty="0"/>
              <a:t>Increase employee satisfaction </a:t>
            </a:r>
          </a:p>
          <a:p>
            <a:pPr lvl="1"/>
            <a:r>
              <a:rPr lang="en-GB" dirty="0"/>
              <a:t>Opportunity for ongoing feedback with employees to improve Jisc as a place to work</a:t>
            </a:r>
          </a:p>
          <a:p>
            <a:pPr lvl="1"/>
            <a:r>
              <a:rPr lang="en-GB" dirty="0"/>
              <a:t>Employee engagement survey – a Great Place to Work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A5B7-AD40-4E30-AFC4-CDFD418A91A4}" type="datetime1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7643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Jisc’s</a:t>
            </a:r>
            <a:r>
              <a:rPr lang="en-GB" dirty="0"/>
              <a:t> approach 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34000" y="809626"/>
            <a:ext cx="8341039" cy="5550374"/>
          </a:xfrm>
        </p:spPr>
        <p:txBody>
          <a:bodyPr>
            <a:normAutofit/>
          </a:bodyPr>
          <a:lstStyle/>
          <a:p>
            <a:r>
              <a:rPr lang="en-GB" dirty="0"/>
              <a:t>We have 588 employees based all over the UK, in four main office locations </a:t>
            </a:r>
          </a:p>
          <a:p>
            <a:r>
              <a:rPr lang="en-GB" dirty="0"/>
              <a:t>A remote field force of circa 80 people who work from home</a:t>
            </a:r>
          </a:p>
          <a:p>
            <a:r>
              <a:rPr lang="en-GB" dirty="0">
                <a:cs typeface="Corbel"/>
              </a:rPr>
              <a:t>We needed a solution that helped everyone feel part of the Jisc family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71E9-0613-4722-91FC-0C642D7CF45B}" type="datetime1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</a:p>
        </p:txBody>
      </p:sp>
    </p:spTree>
    <p:extLst>
      <p:ext uri="{BB962C8B-B14F-4D97-AF65-F5344CB8AC3E}">
        <p14:creationId xmlns:p14="http://schemas.microsoft.com/office/powerpoint/2010/main" val="3827846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we focus on: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34000" y="809626"/>
            <a:ext cx="8097200" cy="5550374"/>
          </a:xfrm>
        </p:spPr>
        <p:txBody>
          <a:bodyPr>
            <a:normAutofit/>
          </a:bodyPr>
          <a:lstStyle/>
          <a:p>
            <a:r>
              <a:rPr lang="en-GB" dirty="0"/>
              <a:t>Framework in place for Jisc</a:t>
            </a:r>
          </a:p>
          <a:p>
            <a:r>
              <a:rPr lang="en-GB" dirty="0"/>
              <a:t>Our people provide the content</a:t>
            </a:r>
          </a:p>
          <a:p>
            <a:r>
              <a:rPr lang="en-GB" dirty="0"/>
              <a:t>We edit/ hone the key messages</a:t>
            </a:r>
          </a:p>
          <a:p>
            <a:r>
              <a:rPr lang="en-GB" dirty="0"/>
              <a:t>Provide the structure </a:t>
            </a:r>
          </a:p>
          <a:p>
            <a:r>
              <a:rPr lang="en-GB" dirty="0"/>
              <a:t>Our people present the online briefings and own the session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71E9-0613-4722-91FC-0C642D7CF45B}" type="datetime1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Social media communications:  maximising the advocacy of projects and people</a:t>
            </a:r>
          </a:p>
        </p:txBody>
      </p:sp>
    </p:spTree>
    <p:extLst>
      <p:ext uri="{BB962C8B-B14F-4D97-AF65-F5344CB8AC3E}">
        <p14:creationId xmlns:p14="http://schemas.microsoft.com/office/powerpoint/2010/main" val="1603089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do we do it? 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34001" y="809626"/>
            <a:ext cx="5557200" cy="55503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>
              <a:cs typeface="Corbel"/>
            </a:endParaRPr>
          </a:p>
          <a:p>
            <a:r>
              <a:rPr lang="en-GB" dirty="0">
                <a:cs typeface="Corbel"/>
              </a:rPr>
              <a:t>Yammer groups / Chatter CRM</a:t>
            </a:r>
          </a:p>
          <a:p>
            <a:r>
              <a:rPr lang="en-GB" dirty="0">
                <a:cs typeface="Corbel"/>
              </a:rPr>
              <a:t>All staff emails</a:t>
            </a:r>
          </a:p>
          <a:p>
            <a:r>
              <a:rPr lang="en-GB" dirty="0">
                <a:cs typeface="Corbel"/>
              </a:rPr>
              <a:t>Intranet </a:t>
            </a:r>
          </a:p>
          <a:p>
            <a:r>
              <a:rPr lang="en-GB" dirty="0">
                <a:cs typeface="Corbel"/>
              </a:rPr>
              <a:t>Online briefings – Zoom</a:t>
            </a:r>
          </a:p>
          <a:p>
            <a:r>
              <a:rPr lang="en-GB" dirty="0">
                <a:cs typeface="Corbel"/>
              </a:rPr>
              <a:t>Team sites in Microsoft </a:t>
            </a:r>
          </a:p>
          <a:p>
            <a:r>
              <a:rPr lang="en-GB" dirty="0">
                <a:cs typeface="Corbel"/>
              </a:rPr>
              <a:t>All-hands events online</a:t>
            </a:r>
          </a:p>
          <a:p>
            <a:r>
              <a:rPr lang="en-GB" dirty="0">
                <a:cs typeface="Corbel"/>
              </a:rPr>
              <a:t>Staff conference </a:t>
            </a:r>
          </a:p>
          <a:p>
            <a:r>
              <a:rPr lang="en-GB" dirty="0">
                <a:cs typeface="Corbel"/>
              </a:rPr>
              <a:t>Employee engagement groups </a:t>
            </a:r>
          </a:p>
          <a:p>
            <a:pPr marL="0" indent="0">
              <a:buNone/>
            </a:pPr>
            <a:endParaRPr lang="en-GB" dirty="0">
              <a:cs typeface="Corbe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71E9-0613-4722-91FC-0C642D7CF45B}" type="datetime1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</a:p>
        </p:txBody>
      </p:sp>
      <p:pic>
        <p:nvPicPr>
          <p:cNvPr id="1026" name="Picture 2" descr="Related image">
            <a:extLst>
              <a:ext uri="{FF2B5EF4-FFF2-40B4-BE49-F238E27FC236}">
                <a16:creationId xmlns="" xmlns:a16="http://schemas.microsoft.com/office/drawing/2014/main" id="{CA7E9A0D-8FC6-4740-8752-CD64235A4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1" y="1076589"/>
            <a:ext cx="3118798" cy="155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email">
            <a:extLst>
              <a:ext uri="{FF2B5EF4-FFF2-40B4-BE49-F238E27FC236}">
                <a16:creationId xmlns="" xmlns:a16="http://schemas.microsoft.com/office/drawing/2014/main" id="{D15C3256-0D04-41F0-BDCA-9EB351281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240" y="2306315"/>
            <a:ext cx="1153210" cy="114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zoom">
            <a:extLst>
              <a:ext uri="{FF2B5EF4-FFF2-40B4-BE49-F238E27FC236}">
                <a16:creationId xmlns="" xmlns:a16="http://schemas.microsoft.com/office/drawing/2014/main" id="{7F8C6F64-C287-4A64-A01E-7E9AB2AF6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078" y="3739784"/>
            <a:ext cx="1739534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MS teams">
            <a:extLst>
              <a:ext uri="{FF2B5EF4-FFF2-40B4-BE49-F238E27FC236}">
                <a16:creationId xmlns="" xmlns:a16="http://schemas.microsoft.com/office/drawing/2014/main" id="{EF527457-AD36-40F1-A098-3C4FE77D9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78" y="4603049"/>
            <a:ext cx="1517193" cy="121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192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do we do it?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34000" y="809626"/>
            <a:ext cx="8361359" cy="5550374"/>
          </a:xfrm>
        </p:spPr>
        <p:txBody>
          <a:bodyPr>
            <a:normAutofit/>
          </a:bodyPr>
          <a:lstStyle/>
          <a:p>
            <a:r>
              <a:rPr lang="en-GB" dirty="0">
                <a:cs typeface="Corbel"/>
              </a:rPr>
              <a:t>Roundtable coffee meets with executive leadership team</a:t>
            </a:r>
          </a:p>
          <a:p>
            <a:r>
              <a:rPr lang="en-GB" dirty="0">
                <a:cs typeface="Corbel"/>
              </a:rPr>
              <a:t>Blogs from everyone </a:t>
            </a:r>
          </a:p>
          <a:p>
            <a:r>
              <a:rPr lang="en-GB" dirty="0">
                <a:cs typeface="Corbel"/>
              </a:rPr>
              <a:t>ELT coming into team meetings for FAQ</a:t>
            </a:r>
          </a:p>
          <a:p>
            <a:r>
              <a:rPr lang="en-GB" dirty="0">
                <a:cs typeface="Corbel"/>
              </a:rPr>
              <a:t>Social meet ups in the kitchen areas </a:t>
            </a:r>
          </a:p>
          <a:p>
            <a:r>
              <a:rPr lang="en-GB" dirty="0">
                <a:cs typeface="Corbel"/>
              </a:rPr>
              <a:t>Virtual meet ups for homeworkers </a:t>
            </a:r>
          </a:p>
          <a:p>
            <a:r>
              <a:rPr lang="en-GB" dirty="0">
                <a:cs typeface="Corbel"/>
              </a:rPr>
              <a:t>Monthly directorate team meetings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71E9-0613-4722-91FC-0C642D7CF45B}" type="datetime1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</a:p>
        </p:txBody>
      </p:sp>
    </p:spTree>
    <p:extLst>
      <p:ext uri="{BB962C8B-B14F-4D97-AF65-F5344CB8AC3E}">
        <p14:creationId xmlns:p14="http://schemas.microsoft.com/office/powerpoint/2010/main" val="949444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34000" y="809626"/>
            <a:ext cx="8341040" cy="5550374"/>
          </a:xfrm>
        </p:spPr>
        <p:txBody>
          <a:bodyPr>
            <a:normAutofit/>
          </a:bodyPr>
          <a:lstStyle/>
          <a:p>
            <a:r>
              <a:rPr lang="en-GB" dirty="0"/>
              <a:t>Some of our people managers still need support </a:t>
            </a:r>
            <a:r>
              <a:rPr lang="en-GB" dirty="0" smtClean="0"/>
              <a:t>to see </a:t>
            </a:r>
            <a:r>
              <a:rPr lang="en-GB" dirty="0"/>
              <a:t>communications are their role too</a:t>
            </a:r>
          </a:p>
          <a:p>
            <a:r>
              <a:rPr lang="en-GB" dirty="0"/>
              <a:t>We’re working through accountability and feedback on delivering team briefs</a:t>
            </a:r>
          </a:p>
          <a:p>
            <a:r>
              <a:rPr lang="en-GB" dirty="0"/>
              <a:t>We’re looking at scaling back our channels to make it simpler </a:t>
            </a:r>
          </a:p>
          <a:p>
            <a:r>
              <a:rPr lang="en-GB" dirty="0"/>
              <a:t>Looking for employee communications champions within each team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B85B-A34F-4D7C-996D-88F1FCF0252D}" type="datetime1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We’re still learning….</a:t>
            </a:r>
          </a:p>
        </p:txBody>
      </p:sp>
    </p:spTree>
    <p:extLst>
      <p:ext uri="{BB962C8B-B14F-4D97-AF65-F5344CB8AC3E}">
        <p14:creationId xmlns:p14="http://schemas.microsoft.com/office/powerpoint/2010/main" val="843389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Image result for connected">
            <a:extLst>
              <a:ext uri="{FF2B5EF4-FFF2-40B4-BE49-F238E27FC236}">
                <a16:creationId xmlns="" xmlns:a16="http://schemas.microsoft.com/office/drawing/2014/main" id="{075EAB84-C9DD-4921-81D1-770F607BF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073" y="2250836"/>
            <a:ext cx="5622567" cy="422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34000" y="809626"/>
            <a:ext cx="8117520" cy="5550374"/>
          </a:xfrm>
        </p:spPr>
        <p:txBody>
          <a:bodyPr>
            <a:normAutofit/>
          </a:bodyPr>
          <a:lstStyle/>
          <a:p>
            <a:r>
              <a:rPr lang="en-GB" dirty="0"/>
              <a:t>Our scores are increasing as our people understand our vision, mission and have the information </a:t>
            </a:r>
            <a:r>
              <a:rPr lang="en-GB" dirty="0" smtClean="0"/>
              <a:t>to </a:t>
            </a:r>
            <a:r>
              <a:rPr lang="en-GB" dirty="0"/>
              <a:t>do their jobs</a:t>
            </a:r>
          </a:p>
          <a:p>
            <a:r>
              <a:rPr lang="en-GB" dirty="0"/>
              <a:t>Employees feel connected and not isolated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B85B-A34F-4D7C-996D-88F1FCF0252D}" type="datetime1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Social media communications:  maximising the advocacy of projects and people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we’ve achieved </a:t>
            </a:r>
          </a:p>
        </p:txBody>
      </p:sp>
    </p:spTree>
    <p:extLst>
      <p:ext uri="{BB962C8B-B14F-4D97-AF65-F5344CB8AC3E}">
        <p14:creationId xmlns:p14="http://schemas.microsoft.com/office/powerpoint/2010/main" val="986177059"/>
      </p:ext>
    </p:extLst>
  </p:cSld>
  <p:clrMapOvr>
    <a:masterClrMapping/>
  </p:clrMapOvr>
</p:sld>
</file>

<file path=ppt/theme/theme1.xml><?xml version="1.0" encoding="utf-8"?>
<a:theme xmlns:a="http://schemas.openxmlformats.org/drawingml/2006/main" name="Jisc Theme">
  <a:themeElements>
    <a:clrScheme name="Jisc 2013 1">
      <a:dk1>
        <a:srgbClr val="2C3841"/>
      </a:dk1>
      <a:lt1>
        <a:srgbClr val="FFFFFF"/>
      </a:lt1>
      <a:dk2>
        <a:srgbClr val="DE481C"/>
      </a:dk2>
      <a:lt2>
        <a:srgbClr val="9F3515"/>
      </a:lt2>
      <a:accent1>
        <a:srgbClr val="E61554"/>
      </a:accent1>
      <a:accent2>
        <a:srgbClr val="F9B000"/>
      </a:accent2>
      <a:accent3>
        <a:srgbClr val="B2BB1C"/>
      </a:accent3>
      <a:accent4>
        <a:srgbClr val="0092CB"/>
      </a:accent4>
      <a:accent5>
        <a:srgbClr val="B71A8B"/>
      </a:accent5>
      <a:accent6>
        <a:srgbClr val="CADCF0"/>
      </a:accent6>
      <a:hlink>
        <a:srgbClr val="DE481C"/>
      </a:hlink>
      <a:folHlink>
        <a:srgbClr val="DE481C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571</Words>
  <Application>Microsoft Office PowerPoint</Application>
  <PresentationFormat>On-screen Show (4:3)</PresentationFormat>
  <Paragraphs>82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Corbel</vt:lpstr>
      <vt:lpstr>Lucida Grande</vt:lpstr>
      <vt:lpstr>Jisc Theme</vt:lpstr>
      <vt:lpstr>Internal communications and employee engagement </vt:lpstr>
      <vt:lpstr>Why internal communications ?</vt:lpstr>
      <vt:lpstr>Jisc’s approach </vt:lpstr>
      <vt:lpstr>What we focus on:</vt:lpstr>
      <vt:lpstr>How do we do it? </vt:lpstr>
      <vt:lpstr>How do we do it?</vt:lpstr>
      <vt:lpstr>We’re still learning….</vt:lpstr>
      <vt:lpstr>What we’ve achieved </vt:lpstr>
    </vt:vector>
  </TitlesOfParts>
  <Company>iD Factory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Lisney</dc:creator>
  <cp:lastModifiedBy>Robert Haymon-Collins</cp:lastModifiedBy>
  <cp:revision>84</cp:revision>
  <dcterms:created xsi:type="dcterms:W3CDTF">2013-10-10T15:07:08Z</dcterms:created>
  <dcterms:modified xsi:type="dcterms:W3CDTF">2018-09-26T11:55:20Z</dcterms:modified>
</cp:coreProperties>
</file>