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256" r:id="rId2"/>
    <p:sldId id="257" r:id="rId3"/>
    <p:sldId id="260" r:id="rId4"/>
    <p:sldId id="258"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0">
          <p15:clr>
            <a:srgbClr val="A4A3A4"/>
          </p15:clr>
        </p15:guide>
        <p15:guide id="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81C"/>
    <a:srgbClr val="B71A8B"/>
    <a:srgbClr val="2C3841"/>
    <a:srgbClr val="9BA7B0"/>
    <a:srgbClr val="552481"/>
    <a:srgbClr val="9F35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97DE30-5F59-48DA-BEAE-265B8337381E}" v="410" dt="2018-09-14T10:56:14.6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65146" autoAdjust="0"/>
  </p:normalViewPr>
  <p:slideViewPr>
    <p:cSldViewPr snapToGrid="0" snapToObjects="1" showGuides="1">
      <p:cViewPr varScale="1">
        <p:scale>
          <a:sx n="42" d="100"/>
          <a:sy n="42" d="100"/>
        </p:scale>
        <p:origin x="1494" y="84"/>
      </p:cViewPr>
      <p:guideLst>
        <p:guide orient="horz" pos="510"/>
        <p:guide/>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51" d="100"/>
          <a:sy n="151" d="100"/>
        </p:scale>
        <p:origin x="-464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Tatnall" userId="4a462305-d106-4155-bb2b-cca078266b32" providerId="ADAL" clId="{C197DE30-5F59-48DA-BEAE-265B8337381E}"/>
    <pc:docChg chg="custSel addSld modSld">
      <pc:chgData name="Richard Tatnall" userId="4a462305-d106-4155-bb2b-cca078266b32" providerId="ADAL" clId="{C197DE30-5F59-48DA-BEAE-265B8337381E}" dt="2018-09-14T10:56:14.685" v="408" actId="20577"/>
      <pc:docMkLst>
        <pc:docMk/>
      </pc:docMkLst>
      <pc:sldChg chg="addSp delSp modSp add">
        <pc:chgData name="Richard Tatnall" userId="4a462305-d106-4155-bb2b-cca078266b32" providerId="ADAL" clId="{C197DE30-5F59-48DA-BEAE-265B8337381E}" dt="2018-09-14T10:56:14.685" v="408" actId="20577"/>
        <pc:sldMkLst>
          <pc:docMk/>
          <pc:sldMk cId="949444597" sldId="260"/>
        </pc:sldMkLst>
        <pc:spChg chg="mod">
          <ac:chgData name="Richard Tatnall" userId="4a462305-d106-4155-bb2b-cca078266b32" providerId="ADAL" clId="{C197DE30-5F59-48DA-BEAE-265B8337381E}" dt="2018-09-14T10:46:11.319" v="18" actId="20577"/>
          <ac:spMkLst>
            <pc:docMk/>
            <pc:sldMk cId="949444597" sldId="260"/>
            <ac:spMk id="16" creationId="{00000000-0000-0000-0000-000000000000}"/>
          </ac:spMkLst>
        </pc:spChg>
        <pc:spChg chg="mod">
          <ac:chgData name="Richard Tatnall" userId="4a462305-d106-4155-bb2b-cca078266b32" providerId="ADAL" clId="{C197DE30-5F59-48DA-BEAE-265B8337381E}" dt="2018-09-14T10:56:14.685" v="408" actId="20577"/>
          <ac:spMkLst>
            <pc:docMk/>
            <pc:sldMk cId="949444597" sldId="260"/>
            <ac:spMk id="17" creationId="{00000000-0000-0000-0000-000000000000}"/>
          </ac:spMkLst>
        </pc:spChg>
        <pc:grpChg chg="add mod">
          <ac:chgData name="Richard Tatnall" userId="4a462305-d106-4155-bb2b-cca078266b32" providerId="ADAL" clId="{C197DE30-5F59-48DA-BEAE-265B8337381E}" dt="2018-09-14T10:55:15.213" v="325" actId="1076"/>
          <ac:grpSpMkLst>
            <pc:docMk/>
            <pc:sldMk cId="949444597" sldId="260"/>
            <ac:grpSpMk id="3" creationId="{9AF7E90C-C1C8-408B-A749-F2E4C7B563E3}"/>
          </ac:grpSpMkLst>
        </pc:grpChg>
        <pc:picChg chg="add mod modCrop">
          <ac:chgData name="Richard Tatnall" userId="4a462305-d106-4155-bb2b-cca078266b32" providerId="ADAL" clId="{C197DE30-5F59-48DA-BEAE-265B8337381E}" dt="2018-09-14T10:48:00.125" v="28" actId="164"/>
          <ac:picMkLst>
            <pc:docMk/>
            <pc:sldMk cId="949444597" sldId="260"/>
            <ac:picMk id="2" creationId="{5ADB8329-5276-423A-8A80-0A395AD716FD}"/>
          </ac:picMkLst>
        </pc:picChg>
        <pc:picChg chg="add mod modCrop">
          <ac:chgData name="Richard Tatnall" userId="4a462305-d106-4155-bb2b-cca078266b32" providerId="ADAL" clId="{C197DE30-5F59-48DA-BEAE-265B8337381E}" dt="2018-09-14T10:55:03.423" v="322" actId="732"/>
          <ac:picMkLst>
            <pc:docMk/>
            <pc:sldMk cId="949444597" sldId="260"/>
            <ac:picMk id="6" creationId="{BBB3912D-6E53-446D-B7E8-FDAAC82140A0}"/>
          </ac:picMkLst>
        </pc:picChg>
        <pc:picChg chg="del">
          <ac:chgData name="Richard Tatnall" userId="4a462305-d106-4155-bb2b-cca078266b32" providerId="ADAL" clId="{C197DE30-5F59-48DA-BEAE-265B8337381E}" dt="2018-09-14T10:46:15.401" v="21" actId="478"/>
          <ac:picMkLst>
            <pc:docMk/>
            <pc:sldMk cId="949444597" sldId="260"/>
            <ac:picMk id="7" creationId="{C15C50E6-84DF-45E0-8598-B85D84EA6373}"/>
          </ac:picMkLst>
        </pc:picChg>
        <pc:picChg chg="add mod modCrop">
          <ac:chgData name="Richard Tatnall" userId="4a462305-d106-4155-bb2b-cca078266b32" providerId="ADAL" clId="{C197DE30-5F59-48DA-BEAE-265B8337381E}" dt="2018-09-14T10:55:12.035" v="324" actId="1076"/>
          <ac:picMkLst>
            <pc:docMk/>
            <pc:sldMk cId="949444597" sldId="260"/>
            <ac:picMk id="8" creationId="{11EA5DC5-3F75-44DA-B34B-AC42D3CAC761}"/>
          </ac:picMkLst>
        </pc:picChg>
        <pc:picChg chg="del">
          <ac:chgData name="Richard Tatnall" userId="4a462305-d106-4155-bb2b-cca078266b32" providerId="ADAL" clId="{C197DE30-5F59-48DA-BEAE-265B8337381E}" dt="2018-09-14T10:46:13.187" v="19" actId="478"/>
          <ac:picMkLst>
            <pc:docMk/>
            <pc:sldMk cId="949444597" sldId="260"/>
            <ac:picMk id="9" creationId="{03B6C247-9AF5-4A8C-B57E-36C88127D8D5}"/>
          </ac:picMkLst>
        </pc:picChg>
        <pc:picChg chg="del">
          <ac:chgData name="Richard Tatnall" userId="4a462305-d106-4155-bb2b-cca078266b32" providerId="ADAL" clId="{C197DE30-5F59-48DA-BEAE-265B8337381E}" dt="2018-09-14T10:46:14.332" v="20" actId="478"/>
          <ac:picMkLst>
            <pc:docMk/>
            <pc:sldMk cId="949444597" sldId="260"/>
            <ac:picMk id="10" creationId="{6AA2DE2A-DB03-4A88-8E96-54D34051998F}"/>
          </ac:picMkLst>
        </pc:picChg>
        <pc:picChg chg="add del mod modCrop">
          <ac:chgData name="Richard Tatnall" userId="4a462305-d106-4155-bb2b-cca078266b32" providerId="ADAL" clId="{C197DE30-5F59-48DA-BEAE-265B8337381E}" dt="2018-09-14T10:48:46.761" v="33" actId="478"/>
          <ac:picMkLst>
            <pc:docMk/>
            <pc:sldMk cId="949444597" sldId="260"/>
            <ac:picMk id="11" creationId="{7FBCE35E-FBBB-47CF-B564-BCF939BC5AD2}"/>
          </ac:picMkLst>
        </pc:picChg>
        <pc:picChg chg="add mod">
          <ac:chgData name="Richard Tatnall" userId="4a462305-d106-4155-bb2b-cca078266b32" providerId="ADAL" clId="{C197DE30-5F59-48DA-BEAE-265B8337381E}" dt="2018-09-14T10:48:00.125" v="28" actId="164"/>
          <ac:picMkLst>
            <pc:docMk/>
            <pc:sldMk cId="949444597" sldId="260"/>
            <ac:picMk id="12" creationId="{61EF9E49-5A03-4CBD-A283-2E5591239BB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sz="1100" dirty="0">
              <a:solidFill>
                <a:srgbClr val="2C3841"/>
              </a:solidFill>
              <a:latin typeface="Corbel"/>
              <a:cs typeface="Corbe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BF4E53-F32D-E643-8E4A-00EAFEAC0BDF}" type="datetimeFigureOut">
              <a:rPr lang="en-US" sz="1100" smtClean="0">
                <a:solidFill>
                  <a:srgbClr val="2C3841"/>
                </a:solidFill>
                <a:latin typeface="Corbel"/>
                <a:cs typeface="Corbel"/>
              </a:rPr>
              <a:t>9/25/2018</a:t>
            </a:fld>
            <a:endParaRPr lang="en-GB" sz="1100" dirty="0">
              <a:solidFill>
                <a:srgbClr val="2C3841"/>
              </a:solidFill>
              <a:latin typeface="Corbel"/>
              <a:cs typeface="Corbe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sz="1100" dirty="0">
              <a:solidFill>
                <a:srgbClr val="2C3841"/>
              </a:solidFill>
              <a:latin typeface="Corbel"/>
              <a:cs typeface="Corbe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CC3291-B1ED-4249-AE87-332ED060E6C6}" type="slidenum">
              <a:rPr lang="en-GB" sz="1100" b="1" smtClean="0">
                <a:solidFill>
                  <a:srgbClr val="2C3841"/>
                </a:solidFill>
                <a:latin typeface="Corbel"/>
                <a:cs typeface="Corbel"/>
              </a:rPr>
              <a:t>‹#›</a:t>
            </a:fld>
            <a:endParaRPr lang="en-GB" sz="1100" b="1" dirty="0">
              <a:solidFill>
                <a:srgbClr val="2C3841"/>
              </a:solidFill>
              <a:latin typeface="Corbel"/>
              <a:cs typeface="Corbel"/>
            </a:endParaRPr>
          </a:p>
        </p:txBody>
      </p:sp>
    </p:spTree>
    <p:extLst>
      <p:ext uri="{BB962C8B-B14F-4D97-AF65-F5344CB8AC3E}">
        <p14:creationId xmlns:p14="http://schemas.microsoft.com/office/powerpoint/2010/main" val="18023173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100">
                <a:solidFill>
                  <a:srgbClr val="2C3841"/>
                </a:solidFill>
                <a:latin typeface="Corbel"/>
                <a:cs typeface="Corbel"/>
              </a:defRPr>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100">
                <a:solidFill>
                  <a:srgbClr val="2C3841"/>
                </a:solidFill>
                <a:latin typeface="Corbel"/>
                <a:cs typeface="Corbel"/>
              </a:defRPr>
            </a:lvl1pPr>
          </a:lstStyle>
          <a:p>
            <a:fld id="{46529CBB-F0FF-9842-BA64-0F347ABD5093}" type="datetimeFigureOut">
              <a:rPr lang="en-US" smtClean="0"/>
              <a:pPr/>
              <a:t>9/25/2018</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100">
                <a:solidFill>
                  <a:srgbClr val="2C3841"/>
                </a:solidFill>
                <a:latin typeface="Corbel"/>
                <a:cs typeface="Corbel"/>
              </a:defRPr>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100" b="1">
                <a:latin typeface="Corbel"/>
                <a:cs typeface="Corbel"/>
              </a:defRPr>
            </a:lvl1pPr>
          </a:lstStyle>
          <a:p>
            <a:fld id="{6B37C837-5377-6648-AD34-4D4FC0F568FB}" type="slidenum">
              <a:rPr lang="en-GB" smtClean="0"/>
              <a:pPr/>
              <a:t>‹#›</a:t>
            </a:fld>
            <a:endParaRPr lang="en-GB" dirty="0"/>
          </a:p>
        </p:txBody>
      </p:sp>
    </p:spTree>
    <p:extLst>
      <p:ext uri="{BB962C8B-B14F-4D97-AF65-F5344CB8AC3E}">
        <p14:creationId xmlns:p14="http://schemas.microsoft.com/office/powerpoint/2010/main" val="36375837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rgbClr val="2C3841"/>
        </a:solidFill>
        <a:latin typeface="Corbel"/>
        <a:ea typeface="+mn-ea"/>
        <a:cs typeface="Corbel"/>
      </a:defRPr>
    </a:lvl1pPr>
    <a:lvl2pPr marL="457200" algn="l" defTabSz="457200" rtl="0" eaLnBrk="1" latinLnBrk="0" hangingPunct="1">
      <a:defRPr sz="1200" kern="1200">
        <a:solidFill>
          <a:srgbClr val="2C3841"/>
        </a:solidFill>
        <a:latin typeface="Corbel"/>
        <a:ea typeface="+mn-ea"/>
        <a:cs typeface="Corbel"/>
      </a:defRPr>
    </a:lvl2pPr>
    <a:lvl3pPr marL="914400" algn="l" defTabSz="457200" rtl="0" eaLnBrk="1" latinLnBrk="0" hangingPunct="1">
      <a:defRPr sz="1200" kern="1200">
        <a:solidFill>
          <a:srgbClr val="2C3841"/>
        </a:solidFill>
        <a:latin typeface="Corbel"/>
        <a:ea typeface="+mn-ea"/>
        <a:cs typeface="Corbel"/>
      </a:defRPr>
    </a:lvl3pPr>
    <a:lvl4pPr marL="1371600" algn="l" defTabSz="457200" rtl="0" eaLnBrk="1" latinLnBrk="0" hangingPunct="1">
      <a:defRPr sz="1200" kern="1200">
        <a:solidFill>
          <a:srgbClr val="2C3841"/>
        </a:solidFill>
        <a:latin typeface="Corbel"/>
        <a:ea typeface="+mn-ea"/>
        <a:cs typeface="Corbel"/>
      </a:defRPr>
    </a:lvl4pPr>
    <a:lvl5pPr marL="1828800" algn="l" defTabSz="457200" rtl="0" eaLnBrk="1" latinLnBrk="0" hangingPunct="1">
      <a:defRPr sz="1200" kern="1200">
        <a:solidFill>
          <a:srgbClr val="2C3841"/>
        </a:solidFill>
        <a:latin typeface="Corbel"/>
        <a:ea typeface="+mn-ea"/>
        <a:cs typeface="Corbel"/>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ailymail.co.uk/sciencetech/article-2243951/The-astonishing-interactive-map-EVERY-bomb-dropped-London-Blitz.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2C3841"/>
                </a:solidFill>
              </a:rPr>
              <a:t>Go to ‘View’ menu &gt; ‘Header and Footer…’ to edit the footers on this slide (click ‘Apply’ to change only the currently selected slide, or ‘Apply to All’ to change the footers</a:t>
            </a:r>
            <a:r>
              <a:rPr lang="en-US" sz="1200" b="1" baseline="0" dirty="0">
                <a:solidFill>
                  <a:srgbClr val="2C3841"/>
                </a:solidFill>
              </a:rPr>
              <a:t> on all slides).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baseline="0" dirty="0">
              <a:solidFill>
                <a:srgbClr val="2C384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a:solidFill>
                  <a:srgbClr val="2C3841"/>
                </a:solidFill>
              </a:rPr>
              <a:t>To add a background image to this slide; d</a:t>
            </a:r>
            <a:r>
              <a:rPr lang="en-US" sz="1200" b="1" dirty="0">
                <a:solidFill>
                  <a:srgbClr val="2C3841"/>
                </a:solidFill>
              </a:rPr>
              <a:t>rag a picture to the placeholder or click the icon in the centre of the placeholder to browse</a:t>
            </a:r>
            <a:r>
              <a:rPr lang="en-US" sz="1200" b="1" baseline="0" dirty="0">
                <a:solidFill>
                  <a:srgbClr val="2C3841"/>
                </a:solidFill>
              </a:rPr>
              <a:t> for and add another image. Once added, the image can be cropped, resized or repositioned to suit.</a:t>
            </a:r>
          </a:p>
        </p:txBody>
      </p:sp>
      <p:sp>
        <p:nvSpPr>
          <p:cNvPr id="4" name="Slide Number Placeholder 3"/>
          <p:cNvSpPr>
            <a:spLocks noGrp="1"/>
          </p:cNvSpPr>
          <p:nvPr>
            <p:ph type="sldNum" sz="quarter" idx="10"/>
          </p:nvPr>
        </p:nvSpPr>
        <p:spPr/>
        <p:txBody>
          <a:bodyPr/>
          <a:lstStyle/>
          <a:p>
            <a:fld id="{6B37C837-5377-6648-AD34-4D4FC0F568FB}" type="slidenum">
              <a:rPr lang="en-GB" smtClean="0"/>
              <a:t>1</a:t>
            </a:fld>
            <a:endParaRPr lang="en-GB"/>
          </a:p>
        </p:txBody>
      </p:sp>
    </p:spTree>
    <p:extLst>
      <p:ext uri="{BB962C8B-B14F-4D97-AF65-F5344CB8AC3E}">
        <p14:creationId xmlns:p14="http://schemas.microsoft.com/office/powerpoint/2010/main" val="151252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None/>
            </a:pPr>
            <a:r>
              <a:rPr lang="en-GB" dirty="0"/>
              <a:t>Key points:</a:t>
            </a:r>
          </a:p>
          <a:p>
            <a:pPr marL="171450" indent="-171450">
              <a:buFont typeface="Arial" panose="020B0604020202020204" pitchFamily="34" charset="0"/>
              <a:buChar char="•"/>
            </a:pPr>
            <a:r>
              <a:rPr lang="en-GB" dirty="0"/>
              <a:t>Without good confidentially reasons, you can’t stop employees/colleagues using social media to talk about their work. This comes at a risk e.g. announcing projects before they are ready, criticism of employer or partners, personal views confused with professional ones.</a:t>
            </a:r>
          </a:p>
          <a:p>
            <a:pPr marL="171450" indent="-171450">
              <a:buFont typeface="Arial" panose="020B0604020202020204" pitchFamily="34" charset="0"/>
              <a:buChar char="•"/>
            </a:pPr>
            <a:r>
              <a:rPr lang="en-GB" dirty="0"/>
              <a:t>The challenge is harnessing their enthusiasm rather than policing their activity, which is what we do at Jisc</a:t>
            </a:r>
          </a:p>
          <a:p>
            <a:pPr marL="171450" indent="-171450">
              <a:buFont typeface="Arial" panose="020B0604020202020204" pitchFamily="34" charset="0"/>
              <a:buChar char="•"/>
            </a:pPr>
            <a:r>
              <a:rPr lang="en-GB" dirty="0"/>
              <a:t>In addition to the potential risks, their social media activities can also have many advantages. They be of great benefit to themselves (raise their profile in the industry, get their own work noticed by others, networking and connecting with key influential people etc.) but it can also be huge benefit to the organisation. On social media people like connecting with people more than they like connecting with corporate logos. Therefore, employees give organisations the opportunity to grow the reach of their network and reach people who wouldn’t normally follow or associate with a corporate account.</a:t>
            </a:r>
          </a:p>
          <a:p>
            <a:pPr marL="171450" indent="-171450">
              <a:buFont typeface="Arial" panose="020B0604020202020204" pitchFamily="34" charset="0"/>
              <a:buChar char="•"/>
            </a:pPr>
            <a:r>
              <a:rPr lang="en-GB" dirty="0"/>
              <a:t>This means that if you have a network of people (employees) sharing and talking about your organisation, your reach and influence can grow exponentially. This is especially powerful if your colleagues represent a wide range of subject areas/industries as each will have their own unique network which the organisation can tap into. At Jisc we have 23 highly active social media users tweeting and sharing posts about their work at Jisc, and approximately 75 or so other members of staff regularly mentioning the work of Jisc on social media. </a:t>
            </a:r>
          </a:p>
          <a:p>
            <a:pPr marL="171450" indent="-171450">
              <a:buFont typeface="Arial" panose="020B0604020202020204" pitchFamily="34" charset="0"/>
              <a:buChar char="•"/>
            </a:pPr>
            <a:r>
              <a:rPr lang="en-GB" dirty="0"/>
              <a:t>How to minimise the risks while capitalising on the advantages? First step is to create a social media policy. </a:t>
            </a:r>
            <a:r>
              <a:rPr lang="en-GB" dirty="0" err="1"/>
              <a:t>Jisc’s</a:t>
            </a:r>
            <a:r>
              <a:rPr lang="en-GB" dirty="0"/>
              <a:t> was developed in partnership with the most active social media users in the organisation – the majority of whom were not in communication roles. </a:t>
            </a:r>
          </a:p>
          <a:p>
            <a:pPr marL="171450" indent="-171450">
              <a:buFont typeface="Arial" panose="020B0604020202020204" pitchFamily="34" charset="0"/>
              <a:buChar char="•"/>
            </a:pPr>
            <a:r>
              <a:rPr lang="en-GB" dirty="0"/>
              <a:t>The policy needs to encourage the right kind of social media activity without being so prescriptive that it damages creativity and enthusiasm. It also needs to give colleagues confidence in understanding what is and isn’t acceptable use so that it becomes second nature. It should also highlight the benefits of being part of the organisation’s network of social media users – that they will have a much more influential reach working together i.e. not premeditating project launches/updates and working with central comms etc, than they will on their own. </a:t>
            </a:r>
          </a:p>
          <a:p>
            <a:pPr marL="171450" indent="-171450">
              <a:buFont typeface="Arial" panose="020B0604020202020204" pitchFamily="34" charset="0"/>
              <a:buChar char="•"/>
            </a:pPr>
            <a:r>
              <a:rPr lang="en-GB" dirty="0"/>
              <a:t>Once a policy is implemented, it gives credibility to the work of those active users and can encourage others to follow suit. </a:t>
            </a:r>
          </a:p>
          <a:p>
            <a:pPr marL="171450" indent="-171450">
              <a:buFont typeface="Arial" panose="020B0604020202020204" pitchFamily="34" charset="0"/>
              <a:buChar char="•"/>
            </a:pPr>
            <a:r>
              <a:rPr lang="en-GB" dirty="0"/>
              <a:t>One of the ways we monitor what our network of advocates are saying is a Twitter list of the colleagues most active on Twitter: https://twitter.com/Jisc/lists/tweeting-jiscies</a:t>
            </a:r>
          </a:p>
        </p:txBody>
      </p:sp>
      <p:sp>
        <p:nvSpPr>
          <p:cNvPr id="4" name="Slide Number Placeholder 3"/>
          <p:cNvSpPr>
            <a:spLocks noGrp="1"/>
          </p:cNvSpPr>
          <p:nvPr>
            <p:ph type="sldNum" sz="quarter" idx="10"/>
          </p:nvPr>
        </p:nvSpPr>
        <p:spPr/>
        <p:txBody>
          <a:bodyPr/>
          <a:lstStyle/>
          <a:p>
            <a:fld id="{6B37C837-5377-6648-AD34-4D4FC0F568FB}" type="slidenum">
              <a:rPr lang="en-GB" smtClean="0"/>
              <a:pPr/>
              <a:t>2</a:t>
            </a:fld>
            <a:endParaRPr lang="en-GB" dirty="0"/>
          </a:p>
        </p:txBody>
      </p:sp>
    </p:spTree>
    <p:extLst>
      <p:ext uri="{BB962C8B-B14F-4D97-AF65-F5344CB8AC3E}">
        <p14:creationId xmlns:p14="http://schemas.microsoft.com/office/powerpoint/2010/main" val="4083460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sz="1200" kern="1200" dirty="0">
                <a:solidFill>
                  <a:srgbClr val="2C3841"/>
                </a:solidFill>
                <a:effectLst/>
                <a:latin typeface="Corbel"/>
                <a:ea typeface="+mn-ea"/>
                <a:cs typeface="Corbel"/>
              </a:rPr>
              <a:t>On the 6 December 2012 a Jisc-funded project called Bomb Sight, tested a beta link on its Twitter feed – not realising the impact - the link went viral.</a:t>
            </a:r>
          </a:p>
          <a:p>
            <a:r>
              <a:rPr lang="en-GB" sz="1200" kern="1200" dirty="0">
                <a:solidFill>
                  <a:srgbClr val="2C3841"/>
                </a:solidFill>
                <a:effectLst/>
                <a:latin typeface="Corbel"/>
                <a:ea typeface="+mn-ea"/>
                <a:cs typeface="Corbel"/>
              </a:rPr>
              <a:t>The UK’s media picked up the story immediately with coverage in the </a:t>
            </a:r>
            <a:r>
              <a:rPr lang="en-GB" sz="1200" kern="1200" dirty="0" err="1">
                <a:solidFill>
                  <a:srgbClr val="2C3841"/>
                </a:solidFill>
                <a:effectLst/>
                <a:latin typeface="Corbel"/>
                <a:ea typeface="+mn-ea"/>
                <a:cs typeface="Corbel"/>
              </a:rPr>
              <a:t>DailyMail</a:t>
            </a:r>
            <a:r>
              <a:rPr lang="en-GB" sz="1200" kern="1200" dirty="0">
                <a:solidFill>
                  <a:srgbClr val="2C3841"/>
                </a:solidFill>
                <a:effectLst/>
                <a:latin typeface="Corbel"/>
                <a:ea typeface="+mn-ea"/>
                <a:cs typeface="Corbel"/>
              </a:rPr>
              <a:t>, BBC Newsnight online and many others. </a:t>
            </a:r>
          </a:p>
          <a:p>
            <a:r>
              <a:rPr lang="en-GB" sz="1200" kern="1200" dirty="0">
                <a:solidFill>
                  <a:srgbClr val="2C3841"/>
                </a:solidFill>
                <a:effectLst/>
                <a:latin typeface="Corbel"/>
                <a:ea typeface="+mn-ea"/>
                <a:cs typeface="Corbel"/>
              </a:rPr>
              <a:t> </a:t>
            </a:r>
          </a:p>
          <a:p>
            <a:r>
              <a:rPr lang="en-GB" sz="1200" u="sng" kern="1200" dirty="0">
                <a:solidFill>
                  <a:srgbClr val="2C3841"/>
                </a:solidFill>
                <a:effectLst/>
                <a:latin typeface="Corbel"/>
                <a:ea typeface="+mn-ea"/>
                <a:cs typeface="Corbel"/>
                <a:hlinkClick r:id="rId3"/>
              </a:rPr>
              <a:t>https://www.dailymail.co.uk/sciencetech/article-2243951/The-astonishing-interactive-map-EVERY-bomb-dropped-London-Blitz.html</a:t>
            </a:r>
            <a:endParaRPr lang="en-GB" sz="1200" kern="1200" dirty="0">
              <a:solidFill>
                <a:srgbClr val="2C3841"/>
              </a:solidFill>
              <a:effectLst/>
              <a:latin typeface="Corbel"/>
              <a:ea typeface="+mn-ea"/>
              <a:cs typeface="Corbel"/>
            </a:endParaRPr>
          </a:p>
          <a:p>
            <a:r>
              <a:rPr lang="en-GB" sz="1200" kern="1200" dirty="0">
                <a:solidFill>
                  <a:srgbClr val="2C3841"/>
                </a:solidFill>
                <a:effectLst/>
                <a:latin typeface="Corbel"/>
                <a:ea typeface="+mn-ea"/>
                <a:cs typeface="Corbel"/>
              </a:rPr>
              <a:t> </a:t>
            </a:r>
          </a:p>
          <a:p>
            <a:r>
              <a:rPr lang="en-GB" sz="1200" kern="1200" dirty="0">
                <a:solidFill>
                  <a:srgbClr val="2C3841"/>
                </a:solidFill>
                <a:effectLst/>
                <a:latin typeface="Corbel"/>
                <a:ea typeface="+mn-ea"/>
                <a:cs typeface="Corbel"/>
              </a:rPr>
              <a:t>The project wasn’t due to launch until the following week. Their web server struggled to keep up with the volume of traffic but as funder of the project we supported them with PR, media interviews and social media activity.</a:t>
            </a:r>
          </a:p>
        </p:txBody>
      </p:sp>
      <p:sp>
        <p:nvSpPr>
          <p:cNvPr id="4" name="Slide Number Placeholder 3"/>
          <p:cNvSpPr>
            <a:spLocks noGrp="1"/>
          </p:cNvSpPr>
          <p:nvPr>
            <p:ph type="sldNum" sz="quarter" idx="10"/>
          </p:nvPr>
        </p:nvSpPr>
        <p:spPr/>
        <p:txBody>
          <a:bodyPr/>
          <a:lstStyle/>
          <a:p>
            <a:fld id="{6B37C837-5377-6648-AD34-4D4FC0F568FB}" type="slidenum">
              <a:rPr lang="en-GB" smtClean="0"/>
              <a:pPr/>
              <a:t>3</a:t>
            </a:fld>
            <a:endParaRPr lang="en-GB" dirty="0"/>
          </a:p>
        </p:txBody>
      </p:sp>
    </p:spTree>
    <p:extLst>
      <p:ext uri="{BB962C8B-B14F-4D97-AF65-F5344CB8AC3E}">
        <p14:creationId xmlns:p14="http://schemas.microsoft.com/office/powerpoint/2010/main" val="12870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None/>
            </a:pPr>
            <a:r>
              <a:rPr lang="en-GB" dirty="0"/>
              <a:t>Key points:</a:t>
            </a:r>
          </a:p>
          <a:p>
            <a:pPr marL="107950" indent="-107950"/>
            <a:r>
              <a:rPr lang="en-GB" dirty="0"/>
              <a:t>Specify the level of accreditation you require on social media from projects you’ve funded. Because social media content is usually short-form, this can easily be overlooked. Unlike a press release where you might specify a mention as the funder, it can be harder to expect acknowledgement in every single tweet for example. There are a number of options you could adopt depending on how much prominence you want: 1) Have the brand name included within the channel names; have a brand mention within any bio, specify a certain number of posts within a certain timeframe that references your brand as a funder; agree that you’ll mutually share a certain amount of each others’ content – although this last idea might not explicitly state where the funding has come from, it comes with the benefit on having our other content reaching a new network in the same way that colleagues give you access to new networks. I would recommend adopting a combination of these ideas.</a:t>
            </a:r>
          </a:p>
        </p:txBody>
      </p:sp>
      <p:sp>
        <p:nvSpPr>
          <p:cNvPr id="4" name="Slide Number Placeholder 3"/>
          <p:cNvSpPr>
            <a:spLocks noGrp="1"/>
          </p:cNvSpPr>
          <p:nvPr>
            <p:ph type="sldNum" sz="quarter" idx="10"/>
          </p:nvPr>
        </p:nvSpPr>
        <p:spPr/>
        <p:txBody>
          <a:bodyPr/>
          <a:lstStyle/>
          <a:p>
            <a:fld id="{6B37C837-5377-6648-AD34-4D4FC0F568FB}" type="slidenum">
              <a:rPr lang="en-GB" smtClean="0"/>
              <a:pPr/>
              <a:t>4</a:t>
            </a:fld>
            <a:endParaRPr lang="en-GB" dirty="0"/>
          </a:p>
        </p:txBody>
      </p:sp>
    </p:spTree>
    <p:extLst>
      <p:ext uri="{BB962C8B-B14F-4D97-AF65-F5344CB8AC3E}">
        <p14:creationId xmlns:p14="http://schemas.microsoft.com/office/powerpoint/2010/main" val="3707001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None/>
            </a:pPr>
            <a:r>
              <a:rPr lang="en-GB" dirty="0"/>
              <a:t>Key tools:</a:t>
            </a:r>
          </a:p>
          <a:p>
            <a:pPr marL="171450" indent="-171450">
              <a:buFont typeface="Arial" panose="020B0604020202020204" pitchFamily="34" charset="0"/>
              <a:buChar char="•"/>
            </a:pPr>
            <a:r>
              <a:rPr lang="en-GB" dirty="0" err="1"/>
              <a:t>GaggleAMP</a:t>
            </a:r>
            <a:r>
              <a:rPr lang="en-GB" dirty="0"/>
              <a:t> – colleagues from across the business sign up to </a:t>
            </a:r>
            <a:r>
              <a:rPr lang="en-GB" dirty="0" err="1"/>
              <a:t>Jisc’s</a:t>
            </a:r>
            <a:r>
              <a:rPr lang="en-GB" dirty="0"/>
              <a:t> “gaggle” which means they receive notifications whenever the central communications team adds activities to the gaggle. Activities can be a range of things from suggesting everyone follows a certain Twitter user (great for building relationships with influencers); requesting everyone retweets a certain tweet of yours or a key influencer; liking or sharing a post on LinkedIn. </a:t>
            </a:r>
            <a:r>
              <a:rPr lang="en-GB" dirty="0" err="1"/>
              <a:t>GaggleAMP</a:t>
            </a:r>
            <a:r>
              <a:rPr lang="en-GB" dirty="0"/>
              <a:t> makes it easy to manage the network of Jisc social media users by providing them with content and activities to share or action with the social media network with just the click of the button. This could also be done without the software by perhaps using Microsoft teams or an email thread updated regularly whenever you have new actions you want colleagues to action.</a:t>
            </a:r>
          </a:p>
          <a:p>
            <a:pPr marL="171450" indent="-171450">
              <a:buFont typeface="Arial" panose="020B0604020202020204" pitchFamily="34" charset="0"/>
              <a:buChar char="•"/>
            </a:pPr>
            <a:r>
              <a:rPr lang="en-GB" dirty="0"/>
              <a:t>Falcon / </a:t>
            </a:r>
            <a:r>
              <a:rPr lang="en-GB" dirty="0" err="1"/>
              <a:t>Socialbakers</a:t>
            </a:r>
            <a:r>
              <a:rPr lang="en-GB" dirty="0"/>
              <a:t> / Sprout social provide a unified inbox so any in-coming post, comment or message is in one place and nothing is ever missed. </a:t>
            </a:r>
          </a:p>
          <a:p>
            <a:pPr marL="171450" indent="-171450">
              <a:buFont typeface="Arial" panose="020B0604020202020204" pitchFamily="34" charset="0"/>
              <a:buChar char="•"/>
            </a:pPr>
            <a:r>
              <a:rPr lang="en-GB" dirty="0"/>
              <a:t>Pulsar – monitors all social media activity and can be filtered to highlight conversations around a particular hashtags, say for example #Digifest. Or it can be used to track the conversations of particular audiences, say for example identify what a group of key academics are all talking about on Twitter this week, this month, this year etc. </a:t>
            </a:r>
          </a:p>
          <a:p>
            <a:pPr marL="171450" indent="-171450">
              <a:buFont typeface="Arial" panose="020B0604020202020204" pitchFamily="34" charset="0"/>
              <a:buChar char="•"/>
            </a:pPr>
            <a:r>
              <a:rPr lang="en-GB" dirty="0"/>
              <a:t>Buffer – to ensure we reach our audiences not just in office hours but when users are most likely to be on social media, we schedule activity throughout the day from 6am to 11pm. Buffer enables us to do this and also highlights the best performing content.</a:t>
            </a:r>
          </a:p>
        </p:txBody>
      </p:sp>
      <p:sp>
        <p:nvSpPr>
          <p:cNvPr id="4" name="Slide Number Placeholder 3"/>
          <p:cNvSpPr>
            <a:spLocks noGrp="1"/>
          </p:cNvSpPr>
          <p:nvPr>
            <p:ph type="sldNum" sz="quarter" idx="10"/>
          </p:nvPr>
        </p:nvSpPr>
        <p:spPr/>
        <p:txBody>
          <a:bodyPr/>
          <a:lstStyle/>
          <a:p>
            <a:fld id="{6B37C837-5377-6648-AD34-4D4FC0F568FB}" type="slidenum">
              <a:rPr lang="en-GB" smtClean="0"/>
              <a:pPr/>
              <a:t>5</a:t>
            </a:fld>
            <a:endParaRPr lang="en-GB" dirty="0"/>
          </a:p>
        </p:txBody>
      </p:sp>
    </p:spTree>
    <p:extLst>
      <p:ext uri="{BB962C8B-B14F-4D97-AF65-F5344CB8AC3E}">
        <p14:creationId xmlns:p14="http://schemas.microsoft.com/office/powerpoint/2010/main" val="526883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Jisc Title Slide">
    <p:spTree>
      <p:nvGrpSpPr>
        <p:cNvPr id="1" name=""/>
        <p:cNvGrpSpPr/>
        <p:nvPr/>
      </p:nvGrpSpPr>
      <p:grpSpPr>
        <a:xfrm>
          <a:off x="0" y="0"/>
          <a:ext cx="0" cy="0"/>
          <a:chOff x="0" y="0"/>
          <a:chExt cx="0" cy="0"/>
        </a:xfrm>
      </p:grpSpPr>
      <p:sp>
        <p:nvSpPr>
          <p:cNvPr id="27" name="Picture Placeholder 26"/>
          <p:cNvSpPr>
            <a:spLocks noGrp="1"/>
          </p:cNvSpPr>
          <p:nvPr>
            <p:ph type="pic" sz="quarter" idx="10"/>
          </p:nvPr>
        </p:nvSpPr>
        <p:spPr>
          <a:xfrm>
            <a:off x="0" y="0"/>
            <a:ext cx="9144000" cy="6864000"/>
          </a:xfrm>
        </p:spPr>
        <p:txBody>
          <a:bodyPr>
            <a:normAutofit/>
          </a:bodyPr>
          <a:lstStyle>
            <a:lvl1pPr marL="0" indent="0">
              <a:buNone/>
              <a:defRPr sz="1800"/>
            </a:lvl1pPr>
          </a:lstStyle>
          <a:p>
            <a:endParaRPr lang="en-GB" dirty="0"/>
          </a:p>
        </p:txBody>
      </p:sp>
      <p:sp>
        <p:nvSpPr>
          <p:cNvPr id="3" name="Subtitle 2"/>
          <p:cNvSpPr>
            <a:spLocks noGrp="1"/>
          </p:cNvSpPr>
          <p:nvPr>
            <p:ph type="subTitle" idx="1" hasCustomPrompt="1"/>
          </p:nvPr>
        </p:nvSpPr>
        <p:spPr>
          <a:xfrm>
            <a:off x="1440000" y="5131323"/>
            <a:ext cx="7470000" cy="197490"/>
          </a:xfrm>
        </p:spPr>
        <p:txBody>
          <a:bodyPr>
            <a:spAutoFit/>
          </a:bodyPr>
          <a:lstStyle>
            <a:lvl1pPr marL="0" marR="0" indent="0" algn="l" defTabSz="457200" rtl="0" eaLnBrk="1" fontAlgn="auto" latinLnBrk="0" hangingPunct="1">
              <a:lnSpc>
                <a:spcPct val="90000"/>
              </a:lnSpc>
              <a:spcBef>
                <a:spcPts val="1200"/>
              </a:spcBef>
              <a:spcAft>
                <a:spcPts val="0"/>
              </a:spcAft>
              <a:buClr>
                <a:srgbClr val="DE481C"/>
              </a:buClr>
              <a:buSzPct val="120000"/>
              <a:buFont typeface="Lucida Grande"/>
              <a:buNone/>
              <a:tabLst/>
              <a:defRPr sz="14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presentation subtitle</a:t>
            </a:r>
          </a:p>
        </p:txBody>
      </p:sp>
      <p:sp>
        <p:nvSpPr>
          <p:cNvPr id="25" name="Title 24"/>
          <p:cNvSpPr>
            <a:spLocks noGrp="1"/>
          </p:cNvSpPr>
          <p:nvPr>
            <p:ph type="title" hasCustomPrompt="1"/>
          </p:nvPr>
        </p:nvSpPr>
        <p:spPr>
          <a:xfrm>
            <a:off x="1440000" y="4560774"/>
            <a:ext cx="7470000" cy="502701"/>
          </a:xfrm>
        </p:spPr>
        <p:txBody>
          <a:bodyPr anchor="t" anchorCtr="0">
            <a:normAutofit/>
          </a:bodyPr>
          <a:lstStyle>
            <a:lvl1pPr algn="l">
              <a:lnSpc>
                <a:spcPct val="85000"/>
              </a:lnSpc>
              <a:defRPr sz="2800" b="1" i="0">
                <a:solidFill>
                  <a:srgbClr val="FFFFFF"/>
                </a:solidFill>
              </a:defRPr>
            </a:lvl1pPr>
          </a:lstStyle>
          <a:p>
            <a:r>
              <a:rPr lang="en-GB" dirty="0"/>
              <a:t>Click to edit presentation title</a:t>
            </a:r>
          </a:p>
        </p:txBody>
      </p:sp>
      <p:sp>
        <p:nvSpPr>
          <p:cNvPr id="4" name="Text Placeholder 3"/>
          <p:cNvSpPr>
            <a:spLocks noGrp="1"/>
          </p:cNvSpPr>
          <p:nvPr>
            <p:ph type="body" sz="quarter" idx="11" hasCustomPrompt="1"/>
          </p:nvPr>
        </p:nvSpPr>
        <p:spPr>
          <a:xfrm>
            <a:off x="0" y="4737600"/>
            <a:ext cx="1029600" cy="244800"/>
          </a:xfrm>
        </p:spPr>
        <p:txBody>
          <a:bodyPr>
            <a:normAutofit/>
          </a:bodyPr>
          <a:lstStyle>
            <a:lvl1pPr marL="0" indent="0" algn="r">
              <a:buNone/>
              <a:defRPr sz="1200">
                <a:solidFill>
                  <a:schemeClr val="bg1"/>
                </a:solidFill>
              </a:defRPr>
            </a:lvl1pPr>
          </a:lstStyle>
          <a:p>
            <a:pPr lvl="0"/>
            <a:fld id="{C750183E-5AE1-DC40-89B1-1CBB18EE30C8}" type="datetime1">
              <a:rPr lang="en-GB" smtClean="0"/>
              <a:t>14/10/2013</a:t>
            </a:fld>
            <a:endParaRPr lang="en-GB" dirty="0"/>
          </a:p>
        </p:txBody>
      </p:sp>
    </p:spTree>
    <p:extLst>
      <p:ext uri="{BB962C8B-B14F-4D97-AF65-F5344CB8AC3E}">
        <p14:creationId xmlns:p14="http://schemas.microsoft.com/office/powerpoint/2010/main" val="1118522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Jisc Slide (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71E55-FC59-4ABD-BC87-0F29ADE8C740}" type="datetime1">
              <a:rPr lang="en-GB" smtClean="0"/>
              <a:t>25/09/2018</a:t>
            </a:fld>
            <a:endParaRPr lang="en-GB"/>
          </a:p>
        </p:txBody>
      </p:sp>
      <p:sp>
        <p:nvSpPr>
          <p:cNvPr id="3" name="Footer Placeholder 2"/>
          <p:cNvSpPr>
            <a:spLocks noGrp="1"/>
          </p:cNvSpPr>
          <p:nvPr>
            <p:ph type="ftr" sz="quarter" idx="11"/>
          </p:nvPr>
        </p:nvSpPr>
        <p:spPr/>
        <p:txBody>
          <a:bodyPr/>
          <a:lstStyle/>
          <a:p>
            <a:r>
              <a:rPr lang="en-GB"/>
              <a:t>Social media communications:  maximising the advocacy of projects and people</a:t>
            </a:r>
          </a:p>
        </p:txBody>
      </p:sp>
      <p:sp>
        <p:nvSpPr>
          <p:cNvPr id="4" name="Slide Number Placeholder 3"/>
          <p:cNvSpPr>
            <a:spLocks noGrp="1"/>
          </p:cNvSpPr>
          <p:nvPr>
            <p:ph type="sldNum" sz="quarter" idx="12"/>
          </p:nvPr>
        </p:nvSpPr>
        <p:spPr/>
        <p:txBody>
          <a:bodyPr/>
          <a:lstStyle/>
          <a:p>
            <a:fld id="{F0A55F06-C352-544E-8237-6F33909C7E7A}" type="slidenum">
              <a:rPr lang="en-GB" smtClean="0"/>
              <a:t>‹#›</a:t>
            </a:fld>
            <a:endParaRPr lang="en-GB"/>
          </a:p>
        </p:txBody>
      </p:sp>
      <p:cxnSp>
        <p:nvCxnSpPr>
          <p:cNvPr id="5" name="Straight Connector 4"/>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0" name="Picture 9"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2" name="Straight Connector 11"/>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4227302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Jisc Slide (End Slide 1)">
    <p:spTree>
      <p:nvGrpSpPr>
        <p:cNvPr id="1" name=""/>
        <p:cNvGrpSpPr/>
        <p:nvPr/>
      </p:nvGrpSpPr>
      <p:grpSpPr>
        <a:xfrm>
          <a:off x="0" y="0"/>
          <a:ext cx="0" cy="0"/>
          <a:chOff x="0" y="0"/>
          <a:chExt cx="0" cy="0"/>
        </a:xfrm>
      </p:grpSpPr>
      <p:pic>
        <p:nvPicPr>
          <p:cNvPr id="11" name="Picture 10" descr="shutterstock_129615650_handphone(tomedit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19910" y="1328112"/>
            <a:ext cx="4742688" cy="5199888"/>
          </a:xfrm>
          <a:prstGeom prst="rect">
            <a:avLst/>
          </a:prstGeom>
        </p:spPr>
      </p:pic>
      <p:sp>
        <p:nvSpPr>
          <p:cNvPr id="2" name="Title 1"/>
          <p:cNvSpPr>
            <a:spLocks noGrp="1"/>
          </p:cNvSpPr>
          <p:nvPr>
            <p:ph type="title" hasCustomPrompt="1"/>
          </p:nvPr>
        </p:nvSpPr>
        <p:spPr>
          <a:xfrm>
            <a:off x="2281968" y="3"/>
            <a:ext cx="6628033" cy="466898"/>
          </a:xfrm>
        </p:spPr>
        <p:txBody>
          <a:bodyPr/>
          <a:lstStyle>
            <a:lvl1pPr>
              <a:defRPr>
                <a:solidFill>
                  <a:schemeClr val="accent5"/>
                </a:solidFill>
              </a:defRPr>
            </a:lvl1pPr>
          </a:lstStyle>
          <a:p>
            <a:r>
              <a:rPr lang="en-GB" dirty="0"/>
              <a:t>Click to edit slide title</a:t>
            </a:r>
          </a:p>
        </p:txBody>
      </p:sp>
      <p:sp>
        <p:nvSpPr>
          <p:cNvPr id="3" name="Date Placeholder 2"/>
          <p:cNvSpPr>
            <a:spLocks noGrp="1"/>
          </p:cNvSpPr>
          <p:nvPr>
            <p:ph type="dt" sz="half" idx="10"/>
          </p:nvPr>
        </p:nvSpPr>
        <p:spPr/>
        <p:txBody>
          <a:bodyPr/>
          <a:lstStyle/>
          <a:p>
            <a:fld id="{EBB0740A-A222-416D-8AB9-5C081BC2A129}" type="datetime1">
              <a:rPr lang="en-GB" smtClean="0"/>
              <a:t>25/09/2018</a:t>
            </a:fld>
            <a:endParaRPr lang="en-GB" dirty="0"/>
          </a:p>
        </p:txBody>
      </p:sp>
      <p:sp>
        <p:nvSpPr>
          <p:cNvPr id="4" name="Footer Placeholder 3"/>
          <p:cNvSpPr>
            <a:spLocks noGrp="1"/>
          </p:cNvSpPr>
          <p:nvPr>
            <p:ph type="ftr" sz="quarter" idx="11"/>
          </p:nvPr>
        </p:nvSpPr>
        <p:spPr/>
        <p:txBody>
          <a:bodyPr/>
          <a:lstStyle/>
          <a:p>
            <a:r>
              <a:rPr lang="en-GB"/>
              <a:t>Social media communications:  maximising the advocacy of projects and people</a:t>
            </a:r>
            <a:endParaRPr lang="en-GB" dirty="0"/>
          </a:p>
        </p:txBody>
      </p:sp>
      <p:sp>
        <p:nvSpPr>
          <p:cNvPr id="5" name="Slide Number Placeholder 4"/>
          <p:cNvSpPr>
            <a:spLocks noGrp="1"/>
          </p:cNvSpPr>
          <p:nvPr>
            <p:ph type="sldNum" sz="quarter" idx="12"/>
          </p:nvPr>
        </p:nvSpPr>
        <p:spPr/>
        <p:txBody>
          <a:bodyPr/>
          <a:lstStyle/>
          <a:p>
            <a:fld id="{F0A55F06-C352-544E-8237-6F33909C7E7A}" type="slidenum">
              <a:rPr lang="en-GB" smtClean="0"/>
              <a:pPr/>
              <a:t>‹#›</a:t>
            </a:fld>
            <a:endParaRPr lang="en-GB" dirty="0"/>
          </a:p>
        </p:txBody>
      </p:sp>
      <p:cxnSp>
        <p:nvCxnSpPr>
          <p:cNvPr id="6" name="Straight Connector 5"/>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2" name="Picture 11" descr="2013_Jisc_Logo_RGB300(19.5m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4" name="Straight Connector 13"/>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2736925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isc Slide (End Slide 2)">
    <p:spTree>
      <p:nvGrpSpPr>
        <p:cNvPr id="1" name=""/>
        <p:cNvGrpSpPr/>
        <p:nvPr/>
      </p:nvGrpSpPr>
      <p:grpSpPr>
        <a:xfrm>
          <a:off x="0" y="0"/>
          <a:ext cx="0" cy="0"/>
          <a:chOff x="0" y="0"/>
          <a:chExt cx="0" cy="0"/>
        </a:xfrm>
      </p:grpSpPr>
      <p:pic>
        <p:nvPicPr>
          <p:cNvPr id="13" name="Picture 12" descr="deletem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434" y="1005024"/>
            <a:ext cx="8968435" cy="5522976"/>
          </a:xfrm>
          <a:prstGeom prst="rect">
            <a:avLst/>
          </a:prstGeom>
        </p:spPr>
      </p:pic>
      <p:sp>
        <p:nvSpPr>
          <p:cNvPr id="2" name="Title 1"/>
          <p:cNvSpPr>
            <a:spLocks noGrp="1"/>
          </p:cNvSpPr>
          <p:nvPr>
            <p:ph type="title" hasCustomPrompt="1"/>
          </p:nvPr>
        </p:nvSpPr>
        <p:spPr>
          <a:xfrm>
            <a:off x="2254801" y="3"/>
            <a:ext cx="6655200" cy="466898"/>
          </a:xfrm>
        </p:spPr>
        <p:txBody>
          <a:bodyPr/>
          <a:lstStyle/>
          <a:p>
            <a:r>
              <a:rPr lang="en-GB" dirty="0"/>
              <a:t>Click to edit slide title</a:t>
            </a:r>
          </a:p>
        </p:txBody>
      </p:sp>
      <p:sp>
        <p:nvSpPr>
          <p:cNvPr id="3" name="Date Placeholder 2"/>
          <p:cNvSpPr>
            <a:spLocks noGrp="1"/>
          </p:cNvSpPr>
          <p:nvPr>
            <p:ph type="dt" sz="half" idx="10"/>
          </p:nvPr>
        </p:nvSpPr>
        <p:spPr/>
        <p:txBody>
          <a:bodyPr/>
          <a:lstStyle/>
          <a:p>
            <a:fld id="{145D96AE-18E8-4779-BFAE-9BEB91F562C5}" type="datetime1">
              <a:rPr lang="en-GB" smtClean="0"/>
              <a:t>25/09/2018</a:t>
            </a:fld>
            <a:endParaRPr lang="en-GB" dirty="0"/>
          </a:p>
        </p:txBody>
      </p:sp>
      <p:sp>
        <p:nvSpPr>
          <p:cNvPr id="4" name="Footer Placeholder 3"/>
          <p:cNvSpPr>
            <a:spLocks noGrp="1"/>
          </p:cNvSpPr>
          <p:nvPr>
            <p:ph type="ftr" sz="quarter" idx="11"/>
          </p:nvPr>
        </p:nvSpPr>
        <p:spPr/>
        <p:txBody>
          <a:bodyPr/>
          <a:lstStyle/>
          <a:p>
            <a:r>
              <a:rPr lang="en-GB"/>
              <a:t>Social media communications:  maximising the advocacy of projects and people</a:t>
            </a:r>
            <a:endParaRPr lang="en-GB" dirty="0"/>
          </a:p>
        </p:txBody>
      </p:sp>
      <p:sp>
        <p:nvSpPr>
          <p:cNvPr id="5" name="Slide Number Placeholder 4"/>
          <p:cNvSpPr>
            <a:spLocks noGrp="1"/>
          </p:cNvSpPr>
          <p:nvPr>
            <p:ph type="sldNum" sz="quarter" idx="12"/>
          </p:nvPr>
        </p:nvSpPr>
        <p:spPr/>
        <p:txBody>
          <a:bodyPr/>
          <a:lstStyle/>
          <a:p>
            <a:fld id="{F0A55F06-C352-544E-8237-6F33909C7E7A}" type="slidenum">
              <a:rPr lang="en-GB" smtClean="0"/>
              <a:pPr/>
              <a:t>‹#›</a:t>
            </a:fld>
            <a:endParaRPr lang="en-GB" dirty="0"/>
          </a:p>
        </p:txBody>
      </p:sp>
      <p:cxnSp>
        <p:nvCxnSpPr>
          <p:cNvPr id="6" name="Straight Connector 5"/>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1" name="Picture 10" descr="2013_Jisc_Logo_RGB300(19.5m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4" name="Straight Connector 13"/>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2844119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Jisc 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69736" y="2706186"/>
            <a:ext cx="7740264" cy="430887"/>
          </a:xfrm>
        </p:spPr>
        <p:txBody>
          <a:bodyPr wrap="square" anchor="t">
            <a:spAutoFit/>
          </a:bodyPr>
          <a:lstStyle>
            <a:lvl1pPr algn="l">
              <a:defRPr sz="2800" b="1" cap="none">
                <a:solidFill>
                  <a:schemeClr val="accent5"/>
                </a:solidFill>
              </a:defRPr>
            </a:lvl1pPr>
          </a:lstStyle>
          <a:p>
            <a:r>
              <a:rPr lang="en-GB" dirty="0"/>
              <a:t>Click to edit section title</a:t>
            </a:r>
          </a:p>
        </p:txBody>
      </p:sp>
      <p:sp>
        <p:nvSpPr>
          <p:cNvPr id="3" name="Text Placeholder 2"/>
          <p:cNvSpPr>
            <a:spLocks noGrp="1"/>
          </p:cNvSpPr>
          <p:nvPr>
            <p:ph type="body" idx="1" hasCustomPrompt="1"/>
          </p:nvPr>
        </p:nvSpPr>
        <p:spPr>
          <a:xfrm>
            <a:off x="1169736" y="3606714"/>
            <a:ext cx="7740264" cy="253916"/>
          </a:xfrm>
        </p:spPr>
        <p:txBody>
          <a:bodyPr wrap="square" anchor="t" anchorCtr="0">
            <a:spAutoFit/>
          </a:bodyPr>
          <a:lstStyle>
            <a:lvl1pPr marL="0" indent="0">
              <a:buNone/>
              <a:defRPr sz="1800">
                <a:solidFill>
                  <a:srgbClr val="2C384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section subtitle</a:t>
            </a:r>
          </a:p>
        </p:txBody>
      </p:sp>
      <p:sp>
        <p:nvSpPr>
          <p:cNvPr id="4" name="Date Placeholder 3"/>
          <p:cNvSpPr>
            <a:spLocks noGrp="1"/>
          </p:cNvSpPr>
          <p:nvPr>
            <p:ph type="dt" sz="half" idx="10"/>
          </p:nvPr>
        </p:nvSpPr>
        <p:spPr/>
        <p:txBody>
          <a:bodyPr/>
          <a:lstStyle/>
          <a:p>
            <a:fld id="{78766206-A02E-4D7B-87DE-58C25D106043}" type="datetime1">
              <a:rPr lang="en-GB" smtClean="0"/>
              <a:t>25/09/2018</a:t>
            </a:fld>
            <a:endParaRPr lang="en-GB" dirty="0"/>
          </a:p>
        </p:txBody>
      </p:sp>
      <p:sp>
        <p:nvSpPr>
          <p:cNvPr id="5" name="Footer Placeholder 4"/>
          <p:cNvSpPr>
            <a:spLocks noGrp="1"/>
          </p:cNvSpPr>
          <p:nvPr>
            <p:ph type="ftr" sz="quarter" idx="11"/>
          </p:nvPr>
        </p:nvSpPr>
        <p:spPr/>
        <p:txBody>
          <a:bodyPr/>
          <a:lstStyle/>
          <a:p>
            <a:r>
              <a:rPr lang="en-GB"/>
              <a:t>Social media communications:  maximising the advocacy of projects and people</a:t>
            </a:r>
            <a:endParaRPr lang="en-GB" dirty="0"/>
          </a:p>
        </p:txBody>
      </p:sp>
      <p:sp>
        <p:nvSpPr>
          <p:cNvPr id="6" name="Slide Number Placeholder 5"/>
          <p:cNvSpPr>
            <a:spLocks noGrp="1"/>
          </p:cNvSpPr>
          <p:nvPr>
            <p:ph type="sldNum" sz="quarter" idx="12"/>
          </p:nvPr>
        </p:nvSpPr>
        <p:spPr/>
        <p:txBody>
          <a:bodyPr/>
          <a:lstStyle/>
          <a:p>
            <a:fld id="{F0A55F06-C352-544E-8237-6F33909C7E7A}" type="slidenum">
              <a:rPr lang="en-GB" smtClean="0"/>
              <a:pPr/>
              <a:t>‹#›</a:t>
            </a:fld>
            <a:endParaRPr lang="en-GB" dirty="0"/>
          </a:p>
        </p:txBody>
      </p:sp>
      <p:cxnSp>
        <p:nvCxnSpPr>
          <p:cNvPr id="8" name="Straight Connector 7"/>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0" name="Picture 9" descr="2013_Jisc_Logo_RGB300(26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935736" cy="545592"/>
          </a:xfrm>
          <a:prstGeom prst="rect">
            <a:avLst/>
          </a:prstGeom>
        </p:spPr>
      </p:pic>
    </p:spTree>
    <p:extLst>
      <p:ext uri="{BB962C8B-B14F-4D97-AF65-F5344CB8AC3E}">
        <p14:creationId xmlns:p14="http://schemas.microsoft.com/office/powerpoint/2010/main" val="945719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Jisc Slide (1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61593" y="4"/>
            <a:ext cx="6648408" cy="466898"/>
          </a:xfrm>
        </p:spPr>
        <p:txBody>
          <a:bodyPr/>
          <a:lstStyle>
            <a:lvl1pPr>
              <a:defRPr>
                <a:solidFill>
                  <a:schemeClr val="accent5"/>
                </a:solidFill>
              </a:defRPr>
            </a:lvl1pPr>
          </a:lstStyle>
          <a:p>
            <a:r>
              <a:rPr lang="en-GB" dirty="0"/>
              <a:t>Click to edit slide title</a:t>
            </a:r>
          </a:p>
        </p:txBody>
      </p:sp>
      <p:sp>
        <p:nvSpPr>
          <p:cNvPr id="3" name="Content Placeholder 2"/>
          <p:cNvSpPr>
            <a:spLocks noGrp="1"/>
          </p:cNvSpPr>
          <p:nvPr>
            <p:ph idx="1" hasCustomPrompt="1"/>
          </p:nvPr>
        </p:nvSpPr>
        <p:spPr>
          <a:xfrm>
            <a:off x="234000" y="809626"/>
            <a:ext cx="8676000" cy="5550374"/>
          </a:xfrm>
        </p:spPr>
        <p:txBody>
          <a:body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70EC8039-2BF3-4786-BF6E-E94BBD6AB521}" type="datetime1">
              <a:rPr lang="en-GB" smtClean="0"/>
              <a:t>25/09/2018</a:t>
            </a:fld>
            <a:endParaRPr lang="en-GB"/>
          </a:p>
        </p:txBody>
      </p:sp>
      <p:sp>
        <p:nvSpPr>
          <p:cNvPr id="5" name="Footer Placeholder 4"/>
          <p:cNvSpPr>
            <a:spLocks noGrp="1"/>
          </p:cNvSpPr>
          <p:nvPr>
            <p:ph type="ftr" sz="quarter" idx="11"/>
          </p:nvPr>
        </p:nvSpPr>
        <p:spPr/>
        <p:txBody>
          <a:bodyPr/>
          <a:lstStyle/>
          <a:p>
            <a:r>
              <a:rPr lang="en-GB"/>
              <a:t>Social media communications:  maximising the advocacy of projects and people</a:t>
            </a:r>
          </a:p>
        </p:txBody>
      </p:sp>
      <p:sp>
        <p:nvSpPr>
          <p:cNvPr id="6" name="Slide Number Placeholder 5"/>
          <p:cNvSpPr>
            <a:spLocks noGrp="1"/>
          </p:cNvSpPr>
          <p:nvPr>
            <p:ph type="sldNum" sz="quarter" idx="12"/>
          </p:nvPr>
        </p:nvSpPr>
        <p:spPr/>
        <p:txBody>
          <a:bodyPr/>
          <a:lstStyle/>
          <a:p>
            <a:fld id="{F0A55F06-C352-544E-8237-6F33909C7E7A}" type="slidenum">
              <a:rPr lang="en-GB" smtClean="0"/>
              <a:t>‹#›</a:t>
            </a:fld>
            <a:endParaRPr lang="en-GB"/>
          </a:p>
        </p:txBody>
      </p:sp>
      <p:cxnSp>
        <p:nvCxnSpPr>
          <p:cNvPr id="7" name="Straight Connector 6"/>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cxnSp>
        <p:nvCxnSpPr>
          <p:cNvPr id="8" name="Straight Connector 7"/>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1" name="Picture 10"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spTree>
    <p:extLst>
      <p:ext uri="{BB962C8B-B14F-4D97-AF65-F5344CB8AC3E}">
        <p14:creationId xmlns:p14="http://schemas.microsoft.com/office/powerpoint/2010/main" val="32758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Jisc Slide (1 col +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68384" y="3"/>
            <a:ext cx="6641617" cy="466898"/>
          </a:xfrm>
        </p:spPr>
        <p:txBody>
          <a:bodyPr/>
          <a:lstStyle>
            <a:lvl1pPr>
              <a:defRPr>
                <a:solidFill>
                  <a:schemeClr val="accent5"/>
                </a:solidFill>
              </a:defRPr>
            </a:lvl1pPr>
          </a:lstStyle>
          <a:p>
            <a:r>
              <a:rPr lang="en-GB" dirty="0"/>
              <a:t>Click to edit slide title</a:t>
            </a:r>
          </a:p>
        </p:txBody>
      </p:sp>
      <p:sp>
        <p:nvSpPr>
          <p:cNvPr id="3" name="Date Placeholder 2"/>
          <p:cNvSpPr>
            <a:spLocks noGrp="1"/>
          </p:cNvSpPr>
          <p:nvPr>
            <p:ph type="dt" sz="half" idx="10"/>
          </p:nvPr>
        </p:nvSpPr>
        <p:spPr/>
        <p:txBody>
          <a:bodyPr/>
          <a:lstStyle/>
          <a:p>
            <a:fld id="{4D26073F-59B2-4324-9B4D-445DC5071F91}" type="datetime1">
              <a:rPr lang="en-GB" smtClean="0"/>
              <a:t>25/09/2018</a:t>
            </a:fld>
            <a:endParaRPr lang="en-GB" dirty="0"/>
          </a:p>
        </p:txBody>
      </p:sp>
      <p:sp>
        <p:nvSpPr>
          <p:cNvPr id="4" name="Footer Placeholder 3"/>
          <p:cNvSpPr>
            <a:spLocks noGrp="1"/>
          </p:cNvSpPr>
          <p:nvPr>
            <p:ph type="ftr" sz="quarter" idx="11"/>
          </p:nvPr>
        </p:nvSpPr>
        <p:spPr/>
        <p:txBody>
          <a:bodyPr/>
          <a:lstStyle/>
          <a:p>
            <a:r>
              <a:rPr lang="en-GB"/>
              <a:t>Social media communications:  maximising the advocacy of projects and people</a:t>
            </a:r>
            <a:endParaRPr lang="en-GB" dirty="0"/>
          </a:p>
        </p:txBody>
      </p:sp>
      <p:sp>
        <p:nvSpPr>
          <p:cNvPr id="5" name="Slide Number Placeholder 4"/>
          <p:cNvSpPr>
            <a:spLocks noGrp="1"/>
          </p:cNvSpPr>
          <p:nvPr>
            <p:ph type="sldNum" sz="quarter" idx="12"/>
          </p:nvPr>
        </p:nvSpPr>
        <p:spPr/>
        <p:txBody>
          <a:bodyPr/>
          <a:lstStyle/>
          <a:p>
            <a:fld id="{F0A55F06-C352-544E-8237-6F33909C7E7A}" type="slidenum">
              <a:rPr lang="en-GB" smtClean="0"/>
              <a:pPr/>
              <a:t>‹#›</a:t>
            </a:fld>
            <a:endParaRPr lang="en-GB" dirty="0"/>
          </a:p>
        </p:txBody>
      </p:sp>
      <p:sp>
        <p:nvSpPr>
          <p:cNvPr id="6" name="Content Placeholder 2"/>
          <p:cNvSpPr>
            <a:spLocks noGrp="1"/>
          </p:cNvSpPr>
          <p:nvPr>
            <p:ph idx="1" hasCustomPrompt="1"/>
          </p:nvPr>
        </p:nvSpPr>
        <p:spPr>
          <a:xfrm>
            <a:off x="234000" y="1409625"/>
            <a:ext cx="8676000" cy="4950375"/>
          </a:xfrm>
        </p:spPr>
        <p:txBody>
          <a:body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8" name="Straight Connector 7"/>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
        <p:nvSpPr>
          <p:cNvPr id="10" name="Text Placeholder 2"/>
          <p:cNvSpPr>
            <a:spLocks noGrp="1"/>
          </p:cNvSpPr>
          <p:nvPr>
            <p:ph type="body" idx="13" hasCustomPrompt="1"/>
          </p:nvPr>
        </p:nvSpPr>
        <p:spPr>
          <a:xfrm>
            <a:off x="234000" y="809625"/>
            <a:ext cx="8676000" cy="600000"/>
          </a:xfrm>
        </p:spPr>
        <p:txBody>
          <a:bodyPr anchor="t" anchorCtr="0">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slide heading</a:t>
            </a:r>
          </a:p>
        </p:txBody>
      </p:sp>
      <p:pic>
        <p:nvPicPr>
          <p:cNvPr id="12" name="Picture 11"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4" name="Straight Connector 13"/>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2150827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Jisc Slide (2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68384" y="3"/>
            <a:ext cx="6641617" cy="466898"/>
          </a:xfrm>
        </p:spPr>
        <p:txBody>
          <a:bodyPr/>
          <a:lstStyle>
            <a:lvl1pPr>
              <a:defRPr>
                <a:solidFill>
                  <a:schemeClr val="accent5"/>
                </a:solidFill>
              </a:defRPr>
            </a:lvl1pPr>
          </a:lstStyle>
          <a:p>
            <a:r>
              <a:rPr lang="en-GB" dirty="0"/>
              <a:t>Click to edit slide title</a:t>
            </a:r>
          </a:p>
        </p:txBody>
      </p:sp>
      <p:sp>
        <p:nvSpPr>
          <p:cNvPr id="3" name="Content Placeholder 2"/>
          <p:cNvSpPr>
            <a:spLocks noGrp="1"/>
          </p:cNvSpPr>
          <p:nvPr>
            <p:ph sz="half" idx="1" hasCustomPrompt="1"/>
          </p:nvPr>
        </p:nvSpPr>
        <p:spPr>
          <a:xfrm>
            <a:off x="234000" y="809625"/>
            <a:ext cx="4140000" cy="5550526"/>
          </a:xfrm>
        </p:spPr>
        <p:txBody>
          <a:bodyPr/>
          <a:lstStyle>
            <a:lvl1pPr>
              <a:defRPr sz="2800">
                <a:solidFill>
                  <a:srgbClr val="2C3841"/>
                </a:solidFill>
              </a:defRPr>
            </a:lvl1pPr>
            <a:lvl2pPr>
              <a:defRPr sz="2800">
                <a:solidFill>
                  <a:srgbClr val="2C3841"/>
                </a:solidFill>
              </a:defRPr>
            </a:lvl2pPr>
            <a:lvl3pPr>
              <a:defRPr sz="2400">
                <a:solidFill>
                  <a:srgbClr val="2C3841"/>
                </a:solidFill>
              </a:defRPr>
            </a:lvl3pPr>
            <a:lvl4pPr>
              <a:defRPr sz="2400">
                <a:solidFill>
                  <a:srgbClr val="2C3841"/>
                </a:solidFill>
              </a:defRPr>
            </a:lvl4pPr>
            <a:lvl5pPr>
              <a:defRPr sz="2400">
                <a:solidFill>
                  <a:srgbClr val="2C3841"/>
                </a:solidFill>
              </a:defRPr>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p:cNvSpPr>
            <a:spLocks noGrp="1"/>
          </p:cNvSpPr>
          <p:nvPr>
            <p:ph sz="half" idx="2" hasCustomPrompt="1"/>
          </p:nvPr>
        </p:nvSpPr>
        <p:spPr>
          <a:xfrm>
            <a:off x="4770001" y="809625"/>
            <a:ext cx="4140000" cy="5550526"/>
          </a:xfrm>
        </p:spPr>
        <p:txBody>
          <a:bodyPr/>
          <a:lstStyle>
            <a:lvl1pPr>
              <a:defRPr sz="2800"/>
            </a:lvl1pPr>
            <a:lvl2pPr>
              <a:defRPr sz="28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Date Placeholder 4"/>
          <p:cNvSpPr>
            <a:spLocks noGrp="1"/>
          </p:cNvSpPr>
          <p:nvPr>
            <p:ph type="dt" sz="half" idx="10"/>
          </p:nvPr>
        </p:nvSpPr>
        <p:spPr/>
        <p:txBody>
          <a:bodyPr/>
          <a:lstStyle/>
          <a:p>
            <a:fld id="{0DD1AB75-3EF7-420B-A501-2A34DECA49C2}" type="datetime1">
              <a:rPr lang="en-GB" smtClean="0"/>
              <a:t>25/09/2018</a:t>
            </a:fld>
            <a:endParaRPr lang="en-GB"/>
          </a:p>
        </p:txBody>
      </p:sp>
      <p:sp>
        <p:nvSpPr>
          <p:cNvPr id="6" name="Footer Placeholder 5"/>
          <p:cNvSpPr>
            <a:spLocks noGrp="1"/>
          </p:cNvSpPr>
          <p:nvPr>
            <p:ph type="ftr" sz="quarter" idx="11"/>
          </p:nvPr>
        </p:nvSpPr>
        <p:spPr/>
        <p:txBody>
          <a:bodyPr/>
          <a:lstStyle/>
          <a:p>
            <a:r>
              <a:rPr lang="en-GB"/>
              <a:t>Social media communications:  maximising the advocacy of projects and people</a:t>
            </a:r>
          </a:p>
        </p:txBody>
      </p:sp>
      <p:sp>
        <p:nvSpPr>
          <p:cNvPr id="7" name="Slide Number Placeholder 6"/>
          <p:cNvSpPr>
            <a:spLocks noGrp="1"/>
          </p:cNvSpPr>
          <p:nvPr>
            <p:ph type="sldNum" sz="quarter" idx="12"/>
          </p:nvPr>
        </p:nvSpPr>
        <p:spPr/>
        <p:txBody>
          <a:bodyPr/>
          <a:lstStyle/>
          <a:p>
            <a:fld id="{F0A55F06-C352-544E-8237-6F33909C7E7A}" type="slidenum">
              <a:rPr lang="en-GB" smtClean="0"/>
              <a:t>‹#›</a:t>
            </a:fld>
            <a:endParaRPr lang="en-GB"/>
          </a:p>
        </p:txBody>
      </p:sp>
      <p:cxnSp>
        <p:nvCxnSpPr>
          <p:cNvPr id="8" name="Straight Connector 7"/>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3" name="Picture 12"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5" name="Straight Connector 14"/>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157271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Jisc Slide (2 col +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68384" y="0"/>
            <a:ext cx="6641616" cy="466901"/>
          </a:xfrm>
        </p:spPr>
        <p:txBody>
          <a:bodyPr/>
          <a:lstStyle>
            <a:lvl1pPr>
              <a:defRPr>
                <a:solidFill>
                  <a:schemeClr val="accent5"/>
                </a:solidFill>
              </a:defRPr>
            </a:lvl1pPr>
          </a:lstStyle>
          <a:p>
            <a:r>
              <a:rPr lang="en-GB" dirty="0"/>
              <a:t>Click to edit slide title</a:t>
            </a:r>
          </a:p>
        </p:txBody>
      </p:sp>
      <p:sp>
        <p:nvSpPr>
          <p:cNvPr id="3" name="Text Placeholder 2"/>
          <p:cNvSpPr>
            <a:spLocks noGrp="1"/>
          </p:cNvSpPr>
          <p:nvPr>
            <p:ph type="body" idx="1" hasCustomPrompt="1"/>
          </p:nvPr>
        </p:nvSpPr>
        <p:spPr>
          <a:xfrm>
            <a:off x="234000" y="809625"/>
            <a:ext cx="4140000" cy="600000"/>
          </a:xfrm>
        </p:spPr>
        <p:txBody>
          <a:bodyPr anchor="t" anchorCtr="0">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slide heading</a:t>
            </a:r>
          </a:p>
        </p:txBody>
      </p:sp>
      <p:sp>
        <p:nvSpPr>
          <p:cNvPr id="4" name="Content Placeholder 3"/>
          <p:cNvSpPr>
            <a:spLocks noGrp="1"/>
          </p:cNvSpPr>
          <p:nvPr>
            <p:ph sz="half" idx="2" hasCustomPrompt="1"/>
          </p:nvPr>
        </p:nvSpPr>
        <p:spPr>
          <a:xfrm>
            <a:off x="234001" y="1409625"/>
            <a:ext cx="4139999" cy="4950375"/>
          </a:xfrm>
        </p:spPr>
        <p:txBody>
          <a:bodyPr/>
          <a:lstStyle>
            <a:lvl1pPr>
              <a:defRPr sz="2800"/>
            </a:lvl1pPr>
            <a:lvl2pPr>
              <a:defRPr sz="28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Text Placeholder 4"/>
          <p:cNvSpPr>
            <a:spLocks noGrp="1"/>
          </p:cNvSpPr>
          <p:nvPr>
            <p:ph type="body" sz="quarter" idx="3" hasCustomPrompt="1"/>
          </p:nvPr>
        </p:nvSpPr>
        <p:spPr>
          <a:xfrm>
            <a:off x="4770001" y="809625"/>
            <a:ext cx="4140000" cy="600000"/>
          </a:xfrm>
        </p:spPr>
        <p:txBody>
          <a:bodyPr anchor="t" anchorCtr="0">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slide heading</a:t>
            </a:r>
          </a:p>
        </p:txBody>
      </p:sp>
      <p:sp>
        <p:nvSpPr>
          <p:cNvPr id="6" name="Content Placeholder 5"/>
          <p:cNvSpPr>
            <a:spLocks noGrp="1"/>
          </p:cNvSpPr>
          <p:nvPr>
            <p:ph sz="quarter" idx="4" hasCustomPrompt="1"/>
          </p:nvPr>
        </p:nvSpPr>
        <p:spPr>
          <a:xfrm>
            <a:off x="4770001" y="1409625"/>
            <a:ext cx="4139999" cy="4950375"/>
          </a:xfrm>
        </p:spPr>
        <p:txBody>
          <a:bodyPr/>
          <a:lstStyle>
            <a:lvl1pPr>
              <a:defRPr sz="2800"/>
            </a:lvl1pPr>
            <a:lvl2pPr>
              <a:defRPr sz="28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Date Placeholder 6"/>
          <p:cNvSpPr>
            <a:spLocks noGrp="1"/>
          </p:cNvSpPr>
          <p:nvPr>
            <p:ph type="dt" sz="half" idx="10"/>
          </p:nvPr>
        </p:nvSpPr>
        <p:spPr/>
        <p:txBody>
          <a:bodyPr/>
          <a:lstStyle/>
          <a:p>
            <a:fld id="{27355053-726D-4184-BAFD-05FC488B420F}" type="datetime1">
              <a:rPr lang="en-GB" smtClean="0"/>
              <a:t>25/09/2018</a:t>
            </a:fld>
            <a:endParaRPr lang="en-GB"/>
          </a:p>
        </p:txBody>
      </p:sp>
      <p:sp>
        <p:nvSpPr>
          <p:cNvPr id="8" name="Footer Placeholder 7"/>
          <p:cNvSpPr>
            <a:spLocks noGrp="1"/>
          </p:cNvSpPr>
          <p:nvPr>
            <p:ph type="ftr" sz="quarter" idx="11"/>
          </p:nvPr>
        </p:nvSpPr>
        <p:spPr/>
        <p:txBody>
          <a:bodyPr/>
          <a:lstStyle/>
          <a:p>
            <a:r>
              <a:rPr lang="en-GB"/>
              <a:t>Social media communications:  maximising the advocacy of projects and people</a:t>
            </a:r>
          </a:p>
        </p:txBody>
      </p:sp>
      <p:sp>
        <p:nvSpPr>
          <p:cNvPr id="9" name="Slide Number Placeholder 8"/>
          <p:cNvSpPr>
            <a:spLocks noGrp="1"/>
          </p:cNvSpPr>
          <p:nvPr>
            <p:ph type="sldNum" sz="quarter" idx="12"/>
          </p:nvPr>
        </p:nvSpPr>
        <p:spPr/>
        <p:txBody>
          <a:bodyPr/>
          <a:lstStyle/>
          <a:p>
            <a:fld id="{F0A55F06-C352-544E-8237-6F33909C7E7A}" type="slidenum">
              <a:rPr lang="en-GB" smtClean="0"/>
              <a:t>‹#›</a:t>
            </a:fld>
            <a:endParaRPr lang="en-GB"/>
          </a:p>
        </p:txBody>
      </p:sp>
      <p:cxnSp>
        <p:nvCxnSpPr>
          <p:cNvPr id="10" name="Straight Connector 9"/>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5" name="Picture 14"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7" name="Straight Connector 16"/>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4122046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Jisc Slide (2 col + 2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75176" y="3"/>
            <a:ext cx="6634825" cy="466898"/>
          </a:xfrm>
        </p:spPr>
        <p:txBody>
          <a:bodyPr/>
          <a:lstStyle>
            <a:lvl1pPr>
              <a:defRPr>
                <a:solidFill>
                  <a:schemeClr val="accent5"/>
                </a:solidFill>
              </a:defRPr>
            </a:lvl1pPr>
          </a:lstStyle>
          <a:p>
            <a:r>
              <a:rPr lang="en-GB" dirty="0"/>
              <a:t>Click to edit slide title</a:t>
            </a:r>
          </a:p>
        </p:txBody>
      </p:sp>
      <p:sp>
        <p:nvSpPr>
          <p:cNvPr id="3" name="Date Placeholder 2"/>
          <p:cNvSpPr>
            <a:spLocks noGrp="1"/>
          </p:cNvSpPr>
          <p:nvPr>
            <p:ph type="dt" sz="half" idx="10"/>
          </p:nvPr>
        </p:nvSpPr>
        <p:spPr/>
        <p:txBody>
          <a:bodyPr/>
          <a:lstStyle/>
          <a:p>
            <a:fld id="{4AE7CA68-C36C-43F1-BD69-3C253ADA25D3}" type="datetime1">
              <a:rPr lang="en-GB" smtClean="0"/>
              <a:t>25/09/2018</a:t>
            </a:fld>
            <a:endParaRPr lang="en-GB" dirty="0"/>
          </a:p>
        </p:txBody>
      </p:sp>
      <p:sp>
        <p:nvSpPr>
          <p:cNvPr id="4" name="Footer Placeholder 3"/>
          <p:cNvSpPr>
            <a:spLocks noGrp="1"/>
          </p:cNvSpPr>
          <p:nvPr>
            <p:ph type="ftr" sz="quarter" idx="11"/>
          </p:nvPr>
        </p:nvSpPr>
        <p:spPr/>
        <p:txBody>
          <a:bodyPr/>
          <a:lstStyle/>
          <a:p>
            <a:r>
              <a:rPr lang="en-GB"/>
              <a:t>Social media communications:  maximising the advocacy of projects and people</a:t>
            </a:r>
            <a:endParaRPr lang="en-GB" dirty="0"/>
          </a:p>
        </p:txBody>
      </p:sp>
      <p:sp>
        <p:nvSpPr>
          <p:cNvPr id="5" name="Slide Number Placeholder 4"/>
          <p:cNvSpPr>
            <a:spLocks noGrp="1"/>
          </p:cNvSpPr>
          <p:nvPr>
            <p:ph type="sldNum" sz="quarter" idx="12"/>
          </p:nvPr>
        </p:nvSpPr>
        <p:spPr/>
        <p:txBody>
          <a:bodyPr/>
          <a:lstStyle/>
          <a:p>
            <a:fld id="{F0A55F06-C352-544E-8237-6F33909C7E7A}" type="slidenum">
              <a:rPr lang="en-GB" smtClean="0"/>
              <a:pPr/>
              <a:t>‹#›</a:t>
            </a:fld>
            <a:endParaRPr lang="en-GB" dirty="0"/>
          </a:p>
        </p:txBody>
      </p:sp>
      <p:sp>
        <p:nvSpPr>
          <p:cNvPr id="6" name="Content Placeholder 2"/>
          <p:cNvSpPr>
            <a:spLocks noGrp="1"/>
          </p:cNvSpPr>
          <p:nvPr>
            <p:ph sz="half" idx="1" hasCustomPrompt="1"/>
          </p:nvPr>
        </p:nvSpPr>
        <p:spPr>
          <a:xfrm>
            <a:off x="234000" y="809625"/>
            <a:ext cx="4140000" cy="5550526"/>
          </a:xfrm>
        </p:spPr>
        <p:txBody>
          <a:bodyPr/>
          <a:lstStyle>
            <a:lvl1pPr>
              <a:defRPr sz="2800">
                <a:solidFill>
                  <a:srgbClr val="2C3841"/>
                </a:solidFill>
              </a:defRPr>
            </a:lvl1pPr>
            <a:lvl2pPr>
              <a:defRPr sz="2800">
                <a:solidFill>
                  <a:srgbClr val="2C3841"/>
                </a:solidFill>
              </a:defRPr>
            </a:lvl2pPr>
            <a:lvl3pPr>
              <a:defRPr sz="2400">
                <a:solidFill>
                  <a:srgbClr val="2C3841"/>
                </a:solidFill>
              </a:defRPr>
            </a:lvl3pPr>
            <a:lvl4pPr>
              <a:defRPr sz="2400">
                <a:solidFill>
                  <a:srgbClr val="2C3841"/>
                </a:solidFill>
              </a:defRPr>
            </a:lvl4pPr>
            <a:lvl5pPr>
              <a:defRPr sz="2400">
                <a:solidFill>
                  <a:srgbClr val="2C3841"/>
                </a:solidFill>
              </a:defRPr>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Content Placeholder 3"/>
          <p:cNvSpPr>
            <a:spLocks noGrp="1"/>
          </p:cNvSpPr>
          <p:nvPr>
            <p:ph sz="half" idx="2" hasCustomPrompt="1"/>
          </p:nvPr>
        </p:nvSpPr>
        <p:spPr>
          <a:xfrm>
            <a:off x="4770001" y="809625"/>
            <a:ext cx="4140000" cy="2672721"/>
          </a:xfrm>
        </p:spPr>
        <p:txBody>
          <a:bodyPr/>
          <a:lstStyle>
            <a:lvl1pPr>
              <a:defRPr sz="2800"/>
            </a:lvl1pPr>
            <a:lvl2pPr>
              <a:defRPr sz="28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8" name="Straight Connector 7"/>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
        <p:nvSpPr>
          <p:cNvPr id="11" name="Content Placeholder 3"/>
          <p:cNvSpPr>
            <a:spLocks noGrp="1"/>
          </p:cNvSpPr>
          <p:nvPr>
            <p:ph sz="half" idx="13" hasCustomPrompt="1"/>
          </p:nvPr>
        </p:nvSpPr>
        <p:spPr>
          <a:xfrm>
            <a:off x="4770001" y="3685407"/>
            <a:ext cx="4140000" cy="2674721"/>
          </a:xfrm>
        </p:spPr>
        <p:txBody>
          <a:bodyPr/>
          <a:lstStyle>
            <a:lvl1pPr>
              <a:defRPr sz="2800"/>
            </a:lvl1pPr>
            <a:lvl2pPr>
              <a:defRPr sz="28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3" name="Picture 12"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5" name="Straight Connector 14"/>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1314179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Jisc Slide (Pic +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61593" y="0"/>
            <a:ext cx="6648407" cy="466901"/>
          </a:xfrm>
        </p:spPr>
        <p:txBody>
          <a:bodyPr anchor="b">
            <a:normAutofit/>
          </a:bodyPr>
          <a:lstStyle>
            <a:lvl1pPr algn="r">
              <a:defRPr sz="2800" b="1">
                <a:solidFill>
                  <a:schemeClr val="accent5"/>
                </a:solidFill>
              </a:defRPr>
            </a:lvl1pPr>
          </a:lstStyle>
          <a:p>
            <a:r>
              <a:rPr lang="en-GB" dirty="0"/>
              <a:t>Click to edit slide title</a:t>
            </a:r>
          </a:p>
        </p:txBody>
      </p:sp>
      <p:sp>
        <p:nvSpPr>
          <p:cNvPr id="3" name="Picture Placeholder 2"/>
          <p:cNvSpPr>
            <a:spLocks noGrp="1"/>
          </p:cNvSpPr>
          <p:nvPr>
            <p:ph type="pic" idx="1"/>
          </p:nvPr>
        </p:nvSpPr>
        <p:spPr>
          <a:xfrm>
            <a:off x="936000" y="809625"/>
            <a:ext cx="7200000" cy="5070375"/>
          </a:xfrm>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hasCustomPrompt="1"/>
          </p:nvPr>
        </p:nvSpPr>
        <p:spPr>
          <a:xfrm>
            <a:off x="935040" y="6000000"/>
            <a:ext cx="5400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image caption</a:t>
            </a:r>
          </a:p>
        </p:txBody>
      </p:sp>
      <p:sp>
        <p:nvSpPr>
          <p:cNvPr id="5" name="Date Placeholder 4"/>
          <p:cNvSpPr>
            <a:spLocks noGrp="1"/>
          </p:cNvSpPr>
          <p:nvPr>
            <p:ph type="dt" sz="half" idx="10"/>
          </p:nvPr>
        </p:nvSpPr>
        <p:spPr/>
        <p:txBody>
          <a:bodyPr/>
          <a:lstStyle/>
          <a:p>
            <a:fld id="{799F5DE1-C1A6-4475-9980-2B015056EE57}" type="datetime1">
              <a:rPr lang="en-GB" smtClean="0"/>
              <a:t>25/09/2018</a:t>
            </a:fld>
            <a:endParaRPr lang="en-GB"/>
          </a:p>
        </p:txBody>
      </p:sp>
      <p:sp>
        <p:nvSpPr>
          <p:cNvPr id="6" name="Footer Placeholder 5"/>
          <p:cNvSpPr>
            <a:spLocks noGrp="1"/>
          </p:cNvSpPr>
          <p:nvPr>
            <p:ph type="ftr" sz="quarter" idx="11"/>
          </p:nvPr>
        </p:nvSpPr>
        <p:spPr/>
        <p:txBody>
          <a:bodyPr/>
          <a:lstStyle/>
          <a:p>
            <a:r>
              <a:rPr lang="en-GB"/>
              <a:t>Social media communications:  maximising the advocacy of projects and people</a:t>
            </a:r>
          </a:p>
        </p:txBody>
      </p:sp>
      <p:sp>
        <p:nvSpPr>
          <p:cNvPr id="7" name="Slide Number Placeholder 6"/>
          <p:cNvSpPr>
            <a:spLocks noGrp="1"/>
          </p:cNvSpPr>
          <p:nvPr>
            <p:ph type="sldNum" sz="quarter" idx="12"/>
          </p:nvPr>
        </p:nvSpPr>
        <p:spPr/>
        <p:txBody>
          <a:bodyPr/>
          <a:lstStyle/>
          <a:p>
            <a:fld id="{F0A55F06-C352-544E-8237-6F33909C7E7A}" type="slidenum">
              <a:rPr lang="en-GB" smtClean="0"/>
              <a:t>‹#›</a:t>
            </a:fld>
            <a:endParaRPr lang="en-GB"/>
          </a:p>
        </p:txBody>
      </p:sp>
      <p:cxnSp>
        <p:nvCxnSpPr>
          <p:cNvPr id="8" name="Straight Connector 7"/>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
        <p:nvSpPr>
          <p:cNvPr id="12" name="Text Placeholder 3"/>
          <p:cNvSpPr>
            <a:spLocks noGrp="1"/>
          </p:cNvSpPr>
          <p:nvPr>
            <p:ph type="body" sz="half" idx="13" hasCustomPrompt="1"/>
          </p:nvPr>
        </p:nvSpPr>
        <p:spPr>
          <a:xfrm>
            <a:off x="6335040" y="6000000"/>
            <a:ext cx="1800000" cy="360000"/>
          </a:xfrm>
        </p:spPr>
        <p:txBody>
          <a:bodyPr>
            <a:normAutofit/>
          </a:bodyPr>
          <a:lstStyle>
            <a:lvl1pPr marL="0" indent="0" algn="r">
              <a:buNone/>
              <a:defRPr sz="800">
                <a:solidFill>
                  <a:srgbClr val="9BA7B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image attribution</a:t>
            </a:r>
          </a:p>
        </p:txBody>
      </p:sp>
      <p:pic>
        <p:nvPicPr>
          <p:cNvPr id="14" name="Picture 13"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6" name="Straight Connector 15"/>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1697467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isc Slide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81968" y="3"/>
            <a:ext cx="6628033" cy="466898"/>
          </a:xfrm>
        </p:spPr>
        <p:txBody>
          <a:bodyPr/>
          <a:lstStyle>
            <a:lvl1pPr>
              <a:defRPr>
                <a:solidFill>
                  <a:schemeClr val="accent5"/>
                </a:solidFill>
              </a:defRPr>
            </a:lvl1pPr>
          </a:lstStyle>
          <a:p>
            <a:r>
              <a:rPr lang="en-GB" dirty="0"/>
              <a:t>Click to edit slide title</a:t>
            </a:r>
          </a:p>
        </p:txBody>
      </p:sp>
      <p:sp>
        <p:nvSpPr>
          <p:cNvPr id="3" name="Date Placeholder 2"/>
          <p:cNvSpPr>
            <a:spLocks noGrp="1"/>
          </p:cNvSpPr>
          <p:nvPr>
            <p:ph type="dt" sz="half" idx="10"/>
          </p:nvPr>
        </p:nvSpPr>
        <p:spPr/>
        <p:txBody>
          <a:bodyPr/>
          <a:lstStyle/>
          <a:p>
            <a:fld id="{FBF8F8FD-2F0F-4FC4-A249-7E170EFDA4E4}" type="datetime1">
              <a:rPr lang="en-GB" smtClean="0"/>
              <a:t>25/09/2018</a:t>
            </a:fld>
            <a:endParaRPr lang="en-GB"/>
          </a:p>
        </p:txBody>
      </p:sp>
      <p:sp>
        <p:nvSpPr>
          <p:cNvPr id="4" name="Footer Placeholder 3"/>
          <p:cNvSpPr>
            <a:spLocks noGrp="1"/>
          </p:cNvSpPr>
          <p:nvPr>
            <p:ph type="ftr" sz="quarter" idx="11"/>
          </p:nvPr>
        </p:nvSpPr>
        <p:spPr/>
        <p:txBody>
          <a:bodyPr/>
          <a:lstStyle/>
          <a:p>
            <a:r>
              <a:rPr lang="en-GB"/>
              <a:t>Social media communications:  maximising the advocacy of projects and people</a:t>
            </a:r>
          </a:p>
        </p:txBody>
      </p:sp>
      <p:sp>
        <p:nvSpPr>
          <p:cNvPr id="5" name="Slide Number Placeholder 4"/>
          <p:cNvSpPr>
            <a:spLocks noGrp="1"/>
          </p:cNvSpPr>
          <p:nvPr>
            <p:ph type="sldNum" sz="quarter" idx="12"/>
          </p:nvPr>
        </p:nvSpPr>
        <p:spPr/>
        <p:txBody>
          <a:bodyPr/>
          <a:lstStyle/>
          <a:p>
            <a:fld id="{F0A55F06-C352-544E-8237-6F33909C7E7A}" type="slidenum">
              <a:rPr lang="en-GB" smtClean="0"/>
              <a:t>‹#›</a:t>
            </a:fld>
            <a:endParaRPr lang="en-GB"/>
          </a:p>
        </p:txBody>
      </p:sp>
      <p:cxnSp>
        <p:nvCxnSpPr>
          <p:cNvPr id="6" name="Straight Connector 5"/>
          <p:cNvCxnSpPr/>
          <p:nvPr userDrawn="1"/>
        </p:nvCxnSpPr>
        <p:spPr bwMode="auto">
          <a:xfrm>
            <a:off x="234000" y="6528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pic>
        <p:nvPicPr>
          <p:cNvPr id="11" name="Picture 10" descr="2013_Jisc_Logo_RGB300(19.5m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4000" y="0"/>
            <a:ext cx="701040" cy="408432"/>
          </a:xfrm>
          <a:prstGeom prst="rect">
            <a:avLst/>
          </a:prstGeom>
        </p:spPr>
      </p:pic>
      <p:cxnSp>
        <p:nvCxnSpPr>
          <p:cNvPr id="13" name="Straight Connector 12"/>
          <p:cNvCxnSpPr/>
          <p:nvPr userDrawn="1"/>
        </p:nvCxnSpPr>
        <p:spPr bwMode="auto">
          <a:xfrm>
            <a:off x="234001" y="522000"/>
            <a:ext cx="8676000" cy="0"/>
          </a:xfrm>
          <a:prstGeom prst="line">
            <a:avLst/>
          </a:prstGeom>
          <a:solidFill>
            <a:srgbClr val="FFFFFF"/>
          </a:solidFill>
          <a:ln w="6350" cap="flat" cmpd="sng" algn="ctr">
            <a:solidFill>
              <a:srgbClr val="2C3841"/>
            </a:solidFill>
            <a:prstDash val="solid"/>
            <a:round/>
            <a:headEnd type="none" w="med" len="med"/>
            <a:tailEnd type="none" w="med" len="med"/>
          </a:ln>
          <a:effectLst/>
        </p:spPr>
      </p:cxnSp>
    </p:spTree>
    <p:extLst>
      <p:ext uri="{BB962C8B-B14F-4D97-AF65-F5344CB8AC3E}">
        <p14:creationId xmlns:p14="http://schemas.microsoft.com/office/powerpoint/2010/main" val="198235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4002" y="3"/>
            <a:ext cx="7505998" cy="460673"/>
          </a:xfrm>
          <a:prstGeom prst="rect">
            <a:avLst/>
          </a:prstGeom>
        </p:spPr>
        <p:txBody>
          <a:bodyPr vert="horz" lIns="0" tIns="0" rIns="0" bIns="0" rtlCol="0" anchor="b" anchorCtr="0">
            <a:normAutofit/>
          </a:bodyPr>
          <a:lstStyle/>
          <a:p>
            <a:r>
              <a:rPr lang="en-GB" dirty="0"/>
              <a:t>Click to edit slide title</a:t>
            </a:r>
          </a:p>
        </p:txBody>
      </p:sp>
      <p:sp>
        <p:nvSpPr>
          <p:cNvPr id="3" name="Text Placeholder 2"/>
          <p:cNvSpPr>
            <a:spLocks noGrp="1"/>
          </p:cNvSpPr>
          <p:nvPr>
            <p:ph type="body" idx="1"/>
          </p:nvPr>
        </p:nvSpPr>
        <p:spPr>
          <a:xfrm>
            <a:off x="234000" y="809625"/>
            <a:ext cx="8676000" cy="5550375"/>
          </a:xfrm>
          <a:prstGeom prst="rect">
            <a:avLst/>
          </a:prstGeom>
        </p:spPr>
        <p:txBody>
          <a:bodyPr vert="horz" lIns="0" tIns="0" rIns="0" bIns="0" rtlCol="0">
            <a:normAutofit/>
          </a:bodyPr>
          <a:lstStyle/>
          <a:p>
            <a:pPr lvl="0"/>
            <a:r>
              <a:rPr lang="en-GB" dirty="0"/>
              <a:t>Click to edit slide text</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2"/>
          </p:nvPr>
        </p:nvSpPr>
        <p:spPr>
          <a:xfrm>
            <a:off x="234000" y="6528000"/>
            <a:ext cx="720000" cy="240000"/>
          </a:xfrm>
          <a:prstGeom prst="rect">
            <a:avLst/>
          </a:prstGeom>
        </p:spPr>
        <p:txBody>
          <a:bodyPr vert="horz" lIns="0" tIns="0" rIns="0" bIns="0" rtlCol="0" anchor="t" anchorCtr="0"/>
          <a:lstStyle>
            <a:lvl1pPr algn="l">
              <a:defRPr sz="950" b="1" normalizeH="0">
                <a:solidFill>
                  <a:srgbClr val="9BA7B0"/>
                </a:solidFill>
              </a:defRPr>
            </a:lvl1pPr>
          </a:lstStyle>
          <a:p>
            <a:fld id="{C27CCF58-438D-43BD-843D-46E2D66EB287}" type="datetime1">
              <a:rPr lang="en-GB" smtClean="0"/>
              <a:t>25/09/2018</a:t>
            </a:fld>
            <a:endParaRPr lang="en-GB" dirty="0"/>
          </a:p>
        </p:txBody>
      </p:sp>
      <p:sp>
        <p:nvSpPr>
          <p:cNvPr id="5" name="Footer Placeholder 4"/>
          <p:cNvSpPr>
            <a:spLocks noGrp="1"/>
          </p:cNvSpPr>
          <p:nvPr>
            <p:ph type="ftr" sz="quarter" idx="3"/>
          </p:nvPr>
        </p:nvSpPr>
        <p:spPr>
          <a:xfrm>
            <a:off x="990001" y="6528000"/>
            <a:ext cx="7153217" cy="240000"/>
          </a:xfrm>
          <a:prstGeom prst="rect">
            <a:avLst/>
          </a:prstGeom>
        </p:spPr>
        <p:txBody>
          <a:bodyPr vert="horz" lIns="0" tIns="0" rIns="0" bIns="0" rtlCol="0" anchor="t" anchorCtr="0"/>
          <a:lstStyle>
            <a:lvl1pPr algn="l">
              <a:defRPr sz="950">
                <a:solidFill>
                  <a:srgbClr val="9BA7B0"/>
                </a:solidFill>
              </a:defRPr>
            </a:lvl1pPr>
          </a:lstStyle>
          <a:p>
            <a:r>
              <a:rPr lang="en-GB"/>
              <a:t>Social media communications:  maximising the advocacy of projects and people</a:t>
            </a:r>
            <a:endParaRPr lang="en-GB" dirty="0"/>
          </a:p>
        </p:txBody>
      </p:sp>
      <p:sp>
        <p:nvSpPr>
          <p:cNvPr id="6" name="Slide Number Placeholder 5"/>
          <p:cNvSpPr>
            <a:spLocks noGrp="1"/>
          </p:cNvSpPr>
          <p:nvPr>
            <p:ph type="sldNum" sz="quarter" idx="4"/>
          </p:nvPr>
        </p:nvSpPr>
        <p:spPr>
          <a:xfrm>
            <a:off x="8190000" y="6528000"/>
            <a:ext cx="720000" cy="240000"/>
          </a:xfrm>
          <a:prstGeom prst="rect">
            <a:avLst/>
          </a:prstGeom>
        </p:spPr>
        <p:txBody>
          <a:bodyPr vert="horz" lIns="0" tIns="0" rIns="0" bIns="0" rtlCol="0" anchor="t" anchorCtr="0"/>
          <a:lstStyle>
            <a:lvl1pPr algn="r">
              <a:defRPr sz="950" b="1">
                <a:solidFill>
                  <a:srgbClr val="9BA7B0"/>
                </a:solidFill>
              </a:defRPr>
            </a:lvl1pPr>
          </a:lstStyle>
          <a:p>
            <a:fld id="{F0A55F06-C352-544E-8237-6F33909C7E7A}" type="slidenum">
              <a:rPr lang="en-GB" smtClean="0"/>
              <a:pPr/>
              <a:t>‹#›</a:t>
            </a:fld>
            <a:endParaRPr lang="en-GB" dirty="0"/>
          </a:p>
        </p:txBody>
      </p:sp>
    </p:spTree>
    <p:extLst>
      <p:ext uri="{BB962C8B-B14F-4D97-AF65-F5344CB8AC3E}">
        <p14:creationId xmlns:p14="http://schemas.microsoft.com/office/powerpoint/2010/main" val="289066311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9" r:id="rId4"/>
    <p:sldLayoutId id="2147483652" r:id="rId5"/>
    <p:sldLayoutId id="2147483653" r:id="rId6"/>
    <p:sldLayoutId id="2147483658" r:id="rId7"/>
    <p:sldLayoutId id="2147483657" r:id="rId8"/>
    <p:sldLayoutId id="2147483654" r:id="rId9"/>
    <p:sldLayoutId id="2147483655" r:id="rId10"/>
    <p:sldLayoutId id="2147483660" r:id="rId11"/>
    <p:sldLayoutId id="2147483661" r:id="rId12"/>
  </p:sldLayoutIdLst>
  <p:hf sldNum="0" hdr="0"/>
  <p:txStyles>
    <p:titleStyle>
      <a:lvl1pPr algn="r" defTabSz="457200" rtl="0" eaLnBrk="1" latinLnBrk="0" hangingPunct="1">
        <a:spcBef>
          <a:spcPct val="0"/>
        </a:spcBef>
        <a:buNone/>
        <a:defRPr sz="2800" b="1" kern="1200">
          <a:solidFill>
            <a:schemeClr val="accent5"/>
          </a:solidFill>
          <a:latin typeface="+mj-lt"/>
          <a:ea typeface="+mj-ea"/>
          <a:cs typeface="+mj-cs"/>
        </a:defRPr>
      </a:lvl1pPr>
    </p:titleStyle>
    <p:bodyStyle>
      <a:lvl1pPr marL="288000" indent="-288000" algn="l" defTabSz="457200" rtl="0" eaLnBrk="1" latinLnBrk="0" hangingPunct="1">
        <a:lnSpc>
          <a:spcPct val="90000"/>
        </a:lnSpc>
        <a:spcBef>
          <a:spcPts val="1200"/>
        </a:spcBef>
        <a:buClr>
          <a:srgbClr val="DE481C"/>
        </a:buClr>
        <a:buSzPct val="120000"/>
        <a:buFont typeface="Lucida Grande"/>
        <a:buChar char="»"/>
        <a:defRPr sz="2800" kern="1200">
          <a:solidFill>
            <a:srgbClr val="2C3841"/>
          </a:solidFill>
          <a:latin typeface="+mn-lt"/>
          <a:ea typeface="+mn-ea"/>
          <a:cs typeface="+mn-cs"/>
        </a:defRPr>
      </a:lvl1pPr>
      <a:lvl2pPr marL="576000" indent="-288000" algn="l" defTabSz="457200" rtl="0" eaLnBrk="1" latinLnBrk="0" hangingPunct="1">
        <a:lnSpc>
          <a:spcPct val="90000"/>
        </a:lnSpc>
        <a:spcBef>
          <a:spcPts val="800"/>
        </a:spcBef>
        <a:buClr>
          <a:srgbClr val="DE481C"/>
        </a:buClr>
        <a:buSzPct val="120000"/>
        <a:buFont typeface="Lucida Grande"/>
        <a:buChar char="›"/>
        <a:defRPr sz="2800" kern="1200">
          <a:solidFill>
            <a:srgbClr val="2C3841"/>
          </a:solidFill>
          <a:latin typeface="+mn-lt"/>
          <a:ea typeface="+mn-ea"/>
          <a:cs typeface="+mn-cs"/>
        </a:defRPr>
      </a:lvl2pPr>
      <a:lvl3pPr marL="864000" indent="-288000" algn="l" defTabSz="457200" rtl="0" eaLnBrk="1" latinLnBrk="0" hangingPunct="1">
        <a:lnSpc>
          <a:spcPct val="90000"/>
        </a:lnSpc>
        <a:spcBef>
          <a:spcPts val="400"/>
        </a:spcBef>
        <a:buClr>
          <a:srgbClr val="DE481C"/>
        </a:buClr>
        <a:buSzPct val="120000"/>
        <a:buFont typeface="Lucida Grande"/>
        <a:buChar char="–"/>
        <a:defRPr sz="2400" kern="1200">
          <a:solidFill>
            <a:srgbClr val="2C3841"/>
          </a:solidFill>
          <a:latin typeface="+mn-lt"/>
          <a:ea typeface="+mn-ea"/>
          <a:cs typeface="+mn-cs"/>
        </a:defRPr>
      </a:lvl3pPr>
      <a:lvl4pPr marL="1152000" indent="-288000" algn="l" defTabSz="457200" rtl="0" eaLnBrk="1" latinLnBrk="0" hangingPunct="1">
        <a:lnSpc>
          <a:spcPct val="90000"/>
        </a:lnSpc>
        <a:spcBef>
          <a:spcPts val="400"/>
        </a:spcBef>
        <a:buClr>
          <a:srgbClr val="DE481C"/>
        </a:buClr>
        <a:buSzPct val="120000"/>
        <a:buFont typeface="Lucida Grande"/>
        <a:buChar char="–"/>
        <a:defRPr sz="2400" kern="1200">
          <a:solidFill>
            <a:srgbClr val="2C3841"/>
          </a:solidFill>
          <a:latin typeface="+mn-lt"/>
          <a:ea typeface="+mn-ea"/>
          <a:cs typeface="+mn-cs"/>
        </a:defRPr>
      </a:lvl4pPr>
      <a:lvl5pPr marL="1440000" indent="-288000" algn="l" defTabSz="457200" rtl="0" eaLnBrk="1" latinLnBrk="0" hangingPunct="1">
        <a:lnSpc>
          <a:spcPct val="90000"/>
        </a:lnSpc>
        <a:spcBef>
          <a:spcPts val="400"/>
        </a:spcBef>
        <a:buClr>
          <a:srgbClr val="DE481C"/>
        </a:buClr>
        <a:buSzPct val="120000"/>
        <a:buFont typeface="Lucida Grande"/>
        <a:buChar char="–"/>
        <a:defRPr sz="2400" kern="1200">
          <a:solidFill>
            <a:srgbClr val="2C384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 xmlns:a16="http://schemas.microsoft.com/office/drawing/2014/main" id="{31DC74B1-0018-4D57-BCFD-D4131698B9DE}"/>
              </a:ext>
            </a:extLst>
          </p:cNvPr>
          <p:cNvPicPr>
            <a:picLocks noGrp="1" noChangeAspect="1"/>
          </p:cNvPicPr>
          <p:nvPr>
            <p:ph type="pic" sz="quarter" idx="10"/>
          </p:nvPr>
        </p:nvPicPr>
        <p:blipFill>
          <a:blip r:embed="rId3"/>
          <a:srcRect l="5597" r="5597"/>
          <a:stretch>
            <a:fillRect/>
          </a:stretch>
        </p:blipFill>
        <p:spPr>
          <a:xfrm>
            <a:off x="-744892" y="-565158"/>
            <a:ext cx="9888892" cy="7423158"/>
          </a:xfrm>
        </p:spPr>
      </p:pic>
      <p:sp>
        <p:nvSpPr>
          <p:cNvPr id="8" name="Rectangle 9"/>
          <p:cNvSpPr>
            <a:spLocks noChangeArrowheads="1"/>
          </p:cNvSpPr>
          <p:nvPr/>
        </p:nvSpPr>
        <p:spPr bwMode="auto">
          <a:xfrm>
            <a:off x="1256040" y="4452281"/>
            <a:ext cx="7887960" cy="1225831"/>
          </a:xfrm>
          <a:prstGeom prst="rect">
            <a:avLst/>
          </a:prstGeom>
          <a:solidFill>
            <a:srgbClr val="DE481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Rectangle 7"/>
          <p:cNvSpPr>
            <a:spLocks noChangeArrowheads="1"/>
          </p:cNvSpPr>
          <p:nvPr/>
        </p:nvSpPr>
        <p:spPr bwMode="auto">
          <a:xfrm>
            <a:off x="0" y="4389107"/>
            <a:ext cx="1184032" cy="1225831"/>
          </a:xfrm>
          <a:prstGeom prst="rect">
            <a:avLst/>
          </a:prstGeom>
          <a:solidFill>
            <a:srgbClr val="DE481C"/>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 name="Subtitle 9"/>
          <p:cNvSpPr>
            <a:spLocks noGrp="1"/>
          </p:cNvSpPr>
          <p:nvPr>
            <p:ph type="subTitle" idx="1"/>
          </p:nvPr>
        </p:nvSpPr>
        <p:spPr>
          <a:xfrm>
            <a:off x="1440000" y="5131323"/>
            <a:ext cx="7470000" cy="541687"/>
          </a:xfrm>
        </p:spPr>
        <p:txBody>
          <a:bodyPr/>
          <a:lstStyle/>
          <a:p>
            <a:r>
              <a:rPr lang="en-GB" dirty="0"/>
              <a:t>Maximising the advocacy of projects and people</a:t>
            </a:r>
          </a:p>
          <a:p>
            <a:endParaRPr lang="en-GB" dirty="0"/>
          </a:p>
        </p:txBody>
      </p:sp>
      <p:sp>
        <p:nvSpPr>
          <p:cNvPr id="2" name="Title 1"/>
          <p:cNvSpPr>
            <a:spLocks noGrp="1"/>
          </p:cNvSpPr>
          <p:nvPr>
            <p:ph type="title"/>
          </p:nvPr>
        </p:nvSpPr>
        <p:spPr/>
        <p:txBody>
          <a:bodyPr/>
          <a:lstStyle/>
          <a:p>
            <a:r>
              <a:rPr lang="en-GB" dirty="0"/>
              <a:t>Social media communications</a:t>
            </a:r>
          </a:p>
        </p:txBody>
      </p:sp>
      <p:sp>
        <p:nvSpPr>
          <p:cNvPr id="12" name="Text Placeholder 11"/>
          <p:cNvSpPr>
            <a:spLocks noGrp="1"/>
          </p:cNvSpPr>
          <p:nvPr>
            <p:ph type="body" sz="quarter" idx="11"/>
          </p:nvPr>
        </p:nvSpPr>
        <p:spPr/>
        <p:txBody>
          <a:bodyPr/>
          <a:lstStyle/>
          <a:p>
            <a:fld id="{298193D2-BABD-F849-A36C-96D1EB98DD48}" type="datetime1">
              <a:rPr lang="en-GB" smtClean="0"/>
              <a:t>25/09/2018</a:t>
            </a:fld>
            <a:endParaRPr lang="en-GB" dirty="0"/>
          </a:p>
        </p:txBody>
      </p:sp>
      <p:sp>
        <p:nvSpPr>
          <p:cNvPr id="9" name="Parallelogram 20"/>
          <p:cNvSpPr/>
          <p:nvPr/>
        </p:nvSpPr>
        <p:spPr>
          <a:xfrm>
            <a:off x="1179839" y="4391375"/>
            <a:ext cx="79780" cy="1282005"/>
          </a:xfrm>
          <a:custGeom>
            <a:avLst/>
            <a:gdLst>
              <a:gd name="connsiteX0" fmla="*/ 0 w 216024"/>
              <a:gd name="connsiteY0" fmla="*/ 936104 h 936104"/>
              <a:gd name="connsiteX1" fmla="*/ 54006 w 216024"/>
              <a:gd name="connsiteY1" fmla="*/ 0 h 936104"/>
              <a:gd name="connsiteX2" fmla="*/ 216024 w 216024"/>
              <a:gd name="connsiteY2" fmla="*/ 0 h 936104"/>
              <a:gd name="connsiteX3" fmla="*/ 162018 w 216024"/>
              <a:gd name="connsiteY3" fmla="*/ 936104 h 936104"/>
              <a:gd name="connsiteX4" fmla="*/ 0 w 216024"/>
              <a:gd name="connsiteY4" fmla="*/ 936104 h 936104"/>
              <a:gd name="connsiteX0" fmla="*/ 76169 w 292193"/>
              <a:gd name="connsiteY0" fmla="*/ 1136129 h 1136129"/>
              <a:gd name="connsiteX1" fmla="*/ 0 w 292193"/>
              <a:gd name="connsiteY1" fmla="*/ 0 h 1136129"/>
              <a:gd name="connsiteX2" fmla="*/ 292193 w 292193"/>
              <a:gd name="connsiteY2" fmla="*/ 200025 h 1136129"/>
              <a:gd name="connsiteX3" fmla="*/ 238187 w 292193"/>
              <a:gd name="connsiteY3" fmla="*/ 1136129 h 1136129"/>
              <a:gd name="connsiteX4" fmla="*/ 76169 w 292193"/>
              <a:gd name="connsiteY4" fmla="*/ 1136129 h 1136129"/>
              <a:gd name="connsiteX0" fmla="*/ 3144 w 292193"/>
              <a:gd name="connsiteY0" fmla="*/ 917054 h 1136129"/>
              <a:gd name="connsiteX1" fmla="*/ 0 w 292193"/>
              <a:gd name="connsiteY1" fmla="*/ 0 h 1136129"/>
              <a:gd name="connsiteX2" fmla="*/ 292193 w 292193"/>
              <a:gd name="connsiteY2" fmla="*/ 200025 h 1136129"/>
              <a:gd name="connsiteX3" fmla="*/ 238187 w 292193"/>
              <a:gd name="connsiteY3" fmla="*/ 1136129 h 1136129"/>
              <a:gd name="connsiteX4" fmla="*/ 3144 w 292193"/>
              <a:gd name="connsiteY4" fmla="*/ 917054 h 1136129"/>
              <a:gd name="connsiteX0" fmla="*/ 3144 w 292193"/>
              <a:gd name="connsiteY0" fmla="*/ 917054 h 917054"/>
              <a:gd name="connsiteX1" fmla="*/ 0 w 292193"/>
              <a:gd name="connsiteY1" fmla="*/ 0 h 917054"/>
              <a:gd name="connsiteX2" fmla="*/ 292193 w 292193"/>
              <a:gd name="connsiteY2" fmla="*/ 200025 h 917054"/>
              <a:gd name="connsiteX3" fmla="*/ 41337 w 292193"/>
              <a:gd name="connsiteY3" fmla="*/ 767829 h 917054"/>
              <a:gd name="connsiteX4" fmla="*/ 3144 w 292193"/>
              <a:gd name="connsiteY4" fmla="*/ 917054 h 917054"/>
              <a:gd name="connsiteX0" fmla="*/ 3144 w 292193"/>
              <a:gd name="connsiteY0" fmla="*/ 917054 h 964679"/>
              <a:gd name="connsiteX1" fmla="*/ 0 w 292193"/>
              <a:gd name="connsiteY1" fmla="*/ 0 h 964679"/>
              <a:gd name="connsiteX2" fmla="*/ 292193 w 292193"/>
              <a:gd name="connsiteY2" fmla="*/ 200025 h 964679"/>
              <a:gd name="connsiteX3" fmla="*/ 76262 w 292193"/>
              <a:gd name="connsiteY3" fmla="*/ 964679 h 964679"/>
              <a:gd name="connsiteX4" fmla="*/ 3144 w 292193"/>
              <a:gd name="connsiteY4" fmla="*/ 917054 h 964679"/>
              <a:gd name="connsiteX0" fmla="*/ 164976 w 238094"/>
              <a:gd name="connsiteY0" fmla="*/ 917054 h 964679"/>
              <a:gd name="connsiteX1" fmla="*/ 161832 w 238094"/>
              <a:gd name="connsiteY1" fmla="*/ 0 h 964679"/>
              <a:gd name="connsiteX2" fmla="*/ 0 w 238094"/>
              <a:gd name="connsiteY2" fmla="*/ 180975 h 964679"/>
              <a:gd name="connsiteX3" fmla="*/ 238094 w 238094"/>
              <a:gd name="connsiteY3" fmla="*/ 964679 h 964679"/>
              <a:gd name="connsiteX4" fmla="*/ 164976 w 238094"/>
              <a:gd name="connsiteY4" fmla="*/ 917054 h 964679"/>
              <a:gd name="connsiteX0" fmla="*/ 3144 w 79468"/>
              <a:gd name="connsiteY0" fmla="*/ 917054 h 964679"/>
              <a:gd name="connsiteX1" fmla="*/ 0 w 79468"/>
              <a:gd name="connsiteY1" fmla="*/ 0 h 964679"/>
              <a:gd name="connsiteX2" fmla="*/ 79468 w 79468"/>
              <a:gd name="connsiteY2" fmla="*/ 47625 h 964679"/>
              <a:gd name="connsiteX3" fmla="*/ 76262 w 79468"/>
              <a:gd name="connsiteY3" fmla="*/ 964679 h 964679"/>
              <a:gd name="connsiteX4" fmla="*/ 3144 w 79468"/>
              <a:gd name="connsiteY4" fmla="*/ 917054 h 964679"/>
              <a:gd name="connsiteX0" fmla="*/ 3144 w 79749"/>
              <a:gd name="connsiteY0" fmla="*/ 917054 h 961504"/>
              <a:gd name="connsiteX1" fmla="*/ 0 w 79749"/>
              <a:gd name="connsiteY1" fmla="*/ 0 h 961504"/>
              <a:gd name="connsiteX2" fmla="*/ 79468 w 79749"/>
              <a:gd name="connsiteY2" fmla="*/ 47625 h 961504"/>
              <a:gd name="connsiteX3" fmla="*/ 79437 w 79749"/>
              <a:gd name="connsiteY3" fmla="*/ 961504 h 961504"/>
              <a:gd name="connsiteX4" fmla="*/ 3144 w 79749"/>
              <a:gd name="connsiteY4" fmla="*/ 917054 h 961504"/>
              <a:gd name="connsiteX0" fmla="*/ 0 w 79780"/>
              <a:gd name="connsiteY0" fmla="*/ 913879 h 961504"/>
              <a:gd name="connsiteX1" fmla="*/ 31 w 79780"/>
              <a:gd name="connsiteY1" fmla="*/ 0 h 961504"/>
              <a:gd name="connsiteX2" fmla="*/ 79499 w 79780"/>
              <a:gd name="connsiteY2" fmla="*/ 47625 h 961504"/>
              <a:gd name="connsiteX3" fmla="*/ 79468 w 79780"/>
              <a:gd name="connsiteY3" fmla="*/ 961504 h 961504"/>
              <a:gd name="connsiteX4" fmla="*/ 0 w 79780"/>
              <a:gd name="connsiteY4" fmla="*/ 913879 h 961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80" h="961504">
                <a:moveTo>
                  <a:pt x="0" y="913879"/>
                </a:moveTo>
                <a:cubicBezTo>
                  <a:pt x="10" y="609253"/>
                  <a:pt x="21" y="304626"/>
                  <a:pt x="31" y="0"/>
                </a:cubicBezTo>
                <a:lnTo>
                  <a:pt x="79499" y="47625"/>
                </a:lnTo>
                <a:cubicBezTo>
                  <a:pt x="78430" y="353310"/>
                  <a:pt x="80537" y="655819"/>
                  <a:pt x="79468" y="961504"/>
                </a:cubicBezTo>
                <a:lnTo>
                  <a:pt x="0" y="913879"/>
                </a:lnTo>
                <a:close/>
              </a:path>
            </a:pathLst>
          </a:custGeom>
          <a:solidFill>
            <a:srgbClr val="9F351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Picture 13" descr="2013_Jisc_Logo_RGB300(26m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000" y="0"/>
            <a:ext cx="935736" cy="545592"/>
          </a:xfrm>
          <a:prstGeom prst="rect">
            <a:avLst/>
          </a:prstGeom>
        </p:spPr>
      </p:pic>
    </p:spTree>
    <p:extLst>
      <p:ext uri="{BB962C8B-B14F-4D97-AF65-F5344CB8AC3E}">
        <p14:creationId xmlns:p14="http://schemas.microsoft.com/office/powerpoint/2010/main" val="1368867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0976DA55-E2E7-4E6D-8BC8-2A6C57652395}"/>
              </a:ext>
            </a:extLst>
          </p:cNvPr>
          <p:cNvPicPr>
            <a:picLocks noChangeAspect="1"/>
          </p:cNvPicPr>
          <p:nvPr/>
        </p:nvPicPr>
        <p:blipFill rotWithShape="1">
          <a:blip r:embed="rId3"/>
          <a:srcRect t="15141"/>
          <a:stretch/>
        </p:blipFill>
        <p:spPr>
          <a:xfrm>
            <a:off x="6879053" y="620908"/>
            <a:ext cx="1966888" cy="1657333"/>
          </a:xfrm>
          <a:prstGeom prst="rect">
            <a:avLst/>
          </a:prstGeom>
        </p:spPr>
      </p:pic>
      <p:pic>
        <p:nvPicPr>
          <p:cNvPr id="1028" name="Picture 4" descr="Following &#10;Sarah Davies &#10;@sarahjenndavies Follows you &#10;Head of higher education and student &#10;experience at Jisc. Mostly tweet about &#10;work-related stuff: technology-enhanced &#10;learning and organisational change. ">
            <a:extLst>
              <a:ext uri="{FF2B5EF4-FFF2-40B4-BE49-F238E27FC236}">
                <a16:creationId xmlns="" xmlns:a16="http://schemas.microsoft.com/office/drawing/2014/main" id="{869EC0E9-E22A-451C-96E1-7ED65E5080A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322"/>
          <a:stretch/>
        </p:blipFill>
        <p:spPr bwMode="auto">
          <a:xfrm>
            <a:off x="6062196" y="1433012"/>
            <a:ext cx="1823359" cy="1527726"/>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15"/>
          <p:cNvSpPr>
            <a:spLocks noGrp="1"/>
          </p:cNvSpPr>
          <p:nvPr>
            <p:ph type="title"/>
          </p:nvPr>
        </p:nvSpPr>
        <p:spPr/>
        <p:txBody>
          <a:bodyPr/>
          <a:lstStyle/>
          <a:p>
            <a:r>
              <a:rPr lang="en-GB" dirty="0"/>
              <a:t>Colleagues as advocates</a:t>
            </a:r>
          </a:p>
        </p:txBody>
      </p:sp>
      <p:sp>
        <p:nvSpPr>
          <p:cNvPr id="17" name="Content Placeholder 16"/>
          <p:cNvSpPr>
            <a:spLocks noGrp="1"/>
          </p:cNvSpPr>
          <p:nvPr>
            <p:ph idx="1"/>
          </p:nvPr>
        </p:nvSpPr>
        <p:spPr>
          <a:xfrm>
            <a:off x="234000" y="809626"/>
            <a:ext cx="5780434" cy="5550374"/>
          </a:xfrm>
        </p:spPr>
        <p:txBody>
          <a:bodyPr>
            <a:normAutofit fontScale="77500" lnSpcReduction="20000"/>
          </a:bodyPr>
          <a:lstStyle/>
          <a:p>
            <a:r>
              <a:rPr lang="en-GB" dirty="0"/>
              <a:t>You can’t stop staff using social media to talk about their work.</a:t>
            </a:r>
          </a:p>
          <a:p>
            <a:r>
              <a:rPr lang="en-GB" dirty="0"/>
              <a:t>What are the risks?</a:t>
            </a:r>
          </a:p>
          <a:p>
            <a:pPr lvl="1"/>
            <a:r>
              <a:rPr lang="en-GB" dirty="0"/>
              <a:t>Conflicting messages / timing of announcement from central communications</a:t>
            </a:r>
          </a:p>
          <a:p>
            <a:pPr lvl="1"/>
            <a:r>
              <a:rPr lang="en-GB" dirty="0"/>
              <a:t>Confidential information being shared</a:t>
            </a:r>
          </a:p>
          <a:p>
            <a:pPr lvl="1"/>
            <a:r>
              <a:rPr lang="en-GB" dirty="0"/>
              <a:t>Mixing personal and professional views</a:t>
            </a:r>
          </a:p>
          <a:p>
            <a:r>
              <a:rPr lang="en-GB" dirty="0"/>
              <a:t>What are the potential advantages?</a:t>
            </a:r>
          </a:p>
          <a:p>
            <a:pPr lvl="1"/>
            <a:r>
              <a:rPr lang="en-GB" dirty="0"/>
              <a:t>Grow your organisation’s social media reach</a:t>
            </a:r>
          </a:p>
          <a:p>
            <a:pPr lvl="1"/>
            <a:r>
              <a:rPr lang="en-GB" dirty="0"/>
              <a:t>Connect with hard-to-reach industry professionals</a:t>
            </a:r>
          </a:p>
          <a:p>
            <a:pPr lvl="1"/>
            <a:r>
              <a:rPr lang="en-GB" dirty="0"/>
              <a:t>Present the human side of the organisation</a:t>
            </a:r>
          </a:p>
          <a:p>
            <a:r>
              <a:rPr lang="en-GB" dirty="0"/>
              <a:t>How do you minimise the risks while getting the most out of the potential benefits…?</a:t>
            </a:r>
          </a:p>
          <a:p>
            <a:r>
              <a:rPr lang="en-GB" dirty="0"/>
              <a:t>A policy and training that encourages the use of social media professionally and gives staff the confidence it use it effectively. </a:t>
            </a:r>
          </a:p>
        </p:txBody>
      </p:sp>
      <p:sp>
        <p:nvSpPr>
          <p:cNvPr id="4" name="Date Placeholder 3"/>
          <p:cNvSpPr>
            <a:spLocks noGrp="1"/>
          </p:cNvSpPr>
          <p:nvPr>
            <p:ph type="dt" sz="half" idx="10"/>
          </p:nvPr>
        </p:nvSpPr>
        <p:spPr/>
        <p:txBody>
          <a:bodyPr/>
          <a:lstStyle/>
          <a:p>
            <a:fld id="{577BA5B7-AD40-4E30-AFC4-CDFD418A91A4}" type="datetime1">
              <a:rPr lang="en-GB" smtClean="0"/>
              <a:t>25/09/2018</a:t>
            </a:fld>
            <a:endParaRPr lang="en-GB"/>
          </a:p>
        </p:txBody>
      </p:sp>
      <p:sp>
        <p:nvSpPr>
          <p:cNvPr id="5" name="Footer Placeholder 4"/>
          <p:cNvSpPr>
            <a:spLocks noGrp="1"/>
          </p:cNvSpPr>
          <p:nvPr>
            <p:ph type="ftr" sz="quarter" idx="11"/>
          </p:nvPr>
        </p:nvSpPr>
        <p:spPr/>
        <p:txBody>
          <a:bodyPr/>
          <a:lstStyle/>
          <a:p>
            <a:r>
              <a:rPr lang="en-GB"/>
              <a:t>Social media communications:  maximising the advocacy of projects and people</a:t>
            </a:r>
            <a:endParaRPr lang="en-GB" dirty="0"/>
          </a:p>
        </p:txBody>
      </p:sp>
      <p:pic>
        <p:nvPicPr>
          <p:cNvPr id="2" name="Picture 1">
            <a:extLst>
              <a:ext uri="{FF2B5EF4-FFF2-40B4-BE49-F238E27FC236}">
                <a16:creationId xmlns="" xmlns:a16="http://schemas.microsoft.com/office/drawing/2014/main" id="{DD0EEF0D-12DA-4088-B255-F63FEB00E551}"/>
              </a:ext>
            </a:extLst>
          </p:cNvPr>
          <p:cNvPicPr>
            <a:picLocks noChangeAspect="1"/>
          </p:cNvPicPr>
          <p:nvPr/>
        </p:nvPicPr>
        <p:blipFill rotWithShape="1">
          <a:blip r:embed="rId5"/>
          <a:srcRect t="13935" b="11177"/>
          <a:stretch/>
        </p:blipFill>
        <p:spPr>
          <a:xfrm>
            <a:off x="6889636" y="2120549"/>
            <a:ext cx="1991837" cy="1376901"/>
          </a:xfrm>
          <a:prstGeom prst="rect">
            <a:avLst/>
          </a:prstGeom>
        </p:spPr>
      </p:pic>
      <p:pic>
        <p:nvPicPr>
          <p:cNvPr id="3" name="Picture 2">
            <a:extLst>
              <a:ext uri="{FF2B5EF4-FFF2-40B4-BE49-F238E27FC236}">
                <a16:creationId xmlns="" xmlns:a16="http://schemas.microsoft.com/office/drawing/2014/main" id="{51A19364-203D-4A9C-A097-1C57696B9D10}"/>
              </a:ext>
            </a:extLst>
          </p:cNvPr>
          <p:cNvPicPr>
            <a:picLocks noChangeAspect="1"/>
          </p:cNvPicPr>
          <p:nvPr/>
        </p:nvPicPr>
        <p:blipFill rotWithShape="1">
          <a:blip r:embed="rId6"/>
          <a:srcRect t="16851" b="3503"/>
          <a:stretch/>
        </p:blipFill>
        <p:spPr>
          <a:xfrm>
            <a:off x="6183205" y="3185645"/>
            <a:ext cx="1977909" cy="1586430"/>
          </a:xfrm>
          <a:prstGeom prst="rect">
            <a:avLst/>
          </a:prstGeom>
        </p:spPr>
      </p:pic>
      <p:pic>
        <p:nvPicPr>
          <p:cNvPr id="1026" name="Picture 2" descr="Following &#10;sarahknight &#10;@sarahknlght Follows you &#10;Head of change: Jisc Student Experience &#10;team passionate about students and staff &#10;working in partnerships, pedagogy and &#10;sharing effective practice in TEL. ">
            <a:extLst>
              <a:ext uri="{FF2B5EF4-FFF2-40B4-BE49-F238E27FC236}">
                <a16:creationId xmlns="" xmlns:a16="http://schemas.microsoft.com/office/drawing/2014/main" id="{F948EE38-50DE-4CE2-820A-25BA5FD8F117}"/>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7754"/>
          <a:stretch/>
        </p:blipFill>
        <p:spPr bwMode="auto">
          <a:xfrm>
            <a:off x="6900221" y="4055453"/>
            <a:ext cx="1970669" cy="158643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ollowing &#10;Lawrie &#10;@Lawrie Follows you &#10;Some things cannot be outsourced! ">
            <a:extLst>
              <a:ext uri="{FF2B5EF4-FFF2-40B4-BE49-F238E27FC236}">
                <a16:creationId xmlns="" xmlns:a16="http://schemas.microsoft.com/office/drawing/2014/main" id="{82B8F4B5-5B7D-4111-B7D1-5CB0E08A620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12316"/>
          <a:stretch/>
        </p:blipFill>
        <p:spPr bwMode="auto">
          <a:xfrm>
            <a:off x="6209040" y="4969623"/>
            <a:ext cx="1797524" cy="1390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643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a:t>What can go wrong?</a:t>
            </a:r>
          </a:p>
        </p:txBody>
      </p:sp>
      <p:sp>
        <p:nvSpPr>
          <p:cNvPr id="17" name="Content Placeholder 16"/>
          <p:cNvSpPr>
            <a:spLocks noGrp="1"/>
          </p:cNvSpPr>
          <p:nvPr>
            <p:ph idx="1"/>
          </p:nvPr>
        </p:nvSpPr>
        <p:spPr>
          <a:xfrm>
            <a:off x="234001" y="809626"/>
            <a:ext cx="5557200" cy="5550374"/>
          </a:xfrm>
        </p:spPr>
        <p:txBody>
          <a:bodyPr>
            <a:normAutofit/>
          </a:bodyPr>
          <a:lstStyle/>
          <a:p>
            <a:r>
              <a:rPr lang="en-GB" dirty="0"/>
              <a:t>A Jisc-funded project called Bomb Sight was one week off launching and tested a beta link on its Twitter feed</a:t>
            </a:r>
          </a:p>
          <a:p>
            <a:r>
              <a:rPr lang="en-GB" dirty="0"/>
              <a:t>Immediately picked up by national media</a:t>
            </a:r>
          </a:p>
          <a:p>
            <a:r>
              <a:rPr lang="en-GB" dirty="0">
                <a:cs typeface="Corbel"/>
              </a:rPr>
              <a:t>Web server struggled to keep up with the volume of traffic</a:t>
            </a:r>
            <a:endParaRPr lang="en-GB" dirty="0"/>
          </a:p>
          <a:p>
            <a:r>
              <a:rPr lang="en-GB" dirty="0"/>
              <a:t>Jisc supported </a:t>
            </a:r>
            <a:r>
              <a:rPr lang="en-GB" dirty="0" smtClean="0">
                <a:cs typeface="Corbel"/>
              </a:rPr>
              <a:t>them </a:t>
            </a:r>
            <a:r>
              <a:rPr lang="en-GB" dirty="0">
                <a:cs typeface="Corbel"/>
              </a:rPr>
              <a:t>with PR, media interviews and social </a:t>
            </a:r>
            <a:r>
              <a:rPr lang="en-GB" dirty="0" smtClean="0">
                <a:cs typeface="Corbel"/>
              </a:rPr>
              <a:t>media </a:t>
            </a:r>
            <a:r>
              <a:rPr lang="en-GB" dirty="0">
                <a:cs typeface="Corbel"/>
              </a:rPr>
              <a:t>activity</a:t>
            </a:r>
            <a:r>
              <a:rPr lang="en-GB" dirty="0" smtClean="0">
                <a:cs typeface="Corbel"/>
              </a:rPr>
              <a:t>.</a:t>
            </a:r>
          </a:p>
          <a:p>
            <a:r>
              <a:rPr lang="en-GB" dirty="0" smtClean="0"/>
              <a:t>Worked quickly to make sure Jisc was mentioned </a:t>
            </a:r>
            <a:endParaRPr lang="en-GB" dirty="0"/>
          </a:p>
        </p:txBody>
      </p:sp>
      <p:sp>
        <p:nvSpPr>
          <p:cNvPr id="4" name="Date Placeholder 3"/>
          <p:cNvSpPr>
            <a:spLocks noGrp="1"/>
          </p:cNvSpPr>
          <p:nvPr>
            <p:ph type="dt" sz="half" idx="10"/>
          </p:nvPr>
        </p:nvSpPr>
        <p:spPr/>
        <p:txBody>
          <a:bodyPr/>
          <a:lstStyle/>
          <a:p>
            <a:fld id="{ADC571E9-0613-4722-91FC-0C642D7CF45B}" type="datetime1">
              <a:rPr lang="en-GB" smtClean="0"/>
              <a:t>25/09/2018</a:t>
            </a:fld>
            <a:endParaRPr lang="en-GB"/>
          </a:p>
        </p:txBody>
      </p:sp>
      <p:sp>
        <p:nvSpPr>
          <p:cNvPr id="5" name="Footer Placeholder 4"/>
          <p:cNvSpPr>
            <a:spLocks noGrp="1"/>
          </p:cNvSpPr>
          <p:nvPr>
            <p:ph type="ftr" sz="quarter" idx="11"/>
          </p:nvPr>
        </p:nvSpPr>
        <p:spPr/>
        <p:txBody>
          <a:bodyPr/>
          <a:lstStyle/>
          <a:p>
            <a:r>
              <a:rPr lang="en-GB"/>
              <a:t>Social media communications:  maximising the advocacy of projects and people</a:t>
            </a:r>
          </a:p>
        </p:txBody>
      </p:sp>
      <p:grpSp>
        <p:nvGrpSpPr>
          <p:cNvPr id="3" name="Group 2">
            <a:extLst>
              <a:ext uri="{FF2B5EF4-FFF2-40B4-BE49-F238E27FC236}">
                <a16:creationId xmlns="" xmlns:a16="http://schemas.microsoft.com/office/drawing/2014/main" id="{9AF7E90C-C1C8-408B-A749-F2E4C7B563E3}"/>
              </a:ext>
            </a:extLst>
          </p:cNvPr>
          <p:cNvGrpSpPr/>
          <p:nvPr/>
        </p:nvGrpSpPr>
        <p:grpSpPr>
          <a:xfrm>
            <a:off x="6055730" y="2763796"/>
            <a:ext cx="2805401" cy="939782"/>
            <a:chOff x="0" y="624717"/>
            <a:chExt cx="9144000" cy="3063151"/>
          </a:xfrm>
        </p:grpSpPr>
        <p:pic>
          <p:nvPicPr>
            <p:cNvPr id="2" name="Picture 1">
              <a:extLst>
                <a:ext uri="{FF2B5EF4-FFF2-40B4-BE49-F238E27FC236}">
                  <a16:creationId xmlns="" xmlns:a16="http://schemas.microsoft.com/office/drawing/2014/main" id="{5ADB8329-5276-423A-8A80-0A395AD716FD}"/>
                </a:ext>
              </a:extLst>
            </p:cNvPr>
            <p:cNvPicPr>
              <a:picLocks noChangeAspect="1"/>
            </p:cNvPicPr>
            <p:nvPr/>
          </p:nvPicPr>
          <p:blipFill rotWithShape="1">
            <a:blip r:embed="rId3"/>
            <a:srcRect b="71285"/>
            <a:stretch/>
          </p:blipFill>
          <p:spPr>
            <a:xfrm>
              <a:off x="0" y="624717"/>
              <a:ext cx="9144000" cy="1610484"/>
            </a:xfrm>
            <a:prstGeom prst="rect">
              <a:avLst/>
            </a:prstGeom>
          </p:spPr>
        </p:pic>
        <p:pic>
          <p:nvPicPr>
            <p:cNvPr id="12" name="Picture 11">
              <a:extLst>
                <a:ext uri="{FF2B5EF4-FFF2-40B4-BE49-F238E27FC236}">
                  <a16:creationId xmlns="" xmlns:a16="http://schemas.microsoft.com/office/drawing/2014/main" id="{61EF9E49-5A03-4CBD-A283-2E5591239BBF}"/>
                </a:ext>
              </a:extLst>
            </p:cNvPr>
            <p:cNvPicPr>
              <a:picLocks noChangeAspect="1"/>
            </p:cNvPicPr>
            <p:nvPr/>
          </p:nvPicPr>
          <p:blipFill rotWithShape="1">
            <a:blip r:embed="rId3"/>
            <a:srcRect t="71285"/>
            <a:stretch/>
          </p:blipFill>
          <p:spPr>
            <a:xfrm>
              <a:off x="0" y="2077385"/>
              <a:ext cx="9144000" cy="1610483"/>
            </a:xfrm>
            <a:prstGeom prst="rect">
              <a:avLst/>
            </a:prstGeom>
          </p:spPr>
        </p:pic>
      </p:grpSp>
      <p:pic>
        <p:nvPicPr>
          <p:cNvPr id="6" name="Picture 5">
            <a:extLst>
              <a:ext uri="{FF2B5EF4-FFF2-40B4-BE49-F238E27FC236}">
                <a16:creationId xmlns="" xmlns:a16="http://schemas.microsoft.com/office/drawing/2014/main" id="{BBB3912D-6E53-446D-B7E8-FDAAC82140A0}"/>
              </a:ext>
            </a:extLst>
          </p:cNvPr>
          <p:cNvPicPr>
            <a:picLocks noChangeAspect="1"/>
          </p:cNvPicPr>
          <p:nvPr/>
        </p:nvPicPr>
        <p:blipFill rotWithShape="1">
          <a:blip r:embed="rId4"/>
          <a:srcRect b="29073"/>
          <a:stretch/>
        </p:blipFill>
        <p:spPr>
          <a:xfrm>
            <a:off x="6055731" y="809627"/>
            <a:ext cx="2854269" cy="1689734"/>
          </a:xfrm>
          <a:prstGeom prst="rect">
            <a:avLst/>
          </a:prstGeom>
        </p:spPr>
      </p:pic>
      <p:pic>
        <p:nvPicPr>
          <p:cNvPr id="8" name="Picture 7">
            <a:extLst>
              <a:ext uri="{FF2B5EF4-FFF2-40B4-BE49-F238E27FC236}">
                <a16:creationId xmlns="" xmlns:a16="http://schemas.microsoft.com/office/drawing/2014/main" id="{11EA5DC5-3F75-44DA-B34B-AC42D3CAC761}"/>
              </a:ext>
            </a:extLst>
          </p:cNvPr>
          <p:cNvPicPr>
            <a:picLocks noChangeAspect="1"/>
          </p:cNvPicPr>
          <p:nvPr/>
        </p:nvPicPr>
        <p:blipFill rotWithShape="1">
          <a:blip r:embed="rId5"/>
          <a:srcRect b="17812"/>
          <a:stretch/>
        </p:blipFill>
        <p:spPr>
          <a:xfrm>
            <a:off x="6055730" y="3968014"/>
            <a:ext cx="2854269" cy="2176786"/>
          </a:xfrm>
          <a:prstGeom prst="rect">
            <a:avLst/>
          </a:prstGeom>
        </p:spPr>
      </p:pic>
    </p:spTree>
    <p:extLst>
      <p:ext uri="{BB962C8B-B14F-4D97-AF65-F5344CB8AC3E}">
        <p14:creationId xmlns:p14="http://schemas.microsoft.com/office/powerpoint/2010/main" val="949444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a:t>Benefiting from funded projects</a:t>
            </a:r>
          </a:p>
        </p:txBody>
      </p:sp>
      <p:sp>
        <p:nvSpPr>
          <p:cNvPr id="17" name="Content Placeholder 16"/>
          <p:cNvSpPr>
            <a:spLocks noGrp="1"/>
          </p:cNvSpPr>
          <p:nvPr>
            <p:ph idx="1"/>
          </p:nvPr>
        </p:nvSpPr>
        <p:spPr>
          <a:xfrm>
            <a:off x="234000" y="809626"/>
            <a:ext cx="5634537" cy="5550374"/>
          </a:xfrm>
        </p:spPr>
        <p:txBody>
          <a:bodyPr/>
          <a:lstStyle/>
          <a:p>
            <a:r>
              <a:rPr lang="en-GB" dirty="0"/>
              <a:t>Be clear – specify in the terms of funding the level of acknowledgement you expect on specific social media channels</a:t>
            </a:r>
          </a:p>
          <a:p>
            <a:r>
              <a:rPr lang="en-GB" dirty="0"/>
              <a:t>Be realistic – acknowledging a funder shouldn’t come at the expense of clear communication</a:t>
            </a:r>
          </a:p>
          <a:p>
            <a:r>
              <a:rPr lang="en-GB" dirty="0"/>
              <a:t>Be flexible – are there alternative ways to benefit from each others social media networks?</a:t>
            </a:r>
          </a:p>
        </p:txBody>
      </p:sp>
      <p:sp>
        <p:nvSpPr>
          <p:cNvPr id="4" name="Date Placeholder 3"/>
          <p:cNvSpPr>
            <a:spLocks noGrp="1"/>
          </p:cNvSpPr>
          <p:nvPr>
            <p:ph type="dt" sz="half" idx="10"/>
          </p:nvPr>
        </p:nvSpPr>
        <p:spPr/>
        <p:txBody>
          <a:bodyPr/>
          <a:lstStyle/>
          <a:p>
            <a:fld id="{ADC571E9-0613-4722-91FC-0C642D7CF45B}" type="datetime1">
              <a:rPr lang="en-GB" smtClean="0"/>
              <a:t>25/09/2018</a:t>
            </a:fld>
            <a:endParaRPr lang="en-GB"/>
          </a:p>
        </p:txBody>
      </p:sp>
      <p:sp>
        <p:nvSpPr>
          <p:cNvPr id="5" name="Footer Placeholder 4"/>
          <p:cNvSpPr>
            <a:spLocks noGrp="1"/>
          </p:cNvSpPr>
          <p:nvPr>
            <p:ph type="ftr" sz="quarter" idx="11"/>
          </p:nvPr>
        </p:nvSpPr>
        <p:spPr/>
        <p:txBody>
          <a:bodyPr/>
          <a:lstStyle/>
          <a:p>
            <a:r>
              <a:rPr lang="en-GB"/>
              <a:t>Social media communications:  maximising the advocacy of projects and people</a:t>
            </a:r>
          </a:p>
        </p:txBody>
      </p:sp>
      <p:pic>
        <p:nvPicPr>
          <p:cNvPr id="9" name="Picture 8">
            <a:extLst>
              <a:ext uri="{FF2B5EF4-FFF2-40B4-BE49-F238E27FC236}">
                <a16:creationId xmlns="" xmlns:a16="http://schemas.microsoft.com/office/drawing/2014/main" id="{03B6C247-9AF5-4A8C-B57E-36C88127D8D5}"/>
              </a:ext>
            </a:extLst>
          </p:cNvPr>
          <p:cNvPicPr>
            <a:picLocks noChangeAspect="1"/>
          </p:cNvPicPr>
          <p:nvPr/>
        </p:nvPicPr>
        <p:blipFill rotWithShape="1">
          <a:blip r:embed="rId3"/>
          <a:srcRect t="15540" b="3175"/>
          <a:stretch/>
        </p:blipFill>
        <p:spPr>
          <a:xfrm>
            <a:off x="6333043" y="621701"/>
            <a:ext cx="2325751" cy="1864031"/>
          </a:xfrm>
          <a:prstGeom prst="rect">
            <a:avLst/>
          </a:prstGeom>
        </p:spPr>
      </p:pic>
      <p:pic>
        <p:nvPicPr>
          <p:cNvPr id="10" name="Picture 9">
            <a:extLst>
              <a:ext uri="{FF2B5EF4-FFF2-40B4-BE49-F238E27FC236}">
                <a16:creationId xmlns="" xmlns:a16="http://schemas.microsoft.com/office/drawing/2014/main" id="{6AA2DE2A-DB03-4A88-8E96-54D34051998F}"/>
              </a:ext>
            </a:extLst>
          </p:cNvPr>
          <p:cNvPicPr>
            <a:picLocks noChangeAspect="1"/>
          </p:cNvPicPr>
          <p:nvPr/>
        </p:nvPicPr>
        <p:blipFill rotWithShape="1">
          <a:blip r:embed="rId4"/>
          <a:srcRect t="16343" r="2913" b="1864"/>
          <a:stretch/>
        </p:blipFill>
        <p:spPr>
          <a:xfrm>
            <a:off x="6400800" y="2621841"/>
            <a:ext cx="2257994" cy="1875680"/>
          </a:xfrm>
          <a:prstGeom prst="rect">
            <a:avLst/>
          </a:prstGeom>
        </p:spPr>
      </p:pic>
      <p:pic>
        <p:nvPicPr>
          <p:cNvPr id="7" name="Picture 6">
            <a:extLst>
              <a:ext uri="{FF2B5EF4-FFF2-40B4-BE49-F238E27FC236}">
                <a16:creationId xmlns="" xmlns:a16="http://schemas.microsoft.com/office/drawing/2014/main" id="{C15C50E6-84DF-45E0-8598-B85D84EA6373}"/>
              </a:ext>
            </a:extLst>
          </p:cNvPr>
          <p:cNvPicPr>
            <a:picLocks noChangeAspect="1"/>
          </p:cNvPicPr>
          <p:nvPr/>
        </p:nvPicPr>
        <p:blipFill rotWithShape="1">
          <a:blip r:embed="rId5"/>
          <a:srcRect t="15812" b="4040"/>
          <a:stretch/>
        </p:blipFill>
        <p:spPr>
          <a:xfrm>
            <a:off x="6400801" y="4580745"/>
            <a:ext cx="2257994" cy="1797158"/>
          </a:xfrm>
          <a:prstGeom prst="rect">
            <a:avLst/>
          </a:prstGeom>
        </p:spPr>
      </p:pic>
    </p:spTree>
    <p:extLst>
      <p:ext uri="{BB962C8B-B14F-4D97-AF65-F5344CB8AC3E}">
        <p14:creationId xmlns:p14="http://schemas.microsoft.com/office/powerpoint/2010/main" val="1603089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a:t>Tools of the trade</a:t>
            </a:r>
          </a:p>
        </p:txBody>
      </p:sp>
      <p:sp>
        <p:nvSpPr>
          <p:cNvPr id="17" name="Content Placeholder 16"/>
          <p:cNvSpPr>
            <a:spLocks noGrp="1"/>
          </p:cNvSpPr>
          <p:nvPr>
            <p:ph idx="1"/>
          </p:nvPr>
        </p:nvSpPr>
        <p:spPr>
          <a:xfrm>
            <a:off x="234000" y="809626"/>
            <a:ext cx="5743719" cy="5550374"/>
          </a:xfrm>
        </p:spPr>
        <p:txBody>
          <a:bodyPr>
            <a:normAutofit fontScale="92500" lnSpcReduction="10000"/>
          </a:bodyPr>
          <a:lstStyle/>
          <a:p>
            <a:r>
              <a:rPr lang="en-GB" dirty="0" err="1"/>
              <a:t>GaggleAMP</a:t>
            </a:r>
            <a:r>
              <a:rPr lang="en-GB" dirty="0"/>
              <a:t> – enables content to be shared across the network of staff</a:t>
            </a:r>
          </a:p>
          <a:p>
            <a:r>
              <a:rPr lang="en-GB" dirty="0"/>
              <a:t>Falcon, Sprout Social ( + others) – one single unified inbox for managing all incoming comments and posts</a:t>
            </a:r>
          </a:p>
          <a:p>
            <a:r>
              <a:rPr lang="en-GB" dirty="0"/>
              <a:t>Falcon, </a:t>
            </a:r>
            <a:r>
              <a:rPr lang="en-GB" dirty="0" err="1"/>
              <a:t>Socialbakers</a:t>
            </a:r>
            <a:r>
              <a:rPr lang="en-GB" dirty="0"/>
              <a:t> – analysing the performance of content from our channels. Highlights what works and what doesn’t </a:t>
            </a:r>
          </a:p>
          <a:p>
            <a:r>
              <a:rPr lang="en-GB" dirty="0"/>
              <a:t>Pulsar – monitors conversations on specific topics / hashtags or by specific audiences</a:t>
            </a:r>
          </a:p>
          <a:p>
            <a:r>
              <a:rPr lang="en-GB" dirty="0"/>
              <a:t>Buffer, Hootsuite, </a:t>
            </a:r>
            <a:r>
              <a:rPr lang="en-GB" dirty="0" err="1"/>
              <a:t>Tweetdeck</a:t>
            </a:r>
            <a:r>
              <a:rPr lang="en-GB" dirty="0"/>
              <a:t> – scheduling social media activity and highlighting peak times to post</a:t>
            </a:r>
          </a:p>
        </p:txBody>
      </p:sp>
      <p:sp>
        <p:nvSpPr>
          <p:cNvPr id="4" name="Date Placeholder 3"/>
          <p:cNvSpPr>
            <a:spLocks noGrp="1"/>
          </p:cNvSpPr>
          <p:nvPr>
            <p:ph type="dt" sz="half" idx="10"/>
          </p:nvPr>
        </p:nvSpPr>
        <p:spPr/>
        <p:txBody>
          <a:bodyPr/>
          <a:lstStyle/>
          <a:p>
            <a:fld id="{7718B85B-A34F-4D7C-996D-88F1FCF0252D}" type="datetime1">
              <a:rPr lang="en-GB" smtClean="0"/>
              <a:t>25/09/2018</a:t>
            </a:fld>
            <a:endParaRPr lang="en-GB"/>
          </a:p>
        </p:txBody>
      </p:sp>
      <p:sp>
        <p:nvSpPr>
          <p:cNvPr id="5" name="Footer Placeholder 4"/>
          <p:cNvSpPr>
            <a:spLocks noGrp="1"/>
          </p:cNvSpPr>
          <p:nvPr>
            <p:ph type="ftr" sz="quarter" idx="11"/>
          </p:nvPr>
        </p:nvSpPr>
        <p:spPr/>
        <p:txBody>
          <a:bodyPr/>
          <a:lstStyle/>
          <a:p>
            <a:r>
              <a:rPr lang="en-GB"/>
              <a:t>Social media communications:  maximising the advocacy of projects and people</a:t>
            </a:r>
          </a:p>
        </p:txBody>
      </p:sp>
      <p:pic>
        <p:nvPicPr>
          <p:cNvPr id="2050" name="Picture 2" descr="Image result for gaggleamp">
            <a:extLst>
              <a:ext uri="{FF2B5EF4-FFF2-40B4-BE49-F238E27FC236}">
                <a16:creationId xmlns="" xmlns:a16="http://schemas.microsoft.com/office/drawing/2014/main" id="{F048E57D-0A3D-43BC-8681-AD8419BE81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8225" y="497609"/>
            <a:ext cx="2771775"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falcon social">
            <a:extLst>
              <a:ext uri="{FF2B5EF4-FFF2-40B4-BE49-F238E27FC236}">
                <a16:creationId xmlns="" xmlns:a16="http://schemas.microsoft.com/office/drawing/2014/main" id="{0A46875E-AE58-4623-B4B4-3E8686465E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0058" y="1640609"/>
            <a:ext cx="2088107" cy="64383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ocialbakers">
            <a:extLst>
              <a:ext uri="{FF2B5EF4-FFF2-40B4-BE49-F238E27FC236}">
                <a16:creationId xmlns="" xmlns:a16="http://schemas.microsoft.com/office/drawing/2014/main" id="{8A48C95C-8D0C-4276-8E20-72AB754E92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7719" y="2783609"/>
            <a:ext cx="2771776" cy="73914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pulsar social media">
            <a:extLst>
              <a:ext uri="{FF2B5EF4-FFF2-40B4-BE49-F238E27FC236}">
                <a16:creationId xmlns="" xmlns:a16="http://schemas.microsoft.com/office/drawing/2014/main" id="{EFBD465B-1017-43ED-97E1-8A19AF1017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3861" y="3568447"/>
            <a:ext cx="2565634" cy="67659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buffer social media">
            <a:extLst>
              <a:ext uri="{FF2B5EF4-FFF2-40B4-BE49-F238E27FC236}">
                <a16:creationId xmlns="" xmlns:a16="http://schemas.microsoft.com/office/drawing/2014/main" id="{7F02938A-F276-4CC0-B665-439D9CA3957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1687" t="33061" r="22460" b="33611"/>
          <a:stretch/>
        </p:blipFill>
        <p:spPr bwMode="auto">
          <a:xfrm>
            <a:off x="6274526" y="4601149"/>
            <a:ext cx="2384304" cy="73905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mage result for hootsuite">
            <a:extLst>
              <a:ext uri="{FF2B5EF4-FFF2-40B4-BE49-F238E27FC236}">
                <a16:creationId xmlns="" xmlns:a16="http://schemas.microsoft.com/office/drawing/2014/main" id="{CBA1CED0-71D2-4D81-92A3-907523CAAF7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31074" b="27686"/>
          <a:stretch/>
        </p:blipFill>
        <p:spPr bwMode="auto">
          <a:xfrm>
            <a:off x="5977719" y="5469380"/>
            <a:ext cx="2903728" cy="739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0100442"/>
      </p:ext>
    </p:extLst>
  </p:cSld>
  <p:clrMapOvr>
    <a:masterClrMapping/>
  </p:clrMapOvr>
</p:sld>
</file>

<file path=ppt/theme/theme1.xml><?xml version="1.0" encoding="utf-8"?>
<a:theme xmlns:a="http://schemas.openxmlformats.org/drawingml/2006/main" name="Jisc Theme">
  <a:themeElements>
    <a:clrScheme name="Jisc 2013 1">
      <a:dk1>
        <a:srgbClr val="2C3841"/>
      </a:dk1>
      <a:lt1>
        <a:srgbClr val="FFFFFF"/>
      </a:lt1>
      <a:dk2>
        <a:srgbClr val="DE481C"/>
      </a:dk2>
      <a:lt2>
        <a:srgbClr val="9F3515"/>
      </a:lt2>
      <a:accent1>
        <a:srgbClr val="E61554"/>
      </a:accent1>
      <a:accent2>
        <a:srgbClr val="F9B000"/>
      </a:accent2>
      <a:accent3>
        <a:srgbClr val="B2BB1C"/>
      </a:accent3>
      <a:accent4>
        <a:srgbClr val="0092CB"/>
      </a:accent4>
      <a:accent5>
        <a:srgbClr val="B71A8B"/>
      </a:accent5>
      <a:accent6>
        <a:srgbClr val="CADCF0"/>
      </a:accent6>
      <a:hlink>
        <a:srgbClr val="DE481C"/>
      </a:hlink>
      <a:folHlink>
        <a:srgbClr val="DE481C"/>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750</TotalTime>
  <Words>1440</Words>
  <Application>Microsoft Office PowerPoint</Application>
  <PresentationFormat>On-screen Show (4:3)</PresentationFormat>
  <Paragraphs>69</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Corbel</vt:lpstr>
      <vt:lpstr>Lucida Grande</vt:lpstr>
      <vt:lpstr>Jisc Theme</vt:lpstr>
      <vt:lpstr>Social media communications</vt:lpstr>
      <vt:lpstr>Colleagues as advocates</vt:lpstr>
      <vt:lpstr>What can go wrong?</vt:lpstr>
      <vt:lpstr>Benefiting from funded projects</vt:lpstr>
      <vt:lpstr>Tools of the trade</vt:lpstr>
    </vt:vector>
  </TitlesOfParts>
  <Company>iD Factory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Lisney</dc:creator>
  <cp:lastModifiedBy>Rebecca Whitehead</cp:lastModifiedBy>
  <cp:revision>72</cp:revision>
  <dcterms:created xsi:type="dcterms:W3CDTF">2013-10-10T15:07:08Z</dcterms:created>
  <dcterms:modified xsi:type="dcterms:W3CDTF">2018-09-25T09:02:53Z</dcterms:modified>
</cp:coreProperties>
</file>