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88" r:id="rId2"/>
    <p:sldMasterId id="2147483648" r:id="rId3"/>
  </p:sldMasterIdLst>
  <p:notesMasterIdLst>
    <p:notesMasterId r:id="rId12"/>
  </p:notesMasterIdLst>
  <p:sldIdLst>
    <p:sldId id="360" r:id="rId4"/>
    <p:sldId id="373" r:id="rId5"/>
    <p:sldId id="375" r:id="rId6"/>
    <p:sldId id="372" r:id="rId7"/>
    <p:sldId id="374" r:id="rId8"/>
    <p:sldId id="377" r:id="rId9"/>
    <p:sldId id="376" r:id="rId10"/>
    <p:sldId id="36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F5F"/>
    <a:srgbClr val="ED1556"/>
    <a:srgbClr val="E24301"/>
    <a:srgbClr val="A7B3B4"/>
    <a:srgbClr val="CC007B"/>
    <a:srgbClr val="712177"/>
    <a:srgbClr val="065081"/>
    <a:srgbClr val="99BDCB"/>
    <a:srgbClr val="4C7F94"/>
    <a:srgbClr val="C7DB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7012" autoAdjust="0"/>
    <p:restoredTop sz="63403" autoAdjust="0"/>
  </p:normalViewPr>
  <p:slideViewPr>
    <p:cSldViewPr snapToGrid="0">
      <p:cViewPr varScale="1">
        <p:scale>
          <a:sx n="59" d="100"/>
          <a:sy n="59" d="100"/>
        </p:scale>
        <p:origin x="208" y="200"/>
      </p:cViewPr>
      <p:guideLst/>
    </p:cSldViewPr>
  </p:slideViewPr>
  <p:notesTextViewPr>
    <p:cViewPr>
      <p:scale>
        <a:sx n="3" d="2"/>
        <a:sy n="3" d="2"/>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27/09/2018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the question that I pondered over when half way through the project? </a:t>
            </a:r>
          </a:p>
          <a:p>
            <a:endParaRPr lang="en-US" dirty="0"/>
          </a:p>
          <a:p>
            <a:r>
              <a:rPr lang="en-US" dirty="0"/>
              <a:t>What I felt and experienced is a true identity crisis? </a:t>
            </a:r>
          </a:p>
          <a:p>
            <a:endParaRPr lang="en-US" dirty="0"/>
          </a:p>
          <a:p>
            <a:r>
              <a:rPr lang="en-US" dirty="0"/>
              <a:t>What are we? What are we here to do? Who do we deliver value for? </a:t>
            </a:r>
            <a:r>
              <a:rPr lang="en-US" dirty="0" err="1"/>
              <a:t>Etc</a:t>
            </a:r>
            <a:r>
              <a:rPr lang="en-US" dirty="0"/>
              <a:t> .. </a:t>
            </a:r>
            <a:r>
              <a:rPr lang="en-US" dirty="0" err="1"/>
              <a:t>Etc</a:t>
            </a:r>
            <a:r>
              <a:rPr lang="en-US" dirty="0"/>
              <a:t> .. </a:t>
            </a:r>
          </a:p>
          <a:p>
            <a:endParaRPr lang="en-US" dirty="0"/>
          </a:p>
          <a:p>
            <a:r>
              <a:rPr lang="en-US" dirty="0"/>
              <a:t>Our complex environment does not help with answering these kind of questions. In fact, it was that very environment that caused me to ask these questions in the first place. </a:t>
            </a:r>
          </a:p>
          <a:p>
            <a:endParaRPr lang="en-US" dirty="0"/>
          </a:p>
          <a:p>
            <a:r>
              <a:rPr lang="en-US" dirty="0"/>
              <a:t>When I joined GÉANT which was 3 years ago, I believe that L&amp;D is a function that helps organizations grow and develop through a set of training and learning exercises. Having joined GÉANT. The first questioned appeared – Which organizations? Who should we aim for? I received several answers: NRENs, GÉANT Association, </a:t>
            </a:r>
            <a:r>
              <a:rPr lang="en-US" dirty="0" err="1"/>
              <a:t>eInfras</a:t>
            </a:r>
            <a:r>
              <a:rPr lang="en-US" dirty="0"/>
              <a:t>, research </a:t>
            </a:r>
            <a:r>
              <a:rPr lang="en-US" dirty="0" err="1"/>
              <a:t>infras</a:t>
            </a:r>
            <a:r>
              <a:rPr lang="en-US" dirty="0"/>
              <a:t>, wider society? </a:t>
            </a:r>
          </a:p>
          <a:p>
            <a:endParaRPr lang="en-US" dirty="0"/>
          </a:p>
          <a:p>
            <a:r>
              <a:rPr lang="en-US" dirty="0"/>
              <a:t>On the larger scale NRENs as main beneficiaries of GÉANT were the most obvious choice, however that also can be contested for instance by the AARC project participants that are wider that just NRENs. In any case, NRENs it is … </a:t>
            </a:r>
          </a:p>
          <a:p>
            <a:endParaRPr lang="en-US" dirty="0"/>
          </a:p>
          <a:p>
            <a:r>
              <a:rPr lang="en-US" dirty="0"/>
              <a:t>Who should I train in NRENs? It appeared that my mandate had a limited influence and concern and was extended only to project participants? This has created an inner puzzle for me personally, as I truly believe it is difficult and unproductive to develop only groups of people. This can lead to favoritism, isolation and overall negative emotion in the workplace. However perhaps I was exaggerating.</a:t>
            </a:r>
          </a:p>
          <a:p>
            <a:endParaRPr lang="en-US" dirty="0"/>
          </a:p>
          <a:p>
            <a:r>
              <a:rPr lang="en-US" dirty="0"/>
              <a:t>Having </a:t>
            </a:r>
            <a:r>
              <a:rPr lang="en-US" dirty="0" err="1"/>
              <a:t>slised</a:t>
            </a:r>
            <a:r>
              <a:rPr lang="en-US" dirty="0"/>
              <a:t> NRENs in half, I was now left with a distributed group of people that aims to deliver on one common goal that is further organized in Activities. Those activities were led by activity leaders who were named my main point of contact. So, in order for me to access my customers, I had to start from the top, hoping that </a:t>
            </a:r>
            <a:r>
              <a:rPr lang="en-US" dirty="0" err="1"/>
              <a:t>Als</a:t>
            </a:r>
            <a:r>
              <a:rPr lang="en-US" dirty="0"/>
              <a:t> are knowledgeable of the needs of their big gang. It made me wonder – how well do they know their participants? Even if they did, the second questions was unsurmountable – how well do they know the context in which every particular individual operates? </a:t>
            </a:r>
          </a:p>
          <a:p>
            <a:endParaRPr lang="en-US" dirty="0"/>
          </a:p>
          <a:p>
            <a:r>
              <a:rPr lang="en-US" dirty="0"/>
              <a:t>All these questions were buzzing in my head as a bee hive, and I was trying to get some answers by simply starting to work with the community. </a:t>
            </a:r>
          </a:p>
          <a:p>
            <a:endParaRPr lang="en-US" dirty="0"/>
          </a:p>
          <a:p>
            <a:r>
              <a:rPr lang="en-US" dirty="0"/>
              <a:t>The context of GLAD’s work is complex and sensitive. On the one hand, …. NRENs … EU …. GN4.2 …. event the vat man all have a say in our work. We have managed to deliver great results, and I will share them with you shortly, but first and foremost I wanted to share with you our newly discovered identity  …. </a:t>
            </a:r>
          </a:p>
          <a:p>
            <a:endParaRPr lang="en-US" dirty="0"/>
          </a:p>
          <a:p>
            <a:endParaRPr lang="en-US" dirty="0"/>
          </a:p>
          <a:p>
            <a:endParaRPr lang="en-US" dirty="0"/>
          </a:p>
          <a:p>
            <a:r>
              <a:rPr lang="en-US" dirty="0"/>
              <a:t>Often is one of those activities that everybody has an opinion of and knows how to do. You are probably familiar with the feeling as often communication is perceived in the similar way – everybody can do it. Well, the situation is as such that it is not true, however it is known only to us. That is why when I joined GÉANT, it has become clear to me that we need to create clear and explicit value proposition to the community and demonstrate, demonstrate our worth really. </a:t>
            </a:r>
          </a:p>
          <a:p>
            <a:endParaRPr lang="en-US" dirty="0"/>
          </a:p>
          <a:p>
            <a:r>
              <a:rPr lang="en-US" dirty="0"/>
              <a:t>GN4.2 was a path of searching of a lost identity </a:t>
            </a:r>
          </a:p>
          <a:p>
            <a:endParaRPr lang="en-US" dirty="0"/>
          </a:p>
          <a:p>
            <a:endParaRPr lang="en-US" dirty="0"/>
          </a:p>
          <a:p>
            <a:r>
              <a:rPr lang="en-US" dirty="0"/>
              <a:t>EC </a:t>
            </a:r>
            <a:r>
              <a:rPr lang="en-US" dirty="0" err="1"/>
              <a:t>claimability</a:t>
            </a:r>
            <a:r>
              <a:rPr lang="en-US" dirty="0"/>
              <a:t> </a:t>
            </a:r>
          </a:p>
          <a:p>
            <a:r>
              <a:rPr lang="en-US" dirty="0"/>
              <a:t>VAT man not BAT man restrictions as an activity aimed at staff only </a:t>
            </a:r>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1587960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 you have seen from the context, we can’t be your classical training provider. </a:t>
            </a:r>
          </a:p>
          <a:p>
            <a:endParaRPr lang="en-US" dirty="0"/>
          </a:p>
          <a:p>
            <a:r>
              <a:rPr lang="en-US" dirty="0"/>
              <a:t>We can’t access our learners easily? </a:t>
            </a:r>
          </a:p>
          <a:p>
            <a:r>
              <a:rPr lang="en-US" dirty="0"/>
              <a:t>We can evaluate the effectiveness of our efforts as we have no say over the context in which their learning is embedded</a:t>
            </a:r>
          </a:p>
          <a:p>
            <a:r>
              <a:rPr lang="en-US" dirty="0"/>
              <a:t>We don’t have access to the HR (performance or capability) instruments to ground and support our work, so we are not your usual L&amp;D provider.   </a:t>
            </a:r>
          </a:p>
          <a:p>
            <a:endParaRPr lang="en-US" dirty="0"/>
          </a:p>
          <a:p>
            <a:r>
              <a:rPr lang="en-US" dirty="0"/>
              <a:t>The way we can help is by enabling our learners to make the best possible learning choices. We would like to assist the community with GLAD’s projects, activities, instruments and tools to enable and supply these choices. </a:t>
            </a:r>
          </a:p>
          <a:p>
            <a:r>
              <a:rPr lang="en-US" dirty="0"/>
              <a:t> </a:t>
            </a:r>
          </a:p>
        </p:txBody>
      </p:sp>
      <p:sp>
        <p:nvSpPr>
          <p:cNvPr id="4" name="Slide Number Placeholder 3"/>
          <p:cNvSpPr>
            <a:spLocks noGrp="1"/>
          </p:cNvSpPr>
          <p:nvPr>
            <p:ph type="sldNum" sz="quarter" idx="5"/>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373924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GN4.2 we have made a start on creating an ecosystem for enabling these choices. This ecosystem includes the following elements: </a:t>
            </a:r>
          </a:p>
          <a:p>
            <a:endParaRPr lang="en-US" dirty="0"/>
          </a:p>
          <a:p>
            <a:pPr marL="171450" indent="-171450">
              <a:buFontTx/>
              <a:buChar char="-"/>
            </a:pPr>
            <a:r>
              <a:rPr lang="en-US" dirty="0"/>
              <a:t>It includes portfolio of </a:t>
            </a:r>
            <a:r>
              <a:rPr lang="en-US" dirty="0" err="1"/>
              <a:t>Programmes</a:t>
            </a:r>
            <a:r>
              <a:rPr lang="en-US" dirty="0"/>
              <a:t> </a:t>
            </a:r>
          </a:p>
          <a:p>
            <a:pPr marL="171450" indent="-171450">
              <a:buFontTx/>
              <a:buChar char="-"/>
            </a:pPr>
            <a:r>
              <a:rPr lang="en-US" dirty="0"/>
              <a:t>Communication tools: website, mailing list, slack community </a:t>
            </a:r>
          </a:p>
          <a:p>
            <a:pPr marL="171450" indent="-171450">
              <a:buFontTx/>
              <a:buChar char="-"/>
            </a:pPr>
            <a:r>
              <a:rPr lang="en-US" dirty="0"/>
              <a:t>First steps in creating learning infrastructure were created: </a:t>
            </a:r>
            <a:r>
              <a:rPr lang="en-US" dirty="0" err="1"/>
              <a:t>eAcademy</a:t>
            </a:r>
            <a:r>
              <a:rPr lang="en-US" dirty="0"/>
              <a:t> and Zoom webinar tools </a:t>
            </a:r>
          </a:p>
          <a:p>
            <a:pPr marL="171450" indent="-171450">
              <a:buFontTx/>
              <a:buChar char="-"/>
            </a:pPr>
            <a:r>
              <a:rPr lang="en-US" dirty="0"/>
              <a:t>As a result we have managed to deliver some great results … </a:t>
            </a:r>
          </a:p>
          <a:p>
            <a:pPr marL="0" indent="0">
              <a:buFontTx/>
              <a:buNone/>
            </a:pPr>
            <a:endParaRPr lang="en-US" dirty="0"/>
          </a:p>
          <a:p>
            <a:pPr marL="0" indent="0">
              <a:buFontTx/>
              <a:buNone/>
            </a:pPr>
            <a:r>
              <a:rPr lang="en-US" dirty="0"/>
              <a:t>In GN4.3 we plan to enhance this ecosystem </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2399706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CLAW/ SIG PMV/ TF CSIRT </a:t>
            </a:r>
          </a:p>
          <a:p>
            <a:pPr marL="228600" indent="-228600">
              <a:buAutoNum type="arabicPeriod"/>
            </a:pPr>
            <a:r>
              <a:rPr lang="en-US" dirty="0"/>
              <a:t>OIDC group/ T&amp;I expert group – structure the body of knowledge </a:t>
            </a:r>
          </a:p>
          <a:p>
            <a:pPr marL="228600" indent="-228600">
              <a:buAutoNum type="arabicPeriod"/>
            </a:pPr>
            <a:r>
              <a:rPr lang="en-US" dirty="0"/>
              <a:t>T&amp;I group working on Attribute release </a:t>
            </a:r>
          </a:p>
        </p:txBody>
      </p:sp>
      <p:sp>
        <p:nvSpPr>
          <p:cNvPr id="4" name="Slide Number Placeholder 3"/>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1780730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jp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084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12608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42065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75857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61965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33205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855034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088894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5881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234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9270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87293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563097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406311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80684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904316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129707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598214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828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751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056359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45880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34079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9543991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29253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000926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428931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097782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76923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6558624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t>27/09/2018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t>‹#›</a:t>
            </a:fld>
            <a:endParaRPr lang="en-GB"/>
          </a:p>
        </p:txBody>
      </p:sp>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userDrawn="1"/>
        </p:nvSpPr>
        <p:spPr>
          <a:xfrm>
            <a:off x="882914" y="18344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b="1" i="0" kern="1200" dirty="0">
                <a:solidFill>
                  <a:schemeClr val="bg1"/>
                </a:solidFill>
                <a:effectLst/>
                <a:latin typeface="+mn-lt"/>
                <a:ea typeface="+mn-ea"/>
                <a:cs typeface="+mn-cs"/>
              </a:rPr>
              <a:t>Lorem</a:t>
            </a:r>
            <a:r>
              <a:rPr lang="en-GB" sz="2800" b="1" i="0" kern="1200" baseline="0" dirty="0">
                <a:solidFill>
                  <a:schemeClr val="bg1"/>
                </a:solidFill>
                <a:effectLst/>
                <a:latin typeface="+mn-lt"/>
                <a:ea typeface="+mn-ea"/>
                <a:cs typeface="+mn-cs"/>
              </a:rPr>
              <a:t> Ipsum </a:t>
            </a:r>
            <a:r>
              <a:rPr lang="en-GB" sz="2800" b="1" i="0" kern="1200" baseline="0" dirty="0" err="1">
                <a:solidFill>
                  <a:schemeClr val="bg1"/>
                </a:solidFill>
                <a:effectLst/>
                <a:latin typeface="+mn-lt"/>
                <a:ea typeface="+mn-ea"/>
                <a:cs typeface="+mn-cs"/>
              </a:rPr>
              <a:t>Dolor</a:t>
            </a:r>
            <a:r>
              <a:rPr lang="en-GB" sz="2800" b="1" i="0" kern="1200" baseline="0" dirty="0">
                <a:solidFill>
                  <a:schemeClr val="bg1"/>
                </a:solidFill>
                <a:effectLst/>
                <a:latin typeface="+mn-lt"/>
                <a:ea typeface="+mn-ea"/>
                <a:cs typeface="+mn-cs"/>
              </a:rPr>
              <a:t> Sit </a:t>
            </a:r>
            <a:r>
              <a:rPr lang="en-GB" sz="2800" b="1" i="0" kern="1200" baseline="0" dirty="0" err="1">
                <a:solidFill>
                  <a:schemeClr val="bg1"/>
                </a:solidFill>
                <a:effectLst/>
                <a:latin typeface="+mn-lt"/>
                <a:ea typeface="+mn-ea"/>
                <a:cs typeface="+mn-cs"/>
              </a:rPr>
              <a:t>Amet</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Sectetur</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Adipiscing</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Elit</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Vivamus</a:t>
            </a:r>
            <a:endParaRPr lang="en-US" sz="2800" b="1" dirty="0">
              <a:solidFill>
                <a:schemeClr val="bg1"/>
              </a:solidFill>
              <a:latin typeface="+mn-lt"/>
            </a:endParaRPr>
          </a:p>
        </p:txBody>
      </p:sp>
      <p:sp>
        <p:nvSpPr>
          <p:cNvPr id="9" name="Text Placeholder 6"/>
          <p:cNvSpPr txBox="1">
            <a:spLocks/>
          </p:cNvSpPr>
          <p:nvPr userDrawn="1"/>
        </p:nvSpPr>
        <p:spPr>
          <a:xfrm>
            <a:off x="892439" y="268244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chemeClr val="bg1"/>
                </a:solidFill>
                <a:latin typeface="+mn-lt"/>
              </a:rPr>
              <a:t>Subtitle </a:t>
            </a:r>
            <a:r>
              <a:rPr lang="en-US" sz="2400" baseline="0" dirty="0">
                <a:solidFill>
                  <a:schemeClr val="bg1"/>
                </a:solidFill>
                <a:latin typeface="+mn-lt"/>
              </a:rPr>
              <a:t>(if applicable)</a:t>
            </a:r>
            <a:endParaRPr lang="en-GB" sz="2400" dirty="0">
              <a:solidFill>
                <a:schemeClr val="bg1"/>
              </a:solidFill>
              <a:latin typeface="+mn-lt"/>
            </a:endParaRPr>
          </a:p>
          <a:p>
            <a:endParaRPr lang="en-GB" sz="2400" dirty="0">
              <a:solidFill>
                <a:schemeClr val="bg1"/>
              </a:solidFill>
              <a:latin typeface="+mn-lt"/>
            </a:endParaRPr>
          </a:p>
        </p:txBody>
      </p:sp>
      <p:sp>
        <p:nvSpPr>
          <p:cNvPr id="10" name="Text Placeholder 6"/>
          <p:cNvSpPr txBox="1">
            <a:spLocks/>
          </p:cNvSpPr>
          <p:nvPr userDrawn="1"/>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1" name="Picture 10"/>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2" name="Text Placeholder 6"/>
          <p:cNvSpPr txBox="1">
            <a:spLocks/>
          </p:cNvSpPr>
          <p:nvPr userDrawn="1"/>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latin typeface="+mn-lt"/>
              </a:rPr>
              <a:t>Name</a:t>
            </a:r>
            <a:r>
              <a:rPr lang="en-US" sz="2200" b="1" i="0" baseline="0" dirty="0">
                <a:solidFill>
                  <a:schemeClr val="bg1"/>
                </a:solidFill>
                <a:latin typeface="+mn-lt"/>
              </a:rPr>
              <a:t> Surname</a:t>
            </a:r>
            <a:endParaRPr lang="en-US" sz="2200" b="1" i="0" dirty="0">
              <a:solidFill>
                <a:schemeClr val="bg1"/>
              </a:solidFill>
              <a:latin typeface="+mn-lt"/>
            </a:endParaRPr>
          </a:p>
          <a:p>
            <a:pPr>
              <a:lnSpc>
                <a:spcPct val="100000"/>
              </a:lnSpc>
              <a:spcBef>
                <a:spcPts val="0"/>
              </a:spcBef>
            </a:pPr>
            <a:r>
              <a:rPr lang="en-US" sz="2000" i="1" dirty="0">
                <a:solidFill>
                  <a:schemeClr val="bg1"/>
                </a:solidFill>
                <a:latin typeface="+mn-lt"/>
              </a:rPr>
              <a:t>Role in </a:t>
            </a:r>
            <a:r>
              <a:rPr lang="en-US" sz="2000" i="1" cap="all" baseline="0" dirty="0" err="1">
                <a:solidFill>
                  <a:schemeClr val="bg1"/>
                </a:solidFill>
                <a:latin typeface="+mn-lt"/>
              </a:rPr>
              <a:t>Géant</a:t>
            </a:r>
            <a:endParaRPr lang="en-GB" sz="2000" i="1" cap="all" baseline="0" dirty="0">
              <a:solidFill>
                <a:schemeClr val="bg1"/>
              </a:solidFill>
              <a:latin typeface="+mn-lt"/>
            </a:endParaRPr>
          </a:p>
        </p:txBody>
      </p:sp>
      <p:sp>
        <p:nvSpPr>
          <p:cNvPr id="13" name="Text Placeholder 6"/>
          <p:cNvSpPr txBox="1">
            <a:spLocks/>
          </p:cNvSpPr>
          <p:nvPr userDrawn="1"/>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Event, Location, Date</a:t>
            </a:r>
            <a:endParaRPr lang="en-GB" sz="2000" dirty="0">
              <a:solidFill>
                <a:schemeClr val="bg1"/>
              </a:solidFill>
              <a:latin typeface="+mn-lt"/>
            </a:endParaRPr>
          </a:p>
        </p:txBody>
      </p:sp>
      <p:sp>
        <p:nvSpPr>
          <p:cNvPr id="15" name="Text Placeholder 6"/>
          <p:cNvSpPr txBox="1">
            <a:spLocks/>
          </p:cNvSpPr>
          <p:nvPr userDrawn="1"/>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dirty="0">
                <a:solidFill>
                  <a:schemeClr val="bg1"/>
                </a:solidFill>
                <a:latin typeface="+mn-lt"/>
              </a:rPr>
              <a:t>Public / Confidential</a:t>
            </a:r>
            <a:r>
              <a:rPr lang="en-US" sz="1000" b="0" baseline="0" dirty="0">
                <a:solidFill>
                  <a:schemeClr val="bg1"/>
                </a:solidFill>
                <a:latin typeface="+mn-lt"/>
              </a:rPr>
              <a:t> / Restricted</a:t>
            </a:r>
            <a:endParaRPr lang="en-GB" sz="1000" b="0" dirty="0">
              <a:solidFill>
                <a:schemeClr val="bg1">
                  <a:lumMod val="50000"/>
                </a:schemeClr>
              </a:solidFill>
              <a:latin typeface="+mn-lt"/>
            </a:endParaRPr>
          </a:p>
        </p:txBody>
      </p:sp>
    </p:spTree>
    <p:extLst>
      <p:ext uri="{BB962C8B-B14F-4D97-AF65-F5344CB8AC3E}">
        <p14:creationId xmlns:p14="http://schemas.microsoft.com/office/powerpoint/2010/main" val="84529692"/>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t>27/09/2018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t>‹#›</a:t>
            </a:fld>
            <a:endParaRPr lang="en-GB"/>
          </a:p>
        </p:txBody>
      </p:sp>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userDrawn="1"/>
        </p:nvSpPr>
        <p:spPr>
          <a:xfrm>
            <a:off x="998895" y="2538238"/>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rPr>
              <a:t>Thank</a:t>
            </a:r>
            <a:r>
              <a:rPr lang="en-US" sz="4400" b="1" baseline="0" dirty="0">
                <a:solidFill>
                  <a:schemeClr val="bg1"/>
                </a:solidFill>
                <a:latin typeface="+mn-lt"/>
              </a:rPr>
              <a:t> you</a:t>
            </a:r>
            <a:endParaRPr lang="en-US" sz="4400" b="1" dirty="0">
              <a:solidFill>
                <a:schemeClr val="bg1"/>
              </a:solidFill>
              <a:latin typeface="+mn-lt"/>
            </a:endParaRPr>
          </a:p>
        </p:txBody>
      </p:sp>
      <p:sp>
        <p:nvSpPr>
          <p:cNvPr id="10" name="Text Placeholder 6"/>
          <p:cNvSpPr txBox="1">
            <a:spLocks/>
          </p:cNvSpPr>
          <p:nvPr userDrawn="1"/>
        </p:nvSpPr>
        <p:spPr>
          <a:xfrm>
            <a:off x="998895" y="5110823"/>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3" name="Text Placeholder 6"/>
          <p:cNvSpPr txBox="1">
            <a:spLocks/>
          </p:cNvSpPr>
          <p:nvPr userDrawn="1"/>
        </p:nvSpPr>
        <p:spPr>
          <a:xfrm>
            <a:off x="998896" y="335706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Any questions?</a:t>
            </a:r>
            <a:endParaRPr lang="en-GB" sz="2000" dirty="0">
              <a:solidFill>
                <a:schemeClr val="bg1"/>
              </a:solidFill>
              <a:latin typeface="+mn-lt"/>
            </a:endParaRPr>
          </a:p>
        </p:txBody>
      </p:sp>
      <p:sp>
        <p:nvSpPr>
          <p:cNvPr id="14" name="TextBox 13"/>
          <p:cNvSpPr txBox="1"/>
          <p:nvPr userDrawn="1"/>
        </p:nvSpPr>
        <p:spPr>
          <a:xfrm>
            <a:off x="1622016" y="6108114"/>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2 project (GN4-2).</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a:t>
            </a:r>
            <a:r>
              <a:rPr lang="is-IS" sz="600" dirty="0">
                <a:solidFill>
                  <a:schemeClr val="bg1"/>
                </a:solidFill>
                <a:effectLst/>
                <a:latin typeface="+mn-lt"/>
              </a:rPr>
              <a:t>731122 </a:t>
            </a:r>
            <a:r>
              <a:rPr lang="en-GB" sz="600" dirty="0">
                <a:solidFill>
                  <a:schemeClr val="bg1"/>
                </a:solidFill>
                <a:effectLst/>
                <a:latin typeface="+mn-lt"/>
              </a:rPr>
              <a:t>(</a:t>
            </a:r>
            <a:r>
              <a:rPr lang="en-GB" sz="600" kern="1200" dirty="0">
                <a:solidFill>
                  <a:schemeClr val="bg1"/>
                </a:solidFill>
                <a:effectLst/>
                <a:latin typeface="+mn-lt"/>
              </a:rPr>
              <a:t>GN4-2).</a:t>
            </a:r>
            <a:endParaRPr lang="en-GB" sz="600" dirty="0">
              <a:solidFill>
                <a:schemeClr val="bg1"/>
              </a:solidFill>
              <a:effectLst/>
              <a:latin typeface="+mn-lt"/>
            </a:endParaRPr>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3347" y="6157486"/>
            <a:ext cx="568670" cy="362920"/>
          </a:xfrm>
          <a:prstGeom prst="rect">
            <a:avLst/>
          </a:prstGeom>
        </p:spPr>
      </p:pic>
      <p:pic>
        <p:nvPicPr>
          <p:cNvPr id="16" name="Picture 15"/>
          <p:cNvPicPr>
            <a:picLocks noChangeAspect="1"/>
          </p:cNvPicPr>
          <p:nvPr userDrawn="1"/>
        </p:nvPicPr>
        <p:blipFill rotWithShape="1">
          <a:blip r:embed="rId5"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1125346796"/>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Box 3"/>
          <p:cNvSpPr txBox="1"/>
          <p:nvPr userDrawn="1"/>
        </p:nvSpPr>
        <p:spPr>
          <a:xfrm>
            <a:off x="998895" y="6229350"/>
            <a:ext cx="1327171" cy="276999"/>
          </a:xfrm>
          <a:prstGeom prst="rect">
            <a:avLst/>
          </a:prstGeom>
          <a:noFill/>
        </p:spPr>
        <p:txBody>
          <a:bodyPr wrap="square" rtlCol="0">
            <a:spAutoFit/>
          </a:bodyPr>
          <a:lstStyle/>
          <a:p>
            <a:fld id="{C291A8E1-EA52-46DB-B869-DB8F37812DDF}" type="slidenum">
              <a:rPr lang="en-GB" sz="1200" smtClean="0">
                <a:solidFill>
                  <a:srgbClr val="065081"/>
                </a:solidFill>
                <a:latin typeface="+mn-lt"/>
              </a:rPr>
              <a:t>‹#›</a:t>
            </a:fld>
            <a:endParaRPr lang="en-GB" sz="1200" dirty="0">
              <a:solidFill>
                <a:srgbClr val="065081"/>
              </a:solidFill>
              <a:latin typeface="+mn-lt"/>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jpg"/><Relationship Id="rId7" Type="http://schemas.openxmlformats.org/officeDocument/2006/relationships/image" Target="../media/image38.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37.jp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39.png"/><Relationship Id="rId4" Type="http://schemas.openxmlformats.org/officeDocument/2006/relationships/image" Target="../media/image4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www.menti.com/"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mailto:glad@geant.org" TargetMode="External"/><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27/09/2018</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1</a:t>
            </a:fld>
            <a:endParaRPr lang="en-GB"/>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16809" y="0"/>
            <a:ext cx="12208809" cy="6882064"/>
          </a:xfrm>
          <a:prstGeom prst="rect">
            <a:avLst/>
          </a:prstGeom>
          <a:ln>
            <a:noFill/>
          </a:ln>
        </p:spPr>
      </p:pic>
      <p:sp>
        <p:nvSpPr>
          <p:cNvPr id="9" name="Text Placeholder 10"/>
          <p:cNvSpPr txBox="1">
            <a:spLocks/>
          </p:cNvSpPr>
          <p:nvPr/>
        </p:nvSpPr>
        <p:spPr>
          <a:xfrm>
            <a:off x="882914" y="1834440"/>
            <a:ext cx="6844410"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400" dirty="0">
                <a:solidFill>
                  <a:schemeClr val="bg1"/>
                </a:solidFill>
                <a:cs typeface="Al Bayan Plain" pitchFamily="2" charset="-78"/>
              </a:rPr>
              <a:t>What GLAD can do for me:</a:t>
            </a:r>
            <a:br>
              <a:rPr lang="en-GB" sz="3400" dirty="0">
                <a:solidFill>
                  <a:schemeClr val="bg1"/>
                </a:solidFill>
                <a:cs typeface="Al Bayan Plain" pitchFamily="2" charset="-78"/>
              </a:rPr>
            </a:br>
            <a:r>
              <a:rPr lang="en-GB" sz="3400" dirty="0">
                <a:solidFill>
                  <a:schemeClr val="bg1"/>
                </a:solidFill>
                <a:cs typeface="Al Bayan Plain" pitchFamily="2" charset="-78"/>
              </a:rPr>
              <a:t>Truth &amp; Fiction </a:t>
            </a:r>
            <a:endParaRPr lang="en-US" sz="3400" b="1" dirty="0">
              <a:solidFill>
                <a:schemeClr val="bg1"/>
              </a:solidFill>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3" name="Text Placeholder 6"/>
          <p:cNvSpPr txBox="1">
            <a:spLocks/>
          </p:cNvSpPr>
          <p:nvPr/>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b="1" dirty="0">
              <a:cs typeface="Al Bayan Plain" pitchFamily="2" charset="-78"/>
            </a:endParaRPr>
          </a:p>
        </p:txBody>
      </p:sp>
      <p:sp>
        <p:nvSpPr>
          <p:cNvPr id="14" name="Text Placeholder 6"/>
          <p:cNvSpPr txBox="1">
            <a:spLocks/>
          </p:cNvSpPr>
          <p:nvPr/>
        </p:nvSpPr>
        <p:spPr>
          <a:xfrm>
            <a:off x="936659" y="356037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chemeClr val="bg1"/>
                </a:solidFill>
                <a:cs typeface="Al Bayan Plain" pitchFamily="2" charset="-78"/>
              </a:rPr>
              <a:t>Lisbon, Portugal </a:t>
            </a:r>
          </a:p>
          <a:p>
            <a:r>
              <a:rPr lang="en-US" sz="2000" b="1" dirty="0">
                <a:solidFill>
                  <a:schemeClr val="bg1"/>
                </a:solidFill>
                <a:cs typeface="Al Bayan Plain" pitchFamily="2" charset="-78"/>
              </a:rPr>
              <a:t>28 September 2018 </a:t>
            </a:r>
          </a:p>
        </p:txBody>
      </p:sp>
      <p:sp>
        <p:nvSpPr>
          <p:cNvPr id="15" name="Text Placeholder 6">
            <a:extLst>
              <a:ext uri="{FF2B5EF4-FFF2-40B4-BE49-F238E27FC236}">
                <a16:creationId xmlns:a16="http://schemas.microsoft.com/office/drawing/2014/main" id="{2BDBC422-AD3B-7448-A82D-E80A403B8E24}"/>
              </a:ext>
            </a:extLst>
          </p:cNvPr>
          <p:cNvSpPr txBox="1">
            <a:spLocks/>
          </p:cNvSpPr>
          <p:nvPr/>
        </p:nvSpPr>
        <p:spPr>
          <a:xfrm>
            <a:off x="936659" y="434175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chemeClr val="bg1"/>
                </a:solidFill>
                <a:cs typeface="Al Bayan Plain" pitchFamily="2" charset="-78"/>
              </a:rPr>
              <a:t>Irina Mikhailava, Head of L&amp;D</a:t>
            </a:r>
          </a:p>
        </p:txBody>
      </p:sp>
    </p:spTree>
    <p:extLst>
      <p:ext uri="{BB962C8B-B14F-4D97-AF65-F5344CB8AC3E}">
        <p14:creationId xmlns:p14="http://schemas.microsoft.com/office/powerpoint/2010/main" val="349760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E2227F-E3FE-BD4F-A70F-69D893D9E259}"/>
              </a:ext>
            </a:extLst>
          </p:cNvPr>
          <p:cNvSpPr>
            <a:spLocks noGrp="1"/>
          </p:cNvSpPr>
          <p:nvPr>
            <p:ph type="title"/>
          </p:nvPr>
        </p:nvSpPr>
        <p:spPr/>
        <p:txBody>
          <a:bodyPr>
            <a:normAutofit fontScale="90000"/>
          </a:bodyPr>
          <a:lstStyle/>
          <a:p>
            <a:r>
              <a:rPr lang="en-US" dirty="0"/>
              <a:t>What is GLAD? </a:t>
            </a:r>
          </a:p>
        </p:txBody>
      </p:sp>
      <p:pic>
        <p:nvPicPr>
          <p:cNvPr id="14" name="Picture 13">
            <a:extLst>
              <a:ext uri="{FF2B5EF4-FFF2-40B4-BE49-F238E27FC236}">
                <a16:creationId xmlns:a16="http://schemas.microsoft.com/office/drawing/2014/main" id="{1CAF51C6-094A-3E41-BC5B-AC1B6F8234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5503" y="1136073"/>
            <a:ext cx="4521200" cy="4521200"/>
          </a:xfrm>
          <a:prstGeom prst="rect">
            <a:avLst/>
          </a:prstGeom>
        </p:spPr>
      </p:pic>
      <p:grpSp>
        <p:nvGrpSpPr>
          <p:cNvPr id="24" name="Group 23">
            <a:extLst>
              <a:ext uri="{FF2B5EF4-FFF2-40B4-BE49-F238E27FC236}">
                <a16:creationId xmlns:a16="http://schemas.microsoft.com/office/drawing/2014/main" id="{2BF1784F-BA29-FE41-8CF1-FE3498FD75CE}"/>
              </a:ext>
            </a:extLst>
          </p:cNvPr>
          <p:cNvGrpSpPr/>
          <p:nvPr/>
        </p:nvGrpSpPr>
        <p:grpSpPr>
          <a:xfrm>
            <a:off x="8385337" y="1858590"/>
            <a:ext cx="1877655" cy="1489693"/>
            <a:chOff x="9026536" y="2571750"/>
            <a:chExt cx="1877655" cy="1489693"/>
          </a:xfrm>
        </p:grpSpPr>
        <p:pic>
          <p:nvPicPr>
            <p:cNvPr id="16" name="Picture 15">
              <a:extLst>
                <a:ext uri="{FF2B5EF4-FFF2-40B4-BE49-F238E27FC236}">
                  <a16:creationId xmlns:a16="http://schemas.microsoft.com/office/drawing/2014/main" id="{D8EB8307-2538-D248-9B78-E1E57ADCDD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96486" y="3323689"/>
              <a:ext cx="737754" cy="737754"/>
            </a:xfrm>
            <a:prstGeom prst="rect">
              <a:avLst/>
            </a:prstGeom>
          </p:spPr>
        </p:pic>
        <p:sp>
          <p:nvSpPr>
            <p:cNvPr id="17" name="TextBox 16">
              <a:extLst>
                <a:ext uri="{FF2B5EF4-FFF2-40B4-BE49-F238E27FC236}">
                  <a16:creationId xmlns:a16="http://schemas.microsoft.com/office/drawing/2014/main" id="{90AAEE9C-C42A-2C41-B27F-15401146C10E}"/>
                </a:ext>
              </a:extLst>
            </p:cNvPr>
            <p:cNvSpPr txBox="1"/>
            <p:nvPr/>
          </p:nvSpPr>
          <p:spPr>
            <a:xfrm>
              <a:off x="9026536" y="2571750"/>
              <a:ext cx="1877655" cy="430887"/>
            </a:xfrm>
            <a:prstGeom prst="rect">
              <a:avLst/>
            </a:prstGeom>
            <a:noFill/>
          </p:spPr>
          <p:txBody>
            <a:bodyPr wrap="square" rtlCol="0">
              <a:spAutoFit/>
            </a:bodyPr>
            <a:lstStyle/>
            <a:p>
              <a:pPr algn="ctr"/>
              <a:r>
                <a:rPr lang="en-US" sz="2200" b="1" dirty="0">
                  <a:solidFill>
                    <a:schemeClr val="accent1">
                      <a:lumMod val="50000"/>
                    </a:schemeClr>
                  </a:solidFill>
                  <a:ea typeface="+mj-ea"/>
                  <a:cs typeface="+mj-cs"/>
                </a:rPr>
                <a:t>VAT man</a:t>
              </a:r>
            </a:p>
          </p:txBody>
        </p:sp>
      </p:grpSp>
      <p:grpSp>
        <p:nvGrpSpPr>
          <p:cNvPr id="23" name="Group 22">
            <a:extLst>
              <a:ext uri="{FF2B5EF4-FFF2-40B4-BE49-F238E27FC236}">
                <a16:creationId xmlns:a16="http://schemas.microsoft.com/office/drawing/2014/main" id="{FE61A1F0-E6A4-1246-A997-DE11BA966C8A}"/>
              </a:ext>
            </a:extLst>
          </p:cNvPr>
          <p:cNvGrpSpPr/>
          <p:nvPr/>
        </p:nvGrpSpPr>
        <p:grpSpPr>
          <a:xfrm>
            <a:off x="1088017" y="1833996"/>
            <a:ext cx="1877655" cy="1595004"/>
            <a:chOff x="998895" y="2571750"/>
            <a:chExt cx="1877655" cy="1595004"/>
          </a:xfrm>
        </p:grpSpPr>
        <p:sp>
          <p:nvSpPr>
            <p:cNvPr id="15" name="TextBox 14">
              <a:extLst>
                <a:ext uri="{FF2B5EF4-FFF2-40B4-BE49-F238E27FC236}">
                  <a16:creationId xmlns:a16="http://schemas.microsoft.com/office/drawing/2014/main" id="{C1E6DCF1-A273-6444-AD4A-19EE2A45946E}"/>
                </a:ext>
              </a:extLst>
            </p:cNvPr>
            <p:cNvSpPr txBox="1"/>
            <p:nvPr/>
          </p:nvSpPr>
          <p:spPr>
            <a:xfrm>
              <a:off x="998895" y="2571750"/>
              <a:ext cx="1877655" cy="769441"/>
            </a:xfrm>
            <a:prstGeom prst="rect">
              <a:avLst/>
            </a:prstGeom>
            <a:noFill/>
          </p:spPr>
          <p:txBody>
            <a:bodyPr wrap="square" rtlCol="0">
              <a:spAutoFit/>
            </a:bodyPr>
            <a:lstStyle/>
            <a:p>
              <a:pPr algn="ctr"/>
              <a:r>
                <a:rPr lang="en-US" sz="2200" b="1" dirty="0">
                  <a:solidFill>
                    <a:schemeClr val="accent1">
                      <a:lumMod val="50000"/>
                    </a:schemeClr>
                  </a:solidFill>
                  <a:ea typeface="+mj-ea"/>
                  <a:cs typeface="+mj-cs"/>
                </a:rPr>
                <a:t>European Commission </a:t>
              </a:r>
            </a:p>
          </p:txBody>
        </p:sp>
        <p:pic>
          <p:nvPicPr>
            <p:cNvPr id="18" name="Picture 17">
              <a:extLst>
                <a:ext uri="{FF2B5EF4-FFF2-40B4-BE49-F238E27FC236}">
                  <a16:creationId xmlns:a16="http://schemas.microsoft.com/office/drawing/2014/main" id="{F5E54792-A970-A84A-9326-391954B71C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8845" y="3429000"/>
              <a:ext cx="737754" cy="737754"/>
            </a:xfrm>
            <a:prstGeom prst="rect">
              <a:avLst/>
            </a:prstGeom>
          </p:spPr>
        </p:pic>
      </p:grpSp>
      <p:pic>
        <p:nvPicPr>
          <p:cNvPr id="20" name="Picture 19">
            <a:extLst>
              <a:ext uri="{FF2B5EF4-FFF2-40B4-BE49-F238E27FC236}">
                <a16:creationId xmlns:a16="http://schemas.microsoft.com/office/drawing/2014/main" id="{8921F20A-080A-EC45-835E-6903F6488F1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3389164">
            <a:off x="9841315" y="1243092"/>
            <a:ext cx="1317039" cy="870585"/>
          </a:xfrm>
          <a:prstGeom prst="rect">
            <a:avLst/>
          </a:prstGeom>
        </p:spPr>
      </p:pic>
      <p:pic>
        <p:nvPicPr>
          <p:cNvPr id="22" name="Picture 21">
            <a:extLst>
              <a:ext uri="{FF2B5EF4-FFF2-40B4-BE49-F238E27FC236}">
                <a16:creationId xmlns:a16="http://schemas.microsoft.com/office/drawing/2014/main" id="{926D3530-E983-E844-B15A-F8E4EE1CAE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15190" y="920618"/>
            <a:ext cx="1409700" cy="1409700"/>
          </a:xfrm>
          <a:prstGeom prst="rect">
            <a:avLst/>
          </a:prstGeom>
        </p:spPr>
      </p:pic>
      <p:grpSp>
        <p:nvGrpSpPr>
          <p:cNvPr id="27" name="Group 26">
            <a:extLst>
              <a:ext uri="{FF2B5EF4-FFF2-40B4-BE49-F238E27FC236}">
                <a16:creationId xmlns:a16="http://schemas.microsoft.com/office/drawing/2014/main" id="{E9B3BCE5-2E5F-1F4F-B2E4-5381F2F14065}"/>
              </a:ext>
            </a:extLst>
          </p:cNvPr>
          <p:cNvGrpSpPr/>
          <p:nvPr/>
        </p:nvGrpSpPr>
        <p:grpSpPr>
          <a:xfrm>
            <a:off x="1088017" y="4405683"/>
            <a:ext cx="1877655" cy="1563317"/>
            <a:chOff x="1088017" y="4405683"/>
            <a:chExt cx="1877655" cy="1563317"/>
          </a:xfrm>
        </p:grpSpPr>
        <p:pic>
          <p:nvPicPr>
            <p:cNvPr id="25" name="Picture 24">
              <a:extLst>
                <a:ext uri="{FF2B5EF4-FFF2-40B4-BE49-F238E27FC236}">
                  <a16:creationId xmlns:a16="http://schemas.microsoft.com/office/drawing/2014/main" id="{1AF4D801-E66B-904C-9719-C29DAA9207D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57967" y="5231246"/>
              <a:ext cx="737754" cy="737754"/>
            </a:xfrm>
            <a:prstGeom prst="rect">
              <a:avLst/>
            </a:prstGeom>
          </p:spPr>
        </p:pic>
        <p:sp>
          <p:nvSpPr>
            <p:cNvPr id="26" name="TextBox 25">
              <a:extLst>
                <a:ext uri="{FF2B5EF4-FFF2-40B4-BE49-F238E27FC236}">
                  <a16:creationId xmlns:a16="http://schemas.microsoft.com/office/drawing/2014/main" id="{44289031-5553-0845-94C6-698BEC35AE9C}"/>
                </a:ext>
              </a:extLst>
            </p:cNvPr>
            <p:cNvSpPr txBox="1"/>
            <p:nvPr/>
          </p:nvSpPr>
          <p:spPr>
            <a:xfrm>
              <a:off x="1088017" y="4405683"/>
              <a:ext cx="1877655" cy="769441"/>
            </a:xfrm>
            <a:prstGeom prst="rect">
              <a:avLst/>
            </a:prstGeom>
            <a:noFill/>
          </p:spPr>
          <p:txBody>
            <a:bodyPr wrap="square" rtlCol="0">
              <a:spAutoFit/>
            </a:bodyPr>
            <a:lstStyle/>
            <a:p>
              <a:pPr algn="ctr"/>
              <a:r>
                <a:rPr lang="en-US" sz="2200" b="1" dirty="0">
                  <a:solidFill>
                    <a:schemeClr val="accent1">
                      <a:lumMod val="50000"/>
                    </a:schemeClr>
                  </a:solidFill>
                  <a:ea typeface="+mj-ea"/>
                  <a:cs typeface="+mj-cs"/>
                </a:rPr>
                <a:t>NREN interests</a:t>
              </a:r>
            </a:p>
          </p:txBody>
        </p:sp>
      </p:grpSp>
      <p:grpSp>
        <p:nvGrpSpPr>
          <p:cNvPr id="32" name="Group 31">
            <a:extLst>
              <a:ext uri="{FF2B5EF4-FFF2-40B4-BE49-F238E27FC236}">
                <a16:creationId xmlns:a16="http://schemas.microsoft.com/office/drawing/2014/main" id="{E5255AC4-23B6-BF43-88A1-568781EEAB34}"/>
              </a:ext>
            </a:extLst>
          </p:cNvPr>
          <p:cNvGrpSpPr/>
          <p:nvPr/>
        </p:nvGrpSpPr>
        <p:grpSpPr>
          <a:xfrm>
            <a:off x="8385338" y="4393465"/>
            <a:ext cx="1877655" cy="1507195"/>
            <a:chOff x="8385338" y="4393465"/>
            <a:chExt cx="1877655" cy="1507195"/>
          </a:xfrm>
        </p:grpSpPr>
        <p:sp>
          <p:nvSpPr>
            <p:cNvPr id="30" name="TextBox 29">
              <a:extLst>
                <a:ext uri="{FF2B5EF4-FFF2-40B4-BE49-F238E27FC236}">
                  <a16:creationId xmlns:a16="http://schemas.microsoft.com/office/drawing/2014/main" id="{9B476D78-96A7-794F-AC78-F51112221144}"/>
                </a:ext>
              </a:extLst>
            </p:cNvPr>
            <p:cNvSpPr txBox="1"/>
            <p:nvPr/>
          </p:nvSpPr>
          <p:spPr>
            <a:xfrm>
              <a:off x="8385338" y="4393465"/>
              <a:ext cx="1877655" cy="769441"/>
            </a:xfrm>
            <a:prstGeom prst="rect">
              <a:avLst/>
            </a:prstGeom>
            <a:noFill/>
          </p:spPr>
          <p:txBody>
            <a:bodyPr wrap="square" rtlCol="0">
              <a:spAutoFit/>
            </a:bodyPr>
            <a:lstStyle/>
            <a:p>
              <a:pPr algn="ctr"/>
              <a:r>
                <a:rPr lang="en-US" sz="2200" b="1" dirty="0">
                  <a:solidFill>
                    <a:schemeClr val="accent1">
                      <a:lumMod val="50000"/>
                    </a:schemeClr>
                  </a:solidFill>
                  <a:ea typeface="+mj-ea"/>
                  <a:cs typeface="+mj-cs"/>
                </a:rPr>
                <a:t>GN4.2 interests</a:t>
              </a:r>
            </a:p>
          </p:txBody>
        </p:sp>
        <p:pic>
          <p:nvPicPr>
            <p:cNvPr id="31" name="Picture 30">
              <a:extLst>
                <a:ext uri="{FF2B5EF4-FFF2-40B4-BE49-F238E27FC236}">
                  <a16:creationId xmlns:a16="http://schemas.microsoft.com/office/drawing/2014/main" id="{95DDFA16-03AC-3D46-AD43-38378F132B2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955287" y="5162906"/>
              <a:ext cx="737754" cy="737754"/>
            </a:xfrm>
            <a:prstGeom prst="rect">
              <a:avLst/>
            </a:prstGeom>
          </p:spPr>
        </p:pic>
      </p:grpSp>
    </p:spTree>
    <p:extLst>
      <p:ext uri="{BB962C8B-B14F-4D97-AF65-F5344CB8AC3E}">
        <p14:creationId xmlns:p14="http://schemas.microsoft.com/office/powerpoint/2010/main" val="288794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dissolve">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barn(inVertical)">
                                      <p:cBhvr>
                                        <p:cTn id="24" dur="5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A170BD-92C1-6640-90D6-40933C36706F}"/>
              </a:ext>
            </a:extLst>
          </p:cNvPr>
          <p:cNvSpPr>
            <a:spLocks noGrp="1"/>
          </p:cNvSpPr>
          <p:nvPr>
            <p:ph idx="1"/>
          </p:nvPr>
        </p:nvSpPr>
        <p:spPr>
          <a:xfrm>
            <a:off x="2286000" y="1618550"/>
            <a:ext cx="6496050" cy="2991550"/>
          </a:xfrm>
        </p:spPr>
        <p:txBody>
          <a:bodyPr/>
          <a:lstStyle/>
          <a:p>
            <a:pPr marL="0" indent="0" algn="just">
              <a:buNone/>
            </a:pPr>
            <a:r>
              <a:rPr lang="en-GB" dirty="0"/>
              <a:t>a </a:t>
            </a:r>
            <a:r>
              <a:rPr lang="en-GB" b="1" dirty="0"/>
              <a:t>choice architect</a:t>
            </a:r>
            <a:r>
              <a:rPr lang="en-GB" dirty="0"/>
              <a:t> where our clients make the best learning choices. Thus, GLAD develops programmes that enable autonomous and well-informed decision making in relation to learning and training. </a:t>
            </a:r>
            <a:endParaRPr lang="en-US" dirty="0"/>
          </a:p>
        </p:txBody>
      </p:sp>
      <p:sp>
        <p:nvSpPr>
          <p:cNvPr id="3" name="Title 2">
            <a:extLst>
              <a:ext uri="{FF2B5EF4-FFF2-40B4-BE49-F238E27FC236}">
                <a16:creationId xmlns:a16="http://schemas.microsoft.com/office/drawing/2014/main" id="{8A064E97-823D-6141-8F2F-DECA85E80051}"/>
              </a:ext>
            </a:extLst>
          </p:cNvPr>
          <p:cNvSpPr>
            <a:spLocks noGrp="1"/>
          </p:cNvSpPr>
          <p:nvPr>
            <p:ph type="title"/>
          </p:nvPr>
        </p:nvSpPr>
        <p:spPr/>
        <p:txBody>
          <a:bodyPr>
            <a:normAutofit fontScale="90000"/>
          </a:bodyPr>
          <a:lstStyle/>
          <a:p>
            <a:r>
              <a:rPr lang="en-US" dirty="0"/>
              <a:t>GLAD is … </a:t>
            </a:r>
          </a:p>
        </p:txBody>
      </p:sp>
      <p:pic>
        <p:nvPicPr>
          <p:cNvPr id="5" name="Picture 4">
            <a:extLst>
              <a:ext uri="{FF2B5EF4-FFF2-40B4-BE49-F238E27FC236}">
                <a16:creationId xmlns:a16="http://schemas.microsoft.com/office/drawing/2014/main" id="{60DC7B77-D05C-4140-A7D2-38D75D43C8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3690" y="3888140"/>
            <a:ext cx="4610099" cy="2969860"/>
          </a:xfrm>
          <a:prstGeom prst="rect">
            <a:avLst/>
          </a:prstGeom>
        </p:spPr>
      </p:pic>
    </p:spTree>
    <p:extLst>
      <p:ext uri="{BB962C8B-B14F-4D97-AF65-F5344CB8AC3E}">
        <p14:creationId xmlns:p14="http://schemas.microsoft.com/office/powerpoint/2010/main" val="3604415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BB17FF-1EDC-1F42-BF0F-D86AA0C78F11}"/>
              </a:ext>
            </a:extLst>
          </p:cNvPr>
          <p:cNvSpPr>
            <a:spLocks noGrp="1"/>
          </p:cNvSpPr>
          <p:nvPr>
            <p:ph type="title"/>
          </p:nvPr>
        </p:nvSpPr>
        <p:spPr/>
        <p:txBody>
          <a:bodyPr>
            <a:normAutofit fontScale="90000"/>
          </a:bodyPr>
          <a:lstStyle/>
          <a:p>
            <a:r>
              <a:rPr lang="en-US" dirty="0"/>
              <a:t>GLAD in GN4.2</a:t>
            </a:r>
          </a:p>
        </p:txBody>
      </p:sp>
      <p:graphicFrame>
        <p:nvGraphicFramePr>
          <p:cNvPr id="10" name="Table 9">
            <a:extLst>
              <a:ext uri="{FF2B5EF4-FFF2-40B4-BE49-F238E27FC236}">
                <a16:creationId xmlns:a16="http://schemas.microsoft.com/office/drawing/2014/main" id="{F168FFDD-D0E1-D745-AF8D-8F2AD679FD4B}"/>
              </a:ext>
            </a:extLst>
          </p:cNvPr>
          <p:cNvGraphicFramePr>
            <a:graphicFrameLocks noGrp="1"/>
          </p:cNvGraphicFramePr>
          <p:nvPr>
            <p:extLst>
              <p:ext uri="{D42A27DB-BD31-4B8C-83A1-F6EECF244321}">
                <p14:modId xmlns:p14="http://schemas.microsoft.com/office/powerpoint/2010/main" val="2701739328"/>
              </p:ext>
            </p:extLst>
          </p:nvPr>
        </p:nvGraphicFramePr>
        <p:xfrm>
          <a:off x="908004" y="3259917"/>
          <a:ext cx="9131346" cy="2401272"/>
        </p:xfrm>
        <a:graphic>
          <a:graphicData uri="http://schemas.openxmlformats.org/drawingml/2006/table">
            <a:tbl>
              <a:tblPr firstRow="1" bandRow="1">
                <a:tableStyleId>{5C22544A-7EE6-4342-B048-85BDC9FD1C3A}</a:tableStyleId>
              </a:tblPr>
              <a:tblGrid>
                <a:gridCol w="4565673">
                  <a:extLst>
                    <a:ext uri="{9D8B030D-6E8A-4147-A177-3AD203B41FA5}">
                      <a16:colId xmlns:a16="http://schemas.microsoft.com/office/drawing/2014/main" val="1016068297"/>
                    </a:ext>
                  </a:extLst>
                </a:gridCol>
                <a:gridCol w="4565673">
                  <a:extLst>
                    <a:ext uri="{9D8B030D-6E8A-4147-A177-3AD203B41FA5}">
                      <a16:colId xmlns:a16="http://schemas.microsoft.com/office/drawing/2014/main" val="3124843195"/>
                    </a:ext>
                  </a:extLst>
                </a:gridCol>
              </a:tblGrid>
              <a:tr h="337928">
                <a:tc>
                  <a:txBody>
                    <a:bodyPr/>
                    <a:lstStyle/>
                    <a:p>
                      <a:r>
                        <a:rPr lang="en-US" dirty="0"/>
                        <a:t>Portfolio</a:t>
                      </a:r>
                    </a:p>
                  </a:txBody>
                  <a:tcPr>
                    <a:solidFill>
                      <a:srgbClr val="003F5F"/>
                    </a:solidFill>
                  </a:tcPr>
                </a:tc>
                <a:tc>
                  <a:txBody>
                    <a:bodyPr/>
                    <a:lstStyle/>
                    <a:p>
                      <a:r>
                        <a:rPr lang="en-US" dirty="0"/>
                        <a:t>Tools </a:t>
                      </a:r>
                    </a:p>
                  </a:txBody>
                  <a:tcPr>
                    <a:solidFill>
                      <a:srgbClr val="003F5F"/>
                    </a:solidFill>
                  </a:tcPr>
                </a:tc>
                <a:extLst>
                  <a:ext uri="{0D108BD9-81ED-4DB2-BD59-A6C34878D82A}">
                    <a16:rowId xmlns:a16="http://schemas.microsoft.com/office/drawing/2014/main" val="2195501669"/>
                  </a:ext>
                </a:extLst>
              </a:tr>
              <a:tr h="2035512">
                <a:tc>
                  <a:txBody>
                    <a:bodyPr/>
                    <a:lstStyle/>
                    <a:p>
                      <a:pPr marL="285750" lvl="0" indent="-285750">
                        <a:buFont typeface="Courier New" panose="02070309020205020404" pitchFamily="49" charset="0"/>
                        <a:buChar char="o"/>
                      </a:pPr>
                      <a:r>
                        <a:rPr lang="en-US" dirty="0"/>
                        <a:t>Technical Knowledge </a:t>
                      </a:r>
                      <a:r>
                        <a:rPr lang="en-US" dirty="0" err="1"/>
                        <a:t>Programme</a:t>
                      </a:r>
                      <a:r>
                        <a:rPr lang="en-US" dirty="0"/>
                        <a:t> </a:t>
                      </a:r>
                    </a:p>
                    <a:p>
                      <a:pPr marL="285750" lvl="0" indent="-285750">
                        <a:buFont typeface="Courier New" panose="02070309020205020404" pitchFamily="49" charset="0"/>
                        <a:buChar char="o"/>
                      </a:pPr>
                      <a:r>
                        <a:rPr lang="en-US" dirty="0"/>
                        <a:t>Fundamentals </a:t>
                      </a:r>
                      <a:r>
                        <a:rPr lang="en-US" dirty="0" err="1"/>
                        <a:t>Programme</a:t>
                      </a:r>
                      <a:r>
                        <a:rPr lang="en-US" dirty="0"/>
                        <a:t> </a:t>
                      </a:r>
                    </a:p>
                    <a:p>
                      <a:pPr marL="285750" lvl="0" indent="-285750">
                        <a:buFont typeface="Courier New" panose="02070309020205020404" pitchFamily="49" charset="0"/>
                        <a:buChar char="o"/>
                      </a:pPr>
                      <a:r>
                        <a:rPr lang="en-US" dirty="0"/>
                        <a:t>Capability Building </a:t>
                      </a:r>
                      <a:r>
                        <a:rPr lang="en-US" dirty="0" err="1"/>
                        <a:t>Programme</a:t>
                      </a:r>
                      <a:r>
                        <a:rPr lang="en-US" dirty="0"/>
                        <a:t> </a:t>
                      </a:r>
                    </a:p>
                    <a:p>
                      <a:pPr marL="285750" lvl="0" indent="-285750">
                        <a:buFont typeface="Courier New" panose="02070309020205020404" pitchFamily="49" charset="0"/>
                        <a:buChar char="o"/>
                      </a:pPr>
                      <a:r>
                        <a:rPr lang="en-US" dirty="0"/>
                        <a:t>Future Talent </a:t>
                      </a:r>
                      <a:r>
                        <a:rPr lang="en-US" dirty="0" err="1"/>
                        <a:t>Programme</a:t>
                      </a:r>
                      <a:r>
                        <a:rPr lang="en-US" dirty="0"/>
                        <a:t> </a:t>
                      </a:r>
                      <a:endParaRPr lang="en-US" sz="1800" kern="1200" dirty="0">
                        <a:solidFill>
                          <a:schemeClr val="dk1"/>
                        </a:solidFill>
                        <a:effectLst/>
                        <a:latin typeface="+mn-lt"/>
                        <a:ea typeface="+mn-ea"/>
                        <a:cs typeface="+mn-cs"/>
                      </a:endParaRPr>
                    </a:p>
                    <a:p>
                      <a:pPr marL="285750" lvl="0" indent="-285750">
                        <a:buFont typeface="Courier New" panose="02070309020205020404" pitchFamily="49" charset="0"/>
                        <a:buChar char="o"/>
                      </a:pPr>
                      <a:endParaRPr lang="en-US" dirty="0"/>
                    </a:p>
                  </a:txBody>
                  <a:tcPr>
                    <a:noFill/>
                  </a:tcPr>
                </a:tc>
                <a:tc>
                  <a:txBody>
                    <a:bodyPr/>
                    <a:lstStyle/>
                    <a:p>
                      <a:pPr marL="285750" indent="-285750">
                        <a:buFont typeface="Courier New" panose="02070309020205020404" pitchFamily="49" charset="0"/>
                        <a:buChar char="o"/>
                      </a:pPr>
                      <a:r>
                        <a:rPr lang="en-GB" sz="1800" kern="1200" dirty="0">
                          <a:solidFill>
                            <a:schemeClr val="dk1"/>
                          </a:solidFill>
                          <a:effectLst/>
                          <a:latin typeface="+mn-lt"/>
                          <a:ea typeface="+mn-ea"/>
                          <a:cs typeface="+mn-cs"/>
                        </a:rPr>
                        <a:t>GLAD website</a:t>
                      </a:r>
                    </a:p>
                    <a:p>
                      <a:pPr marL="2857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sz="1800" kern="1200" dirty="0">
                          <a:solidFill>
                            <a:schemeClr val="dk1"/>
                          </a:solidFill>
                          <a:effectLst/>
                          <a:latin typeface="+mn-lt"/>
                          <a:ea typeface="+mn-ea"/>
                          <a:cs typeface="+mn-cs"/>
                        </a:rPr>
                        <a:t>GLAD mailing list</a:t>
                      </a:r>
                    </a:p>
                    <a:p>
                      <a:pPr marL="285750" marR="0" lvl="0"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GB" sz="1800" kern="1200" dirty="0">
                          <a:solidFill>
                            <a:schemeClr val="dk1"/>
                          </a:solidFill>
                          <a:effectLst/>
                          <a:latin typeface="+mn-lt"/>
                          <a:ea typeface="+mn-ea"/>
                          <a:cs typeface="+mn-cs"/>
                        </a:rPr>
                        <a:t>GLAD slack community (GLAD Community)</a:t>
                      </a:r>
                    </a:p>
                    <a:p>
                      <a:pPr marL="285750" indent="-285750">
                        <a:buFont typeface="Courier New" panose="02070309020205020404" pitchFamily="49" charset="0"/>
                        <a:buChar char="o"/>
                      </a:pPr>
                      <a:r>
                        <a:rPr lang="en-GB" sz="1800" kern="1200" dirty="0">
                          <a:solidFill>
                            <a:schemeClr val="dk1"/>
                          </a:solidFill>
                          <a:effectLst/>
                          <a:latin typeface="+mn-lt"/>
                          <a:ea typeface="+mn-ea"/>
                          <a:cs typeface="+mn-cs"/>
                        </a:rPr>
                        <a:t>GLAD </a:t>
                      </a:r>
                      <a:r>
                        <a:rPr lang="en-GB" sz="1800" kern="1200" dirty="0" err="1">
                          <a:solidFill>
                            <a:schemeClr val="dk1"/>
                          </a:solidFill>
                          <a:effectLst/>
                          <a:latin typeface="+mn-lt"/>
                          <a:ea typeface="+mn-ea"/>
                          <a:cs typeface="+mn-cs"/>
                        </a:rPr>
                        <a:t>eAcademy</a:t>
                      </a:r>
                      <a:r>
                        <a:rPr lang="en-GB" sz="1800" kern="1200" dirty="0">
                          <a:solidFill>
                            <a:schemeClr val="dk1"/>
                          </a:solidFill>
                          <a:effectLst/>
                          <a:latin typeface="+mn-lt"/>
                          <a:ea typeface="+mn-ea"/>
                          <a:cs typeface="+mn-cs"/>
                        </a:rPr>
                        <a:t> </a:t>
                      </a:r>
                    </a:p>
                    <a:p>
                      <a:pPr marL="285750" indent="-285750">
                        <a:buFont typeface="Courier New" panose="02070309020205020404" pitchFamily="49" charset="0"/>
                        <a:buChar char="o"/>
                      </a:pPr>
                      <a:r>
                        <a:rPr lang="en-GB" sz="1800" kern="1200" dirty="0">
                          <a:solidFill>
                            <a:schemeClr val="dk1"/>
                          </a:solidFill>
                          <a:effectLst/>
                          <a:latin typeface="+mn-lt"/>
                          <a:ea typeface="+mn-ea"/>
                          <a:cs typeface="+mn-cs"/>
                        </a:rPr>
                        <a:t>GLAD Zoom facility (webinar) </a:t>
                      </a:r>
                    </a:p>
                    <a:p>
                      <a:pPr marL="285750" indent="-285750">
                        <a:buFont typeface="Courier New" panose="02070309020205020404" pitchFamily="49" charset="0"/>
                        <a:buChar char="o"/>
                      </a:pPr>
                      <a:r>
                        <a:rPr lang="en-GB" sz="1800" kern="1200" dirty="0">
                          <a:solidFill>
                            <a:schemeClr val="dk1"/>
                          </a:solidFill>
                          <a:effectLst/>
                          <a:latin typeface="+mn-lt"/>
                          <a:ea typeface="+mn-ea"/>
                          <a:cs typeface="+mn-cs"/>
                        </a:rPr>
                        <a:t>GN4.2 8 reports and 2 deliverables</a:t>
                      </a:r>
                    </a:p>
                  </a:txBody>
                  <a:tcPr>
                    <a:noFill/>
                  </a:tcPr>
                </a:tc>
                <a:extLst>
                  <a:ext uri="{0D108BD9-81ED-4DB2-BD59-A6C34878D82A}">
                    <a16:rowId xmlns:a16="http://schemas.microsoft.com/office/drawing/2014/main" val="2360435340"/>
                  </a:ext>
                </a:extLst>
              </a:tr>
            </a:tbl>
          </a:graphicData>
        </a:graphic>
      </p:graphicFrame>
      <p:grpSp>
        <p:nvGrpSpPr>
          <p:cNvPr id="17" name="Group 16">
            <a:extLst>
              <a:ext uri="{FF2B5EF4-FFF2-40B4-BE49-F238E27FC236}">
                <a16:creationId xmlns:a16="http://schemas.microsoft.com/office/drawing/2014/main" id="{4755A263-D812-2747-A5AD-B8ABDE3F9818}"/>
              </a:ext>
            </a:extLst>
          </p:cNvPr>
          <p:cNvGrpSpPr/>
          <p:nvPr/>
        </p:nvGrpSpPr>
        <p:grpSpPr>
          <a:xfrm>
            <a:off x="3127450" y="1511811"/>
            <a:ext cx="4806754" cy="1448568"/>
            <a:chOff x="2555892" y="1249247"/>
            <a:chExt cx="4806754" cy="1448568"/>
          </a:xfrm>
        </p:grpSpPr>
        <p:sp>
          <p:nvSpPr>
            <p:cNvPr id="5" name="TextBox 4">
              <a:extLst>
                <a:ext uri="{FF2B5EF4-FFF2-40B4-BE49-F238E27FC236}">
                  <a16:creationId xmlns:a16="http://schemas.microsoft.com/office/drawing/2014/main" id="{C027A7D2-7F29-614D-9851-FCB4C4E21351}"/>
                </a:ext>
              </a:extLst>
            </p:cNvPr>
            <p:cNvSpPr txBox="1"/>
            <p:nvPr/>
          </p:nvSpPr>
          <p:spPr>
            <a:xfrm>
              <a:off x="2555892" y="2046276"/>
              <a:ext cx="1094012" cy="646331"/>
            </a:xfrm>
            <a:prstGeom prst="rect">
              <a:avLst/>
            </a:prstGeom>
            <a:noFill/>
          </p:spPr>
          <p:txBody>
            <a:bodyPr wrap="square" rtlCol="0">
              <a:spAutoFit/>
            </a:bodyPr>
            <a:lstStyle/>
            <a:p>
              <a:pPr algn="ctr"/>
              <a:r>
                <a:rPr lang="en-US" dirty="0"/>
                <a:t>26 </a:t>
              </a:r>
            </a:p>
            <a:p>
              <a:pPr algn="ctr"/>
              <a:r>
                <a:rPr lang="en-US" dirty="0"/>
                <a:t>events</a:t>
              </a:r>
            </a:p>
          </p:txBody>
        </p:sp>
        <p:pic>
          <p:nvPicPr>
            <p:cNvPr id="11" name="Picture 10">
              <a:extLst>
                <a:ext uri="{FF2B5EF4-FFF2-40B4-BE49-F238E27FC236}">
                  <a16:creationId xmlns:a16="http://schemas.microsoft.com/office/drawing/2014/main" id="{EEE2230B-D202-674D-8E96-EF32EC2D78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3198" y="1249247"/>
              <a:ext cx="719401" cy="719401"/>
            </a:xfrm>
            <a:prstGeom prst="rect">
              <a:avLst/>
            </a:prstGeom>
          </p:spPr>
        </p:pic>
        <p:pic>
          <p:nvPicPr>
            <p:cNvPr id="12" name="Picture 11">
              <a:extLst>
                <a:ext uri="{FF2B5EF4-FFF2-40B4-BE49-F238E27FC236}">
                  <a16:creationId xmlns:a16="http://schemas.microsoft.com/office/drawing/2014/main" id="{D691E409-D8E4-7C46-A935-F8CF6E3B6F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1815" y="1249247"/>
              <a:ext cx="737754" cy="737754"/>
            </a:xfrm>
            <a:prstGeom prst="rect">
              <a:avLst/>
            </a:prstGeom>
          </p:spPr>
        </p:pic>
        <p:sp>
          <p:nvSpPr>
            <p:cNvPr id="14" name="TextBox 13">
              <a:extLst>
                <a:ext uri="{FF2B5EF4-FFF2-40B4-BE49-F238E27FC236}">
                  <a16:creationId xmlns:a16="http://schemas.microsoft.com/office/drawing/2014/main" id="{31B66D71-825E-E646-B7BF-B6F73D3F3E1C}"/>
                </a:ext>
              </a:extLst>
            </p:cNvPr>
            <p:cNvSpPr txBox="1"/>
            <p:nvPr/>
          </p:nvSpPr>
          <p:spPr>
            <a:xfrm>
              <a:off x="4293214" y="2005387"/>
              <a:ext cx="1340144" cy="646331"/>
            </a:xfrm>
            <a:prstGeom prst="rect">
              <a:avLst/>
            </a:prstGeom>
            <a:noFill/>
          </p:spPr>
          <p:txBody>
            <a:bodyPr wrap="square" rtlCol="0">
              <a:spAutoFit/>
            </a:bodyPr>
            <a:lstStyle/>
            <a:p>
              <a:pPr algn="ctr"/>
              <a:r>
                <a:rPr lang="en-US" dirty="0"/>
                <a:t>508 </a:t>
              </a:r>
            </a:p>
            <a:p>
              <a:pPr algn="ctr"/>
              <a:r>
                <a:rPr lang="en-US" dirty="0"/>
                <a:t>participants</a:t>
              </a:r>
            </a:p>
          </p:txBody>
        </p:sp>
        <p:pic>
          <p:nvPicPr>
            <p:cNvPr id="15" name="Picture 14">
              <a:extLst>
                <a:ext uri="{FF2B5EF4-FFF2-40B4-BE49-F238E27FC236}">
                  <a16:creationId xmlns:a16="http://schemas.microsoft.com/office/drawing/2014/main" id="{91DC30DF-9024-8E49-A231-89A25DFAE9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23697" y="1308522"/>
              <a:ext cx="737754" cy="737754"/>
            </a:xfrm>
            <a:prstGeom prst="rect">
              <a:avLst/>
            </a:prstGeom>
          </p:spPr>
        </p:pic>
        <p:sp>
          <p:nvSpPr>
            <p:cNvPr id="16" name="TextBox 15">
              <a:extLst>
                <a:ext uri="{FF2B5EF4-FFF2-40B4-BE49-F238E27FC236}">
                  <a16:creationId xmlns:a16="http://schemas.microsoft.com/office/drawing/2014/main" id="{586BD4CF-5AE1-E140-8170-30C2D95828E6}"/>
                </a:ext>
              </a:extLst>
            </p:cNvPr>
            <p:cNvSpPr txBox="1"/>
            <p:nvPr/>
          </p:nvSpPr>
          <p:spPr>
            <a:xfrm>
              <a:off x="6022502" y="2051484"/>
              <a:ext cx="1340144" cy="646331"/>
            </a:xfrm>
            <a:prstGeom prst="rect">
              <a:avLst/>
            </a:prstGeom>
            <a:noFill/>
          </p:spPr>
          <p:txBody>
            <a:bodyPr wrap="square" rtlCol="0">
              <a:spAutoFit/>
            </a:bodyPr>
            <a:lstStyle/>
            <a:p>
              <a:pPr algn="ctr"/>
              <a:r>
                <a:rPr lang="en-US" dirty="0"/>
                <a:t>over 35 </a:t>
              </a:r>
            </a:p>
            <a:p>
              <a:pPr algn="ctr"/>
              <a:r>
                <a:rPr lang="en-US" dirty="0"/>
                <a:t>NRENs</a:t>
              </a:r>
            </a:p>
          </p:txBody>
        </p:sp>
      </p:grpSp>
      <p:sp>
        <p:nvSpPr>
          <p:cNvPr id="2" name="TextBox 1">
            <a:extLst>
              <a:ext uri="{FF2B5EF4-FFF2-40B4-BE49-F238E27FC236}">
                <a16:creationId xmlns:a16="http://schemas.microsoft.com/office/drawing/2014/main" id="{DA2979E8-A0EB-B942-9FA1-C01769105BA3}"/>
              </a:ext>
            </a:extLst>
          </p:cNvPr>
          <p:cNvSpPr txBox="1"/>
          <p:nvPr/>
        </p:nvSpPr>
        <p:spPr>
          <a:xfrm>
            <a:off x="998894" y="4855031"/>
            <a:ext cx="4552819" cy="1200329"/>
          </a:xfrm>
          <a:prstGeom prst="rect">
            <a:avLst/>
          </a:prstGeom>
          <a:noFill/>
        </p:spPr>
        <p:txBody>
          <a:bodyPr wrap="square" rtlCol="0">
            <a:spAutoFit/>
          </a:bodyPr>
          <a:lstStyle/>
          <a:p>
            <a:pPr marL="285750" lvl="0" indent="-285750">
              <a:buFont typeface="Courier New" panose="02070309020205020404" pitchFamily="49" charset="0"/>
              <a:buChar char="o"/>
            </a:pPr>
            <a:r>
              <a:rPr lang="en-GB" b="1" dirty="0">
                <a:solidFill>
                  <a:srgbClr val="FF0000"/>
                </a:solidFill>
              </a:rPr>
              <a:t>GÉANT Expertise Marketplace Programme</a:t>
            </a:r>
          </a:p>
          <a:p>
            <a:pPr marL="285750" lvl="0" indent="-285750">
              <a:buFont typeface="Courier New" panose="02070309020205020404" pitchFamily="49" charset="0"/>
              <a:buChar char="o"/>
            </a:pPr>
            <a:r>
              <a:rPr lang="en-GB" b="1" dirty="0">
                <a:solidFill>
                  <a:srgbClr val="FF0000"/>
                </a:solidFill>
              </a:rPr>
              <a:t>eLearning Programme </a:t>
            </a:r>
          </a:p>
          <a:p>
            <a:pPr marL="285750" lvl="0" indent="-285750">
              <a:buFont typeface="Courier New" panose="02070309020205020404" pitchFamily="49" charset="0"/>
              <a:buChar char="o"/>
            </a:pPr>
            <a:r>
              <a:rPr lang="en-GB" b="1" dirty="0">
                <a:solidFill>
                  <a:srgbClr val="FF0000"/>
                </a:solidFill>
              </a:rPr>
              <a:t>Webinar Series </a:t>
            </a:r>
          </a:p>
          <a:p>
            <a:endParaRPr lang="en-US" dirty="0"/>
          </a:p>
        </p:txBody>
      </p:sp>
    </p:spTree>
    <p:extLst>
      <p:ext uri="{BB962C8B-B14F-4D97-AF65-F5344CB8AC3E}">
        <p14:creationId xmlns:p14="http://schemas.microsoft.com/office/powerpoint/2010/main" val="3063730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E8FF54-7A26-9C4B-BD93-C9D11213AFFB}"/>
              </a:ext>
            </a:extLst>
          </p:cNvPr>
          <p:cNvSpPr>
            <a:spLocks noGrp="1"/>
          </p:cNvSpPr>
          <p:nvPr>
            <p:ph idx="1"/>
          </p:nvPr>
        </p:nvSpPr>
        <p:spPr/>
        <p:txBody>
          <a:bodyPr>
            <a:normAutofit lnSpcReduction="10000"/>
          </a:bodyPr>
          <a:lstStyle/>
          <a:p>
            <a:pPr marL="514350" indent="-514350">
              <a:buFont typeface="+mj-lt"/>
              <a:buAutoNum type="arabicPeriod"/>
            </a:pPr>
            <a:r>
              <a:rPr lang="en-US" dirty="0"/>
              <a:t>Design &amp; deliver training events (development of skill and transfer of knowledge)</a:t>
            </a:r>
          </a:p>
          <a:p>
            <a:pPr marL="514350" indent="-514350">
              <a:buFont typeface="+mj-lt"/>
              <a:buAutoNum type="arabicPeriod"/>
            </a:pPr>
            <a:r>
              <a:rPr lang="en-US" dirty="0"/>
              <a:t>Support and structure your knowledge creation </a:t>
            </a:r>
          </a:p>
          <a:p>
            <a:pPr marL="514350" indent="-514350">
              <a:buFont typeface="+mj-lt"/>
              <a:buAutoNum type="arabicPeriod"/>
            </a:pPr>
            <a:r>
              <a:rPr lang="en-US" i="1" dirty="0"/>
              <a:t>and</a:t>
            </a:r>
            <a:r>
              <a:rPr lang="en-US" dirty="0"/>
              <a:t> Capture your expertise in bespoke elearning solutions </a:t>
            </a:r>
          </a:p>
          <a:p>
            <a:pPr marL="514350" indent="-514350">
              <a:buFont typeface="+mj-lt"/>
              <a:buAutoNum type="arabicPeriod"/>
            </a:pPr>
            <a:r>
              <a:rPr lang="en-US" dirty="0"/>
              <a:t>Offer a special deal on training with the Learning Tree, preferred training provider </a:t>
            </a:r>
          </a:p>
          <a:p>
            <a:pPr marL="514350" indent="-514350">
              <a:buFont typeface="+mj-lt"/>
              <a:buAutoNum type="arabicPeriod"/>
            </a:pPr>
            <a:r>
              <a:rPr lang="en-US" dirty="0"/>
              <a:t>Identify &amp; negotiation with learning resources </a:t>
            </a:r>
          </a:p>
          <a:p>
            <a:pPr marL="514350" indent="-514350">
              <a:buFont typeface="+mj-lt"/>
              <a:buAutoNum type="arabicPeriod"/>
            </a:pPr>
            <a:r>
              <a:rPr lang="en-US" dirty="0"/>
              <a:t>Advise on available funding and advise on available training solutions </a:t>
            </a:r>
          </a:p>
          <a:p>
            <a:endParaRPr lang="en-US" dirty="0"/>
          </a:p>
          <a:p>
            <a:pPr marL="0" indent="0">
              <a:buNone/>
            </a:pPr>
            <a:endParaRPr lang="en-US" dirty="0"/>
          </a:p>
          <a:p>
            <a:pPr marL="0" indent="0">
              <a:buNone/>
            </a:pPr>
            <a:endParaRPr lang="en-US" dirty="0"/>
          </a:p>
          <a:p>
            <a:endParaRPr lang="en-US" dirty="0"/>
          </a:p>
        </p:txBody>
      </p:sp>
      <p:sp>
        <p:nvSpPr>
          <p:cNvPr id="3" name="Title 2">
            <a:extLst>
              <a:ext uri="{FF2B5EF4-FFF2-40B4-BE49-F238E27FC236}">
                <a16:creationId xmlns:a16="http://schemas.microsoft.com/office/drawing/2014/main" id="{A50D80DB-CB29-A04C-881A-9C262597A2C7}"/>
              </a:ext>
            </a:extLst>
          </p:cNvPr>
          <p:cNvSpPr>
            <a:spLocks noGrp="1"/>
          </p:cNvSpPr>
          <p:nvPr>
            <p:ph type="title"/>
          </p:nvPr>
        </p:nvSpPr>
        <p:spPr/>
        <p:txBody>
          <a:bodyPr>
            <a:normAutofit fontScale="90000"/>
          </a:bodyPr>
          <a:lstStyle/>
          <a:p>
            <a:r>
              <a:rPr lang="en-US" dirty="0"/>
              <a:t>What GLAD can do for me (and my NREN)?</a:t>
            </a:r>
          </a:p>
        </p:txBody>
      </p:sp>
    </p:spTree>
    <p:extLst>
      <p:ext uri="{BB962C8B-B14F-4D97-AF65-F5344CB8AC3E}">
        <p14:creationId xmlns:p14="http://schemas.microsoft.com/office/powerpoint/2010/main" val="2313651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9BDE007F-E152-9F4C-A760-3772D676979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2712" y="1428750"/>
            <a:ext cx="6226064" cy="4351338"/>
          </a:xfrm>
        </p:spPr>
      </p:pic>
      <p:sp>
        <p:nvSpPr>
          <p:cNvPr id="3" name="Title 2">
            <a:extLst>
              <a:ext uri="{FF2B5EF4-FFF2-40B4-BE49-F238E27FC236}">
                <a16:creationId xmlns:a16="http://schemas.microsoft.com/office/drawing/2014/main" id="{5E83C896-53D7-5A4D-A617-F2AA092AE465}"/>
              </a:ext>
            </a:extLst>
          </p:cNvPr>
          <p:cNvSpPr>
            <a:spLocks noGrp="1"/>
          </p:cNvSpPr>
          <p:nvPr>
            <p:ph type="title"/>
          </p:nvPr>
        </p:nvSpPr>
        <p:spPr/>
        <p:txBody>
          <a:bodyPr>
            <a:normAutofit fontScale="90000"/>
          </a:bodyPr>
          <a:lstStyle/>
          <a:p>
            <a:r>
              <a:rPr lang="en-US" dirty="0"/>
              <a:t>What is there now? </a:t>
            </a:r>
          </a:p>
        </p:txBody>
      </p:sp>
    </p:spTree>
    <p:extLst>
      <p:ext uri="{BB962C8B-B14F-4D97-AF65-F5344CB8AC3E}">
        <p14:creationId xmlns:p14="http://schemas.microsoft.com/office/powerpoint/2010/main" val="1173027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A53318-A34B-4645-BE4E-8DB7C62F21F3}"/>
              </a:ext>
            </a:extLst>
          </p:cNvPr>
          <p:cNvSpPr>
            <a:spLocks noGrp="1"/>
          </p:cNvSpPr>
          <p:nvPr>
            <p:ph idx="1"/>
          </p:nvPr>
        </p:nvSpPr>
        <p:spPr/>
        <p:txBody>
          <a:bodyPr/>
          <a:lstStyle/>
          <a:p>
            <a:pPr marL="0" indent="0" algn="ctr">
              <a:buNone/>
            </a:pPr>
            <a:endParaRPr lang="en-US" dirty="0">
              <a:hlinkClick r:id="rId2"/>
            </a:endParaRPr>
          </a:p>
          <a:p>
            <a:pPr marL="0" indent="0" algn="ctr">
              <a:buNone/>
            </a:pPr>
            <a:endParaRPr lang="en-US" dirty="0">
              <a:hlinkClick r:id="rId2"/>
            </a:endParaRPr>
          </a:p>
          <a:p>
            <a:pPr marL="0" indent="0" algn="ctr">
              <a:buNone/>
            </a:pPr>
            <a:r>
              <a:rPr lang="en-US" dirty="0">
                <a:hlinkClick r:id="rId2"/>
              </a:rPr>
              <a:t>www.menti.com</a:t>
            </a:r>
            <a:endParaRPr lang="en-US" dirty="0"/>
          </a:p>
          <a:p>
            <a:pPr marL="0" indent="0" algn="ctr">
              <a:buNone/>
            </a:pPr>
            <a:r>
              <a:rPr lang="en-US" dirty="0"/>
              <a:t>95-36-89</a:t>
            </a:r>
          </a:p>
          <a:p>
            <a:endParaRPr lang="en-US" dirty="0"/>
          </a:p>
        </p:txBody>
      </p:sp>
      <p:sp>
        <p:nvSpPr>
          <p:cNvPr id="3" name="Title 2">
            <a:extLst>
              <a:ext uri="{FF2B5EF4-FFF2-40B4-BE49-F238E27FC236}">
                <a16:creationId xmlns:a16="http://schemas.microsoft.com/office/drawing/2014/main" id="{F2212549-8D64-0344-B6CF-23AFCCD593F5}"/>
              </a:ext>
            </a:extLst>
          </p:cNvPr>
          <p:cNvSpPr>
            <a:spLocks noGrp="1"/>
          </p:cNvSpPr>
          <p:nvPr>
            <p:ph type="title"/>
          </p:nvPr>
        </p:nvSpPr>
        <p:spPr/>
        <p:txBody>
          <a:bodyPr>
            <a:normAutofit fontScale="90000"/>
          </a:bodyPr>
          <a:lstStyle/>
          <a:p>
            <a:r>
              <a:rPr lang="en-US" dirty="0"/>
              <a:t>What can I do for GLAD? </a:t>
            </a:r>
          </a:p>
        </p:txBody>
      </p:sp>
    </p:spTree>
    <p:extLst>
      <p:ext uri="{BB962C8B-B14F-4D97-AF65-F5344CB8AC3E}">
        <p14:creationId xmlns:p14="http://schemas.microsoft.com/office/powerpoint/2010/main" val="1489419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27/09/2018</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8</a:t>
            </a:fld>
            <a:endParaRPr lang="en-GB"/>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0"/>
            <a:ext cx="12208809" cy="6882064"/>
          </a:xfrm>
          <a:prstGeom prst="rect">
            <a:avLst/>
          </a:prstGeom>
          <a:ln>
            <a:noFill/>
          </a:ln>
        </p:spPr>
      </p:pic>
      <p:sp>
        <p:nvSpPr>
          <p:cNvPr id="9" name="Text Placeholder 10"/>
          <p:cNvSpPr txBox="1">
            <a:spLocks/>
          </p:cNvSpPr>
          <p:nvPr/>
        </p:nvSpPr>
        <p:spPr>
          <a:xfrm>
            <a:off x="998895" y="2758361"/>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hlinkClick r:id="rId3"/>
              </a:rPr>
              <a:t>glad@geant.org</a:t>
            </a:r>
            <a:r>
              <a:rPr lang="en-US" sz="4400" b="1" dirty="0">
                <a:solidFill>
                  <a:schemeClr val="bg1"/>
                </a:solidFill>
                <a:latin typeface="+mn-lt"/>
              </a:rPr>
              <a:t> </a:t>
            </a:r>
          </a:p>
        </p:txBody>
      </p:sp>
      <p:sp>
        <p:nvSpPr>
          <p:cNvPr id="10" name="Text Placeholder 6"/>
          <p:cNvSpPr txBox="1">
            <a:spLocks/>
          </p:cNvSpPr>
          <p:nvPr/>
        </p:nvSpPr>
        <p:spPr>
          <a:xfrm>
            <a:off x="998895" y="5110823"/>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2" name="TextBox 11"/>
          <p:cNvSpPr txBox="1"/>
          <p:nvPr/>
        </p:nvSpPr>
        <p:spPr>
          <a:xfrm>
            <a:off x="1622016" y="6108114"/>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2 project (GN4-2).</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a:t>
            </a:r>
            <a:r>
              <a:rPr lang="is-IS" sz="600" dirty="0">
                <a:solidFill>
                  <a:schemeClr val="bg1"/>
                </a:solidFill>
                <a:effectLst/>
                <a:latin typeface="+mn-lt"/>
              </a:rPr>
              <a:t>731122 </a:t>
            </a:r>
            <a:r>
              <a:rPr lang="en-GB" sz="600" dirty="0">
                <a:solidFill>
                  <a:schemeClr val="bg1"/>
                </a:solidFill>
                <a:effectLst/>
                <a:latin typeface="+mn-lt"/>
              </a:rPr>
              <a:t>(</a:t>
            </a:r>
            <a:r>
              <a:rPr lang="en-GB" sz="600" kern="1200" dirty="0">
                <a:solidFill>
                  <a:schemeClr val="bg1"/>
                </a:solidFill>
                <a:effectLst/>
                <a:latin typeface="+mn-lt"/>
              </a:rPr>
              <a:t>GN4-2).</a:t>
            </a:r>
            <a:endParaRPr lang="en-GB" sz="600" dirty="0">
              <a:solidFill>
                <a:schemeClr val="bg1"/>
              </a:solidFill>
              <a:effectLst/>
              <a:latin typeface="+mn-lt"/>
            </a:endParaRP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3347" y="6157486"/>
            <a:ext cx="568670" cy="362920"/>
          </a:xfrm>
          <a:prstGeom prst="rect">
            <a:avLst/>
          </a:prstGeom>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5" name="Text Placeholder 10">
            <a:extLst>
              <a:ext uri="{FF2B5EF4-FFF2-40B4-BE49-F238E27FC236}">
                <a16:creationId xmlns:a16="http://schemas.microsoft.com/office/drawing/2014/main" id="{83828C50-5B4C-454C-BD2E-06DF0F78ECFB}"/>
              </a:ext>
            </a:extLst>
          </p:cNvPr>
          <p:cNvSpPr txBox="1">
            <a:spLocks/>
          </p:cNvSpPr>
          <p:nvPr/>
        </p:nvSpPr>
        <p:spPr>
          <a:xfrm>
            <a:off x="998895" y="2235746"/>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dirty="0">
                <a:solidFill>
                  <a:schemeClr val="bg1"/>
                </a:solidFill>
              </a:rPr>
              <a:t>Talk to Us:</a:t>
            </a:r>
            <a:r>
              <a:rPr lang="en-US" sz="4400" b="1" dirty="0">
                <a:solidFill>
                  <a:schemeClr val="bg1"/>
                </a:solidFill>
                <a:latin typeface="+mn-lt"/>
              </a:rPr>
              <a:t> </a:t>
            </a:r>
          </a:p>
        </p:txBody>
      </p:sp>
    </p:spTree>
    <p:extLst>
      <p:ext uri="{BB962C8B-B14F-4D97-AF65-F5344CB8AC3E}">
        <p14:creationId xmlns:p14="http://schemas.microsoft.com/office/powerpoint/2010/main" val="286228137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Presentation Template - August 2017.potx" id="{D619A71B-72F6-4017-9642-8E046705272E}" vid="{94030387-6E4E-45DC-8C13-3496BB4EE5F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GEANT Presentation Template - August 2017</Template>
  <TotalTime>1797</TotalTime>
  <Words>1138</Words>
  <Application>Microsoft Macintosh PowerPoint</Application>
  <PresentationFormat>Widescreen</PresentationFormat>
  <Paragraphs>123</Paragraphs>
  <Slides>8</Slides>
  <Notes>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8</vt:i4>
      </vt:variant>
    </vt:vector>
  </HeadingPairs>
  <TitlesOfParts>
    <vt:vector size="16" baseType="lpstr">
      <vt:lpstr>Al Bayan Plain</vt:lpstr>
      <vt:lpstr>Arial</vt:lpstr>
      <vt:lpstr>Calibri</vt:lpstr>
      <vt:lpstr>Calibri Light</vt:lpstr>
      <vt:lpstr>Courier New</vt:lpstr>
      <vt:lpstr>Custom Design</vt:lpstr>
      <vt:lpstr>1_Custom Design</vt:lpstr>
      <vt:lpstr>Office Theme</vt:lpstr>
      <vt:lpstr>PowerPoint Presentation</vt:lpstr>
      <vt:lpstr>What is GLAD? </vt:lpstr>
      <vt:lpstr>GLAD is … </vt:lpstr>
      <vt:lpstr>GLAD in GN4.2</vt:lpstr>
      <vt:lpstr>What GLAD can do for me (and my NREN)?</vt:lpstr>
      <vt:lpstr>What is there now? </vt:lpstr>
      <vt:lpstr>What can I do for GLAD? </vt:lpstr>
      <vt:lpstr>PowerPoint Presentation</vt:lpstr>
    </vt:vector>
  </TitlesOfParts>
  <Company>DANTE Ltd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Meloni</dc:creator>
  <cp:lastModifiedBy>Irina Mikhailava</cp:lastModifiedBy>
  <cp:revision>80</cp:revision>
  <dcterms:created xsi:type="dcterms:W3CDTF">2018-03-16T12:13:33Z</dcterms:created>
  <dcterms:modified xsi:type="dcterms:W3CDTF">2018-09-28T08:11:28Z</dcterms:modified>
</cp:coreProperties>
</file>