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2"/>
  </p:notesMasterIdLst>
  <p:sldIdLst>
    <p:sldId id="360" r:id="rId4"/>
    <p:sldId id="372" r:id="rId5"/>
    <p:sldId id="373" r:id="rId6"/>
    <p:sldId id="375" r:id="rId7"/>
    <p:sldId id="374" r:id="rId8"/>
    <p:sldId id="377" r:id="rId9"/>
    <p:sldId id="376" r:id="rId10"/>
    <p:sldId id="3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57" autoAdjust="0"/>
    <p:restoredTop sz="81684" autoAdjust="0"/>
  </p:normalViewPr>
  <p:slideViewPr>
    <p:cSldViewPr snapToGrid="0">
      <p:cViewPr varScale="1">
        <p:scale>
          <a:sx n="59" d="100"/>
          <a:sy n="59" d="100"/>
        </p:scale>
        <p:origin x="216" y="6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706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960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4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73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7.jp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nti.com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lad@geant.or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25/09/2018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16787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844410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>
                <a:solidFill>
                  <a:schemeClr val="bg1"/>
                </a:solidFill>
                <a:cs typeface="Al Bayan Plain" pitchFamily="2" charset="-78"/>
              </a:rPr>
              <a:t>Truth &amp; Fiction about GLAD</a:t>
            </a:r>
            <a:endParaRPr lang="en-US" sz="34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cs typeface="Al Bayan Plain" pitchFamily="2" charset="-78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936659" y="356037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bg1"/>
                </a:solidFill>
                <a:cs typeface="Al Bayan Plain" pitchFamily="2" charset="-78"/>
              </a:rPr>
              <a:t>Lisbon, Portugal </a:t>
            </a:r>
          </a:p>
          <a:p>
            <a:r>
              <a:rPr lang="en-US" sz="2000" b="1" dirty="0">
                <a:solidFill>
                  <a:schemeClr val="bg1"/>
                </a:solidFill>
                <a:cs typeface="Al Bayan Plain" pitchFamily="2" charset="-78"/>
              </a:rPr>
              <a:t>28 September 2018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2BDBC422-AD3B-7448-A82D-E80A403B8E24}"/>
              </a:ext>
            </a:extLst>
          </p:cNvPr>
          <p:cNvSpPr txBox="1">
            <a:spLocks/>
          </p:cNvSpPr>
          <p:nvPr/>
        </p:nvSpPr>
        <p:spPr>
          <a:xfrm>
            <a:off x="936659" y="434175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chemeClr val="bg1"/>
                </a:solidFill>
                <a:cs typeface="Al Bayan Plain" pitchFamily="2" charset="-78"/>
              </a:rPr>
              <a:t>Irina Mikhailava, Head of L&amp;D</a:t>
            </a: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BB17FF-1EDC-1F42-BF0F-D86AA0C78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GLAD in GN4.2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168FFDD-D0E1-D745-AF8D-8F2AD679F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117625"/>
              </p:ext>
            </p:extLst>
          </p:nvPr>
        </p:nvGraphicFramePr>
        <p:xfrm>
          <a:off x="908004" y="3259917"/>
          <a:ext cx="9131346" cy="240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5673">
                  <a:extLst>
                    <a:ext uri="{9D8B030D-6E8A-4147-A177-3AD203B41FA5}">
                      <a16:colId xmlns:a16="http://schemas.microsoft.com/office/drawing/2014/main" val="1016068297"/>
                    </a:ext>
                  </a:extLst>
                </a:gridCol>
                <a:gridCol w="4565673">
                  <a:extLst>
                    <a:ext uri="{9D8B030D-6E8A-4147-A177-3AD203B41FA5}">
                      <a16:colId xmlns:a16="http://schemas.microsoft.com/office/drawing/2014/main" val="3124843195"/>
                    </a:ext>
                  </a:extLst>
                </a:gridCol>
              </a:tblGrid>
              <a:tr h="337928">
                <a:tc>
                  <a:txBody>
                    <a:bodyPr/>
                    <a:lstStyle/>
                    <a:p>
                      <a:r>
                        <a:rPr lang="en-US" dirty="0"/>
                        <a:t>Portfolio</a:t>
                      </a:r>
                    </a:p>
                  </a:txBody>
                  <a:tcPr>
                    <a:solidFill>
                      <a:srgbClr val="003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Tools </a:t>
                      </a:r>
                    </a:p>
                  </a:txBody>
                  <a:tcPr>
                    <a:solidFill>
                      <a:srgbClr val="003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501669"/>
                  </a:ext>
                </a:extLst>
              </a:tr>
              <a:tr h="2035512">
                <a:tc>
                  <a:txBody>
                    <a:bodyPr/>
                    <a:lstStyle/>
                    <a:p>
                      <a:pPr marL="285750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dirty="0"/>
                        <a:t>Technical Knowledge </a:t>
                      </a:r>
                      <a:r>
                        <a:rPr lang="en-US" dirty="0" err="1"/>
                        <a:t>Programme</a:t>
                      </a:r>
                      <a:r>
                        <a:rPr lang="en-US" dirty="0"/>
                        <a:t> </a:t>
                      </a:r>
                    </a:p>
                    <a:p>
                      <a:pPr marL="285750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dirty="0"/>
                        <a:t>Fundamentals </a:t>
                      </a:r>
                      <a:r>
                        <a:rPr lang="en-US" dirty="0" err="1"/>
                        <a:t>Programme</a:t>
                      </a:r>
                      <a:r>
                        <a:rPr lang="en-US" dirty="0"/>
                        <a:t> </a:t>
                      </a:r>
                    </a:p>
                    <a:p>
                      <a:pPr marL="285750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dirty="0"/>
                        <a:t>Capability Building </a:t>
                      </a:r>
                      <a:r>
                        <a:rPr lang="en-US" dirty="0" err="1"/>
                        <a:t>Programme</a:t>
                      </a:r>
                      <a:r>
                        <a:rPr lang="en-US" dirty="0"/>
                        <a:t> </a:t>
                      </a:r>
                    </a:p>
                    <a:p>
                      <a:pPr marL="285750" lvl="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US" dirty="0"/>
                        <a:t>Future Talent </a:t>
                      </a:r>
                      <a:r>
                        <a:rPr lang="en-US" dirty="0" err="1"/>
                        <a:t>Programme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GLAD website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GLAD </a:t>
                      </a:r>
                      <a:r>
                        <a:rPr lang="en-GB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eAcademy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GLAD Zoom facility (webinar) 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GLAD mailing list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GLAD slack community (GLAD Community)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GN4.2 8 reports and 2 deliverables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435340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4755A263-D812-2747-A5AD-B8ABDE3F9818}"/>
              </a:ext>
            </a:extLst>
          </p:cNvPr>
          <p:cNvGrpSpPr/>
          <p:nvPr/>
        </p:nvGrpSpPr>
        <p:grpSpPr>
          <a:xfrm>
            <a:off x="3127450" y="1511811"/>
            <a:ext cx="4806754" cy="1448568"/>
            <a:chOff x="2555892" y="1249247"/>
            <a:chExt cx="4806754" cy="144856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027A7D2-7F29-614D-9851-FCB4C4E21351}"/>
                </a:ext>
              </a:extLst>
            </p:cNvPr>
            <p:cNvSpPr txBox="1"/>
            <p:nvPr/>
          </p:nvSpPr>
          <p:spPr>
            <a:xfrm>
              <a:off x="2555892" y="2046276"/>
              <a:ext cx="10940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26 </a:t>
              </a:r>
            </a:p>
            <a:p>
              <a:pPr algn="ctr"/>
              <a:r>
                <a:rPr lang="en-US" dirty="0"/>
                <a:t>events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E2230B-D202-674D-8E96-EF32EC2D7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198" y="1249247"/>
              <a:ext cx="719401" cy="71940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691E409-D8E4-7C46-A935-F8CF6E3B6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1815" y="1249247"/>
              <a:ext cx="737754" cy="73775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B66D71-825E-E646-B7BF-B6F73D3F3E1C}"/>
                </a:ext>
              </a:extLst>
            </p:cNvPr>
            <p:cNvSpPr txBox="1"/>
            <p:nvPr/>
          </p:nvSpPr>
          <p:spPr>
            <a:xfrm>
              <a:off x="4293214" y="2005387"/>
              <a:ext cx="1340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508 </a:t>
              </a:r>
            </a:p>
            <a:p>
              <a:pPr algn="ctr"/>
              <a:r>
                <a:rPr lang="en-US" dirty="0"/>
                <a:t>participants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1DC30DF-9024-8E49-A231-89A25DFAE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697" y="1308522"/>
              <a:ext cx="737754" cy="73775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6BD4CF-5AE1-E140-8170-30C2D95828E6}"/>
                </a:ext>
              </a:extLst>
            </p:cNvPr>
            <p:cNvSpPr txBox="1"/>
            <p:nvPr/>
          </p:nvSpPr>
          <p:spPr>
            <a:xfrm>
              <a:off x="6022502" y="2051484"/>
              <a:ext cx="1340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over 35 </a:t>
              </a:r>
            </a:p>
            <a:p>
              <a:pPr algn="ctr"/>
              <a:r>
                <a:rPr lang="en-US" dirty="0"/>
                <a:t>NRENs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730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E2227F-E3FE-BD4F-A70F-69D893D9E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GLAD is …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AF51C6-094A-3E41-BC5B-AC1B6F8234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03" y="1136073"/>
            <a:ext cx="4521200" cy="45212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BF1784F-BA29-FE41-8CF1-FE3498FD75CE}"/>
              </a:ext>
            </a:extLst>
          </p:cNvPr>
          <p:cNvGrpSpPr/>
          <p:nvPr/>
        </p:nvGrpSpPr>
        <p:grpSpPr>
          <a:xfrm>
            <a:off x="8385337" y="1858590"/>
            <a:ext cx="1877655" cy="1489693"/>
            <a:chOff x="9026536" y="2571750"/>
            <a:chExt cx="1877655" cy="148969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8EB8307-2538-D248-9B78-E1E57ADCD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6486" y="3323689"/>
              <a:ext cx="737754" cy="73775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0AAEE9C-C42A-2C41-B27F-15401146C10E}"/>
                </a:ext>
              </a:extLst>
            </p:cNvPr>
            <p:cNvSpPr txBox="1"/>
            <p:nvPr/>
          </p:nvSpPr>
          <p:spPr>
            <a:xfrm>
              <a:off x="9026536" y="2571750"/>
              <a:ext cx="187765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chemeClr val="accent1">
                      <a:lumMod val="50000"/>
                    </a:schemeClr>
                  </a:solidFill>
                  <a:ea typeface="+mj-ea"/>
                  <a:cs typeface="+mj-cs"/>
                </a:rPr>
                <a:t>VAT man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E61A1F0-E6A4-1246-A997-DE11BA966C8A}"/>
              </a:ext>
            </a:extLst>
          </p:cNvPr>
          <p:cNvGrpSpPr/>
          <p:nvPr/>
        </p:nvGrpSpPr>
        <p:grpSpPr>
          <a:xfrm>
            <a:off x="1088017" y="1833996"/>
            <a:ext cx="1877655" cy="1595004"/>
            <a:chOff x="998895" y="2571750"/>
            <a:chExt cx="1877655" cy="159500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E6DCF1-A273-6444-AD4A-19EE2A45946E}"/>
                </a:ext>
              </a:extLst>
            </p:cNvPr>
            <p:cNvSpPr txBox="1"/>
            <p:nvPr/>
          </p:nvSpPr>
          <p:spPr>
            <a:xfrm>
              <a:off x="998895" y="2571750"/>
              <a:ext cx="18776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chemeClr val="accent1">
                      <a:lumMod val="50000"/>
                    </a:schemeClr>
                  </a:solidFill>
                  <a:ea typeface="+mj-ea"/>
                  <a:cs typeface="+mj-cs"/>
                </a:rPr>
                <a:t>European Commission 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5E54792-A970-A84A-9326-391954B71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845" y="3429000"/>
              <a:ext cx="737754" cy="73775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8921F20A-080A-EC45-835E-6903F6488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89164">
            <a:off x="9841315" y="1243092"/>
            <a:ext cx="1317039" cy="8705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6D3530-E983-E844-B15A-F8E4EE1CAE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190" y="920618"/>
            <a:ext cx="1409700" cy="14097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E9B3BCE5-2E5F-1F4F-B2E4-5381F2F14065}"/>
              </a:ext>
            </a:extLst>
          </p:cNvPr>
          <p:cNvGrpSpPr/>
          <p:nvPr/>
        </p:nvGrpSpPr>
        <p:grpSpPr>
          <a:xfrm>
            <a:off x="1088017" y="4405683"/>
            <a:ext cx="1877655" cy="1563317"/>
            <a:chOff x="1088017" y="4405683"/>
            <a:chExt cx="1877655" cy="156331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AF4D801-E66B-904C-9719-C29DAA920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7967" y="5231246"/>
              <a:ext cx="737754" cy="73775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4289031-5553-0845-94C6-698BEC35AE9C}"/>
                </a:ext>
              </a:extLst>
            </p:cNvPr>
            <p:cNvSpPr txBox="1"/>
            <p:nvPr/>
          </p:nvSpPr>
          <p:spPr>
            <a:xfrm>
              <a:off x="1088017" y="4405683"/>
              <a:ext cx="18776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chemeClr val="accent1">
                      <a:lumMod val="50000"/>
                    </a:schemeClr>
                  </a:solidFill>
                  <a:ea typeface="+mj-ea"/>
                  <a:cs typeface="+mj-cs"/>
                </a:rPr>
                <a:t>NREN interests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5255AC4-23B6-BF43-88A1-568781EEAB34}"/>
              </a:ext>
            </a:extLst>
          </p:cNvPr>
          <p:cNvGrpSpPr/>
          <p:nvPr/>
        </p:nvGrpSpPr>
        <p:grpSpPr>
          <a:xfrm>
            <a:off x="8385338" y="4393465"/>
            <a:ext cx="1877655" cy="1507195"/>
            <a:chOff x="8385338" y="4393465"/>
            <a:chExt cx="1877655" cy="150719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B476D78-96A7-794F-AC78-F51112221144}"/>
                </a:ext>
              </a:extLst>
            </p:cNvPr>
            <p:cNvSpPr txBox="1"/>
            <p:nvPr/>
          </p:nvSpPr>
          <p:spPr>
            <a:xfrm>
              <a:off x="8385338" y="4393465"/>
              <a:ext cx="18776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solidFill>
                    <a:schemeClr val="accent1">
                      <a:lumMod val="50000"/>
                    </a:schemeClr>
                  </a:solidFill>
                  <a:ea typeface="+mj-ea"/>
                  <a:cs typeface="+mj-cs"/>
                </a:rPr>
                <a:t>GN4.2 interests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5DDFA16-03AC-3D46-AD43-38378F132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5287" y="5162906"/>
              <a:ext cx="737754" cy="7377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79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A170BD-92C1-6640-90D6-40933C367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1618550"/>
            <a:ext cx="6496050" cy="2991550"/>
          </a:xfrm>
        </p:spPr>
        <p:txBody>
          <a:bodyPr/>
          <a:lstStyle/>
          <a:p>
            <a:pPr marL="0" indent="0" algn="just">
              <a:buNone/>
            </a:pPr>
            <a:r>
              <a:rPr lang="en-GB" dirty="0"/>
              <a:t>a </a:t>
            </a:r>
            <a:r>
              <a:rPr lang="en-GB" b="1" dirty="0"/>
              <a:t>choice architect</a:t>
            </a:r>
            <a:r>
              <a:rPr lang="en-GB" dirty="0"/>
              <a:t> where our clients make the best learning choices. Thus, GLAD develops programmes that enable autonomous and well-informed decision making in relation to learning and training.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064E97-823D-6141-8F2F-DECA85E80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GLAD is 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C7B77-D05C-4140-A7D2-38D75D43C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3888140"/>
            <a:ext cx="4610099" cy="296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1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E8FF54-7A26-9C4B-BD93-C9D11213A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Design &amp; deliver training events (development of skill and transfer of knowledge)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Support and structure your knowledge creation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/>
              <a:t>and</a:t>
            </a:r>
            <a:r>
              <a:rPr lang="en-US" dirty="0"/>
              <a:t> Capture your expertise in bespoke elearning solutions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Offer a special deal on training with the Learning Tree, preferred training provider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 &amp; negotiation with learning resources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Advise on available funding and advise on available training solutions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0D80DB-CB29-A04C-881A-9C262597A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GLAD can do for me (and my NREN)?</a:t>
            </a:r>
          </a:p>
        </p:txBody>
      </p:sp>
    </p:spTree>
    <p:extLst>
      <p:ext uri="{BB962C8B-B14F-4D97-AF65-F5344CB8AC3E}">
        <p14:creationId xmlns:p14="http://schemas.microsoft.com/office/powerpoint/2010/main" val="231365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DE007F-E152-9F4C-A760-3772D67697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712" y="1428750"/>
            <a:ext cx="6226064" cy="43513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83C896-53D7-5A4D-A617-F2AA092AE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there now? </a:t>
            </a:r>
          </a:p>
        </p:txBody>
      </p:sp>
    </p:spTree>
    <p:extLst>
      <p:ext uri="{BB962C8B-B14F-4D97-AF65-F5344CB8AC3E}">
        <p14:creationId xmlns:p14="http://schemas.microsoft.com/office/powerpoint/2010/main" val="1173027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A53318-A34B-4645-BE4E-8DB7C62F2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www.menti.com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95-36-89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212549-8D64-0344-B6CF-23AFCCD5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I do for GLAD? </a:t>
            </a:r>
          </a:p>
        </p:txBody>
      </p:sp>
    </p:spTree>
    <p:extLst>
      <p:ext uri="{BB962C8B-B14F-4D97-AF65-F5344CB8AC3E}">
        <p14:creationId xmlns:p14="http://schemas.microsoft.com/office/powerpoint/2010/main" val="1489419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25/09/2018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758361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  <a:hlinkClick r:id="rId3"/>
              </a:rPr>
              <a:t>glad@geant.org</a:t>
            </a:r>
            <a:r>
              <a:rPr lang="en-US" sz="4400" b="1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83828C50-5B4C-454C-BD2E-06DF0F78ECFB}"/>
              </a:ext>
            </a:extLst>
          </p:cNvPr>
          <p:cNvSpPr txBox="1">
            <a:spLocks/>
          </p:cNvSpPr>
          <p:nvPr/>
        </p:nvSpPr>
        <p:spPr>
          <a:xfrm>
            <a:off x="998895" y="2235746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Talk to Us:</a:t>
            </a:r>
            <a:r>
              <a:rPr lang="en-US" sz="4400" b="1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700</TotalTime>
  <Words>306</Words>
  <Application>Microsoft Macintosh PowerPoint</Application>
  <PresentationFormat>Widescreen</PresentationFormat>
  <Paragraphs>72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Al Bayan Plain</vt:lpstr>
      <vt:lpstr>Arial</vt:lpstr>
      <vt:lpstr>Calibri</vt:lpstr>
      <vt:lpstr>Calibri Light</vt:lpstr>
      <vt:lpstr>Courier New</vt:lpstr>
      <vt:lpstr>Custom Design</vt:lpstr>
      <vt:lpstr>1_Custom Design</vt:lpstr>
      <vt:lpstr>Office Theme</vt:lpstr>
      <vt:lpstr>PowerPoint Presentation</vt:lpstr>
      <vt:lpstr>GLAD in GN4.2</vt:lpstr>
      <vt:lpstr>GLAD is …</vt:lpstr>
      <vt:lpstr>GLAD is … </vt:lpstr>
      <vt:lpstr>What GLAD can do for me (and my NREN)?</vt:lpstr>
      <vt:lpstr>What is there now? </vt:lpstr>
      <vt:lpstr>What can I do for GLAD? 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Irina Mikhailava</cp:lastModifiedBy>
  <cp:revision>78</cp:revision>
  <dcterms:created xsi:type="dcterms:W3CDTF">2018-03-16T12:13:33Z</dcterms:created>
  <dcterms:modified xsi:type="dcterms:W3CDTF">2018-09-25T13:07:41Z</dcterms:modified>
</cp:coreProperties>
</file>