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15" autoAdjust="0"/>
    <p:restoredTop sz="66378" autoAdjust="0"/>
  </p:normalViewPr>
  <p:slideViewPr>
    <p:cSldViewPr snapToGrid="0">
      <p:cViewPr varScale="1">
        <p:scale>
          <a:sx n="120" d="100"/>
          <a:sy n="120" d="100"/>
        </p:scale>
        <p:origin x="1520"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E88E42-F036-4CDE-9681-5F113130A40A}" type="datetimeFigureOut">
              <a:rPr lang="en-GB" smtClean="0"/>
              <a:t>16/09/2018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5B20A7-C67F-44FF-8027-19D4B924123A}" type="slidenum">
              <a:rPr lang="en-GB" smtClean="0"/>
              <a:t>‹#›</a:t>
            </a:fld>
            <a:endParaRPr lang="en-GB"/>
          </a:p>
        </p:txBody>
      </p:sp>
    </p:spTree>
    <p:extLst>
      <p:ext uri="{BB962C8B-B14F-4D97-AF65-F5344CB8AC3E}">
        <p14:creationId xmlns:p14="http://schemas.microsoft.com/office/powerpoint/2010/main" val="25553714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Static maps produced by networks and collaborations to show present</a:t>
            </a:r>
            <a:r>
              <a:rPr lang="en-GB" baseline="0" dirty="0"/>
              <a:t> corresponding connectivity. Anyone trying to get a fuller global picture though has to look at multiple resources, sometimes not easy find.  Also, information is limited (link speeds, end points, etc. not always clear, who pays for what, etc.)</a:t>
            </a:r>
            <a:endParaRPr lang="en-GB" dirty="0"/>
          </a:p>
        </p:txBody>
      </p:sp>
      <p:sp>
        <p:nvSpPr>
          <p:cNvPr id="4" name="Slide Number Placeholder 3"/>
          <p:cNvSpPr>
            <a:spLocks noGrp="1"/>
          </p:cNvSpPr>
          <p:nvPr>
            <p:ph type="sldNum" sz="quarter" idx="10"/>
          </p:nvPr>
        </p:nvSpPr>
        <p:spPr/>
        <p:txBody>
          <a:bodyPr/>
          <a:lstStyle/>
          <a:p>
            <a:fld id="{EF5B20A7-C67F-44FF-8027-19D4B924123A}" type="slidenum">
              <a:rPr lang="en-GB" smtClean="0"/>
              <a:t>2</a:t>
            </a:fld>
            <a:endParaRPr lang="en-GB"/>
          </a:p>
        </p:txBody>
      </p:sp>
    </p:spTree>
    <p:extLst>
      <p:ext uri="{BB962C8B-B14F-4D97-AF65-F5344CB8AC3E}">
        <p14:creationId xmlns:p14="http://schemas.microsoft.com/office/powerpoint/2010/main" val="25346078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Solves some of the issues</a:t>
            </a:r>
            <a:r>
              <a:rPr lang="en-GB" baseline="0" dirty="0"/>
              <a:t> – one location, easy to find, shows global and regional maps.:</a:t>
            </a:r>
          </a:p>
          <a:p>
            <a:r>
              <a:rPr lang="en-GB" baseline="0" dirty="0"/>
              <a:t>Info includes:</a:t>
            </a:r>
          </a:p>
          <a:p>
            <a:pPr marL="171450" indent="-171450">
              <a:buFontTx/>
              <a:buChar char="-"/>
            </a:pPr>
            <a:r>
              <a:rPr lang="en-GB" baseline="0" dirty="0"/>
              <a:t>Country info: NREN(s) in the country</a:t>
            </a:r>
          </a:p>
          <a:p>
            <a:pPr marL="171450" indent="-171450">
              <a:buFontTx/>
              <a:buChar char="-"/>
            </a:pPr>
            <a:r>
              <a:rPr lang="en-GB" baseline="0" dirty="0"/>
              <a:t>NREN info (e.g. URL)</a:t>
            </a:r>
          </a:p>
          <a:p>
            <a:pPr marL="171450" indent="-171450">
              <a:buFontTx/>
              <a:buChar char="-"/>
            </a:pPr>
            <a:r>
              <a:rPr lang="en-GB" baseline="0" dirty="0"/>
              <a:t>Link info (network, speed, end points, funding body)</a:t>
            </a:r>
          </a:p>
          <a:p>
            <a:pPr marL="171450" indent="-171450">
              <a:buFontTx/>
              <a:buChar char="-"/>
            </a:pPr>
            <a:r>
              <a:rPr lang="en-GB" baseline="0" dirty="0" err="1"/>
              <a:t>PoP</a:t>
            </a:r>
            <a:r>
              <a:rPr lang="en-GB" baseline="0" dirty="0"/>
              <a:t> information</a:t>
            </a:r>
          </a:p>
          <a:p>
            <a:pPr marL="171450" indent="-171450">
              <a:buFontTx/>
              <a:buChar char="-"/>
            </a:pPr>
            <a:endParaRPr lang="en-GB" baseline="0" dirty="0"/>
          </a:p>
          <a:p>
            <a:pPr marL="0" indent="0">
              <a:buFontTx/>
              <a:buNone/>
            </a:pPr>
            <a:r>
              <a:rPr lang="en-GB" baseline="0" dirty="0"/>
              <a:t>But not perfect for a fully global view – e.g. </a:t>
            </a:r>
          </a:p>
          <a:p>
            <a:pPr marL="171450" indent="-171450">
              <a:buFont typeface="Arial" panose="020B0604020202020204" pitchFamily="34" charset="0"/>
              <a:buChar char="•"/>
            </a:pPr>
            <a:r>
              <a:rPr lang="en-GB" baseline="0" dirty="0"/>
              <a:t>shows global connectivity between GÉANT and global partners, so not between say North America and Asia-Pacific.</a:t>
            </a:r>
          </a:p>
          <a:p>
            <a:pPr marL="171450" indent="-171450">
              <a:buFont typeface="Arial" panose="020B0604020202020204" pitchFamily="34" charset="0"/>
              <a:buChar char="•"/>
            </a:pPr>
            <a:r>
              <a:rPr lang="en-GB" baseline="0" dirty="0"/>
              <a:t>National maps are shown via link to static map on NREN’s website, so continuity of information is not ensured, and interactive facility is lost at national level.</a:t>
            </a:r>
          </a:p>
          <a:p>
            <a:pPr marL="171450" indent="-171450">
              <a:buFont typeface="Arial" panose="020B0604020202020204" pitchFamily="34" charset="0"/>
              <a:buChar char="•"/>
            </a:pPr>
            <a:r>
              <a:rPr lang="en-GB" baseline="0" dirty="0"/>
              <a:t>Data is entered by GÉANT, so dependent on GÉANT engaging on a regular updates from other parties, and entering data on their behalf into database (which requires some syntax to ensure links, etc. appear right).</a:t>
            </a:r>
          </a:p>
        </p:txBody>
      </p:sp>
      <p:sp>
        <p:nvSpPr>
          <p:cNvPr id="4" name="Slide Number Placeholder 3"/>
          <p:cNvSpPr>
            <a:spLocks noGrp="1"/>
          </p:cNvSpPr>
          <p:nvPr>
            <p:ph type="sldNum" sz="quarter" idx="10"/>
          </p:nvPr>
        </p:nvSpPr>
        <p:spPr/>
        <p:txBody>
          <a:bodyPr/>
          <a:lstStyle/>
          <a:p>
            <a:fld id="{EF5B20A7-C67F-44FF-8027-19D4B924123A}" type="slidenum">
              <a:rPr lang="en-GB" smtClean="0"/>
              <a:t>3</a:t>
            </a:fld>
            <a:endParaRPr lang="en-GB"/>
          </a:p>
        </p:txBody>
      </p:sp>
    </p:spTree>
    <p:extLst>
      <p:ext uri="{BB962C8B-B14F-4D97-AF65-F5344CB8AC3E}">
        <p14:creationId xmlns:p14="http://schemas.microsoft.com/office/powerpoint/2010/main" val="14732305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a-DK" dirty="0"/>
              <a:t>Critical </a:t>
            </a:r>
            <a:r>
              <a:rPr lang="da-DK" dirty="0" err="1"/>
              <a:t>apsect</a:t>
            </a:r>
            <a:r>
              <a:rPr lang="da-DK" dirty="0"/>
              <a:t> </a:t>
            </a:r>
            <a:r>
              <a:rPr lang="da-DK" dirty="0" err="1"/>
              <a:t>here</a:t>
            </a:r>
            <a:r>
              <a:rPr lang="da-DK" dirty="0"/>
              <a:t> is the data model and data </a:t>
            </a:r>
            <a:r>
              <a:rPr lang="da-DK" dirty="0" err="1"/>
              <a:t>exchange</a:t>
            </a:r>
            <a:endParaRPr lang="da-DK" dirty="0"/>
          </a:p>
          <a:p>
            <a:r>
              <a:rPr lang="da-DK" dirty="0"/>
              <a:t>Meta-data </a:t>
            </a:r>
            <a:r>
              <a:rPr lang="da-DK" dirty="0" err="1"/>
              <a:t>tagging</a:t>
            </a:r>
            <a:r>
              <a:rPr lang="da-DK" dirty="0"/>
              <a:t> is </a:t>
            </a:r>
            <a:r>
              <a:rPr lang="da-DK" dirty="0" err="1"/>
              <a:t>essential</a:t>
            </a:r>
            <a:r>
              <a:rPr lang="da-DK" dirty="0"/>
              <a:t>, must </a:t>
            </a:r>
            <a:r>
              <a:rPr lang="da-DK" dirty="0" err="1"/>
              <a:t>be</a:t>
            </a:r>
            <a:r>
              <a:rPr lang="da-DK" dirty="0"/>
              <a:t> </a:t>
            </a:r>
            <a:r>
              <a:rPr lang="da-DK" dirty="0" err="1"/>
              <a:t>well-defined</a:t>
            </a:r>
            <a:r>
              <a:rPr lang="da-DK" dirty="0"/>
              <a:t> (</a:t>
            </a:r>
            <a:r>
              <a:rPr lang="da-DK" dirty="0" err="1"/>
              <a:t>i.e</a:t>
            </a:r>
            <a:r>
              <a:rPr lang="da-DK" dirty="0"/>
              <a:t>, </a:t>
            </a:r>
            <a:r>
              <a:rPr lang="da-DK" dirty="0" err="1"/>
              <a:t>capacity</a:t>
            </a:r>
            <a:r>
              <a:rPr lang="da-DK" dirty="0"/>
              <a:t>, type of link, purpose, </a:t>
            </a:r>
            <a:r>
              <a:rPr lang="da-DK" dirty="0" err="1"/>
              <a:t>conditions</a:t>
            </a:r>
            <a:r>
              <a:rPr lang="da-DK" dirty="0"/>
              <a:t> of </a:t>
            </a:r>
            <a:r>
              <a:rPr lang="da-DK" dirty="0" err="1"/>
              <a:t>use</a:t>
            </a:r>
            <a:r>
              <a:rPr lang="da-DK" dirty="0"/>
              <a:t>, …)</a:t>
            </a:r>
          </a:p>
        </p:txBody>
      </p:sp>
      <p:sp>
        <p:nvSpPr>
          <p:cNvPr id="4" name="Slide Number Placeholder 3"/>
          <p:cNvSpPr>
            <a:spLocks noGrp="1"/>
          </p:cNvSpPr>
          <p:nvPr>
            <p:ph type="sldNum" sz="quarter" idx="5"/>
          </p:nvPr>
        </p:nvSpPr>
        <p:spPr/>
        <p:txBody>
          <a:bodyPr/>
          <a:lstStyle/>
          <a:p>
            <a:fld id="{EF5B20A7-C67F-44FF-8027-19D4B924123A}" type="slidenum">
              <a:rPr lang="en-GB" smtClean="0"/>
              <a:t>5</a:t>
            </a:fld>
            <a:endParaRPr lang="en-GB"/>
          </a:p>
        </p:txBody>
      </p:sp>
    </p:spTree>
    <p:extLst>
      <p:ext uri="{BB962C8B-B14F-4D97-AF65-F5344CB8AC3E}">
        <p14:creationId xmlns:p14="http://schemas.microsoft.com/office/powerpoint/2010/main" val="28843909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5D9F011-DA6B-4D59-91E2-355547E6BA14}" type="datetimeFigureOut">
              <a:rPr lang="en-GB" smtClean="0"/>
              <a:t>16/09/2018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8CF788-B52F-43A4-A61C-A4D04E766099}" type="slidenum">
              <a:rPr lang="en-GB" smtClean="0"/>
              <a:t>‹#›</a:t>
            </a:fld>
            <a:endParaRPr lang="en-GB"/>
          </a:p>
        </p:txBody>
      </p:sp>
    </p:spTree>
    <p:extLst>
      <p:ext uri="{BB962C8B-B14F-4D97-AF65-F5344CB8AC3E}">
        <p14:creationId xmlns:p14="http://schemas.microsoft.com/office/powerpoint/2010/main" val="3804488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5D9F011-DA6B-4D59-91E2-355547E6BA14}" type="datetimeFigureOut">
              <a:rPr lang="en-GB" smtClean="0"/>
              <a:t>16/09/2018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8CF788-B52F-43A4-A61C-A4D04E766099}" type="slidenum">
              <a:rPr lang="en-GB" smtClean="0"/>
              <a:t>‹#›</a:t>
            </a:fld>
            <a:endParaRPr lang="en-GB"/>
          </a:p>
        </p:txBody>
      </p:sp>
    </p:spTree>
    <p:extLst>
      <p:ext uri="{BB962C8B-B14F-4D97-AF65-F5344CB8AC3E}">
        <p14:creationId xmlns:p14="http://schemas.microsoft.com/office/powerpoint/2010/main" val="127572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5D9F011-DA6B-4D59-91E2-355547E6BA14}" type="datetimeFigureOut">
              <a:rPr lang="en-GB" smtClean="0"/>
              <a:t>16/09/2018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8CF788-B52F-43A4-A61C-A4D04E766099}" type="slidenum">
              <a:rPr lang="en-GB" smtClean="0"/>
              <a:t>‹#›</a:t>
            </a:fld>
            <a:endParaRPr lang="en-GB"/>
          </a:p>
        </p:txBody>
      </p:sp>
    </p:spTree>
    <p:extLst>
      <p:ext uri="{BB962C8B-B14F-4D97-AF65-F5344CB8AC3E}">
        <p14:creationId xmlns:p14="http://schemas.microsoft.com/office/powerpoint/2010/main" val="8715803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5D9F011-DA6B-4D59-91E2-355547E6BA14}" type="datetimeFigureOut">
              <a:rPr lang="en-GB" smtClean="0"/>
              <a:t>16/09/2018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8CF788-B52F-43A4-A61C-A4D04E766099}" type="slidenum">
              <a:rPr lang="en-GB" smtClean="0"/>
              <a:t>‹#›</a:t>
            </a:fld>
            <a:endParaRPr lang="en-GB"/>
          </a:p>
        </p:txBody>
      </p:sp>
    </p:spTree>
    <p:extLst>
      <p:ext uri="{BB962C8B-B14F-4D97-AF65-F5344CB8AC3E}">
        <p14:creationId xmlns:p14="http://schemas.microsoft.com/office/powerpoint/2010/main" val="1198395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5D9F011-DA6B-4D59-91E2-355547E6BA14}" type="datetimeFigureOut">
              <a:rPr lang="en-GB" smtClean="0"/>
              <a:t>16/09/2018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8CF788-B52F-43A4-A61C-A4D04E766099}" type="slidenum">
              <a:rPr lang="en-GB" smtClean="0"/>
              <a:t>‹#›</a:t>
            </a:fld>
            <a:endParaRPr lang="en-GB"/>
          </a:p>
        </p:txBody>
      </p:sp>
    </p:spTree>
    <p:extLst>
      <p:ext uri="{BB962C8B-B14F-4D97-AF65-F5344CB8AC3E}">
        <p14:creationId xmlns:p14="http://schemas.microsoft.com/office/powerpoint/2010/main" val="35530480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5D9F011-DA6B-4D59-91E2-355547E6BA14}" type="datetimeFigureOut">
              <a:rPr lang="en-GB" smtClean="0"/>
              <a:t>16/09/2018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8CF788-B52F-43A4-A61C-A4D04E766099}" type="slidenum">
              <a:rPr lang="en-GB" smtClean="0"/>
              <a:t>‹#›</a:t>
            </a:fld>
            <a:endParaRPr lang="en-GB"/>
          </a:p>
        </p:txBody>
      </p:sp>
    </p:spTree>
    <p:extLst>
      <p:ext uri="{BB962C8B-B14F-4D97-AF65-F5344CB8AC3E}">
        <p14:creationId xmlns:p14="http://schemas.microsoft.com/office/powerpoint/2010/main" val="7687724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5D9F011-DA6B-4D59-91E2-355547E6BA14}" type="datetimeFigureOut">
              <a:rPr lang="en-GB" smtClean="0"/>
              <a:t>16/09/2018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78CF788-B52F-43A4-A61C-A4D04E766099}" type="slidenum">
              <a:rPr lang="en-GB" smtClean="0"/>
              <a:t>‹#›</a:t>
            </a:fld>
            <a:endParaRPr lang="en-GB"/>
          </a:p>
        </p:txBody>
      </p:sp>
    </p:spTree>
    <p:extLst>
      <p:ext uri="{BB962C8B-B14F-4D97-AF65-F5344CB8AC3E}">
        <p14:creationId xmlns:p14="http://schemas.microsoft.com/office/powerpoint/2010/main" val="18084564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5D9F011-DA6B-4D59-91E2-355547E6BA14}" type="datetimeFigureOut">
              <a:rPr lang="en-GB" smtClean="0"/>
              <a:t>16/09/2018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78CF788-B52F-43A4-A61C-A4D04E766099}" type="slidenum">
              <a:rPr lang="en-GB" smtClean="0"/>
              <a:t>‹#›</a:t>
            </a:fld>
            <a:endParaRPr lang="en-GB"/>
          </a:p>
        </p:txBody>
      </p:sp>
    </p:spTree>
    <p:extLst>
      <p:ext uri="{BB962C8B-B14F-4D97-AF65-F5344CB8AC3E}">
        <p14:creationId xmlns:p14="http://schemas.microsoft.com/office/powerpoint/2010/main" val="18123109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D9F011-DA6B-4D59-91E2-355547E6BA14}" type="datetimeFigureOut">
              <a:rPr lang="en-GB" smtClean="0"/>
              <a:t>16/09/2018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78CF788-B52F-43A4-A61C-A4D04E766099}" type="slidenum">
              <a:rPr lang="en-GB" smtClean="0"/>
              <a:t>‹#›</a:t>
            </a:fld>
            <a:endParaRPr lang="en-GB"/>
          </a:p>
        </p:txBody>
      </p:sp>
    </p:spTree>
    <p:extLst>
      <p:ext uri="{BB962C8B-B14F-4D97-AF65-F5344CB8AC3E}">
        <p14:creationId xmlns:p14="http://schemas.microsoft.com/office/powerpoint/2010/main" val="1538487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5D9F011-DA6B-4D59-91E2-355547E6BA14}" type="datetimeFigureOut">
              <a:rPr lang="en-GB" smtClean="0"/>
              <a:t>16/09/2018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8CF788-B52F-43A4-A61C-A4D04E766099}" type="slidenum">
              <a:rPr lang="en-GB" smtClean="0"/>
              <a:t>‹#›</a:t>
            </a:fld>
            <a:endParaRPr lang="en-GB"/>
          </a:p>
        </p:txBody>
      </p:sp>
    </p:spTree>
    <p:extLst>
      <p:ext uri="{BB962C8B-B14F-4D97-AF65-F5344CB8AC3E}">
        <p14:creationId xmlns:p14="http://schemas.microsoft.com/office/powerpoint/2010/main" val="4128807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5D9F011-DA6B-4D59-91E2-355547E6BA14}" type="datetimeFigureOut">
              <a:rPr lang="en-GB" smtClean="0"/>
              <a:t>16/09/2018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8CF788-B52F-43A4-A61C-A4D04E766099}" type="slidenum">
              <a:rPr lang="en-GB" smtClean="0"/>
              <a:t>‹#›</a:t>
            </a:fld>
            <a:endParaRPr lang="en-GB"/>
          </a:p>
        </p:txBody>
      </p:sp>
    </p:spTree>
    <p:extLst>
      <p:ext uri="{BB962C8B-B14F-4D97-AF65-F5344CB8AC3E}">
        <p14:creationId xmlns:p14="http://schemas.microsoft.com/office/powerpoint/2010/main" val="4026841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D9F011-DA6B-4D59-91E2-355547E6BA14}" type="datetimeFigureOut">
              <a:rPr lang="en-GB" smtClean="0"/>
              <a:t>16/09/2018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8CF788-B52F-43A4-A61C-A4D04E766099}" type="slidenum">
              <a:rPr lang="en-GB" smtClean="0"/>
              <a:t>‹#›</a:t>
            </a:fld>
            <a:endParaRPr lang="en-GB"/>
          </a:p>
        </p:txBody>
      </p:sp>
    </p:spTree>
    <p:extLst>
      <p:ext uri="{BB962C8B-B14F-4D97-AF65-F5344CB8AC3E}">
        <p14:creationId xmlns:p14="http://schemas.microsoft.com/office/powerpoint/2010/main" val="1635044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jpe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jpeg"/><Relationship Id="rId10" Type="http://schemas.openxmlformats.org/officeDocument/2006/relationships/image" Target="../media/image8.jpeg"/><Relationship Id="rId4" Type="http://schemas.openxmlformats.org/officeDocument/2006/relationships/image" Target="../media/image2.jpeg"/><Relationship Id="rId9" Type="http://schemas.openxmlformats.org/officeDocument/2006/relationships/image" Target="../media/image7.jpeg"/><Relationship Id="rId14" Type="http://schemas.openxmlformats.org/officeDocument/2006/relationships/image" Target="../media/image12.png"/></Relationships>
</file>

<file path=ppt/slides/_rels/slide3.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hyperlink" Target="http://map.geant.org/" TargetMode="External"/><Relationship Id="rId7"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Global R&amp;E Network Interactive Map </a:t>
            </a:r>
          </a:p>
        </p:txBody>
      </p:sp>
      <p:sp>
        <p:nvSpPr>
          <p:cNvPr id="3" name="Subtitle 2"/>
          <p:cNvSpPr>
            <a:spLocks noGrp="1"/>
          </p:cNvSpPr>
          <p:nvPr>
            <p:ph type="subTitle" idx="1"/>
          </p:nvPr>
        </p:nvSpPr>
        <p:spPr>
          <a:xfrm>
            <a:off x="1524000" y="3955312"/>
            <a:ext cx="9144000" cy="1626780"/>
          </a:xfrm>
        </p:spPr>
        <p:txBody>
          <a:bodyPr>
            <a:normAutofit/>
          </a:bodyPr>
          <a:lstStyle/>
          <a:p>
            <a:r>
              <a:rPr lang="en-GB" sz="3200" dirty="0"/>
              <a:t>GREN Mapping Working Group</a:t>
            </a:r>
          </a:p>
          <a:p>
            <a:r>
              <a:rPr lang="da-DK" sz="2800" dirty="0"/>
              <a:t>GNA Technical WG meeting</a:t>
            </a:r>
          </a:p>
          <a:p>
            <a:r>
              <a:rPr lang="da-DK" sz="2800" dirty="0"/>
              <a:t>17 September 2018</a:t>
            </a:r>
          </a:p>
          <a:p>
            <a:endParaRPr lang="en-GB" sz="3200" dirty="0"/>
          </a:p>
        </p:txBody>
      </p:sp>
    </p:spTree>
    <p:extLst>
      <p:ext uri="{BB962C8B-B14F-4D97-AF65-F5344CB8AC3E}">
        <p14:creationId xmlns:p14="http://schemas.microsoft.com/office/powerpoint/2010/main" val="24787776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(Static) Story so Far…</a:t>
            </a:r>
          </a:p>
        </p:txBody>
      </p:sp>
      <p:pic>
        <p:nvPicPr>
          <p:cNvPr id="6" name="Content Placeholder 5"/>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6905670" y="1837827"/>
            <a:ext cx="4254691" cy="2127346"/>
          </a:xfrm>
          <a:ln w="12700">
            <a:solidFill>
              <a:schemeClr val="tx1"/>
            </a:solidFill>
          </a:ln>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90900" y="1504310"/>
            <a:ext cx="2170389" cy="1220844"/>
          </a:xfrm>
          <a:prstGeom prst="rect">
            <a:avLst/>
          </a:prstGeom>
          <a:ln w="12700">
            <a:solidFill>
              <a:schemeClr val="bg1"/>
            </a:solidFill>
          </a:ln>
        </p:spPr>
      </p:pic>
      <p:pic>
        <p:nvPicPr>
          <p:cNvPr id="1026" name="Picture 2" descr="https://www.geant.org/Resources/Documents/Global%20Connectivity_july_2018.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69050" y="2376371"/>
            <a:ext cx="4088363" cy="2918186"/>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6"/>
          <a:stretch>
            <a:fillRect/>
          </a:stretch>
        </p:blipFill>
        <p:spPr>
          <a:xfrm>
            <a:off x="2567503" y="1883286"/>
            <a:ext cx="1468662" cy="1218826"/>
          </a:xfrm>
          <a:prstGeom prst="rect">
            <a:avLst/>
          </a:prstGeom>
          <a:ln w="12700">
            <a:solidFill>
              <a:schemeClr val="tx1"/>
            </a:solidFill>
          </a:ln>
        </p:spPr>
      </p:pic>
      <p:pic>
        <p:nvPicPr>
          <p:cNvPr id="9" name="Picture 8"/>
          <p:cNvPicPr>
            <a:picLocks noChangeAspect="1"/>
          </p:cNvPicPr>
          <p:nvPr/>
        </p:nvPicPr>
        <p:blipFill>
          <a:blip r:embed="rId7"/>
          <a:stretch>
            <a:fillRect/>
          </a:stretch>
        </p:blipFill>
        <p:spPr>
          <a:xfrm>
            <a:off x="3198503" y="1531617"/>
            <a:ext cx="1115065" cy="849195"/>
          </a:xfrm>
          <a:prstGeom prst="rect">
            <a:avLst/>
          </a:prstGeom>
          <a:ln w="12700">
            <a:solidFill>
              <a:schemeClr val="tx1"/>
            </a:solidFill>
          </a:ln>
        </p:spPr>
      </p:pic>
      <p:pic>
        <p:nvPicPr>
          <p:cNvPr id="10"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827881" y="4112312"/>
            <a:ext cx="4410268" cy="2480776"/>
          </a:xfrm>
          <a:prstGeom prst="rect">
            <a:avLst/>
          </a:prstGeom>
          <a:ln w="12700">
            <a:solidFill>
              <a:schemeClr val="tx1"/>
            </a:solidFill>
          </a:ln>
        </p:spPr>
      </p:pic>
      <p:pic>
        <p:nvPicPr>
          <p:cNvPr id="11" name="Picture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43643" y="4283720"/>
            <a:ext cx="1745487" cy="1332626"/>
          </a:xfrm>
          <a:prstGeom prst="rect">
            <a:avLst/>
          </a:prstGeom>
          <a:ln w="12700">
            <a:solidFill>
              <a:schemeClr val="tx1"/>
            </a:solidFill>
          </a:ln>
        </p:spPr>
      </p:pic>
      <p:pic>
        <p:nvPicPr>
          <p:cNvPr id="12" name="Picture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157867" y="5158868"/>
            <a:ext cx="1044656" cy="938232"/>
          </a:xfrm>
          <a:prstGeom prst="rect">
            <a:avLst/>
          </a:prstGeom>
          <a:ln w="12700">
            <a:solidFill>
              <a:schemeClr val="tx1"/>
            </a:solidFill>
          </a:ln>
        </p:spPr>
      </p:pic>
      <p:pic>
        <p:nvPicPr>
          <p:cNvPr id="13" name="Picture 1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823124" y="4376821"/>
            <a:ext cx="1298153" cy="1603419"/>
          </a:xfrm>
          <a:prstGeom prst="rect">
            <a:avLst/>
          </a:prstGeom>
          <a:ln w="12700">
            <a:solidFill>
              <a:schemeClr val="tx1"/>
            </a:solidFill>
          </a:ln>
        </p:spPr>
      </p:pic>
      <p:pic>
        <p:nvPicPr>
          <p:cNvPr id="1030" name="Picture 6" descr="http://www.tein4.net/img/network_img.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333502" y="3282732"/>
            <a:ext cx="1930648" cy="1364882"/>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pic>
        <p:nvPicPr>
          <p:cNvPr id="15" name="Picture 14"/>
          <p:cNvPicPr>
            <a:picLocks noChangeAspect="1"/>
          </p:cNvPicPr>
          <p:nvPr/>
        </p:nvPicPr>
        <p:blipFill>
          <a:blip r:embed="rId13"/>
          <a:stretch>
            <a:fillRect/>
          </a:stretch>
        </p:blipFill>
        <p:spPr>
          <a:xfrm>
            <a:off x="3589263" y="4834550"/>
            <a:ext cx="884841" cy="920013"/>
          </a:xfrm>
          <a:prstGeom prst="rect">
            <a:avLst/>
          </a:prstGeom>
          <a:ln w="12700">
            <a:solidFill>
              <a:schemeClr val="tx1"/>
            </a:solidFill>
          </a:ln>
        </p:spPr>
      </p:pic>
      <p:pic>
        <p:nvPicPr>
          <p:cNvPr id="16" name="Picture 15"/>
          <p:cNvPicPr>
            <a:picLocks noChangeAspect="1"/>
          </p:cNvPicPr>
          <p:nvPr/>
        </p:nvPicPr>
        <p:blipFill>
          <a:blip r:embed="rId14"/>
          <a:stretch>
            <a:fillRect/>
          </a:stretch>
        </p:blipFill>
        <p:spPr>
          <a:xfrm>
            <a:off x="5703435" y="3237137"/>
            <a:ext cx="838979" cy="598327"/>
          </a:xfrm>
          <a:prstGeom prst="rect">
            <a:avLst/>
          </a:prstGeom>
        </p:spPr>
      </p:pic>
      <p:pic>
        <p:nvPicPr>
          <p:cNvPr id="17" name="Picture 16"/>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4104712" y="1883286"/>
            <a:ext cx="1032984" cy="730274"/>
          </a:xfrm>
          <a:prstGeom prst="rect">
            <a:avLst/>
          </a:prstGeom>
          <a:ln w="12700">
            <a:solidFill>
              <a:schemeClr val="tx1"/>
            </a:solidFill>
          </a:ln>
        </p:spPr>
      </p:pic>
      <p:sp>
        <p:nvSpPr>
          <p:cNvPr id="21" name="Content Placeholder 2"/>
          <p:cNvSpPr txBox="1">
            <a:spLocks/>
          </p:cNvSpPr>
          <p:nvPr/>
        </p:nvSpPr>
        <p:spPr>
          <a:xfrm>
            <a:off x="9909109" y="6166625"/>
            <a:ext cx="1329039" cy="44034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200" dirty="0"/>
              <a:t>GNA Map</a:t>
            </a:r>
          </a:p>
        </p:txBody>
      </p:sp>
      <p:sp>
        <p:nvSpPr>
          <p:cNvPr id="22" name="Content Placeholder 2"/>
          <p:cNvSpPr txBox="1">
            <a:spLocks/>
          </p:cNvSpPr>
          <p:nvPr/>
        </p:nvSpPr>
        <p:spPr>
          <a:xfrm>
            <a:off x="6834856" y="1424243"/>
            <a:ext cx="1631916" cy="44034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200" dirty="0"/>
              <a:t>GLIF Maps</a:t>
            </a:r>
          </a:p>
        </p:txBody>
      </p:sp>
      <p:sp>
        <p:nvSpPr>
          <p:cNvPr id="23" name="Content Placeholder 2"/>
          <p:cNvSpPr txBox="1">
            <a:spLocks/>
          </p:cNvSpPr>
          <p:nvPr/>
        </p:nvSpPr>
        <p:spPr>
          <a:xfrm>
            <a:off x="838200" y="6239658"/>
            <a:ext cx="5425950" cy="440344"/>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Global, Regional and National Backbone Maps</a:t>
            </a:r>
          </a:p>
        </p:txBody>
      </p:sp>
      <p:pic>
        <p:nvPicPr>
          <p:cNvPr id="18" name="Picture 17"/>
          <p:cNvPicPr>
            <a:picLocks noChangeAspect="1"/>
          </p:cNvPicPr>
          <p:nvPr/>
        </p:nvPicPr>
        <p:blipFill>
          <a:blip r:embed="rId16"/>
          <a:stretch>
            <a:fillRect/>
          </a:stretch>
        </p:blipFill>
        <p:spPr>
          <a:xfrm>
            <a:off x="344220" y="2772936"/>
            <a:ext cx="1286405" cy="799419"/>
          </a:xfrm>
          <a:prstGeom prst="rect">
            <a:avLst/>
          </a:prstGeom>
        </p:spPr>
      </p:pic>
      <p:pic>
        <p:nvPicPr>
          <p:cNvPr id="19" name="Picture 18"/>
          <p:cNvPicPr>
            <a:picLocks noChangeAspect="1"/>
          </p:cNvPicPr>
          <p:nvPr/>
        </p:nvPicPr>
        <p:blipFill>
          <a:blip r:embed="rId17"/>
          <a:stretch>
            <a:fillRect/>
          </a:stretch>
        </p:blipFill>
        <p:spPr>
          <a:xfrm>
            <a:off x="254052" y="3381202"/>
            <a:ext cx="1195198" cy="859936"/>
          </a:xfrm>
          <a:prstGeom prst="rect">
            <a:avLst/>
          </a:prstGeom>
        </p:spPr>
      </p:pic>
      <p:pic>
        <p:nvPicPr>
          <p:cNvPr id="20" name="Picture 19"/>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27458" y="1503017"/>
            <a:ext cx="1260817" cy="1056564"/>
          </a:xfrm>
          <a:prstGeom prst="rect">
            <a:avLst/>
          </a:prstGeom>
        </p:spPr>
      </p:pic>
    </p:spTree>
    <p:extLst>
      <p:ext uri="{BB962C8B-B14F-4D97-AF65-F5344CB8AC3E}">
        <p14:creationId xmlns:p14="http://schemas.microsoft.com/office/powerpoint/2010/main" val="21405466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GÉANT Interactive Map</a:t>
            </a:r>
          </a:p>
        </p:txBody>
      </p:sp>
      <p:sp>
        <p:nvSpPr>
          <p:cNvPr id="3" name="Content Placeholder 2"/>
          <p:cNvSpPr>
            <a:spLocks noGrp="1"/>
          </p:cNvSpPr>
          <p:nvPr>
            <p:ph idx="1"/>
          </p:nvPr>
        </p:nvSpPr>
        <p:spPr>
          <a:xfrm>
            <a:off x="838200" y="1448143"/>
            <a:ext cx="3449595" cy="485089"/>
          </a:xfrm>
        </p:spPr>
        <p:txBody>
          <a:bodyPr/>
          <a:lstStyle/>
          <a:p>
            <a:pPr marL="0" indent="0">
              <a:buNone/>
            </a:pPr>
            <a:r>
              <a:rPr lang="en-GB" dirty="0">
                <a:hlinkClick r:id="rId3"/>
              </a:rPr>
              <a:t>http://map.geant.org</a:t>
            </a:r>
            <a:r>
              <a:rPr lang="en-GB" dirty="0"/>
              <a:t> </a:t>
            </a:r>
          </a:p>
        </p:txBody>
      </p:sp>
      <p:pic>
        <p:nvPicPr>
          <p:cNvPr id="4" name="Picture 3"/>
          <p:cNvPicPr>
            <a:picLocks noChangeAspect="1"/>
          </p:cNvPicPr>
          <p:nvPr/>
        </p:nvPicPr>
        <p:blipFill>
          <a:blip r:embed="rId4"/>
          <a:stretch>
            <a:fillRect/>
          </a:stretch>
        </p:blipFill>
        <p:spPr>
          <a:xfrm>
            <a:off x="930461" y="2011670"/>
            <a:ext cx="3357334" cy="1988871"/>
          </a:xfrm>
          <a:prstGeom prst="rect">
            <a:avLst/>
          </a:prstGeom>
        </p:spPr>
      </p:pic>
      <p:sp>
        <p:nvSpPr>
          <p:cNvPr id="5" name="Content Placeholder 1"/>
          <p:cNvSpPr txBox="1">
            <a:spLocks/>
          </p:cNvSpPr>
          <p:nvPr/>
        </p:nvSpPr>
        <p:spPr>
          <a:xfrm>
            <a:off x="8969328" y="2255191"/>
            <a:ext cx="2186132" cy="311475"/>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1500" kern="1200">
                <a:solidFill>
                  <a:srgbClr val="004360"/>
                </a:solidFill>
                <a:latin typeface="+mn-lt"/>
                <a:ea typeface="Verdana" panose="020B0604030504040204" pitchFamily="34" charset="0"/>
                <a:cs typeface="Verdana" panose="020B060403050404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350" kern="1200">
                <a:solidFill>
                  <a:srgbClr val="004361"/>
                </a:solidFill>
                <a:latin typeface="+mn-lt"/>
                <a:ea typeface="Verdana" panose="020B0604030504040204" pitchFamily="34" charset="0"/>
                <a:cs typeface="Verdana" panose="020B060403050404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rgbClr val="003F5E"/>
                </a:solidFill>
                <a:latin typeface="+mn-lt"/>
                <a:ea typeface="Verdana" panose="020B0604030504040204" pitchFamily="34" charset="0"/>
                <a:cs typeface="Verdana" panose="020B060403050404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GB" dirty="0"/>
              <a:t>Regional network maps</a:t>
            </a:r>
          </a:p>
        </p:txBody>
      </p:sp>
      <p:sp>
        <p:nvSpPr>
          <p:cNvPr id="6" name="Content Placeholder 1"/>
          <p:cNvSpPr txBox="1">
            <a:spLocks/>
          </p:cNvSpPr>
          <p:nvPr/>
        </p:nvSpPr>
        <p:spPr>
          <a:xfrm>
            <a:off x="8969328" y="3754120"/>
            <a:ext cx="2744877" cy="569479"/>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1500" kern="1200">
                <a:solidFill>
                  <a:srgbClr val="004360"/>
                </a:solidFill>
                <a:latin typeface="+mn-lt"/>
                <a:ea typeface="Verdana" panose="020B0604030504040204" pitchFamily="34" charset="0"/>
                <a:cs typeface="Verdana" panose="020B060403050404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350" kern="1200">
                <a:solidFill>
                  <a:srgbClr val="004361"/>
                </a:solidFill>
                <a:latin typeface="+mn-lt"/>
                <a:ea typeface="Verdana" panose="020B0604030504040204" pitchFamily="34" charset="0"/>
                <a:cs typeface="Verdana" panose="020B060403050404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rgbClr val="003F5E"/>
                </a:solidFill>
                <a:latin typeface="+mn-lt"/>
                <a:ea typeface="Verdana" panose="020B0604030504040204" pitchFamily="34" charset="0"/>
                <a:cs typeface="Verdana" panose="020B060403050404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GB" dirty="0"/>
              <a:t>Link information (network, speed, end points, funding)</a:t>
            </a:r>
          </a:p>
        </p:txBody>
      </p:sp>
      <p:sp>
        <p:nvSpPr>
          <p:cNvPr id="7" name="Content Placeholder 1"/>
          <p:cNvSpPr txBox="1">
            <a:spLocks/>
          </p:cNvSpPr>
          <p:nvPr/>
        </p:nvSpPr>
        <p:spPr>
          <a:xfrm>
            <a:off x="8969328" y="5564931"/>
            <a:ext cx="1883676" cy="377946"/>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1500" kern="1200">
                <a:solidFill>
                  <a:srgbClr val="004360"/>
                </a:solidFill>
                <a:latin typeface="+mn-lt"/>
                <a:ea typeface="Verdana" panose="020B0604030504040204" pitchFamily="34" charset="0"/>
                <a:cs typeface="Verdana" panose="020B060403050404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350" kern="1200">
                <a:solidFill>
                  <a:srgbClr val="004361"/>
                </a:solidFill>
                <a:latin typeface="+mn-lt"/>
                <a:ea typeface="Verdana" panose="020B0604030504040204" pitchFamily="34" charset="0"/>
                <a:cs typeface="Verdana" panose="020B060403050404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rgbClr val="003F5E"/>
                </a:solidFill>
                <a:latin typeface="+mn-lt"/>
                <a:ea typeface="Verdana" panose="020B0604030504040204" pitchFamily="34" charset="0"/>
                <a:cs typeface="Verdana" panose="020B060403050404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GB" dirty="0" err="1"/>
              <a:t>PoP</a:t>
            </a:r>
            <a:r>
              <a:rPr lang="en-GB" dirty="0"/>
              <a:t> Information</a:t>
            </a:r>
          </a:p>
        </p:txBody>
      </p:sp>
      <p:sp>
        <p:nvSpPr>
          <p:cNvPr id="8" name="Content Placeholder 1"/>
          <p:cNvSpPr txBox="1">
            <a:spLocks/>
          </p:cNvSpPr>
          <p:nvPr/>
        </p:nvSpPr>
        <p:spPr>
          <a:xfrm>
            <a:off x="1267474" y="6357170"/>
            <a:ext cx="2380298" cy="389614"/>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1500" kern="1200">
                <a:solidFill>
                  <a:srgbClr val="004360"/>
                </a:solidFill>
                <a:latin typeface="+mn-lt"/>
                <a:ea typeface="Verdana" panose="020B0604030504040204" pitchFamily="34" charset="0"/>
                <a:cs typeface="Verdana" panose="020B060403050404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350" kern="1200">
                <a:solidFill>
                  <a:srgbClr val="004361"/>
                </a:solidFill>
                <a:latin typeface="+mn-lt"/>
                <a:ea typeface="Verdana" panose="020B0604030504040204" pitchFamily="34" charset="0"/>
                <a:cs typeface="Verdana" panose="020B060403050404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rgbClr val="003F5E"/>
                </a:solidFill>
                <a:latin typeface="+mn-lt"/>
                <a:ea typeface="Verdana" panose="020B0604030504040204" pitchFamily="34" charset="0"/>
                <a:cs typeface="Verdana" panose="020B060403050404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GB" dirty="0"/>
              <a:t>NREN Information and links</a:t>
            </a:r>
          </a:p>
        </p:txBody>
      </p:sp>
      <p:sp>
        <p:nvSpPr>
          <p:cNvPr id="12" name="Content Placeholder 1"/>
          <p:cNvSpPr txBox="1">
            <a:spLocks/>
          </p:cNvSpPr>
          <p:nvPr/>
        </p:nvSpPr>
        <p:spPr>
          <a:xfrm>
            <a:off x="1088094" y="4038861"/>
            <a:ext cx="2739058" cy="641301"/>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1500" kern="1200">
                <a:solidFill>
                  <a:srgbClr val="004360"/>
                </a:solidFill>
                <a:latin typeface="+mn-lt"/>
                <a:ea typeface="Verdana" panose="020B0604030504040204" pitchFamily="34" charset="0"/>
                <a:cs typeface="Verdana" panose="020B060403050404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350" kern="1200">
                <a:solidFill>
                  <a:srgbClr val="004361"/>
                </a:solidFill>
                <a:latin typeface="+mn-lt"/>
                <a:ea typeface="Verdana" panose="020B0604030504040204" pitchFamily="34" charset="0"/>
                <a:cs typeface="Verdana" panose="020B060403050404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rgbClr val="003F5E"/>
                </a:solidFill>
                <a:latin typeface="+mn-lt"/>
                <a:ea typeface="Verdana" panose="020B0604030504040204" pitchFamily="34" charset="0"/>
                <a:cs typeface="Verdana" panose="020B060403050404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GB" dirty="0"/>
              <a:t>Global connectivity between GÉANT and other world regions</a:t>
            </a:r>
          </a:p>
        </p:txBody>
      </p:sp>
      <p:pic>
        <p:nvPicPr>
          <p:cNvPr id="13" name="Picture 12"/>
          <p:cNvPicPr>
            <a:picLocks noChangeAspect="1"/>
          </p:cNvPicPr>
          <p:nvPr/>
        </p:nvPicPr>
        <p:blipFill>
          <a:blip r:embed="rId5"/>
          <a:stretch>
            <a:fillRect/>
          </a:stretch>
        </p:blipFill>
        <p:spPr>
          <a:xfrm>
            <a:off x="5552393" y="1557298"/>
            <a:ext cx="3322688" cy="1514303"/>
          </a:xfrm>
          <a:prstGeom prst="rect">
            <a:avLst/>
          </a:prstGeom>
        </p:spPr>
      </p:pic>
      <p:pic>
        <p:nvPicPr>
          <p:cNvPr id="14" name="Picture 13"/>
          <p:cNvPicPr>
            <a:picLocks noChangeAspect="1"/>
          </p:cNvPicPr>
          <p:nvPr/>
        </p:nvPicPr>
        <p:blipFill>
          <a:blip r:embed="rId6"/>
          <a:stretch>
            <a:fillRect/>
          </a:stretch>
        </p:blipFill>
        <p:spPr>
          <a:xfrm>
            <a:off x="5552393" y="3240665"/>
            <a:ext cx="3322688" cy="1596391"/>
          </a:xfrm>
          <a:prstGeom prst="rect">
            <a:avLst/>
          </a:prstGeom>
        </p:spPr>
      </p:pic>
      <p:pic>
        <p:nvPicPr>
          <p:cNvPr id="16" name="Picture 15"/>
          <p:cNvPicPr>
            <a:picLocks noChangeAspect="1"/>
          </p:cNvPicPr>
          <p:nvPr/>
        </p:nvPicPr>
        <p:blipFill>
          <a:blip r:embed="rId7"/>
          <a:stretch>
            <a:fillRect/>
          </a:stretch>
        </p:blipFill>
        <p:spPr>
          <a:xfrm>
            <a:off x="810463" y="4540468"/>
            <a:ext cx="3597330" cy="1816701"/>
          </a:xfrm>
          <a:prstGeom prst="rect">
            <a:avLst/>
          </a:prstGeom>
        </p:spPr>
      </p:pic>
      <p:pic>
        <p:nvPicPr>
          <p:cNvPr id="18" name="Picture 17"/>
          <p:cNvPicPr>
            <a:picLocks noChangeAspect="1"/>
          </p:cNvPicPr>
          <p:nvPr/>
        </p:nvPicPr>
        <p:blipFill>
          <a:blip r:embed="rId8"/>
          <a:stretch>
            <a:fillRect/>
          </a:stretch>
        </p:blipFill>
        <p:spPr>
          <a:xfrm>
            <a:off x="5552394" y="5089367"/>
            <a:ext cx="3322688" cy="1329075"/>
          </a:xfrm>
          <a:prstGeom prst="rect">
            <a:avLst/>
          </a:prstGeom>
        </p:spPr>
      </p:pic>
    </p:spTree>
    <p:extLst>
      <p:ext uri="{BB962C8B-B14F-4D97-AF65-F5344CB8AC3E}">
        <p14:creationId xmlns:p14="http://schemas.microsoft.com/office/powerpoint/2010/main" val="4216646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Global REN Map Proposal – The Why?</a:t>
            </a:r>
          </a:p>
        </p:txBody>
      </p:sp>
      <p:sp>
        <p:nvSpPr>
          <p:cNvPr id="3" name="Content Placeholder 2"/>
          <p:cNvSpPr>
            <a:spLocks noGrp="1"/>
          </p:cNvSpPr>
          <p:nvPr>
            <p:ph idx="1"/>
          </p:nvPr>
        </p:nvSpPr>
        <p:spPr>
          <a:xfrm>
            <a:off x="838200" y="1825625"/>
            <a:ext cx="10515600" cy="4823148"/>
          </a:xfrm>
        </p:spPr>
        <p:txBody>
          <a:bodyPr>
            <a:normAutofit lnSpcReduction="10000"/>
          </a:bodyPr>
          <a:lstStyle/>
          <a:p>
            <a:r>
              <a:rPr lang="en-GB" dirty="0"/>
              <a:t>Support creation of maps </a:t>
            </a:r>
          </a:p>
          <a:p>
            <a:pPr lvl="1"/>
            <a:r>
              <a:rPr lang="en-GB" dirty="0"/>
              <a:t>Avoid inconsistencies across maps</a:t>
            </a:r>
          </a:p>
          <a:p>
            <a:pPr lvl="1"/>
            <a:r>
              <a:rPr lang="en-GB" dirty="0"/>
              <a:t>Enable organisational, domain specific, or special purpose maps (</a:t>
            </a:r>
            <a:r>
              <a:rPr lang="en-GB" dirty="0" err="1"/>
              <a:t>i.e</a:t>
            </a:r>
            <a:r>
              <a:rPr lang="en-GB" dirty="0"/>
              <a:t>, GNA)</a:t>
            </a:r>
          </a:p>
          <a:p>
            <a:pPr lvl="1"/>
            <a:endParaRPr lang="en-GB" dirty="0"/>
          </a:p>
          <a:p>
            <a:r>
              <a:rPr lang="en-GB" dirty="0"/>
              <a:t>Useful tool for users:</a:t>
            </a:r>
          </a:p>
          <a:p>
            <a:pPr lvl="1"/>
            <a:r>
              <a:rPr lang="en-GB" dirty="0"/>
              <a:t>Shows (whether/how) they reach counterparts in other parts of the world</a:t>
            </a:r>
          </a:p>
          <a:p>
            <a:pPr lvl="1"/>
            <a:r>
              <a:rPr lang="en-GB" dirty="0"/>
              <a:t>Has the potential to show where global services (e.g. </a:t>
            </a:r>
            <a:r>
              <a:rPr lang="en-GB" dirty="0" err="1"/>
              <a:t>eduroam</a:t>
            </a:r>
            <a:r>
              <a:rPr lang="en-GB" dirty="0"/>
              <a:t>) are available</a:t>
            </a:r>
          </a:p>
          <a:p>
            <a:pPr lvl="1"/>
            <a:endParaRPr lang="en-GB" dirty="0"/>
          </a:p>
          <a:p>
            <a:r>
              <a:rPr lang="en-GB" dirty="0"/>
              <a:t>Useful marketing tool for stakeholders:</a:t>
            </a:r>
          </a:p>
          <a:p>
            <a:pPr lvl="1"/>
            <a:r>
              <a:rPr lang="en-GB" dirty="0"/>
              <a:t>Shows investors (institutions, public funding bodies) how their investment harnesses a huge global investment in R&amp;E networking infrastructure</a:t>
            </a:r>
          </a:p>
          <a:p>
            <a:pPr lvl="1"/>
            <a:r>
              <a:rPr lang="en-GB" dirty="0"/>
              <a:t>In countries where stakeholders doubt the need for an NRENs, demonstrates concisely that the NREN model is accepted as necessary the world over… </a:t>
            </a:r>
          </a:p>
        </p:txBody>
      </p:sp>
    </p:spTree>
    <p:extLst>
      <p:ext uri="{BB962C8B-B14F-4D97-AF65-F5344CB8AC3E}">
        <p14:creationId xmlns:p14="http://schemas.microsoft.com/office/powerpoint/2010/main" val="27054694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Global REN Map Charter</a:t>
            </a:r>
          </a:p>
        </p:txBody>
      </p:sp>
      <p:sp>
        <p:nvSpPr>
          <p:cNvPr id="3" name="Content Placeholder 2"/>
          <p:cNvSpPr>
            <a:spLocks noGrp="1"/>
          </p:cNvSpPr>
          <p:nvPr>
            <p:ph idx="1"/>
          </p:nvPr>
        </p:nvSpPr>
        <p:spPr/>
        <p:txBody>
          <a:bodyPr>
            <a:normAutofit/>
          </a:bodyPr>
          <a:lstStyle/>
          <a:p>
            <a:r>
              <a:rPr lang="en-GB" dirty="0"/>
              <a:t>Initial criteria for the success of a map visualisation:</a:t>
            </a:r>
          </a:p>
          <a:p>
            <a:pPr lvl="1"/>
            <a:r>
              <a:rPr lang="en-GB" dirty="0"/>
              <a:t>Dynamic/interactive map, </a:t>
            </a:r>
            <a:r>
              <a:rPr lang="en-GB" dirty="0" err="1"/>
              <a:t>zoomable</a:t>
            </a:r>
            <a:r>
              <a:rPr lang="en-GB" dirty="0"/>
              <a:t> with selectable layers &amp; sections, (also printable);</a:t>
            </a:r>
          </a:p>
          <a:p>
            <a:pPr lvl="1"/>
            <a:r>
              <a:rPr lang="en-GB" dirty="0"/>
              <a:t>Ability to show intra- and inter-NREN nodes &amp; connections, including meta information (e.g. link speed);</a:t>
            </a:r>
          </a:p>
          <a:p>
            <a:pPr lvl="1"/>
            <a:r>
              <a:rPr lang="en-GB" dirty="0"/>
              <a:t>Ability to show connected institutions and major science infrastructure &amp; instruments;</a:t>
            </a:r>
          </a:p>
          <a:p>
            <a:pPr lvl="1"/>
            <a:r>
              <a:rPr lang="en-GB" dirty="0"/>
              <a:t>Data to be maintained by individual (N)REN operators &amp; collected automatically in a common format, (reduces update overhead)</a:t>
            </a:r>
          </a:p>
          <a:p>
            <a:pPr lvl="1"/>
            <a:r>
              <a:rPr lang="en-GB" dirty="0"/>
              <a:t>Achieve a critical mass of participation.</a:t>
            </a:r>
          </a:p>
          <a:p>
            <a:endParaRPr lang="en-GB" dirty="0"/>
          </a:p>
        </p:txBody>
      </p:sp>
    </p:spTree>
    <p:extLst>
      <p:ext uri="{BB962C8B-B14F-4D97-AF65-F5344CB8AC3E}">
        <p14:creationId xmlns:p14="http://schemas.microsoft.com/office/powerpoint/2010/main" val="30129061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Next Steps…</a:t>
            </a:r>
          </a:p>
        </p:txBody>
      </p:sp>
      <p:sp>
        <p:nvSpPr>
          <p:cNvPr id="3" name="Content Placeholder 2"/>
          <p:cNvSpPr>
            <a:spLocks noGrp="1"/>
          </p:cNvSpPr>
          <p:nvPr>
            <p:ph idx="1"/>
          </p:nvPr>
        </p:nvSpPr>
        <p:spPr/>
        <p:txBody>
          <a:bodyPr>
            <a:normAutofit lnSpcReduction="10000"/>
          </a:bodyPr>
          <a:lstStyle/>
          <a:p>
            <a:r>
              <a:rPr lang="en-GB" dirty="0"/>
              <a:t>Working group involving CANARIE, GÉANT, Internet2, NORDUnet working on:</a:t>
            </a:r>
          </a:p>
          <a:p>
            <a:pPr lvl="1"/>
            <a:r>
              <a:rPr lang="en-GB" dirty="0"/>
              <a:t>Outline of use cases; to be shared at GNA meeting at SC18; will invite community for further input</a:t>
            </a:r>
          </a:p>
          <a:p>
            <a:pPr lvl="1"/>
            <a:r>
              <a:rPr lang="en-GB" dirty="0"/>
              <a:t>Draft metadata requirements to be included in technical solution to meet initial success criteria </a:t>
            </a:r>
          </a:p>
          <a:p>
            <a:pPr lvl="1"/>
            <a:r>
              <a:rPr lang="en-GB" dirty="0"/>
              <a:t>Present user stories at future </a:t>
            </a:r>
            <a:r>
              <a:rPr lang="en-GB"/>
              <a:t>GNA meeting (Orlando?)</a:t>
            </a:r>
            <a:endParaRPr lang="en-GB" dirty="0"/>
          </a:p>
          <a:p>
            <a:r>
              <a:rPr lang="en-GB" dirty="0"/>
              <a:t>THIS IS A GLOBAL COLLABORATION:</a:t>
            </a:r>
          </a:p>
          <a:p>
            <a:pPr lvl="1"/>
            <a:r>
              <a:rPr lang="en-GB" dirty="0"/>
              <a:t>For Global REN Map to be successful, buy-in of RENs around the global to input data is vital.</a:t>
            </a:r>
          </a:p>
          <a:p>
            <a:pPr lvl="1"/>
            <a:r>
              <a:rPr lang="en-GB" dirty="0"/>
              <a:t>Development will require software development input. NRENs invited to contact members of coordinating team if they might be able to assist.</a:t>
            </a:r>
          </a:p>
          <a:p>
            <a:endParaRPr lang="en-GB" dirty="0"/>
          </a:p>
          <a:p>
            <a:pPr lvl="1"/>
            <a:endParaRPr lang="en-GB" dirty="0"/>
          </a:p>
          <a:p>
            <a:pPr lvl="1"/>
            <a:endParaRPr lang="en-GB" dirty="0"/>
          </a:p>
        </p:txBody>
      </p:sp>
    </p:spTree>
    <p:extLst>
      <p:ext uri="{BB962C8B-B14F-4D97-AF65-F5344CB8AC3E}">
        <p14:creationId xmlns:p14="http://schemas.microsoft.com/office/powerpoint/2010/main" val="26727008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359</TotalTime>
  <Words>660</Words>
  <Application>Microsoft Macintosh PowerPoint</Application>
  <PresentationFormat>Widescreen</PresentationFormat>
  <Paragraphs>60</Paragraphs>
  <Slides>6</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Verdana</vt:lpstr>
      <vt:lpstr>Office Theme</vt:lpstr>
      <vt:lpstr>Global R&amp;E Network Interactive Map </vt:lpstr>
      <vt:lpstr>The (Static) Story so Far…</vt:lpstr>
      <vt:lpstr>The GÉANT Interactive Map</vt:lpstr>
      <vt:lpstr>Global REN Map Proposal – The Why?</vt:lpstr>
      <vt:lpstr>Global REN Map Charter</vt:lpstr>
      <vt:lpstr>Next Steps…</vt:lpstr>
    </vt:vector>
  </TitlesOfParts>
  <Company>DANTE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R&amp;E Network Interactive Map</dc:title>
  <dc:creator>Thomas H. Fryer</dc:creator>
  <cp:lastModifiedBy>Microsoft Office User</cp:lastModifiedBy>
  <cp:revision>17</cp:revision>
  <cp:lastPrinted>2018-09-16T15:50:12Z</cp:lastPrinted>
  <dcterms:created xsi:type="dcterms:W3CDTF">2018-09-13T08:14:30Z</dcterms:created>
  <dcterms:modified xsi:type="dcterms:W3CDTF">2018-09-16T15:53:51Z</dcterms:modified>
</cp:coreProperties>
</file>