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8"/>
  </p:notesMasterIdLst>
  <p:handoutMasterIdLst>
    <p:handoutMasterId r:id="rId19"/>
  </p:handoutMasterIdLst>
  <p:sldIdLst>
    <p:sldId id="256" r:id="rId2"/>
    <p:sldId id="257" r:id="rId3"/>
    <p:sldId id="261" r:id="rId4"/>
    <p:sldId id="267" r:id="rId5"/>
    <p:sldId id="264" r:id="rId6"/>
    <p:sldId id="263" r:id="rId7"/>
    <p:sldId id="279" r:id="rId8"/>
    <p:sldId id="274" r:id="rId9"/>
    <p:sldId id="273" r:id="rId10"/>
    <p:sldId id="272" r:id="rId11"/>
    <p:sldId id="268" r:id="rId12"/>
    <p:sldId id="270" r:id="rId13"/>
    <p:sldId id="277" r:id="rId14"/>
    <p:sldId id="271" r:id="rId15"/>
    <p:sldId id="280" r:id="rId16"/>
    <p:sldId id="276" r:id="rId17"/>
  </p:sldIdLst>
  <p:sldSz cx="9144000" cy="6858000" type="screen4x3"/>
  <p:notesSz cx="6669088" cy="97758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202"/>
    <a:srgbClr val="FFF9EB"/>
    <a:srgbClr val="FFF7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2" autoAdjust="0"/>
    <p:restoredTop sz="74007" autoAdjust="0"/>
  </p:normalViewPr>
  <p:slideViewPr>
    <p:cSldViewPr snapToGrid="0">
      <p:cViewPr>
        <p:scale>
          <a:sx n="84" d="100"/>
          <a:sy n="84" d="100"/>
        </p:scale>
        <p:origin x="2238"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04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0489"/>
          </a:xfrm>
          <a:prstGeom prst="rect">
            <a:avLst/>
          </a:prstGeom>
        </p:spPr>
        <p:txBody>
          <a:bodyPr vert="horz" lIns="91440" tIns="45720" rIns="91440" bIns="45720" rtlCol="0"/>
          <a:lstStyle>
            <a:lvl1pPr algn="r">
              <a:defRPr sz="1200"/>
            </a:lvl1pPr>
          </a:lstStyle>
          <a:p>
            <a:fld id="{2C4CFE76-FA30-4EB0-9806-A8ECF9A4A04E}" type="datetimeFigureOut">
              <a:rPr lang="en-GB" smtClean="0"/>
              <a:t>24/09/2018</a:t>
            </a:fld>
            <a:endParaRPr lang="en-GB"/>
          </a:p>
        </p:txBody>
      </p:sp>
      <p:sp>
        <p:nvSpPr>
          <p:cNvPr id="4" name="Footer Placeholder 3"/>
          <p:cNvSpPr>
            <a:spLocks noGrp="1"/>
          </p:cNvSpPr>
          <p:nvPr>
            <p:ph type="ftr" sz="quarter" idx="2"/>
          </p:nvPr>
        </p:nvSpPr>
        <p:spPr>
          <a:xfrm>
            <a:off x="0" y="9285338"/>
            <a:ext cx="2889938" cy="4904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285338"/>
            <a:ext cx="2889938" cy="490488"/>
          </a:xfrm>
          <a:prstGeom prst="rect">
            <a:avLst/>
          </a:prstGeom>
        </p:spPr>
        <p:txBody>
          <a:bodyPr vert="horz" lIns="91440" tIns="45720" rIns="91440" bIns="45720" rtlCol="0" anchor="b"/>
          <a:lstStyle>
            <a:lvl1pPr algn="r">
              <a:defRPr sz="1200"/>
            </a:lvl1pPr>
          </a:lstStyle>
          <a:p>
            <a:fld id="{70F687AE-4E6B-4BB1-9519-C0C6921C1DF3}" type="slidenum">
              <a:rPr lang="en-GB" smtClean="0"/>
              <a:t>‹#›</a:t>
            </a:fld>
            <a:endParaRPr lang="en-GB"/>
          </a:p>
        </p:txBody>
      </p:sp>
    </p:spTree>
    <p:extLst>
      <p:ext uri="{BB962C8B-B14F-4D97-AF65-F5344CB8AC3E}">
        <p14:creationId xmlns:p14="http://schemas.microsoft.com/office/powerpoint/2010/main" val="137472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04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0489"/>
          </a:xfrm>
          <a:prstGeom prst="rect">
            <a:avLst/>
          </a:prstGeom>
        </p:spPr>
        <p:txBody>
          <a:bodyPr vert="horz" lIns="91440" tIns="45720" rIns="91440" bIns="45720" rtlCol="0"/>
          <a:lstStyle>
            <a:lvl1pPr algn="r">
              <a:defRPr sz="1200"/>
            </a:lvl1pPr>
          </a:lstStyle>
          <a:p>
            <a:fld id="{3AAE31BF-A932-1D49-A0D1-9F7D5741C663}" type="datetimeFigureOut">
              <a:rPr lang="en-GB" smtClean="0"/>
              <a:t>24/09/2018</a:t>
            </a:fld>
            <a:endParaRPr lang="en-GB"/>
          </a:p>
        </p:txBody>
      </p:sp>
      <p:sp>
        <p:nvSpPr>
          <p:cNvPr id="4" name="Slide Image Placeholder 3"/>
          <p:cNvSpPr>
            <a:spLocks noGrp="1" noRot="1" noChangeAspect="1"/>
          </p:cNvSpPr>
          <p:nvPr>
            <p:ph type="sldImg" idx="2"/>
          </p:nvPr>
        </p:nvSpPr>
        <p:spPr>
          <a:xfrm>
            <a:off x="1136650" y="1222375"/>
            <a:ext cx="4395788" cy="32988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04616"/>
            <a:ext cx="5335270" cy="38492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5338"/>
            <a:ext cx="2889938" cy="4904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85338"/>
            <a:ext cx="2889938" cy="490488"/>
          </a:xfrm>
          <a:prstGeom prst="rect">
            <a:avLst/>
          </a:prstGeom>
        </p:spPr>
        <p:txBody>
          <a:bodyPr vert="horz" lIns="91440" tIns="45720" rIns="91440" bIns="45720" rtlCol="0" anchor="b"/>
          <a:lstStyle>
            <a:lvl1pPr algn="r">
              <a:defRPr sz="1200"/>
            </a:lvl1pPr>
          </a:lstStyle>
          <a:p>
            <a:fld id="{CE1BAAED-C7FB-C049-BFF5-359B2B265EE7}" type="slidenum">
              <a:rPr lang="en-GB" smtClean="0"/>
              <a:t>‹#›</a:t>
            </a:fld>
            <a:endParaRPr lang="en-GB"/>
          </a:p>
        </p:txBody>
      </p:sp>
    </p:spTree>
    <p:extLst>
      <p:ext uri="{BB962C8B-B14F-4D97-AF65-F5344CB8AC3E}">
        <p14:creationId xmlns:p14="http://schemas.microsoft.com/office/powerpoint/2010/main" val="213723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press </a:t>
            </a:r>
            <a:r>
              <a:rPr lang="en-GB" dirty="0" smtClean="0"/>
              <a:t>officer</a:t>
            </a:r>
          </a:p>
          <a:p>
            <a:r>
              <a:rPr lang="en-GB" dirty="0" smtClean="0"/>
              <a:t>And campus photographer, digital resources…</a:t>
            </a:r>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4</a:t>
            </a:fld>
            <a:endParaRPr lang="en-GB"/>
          </a:p>
        </p:txBody>
      </p:sp>
    </p:spTree>
    <p:extLst>
      <p:ext uri="{BB962C8B-B14F-4D97-AF65-F5344CB8AC3E}">
        <p14:creationId xmlns:p14="http://schemas.microsoft.com/office/powerpoint/2010/main" val="206262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400-500</a:t>
            </a:r>
            <a:r>
              <a:rPr lang="en-GB" baseline="0" dirty="0" smtClean="0"/>
              <a:t> views</a:t>
            </a:r>
          </a:p>
          <a:p>
            <a:r>
              <a:rPr lang="en-GB" baseline="0" dirty="0" smtClean="0"/>
              <a:t>100-200 clicks</a:t>
            </a:r>
            <a:endParaRPr lang="en-GB" dirty="0" smtClean="0"/>
          </a:p>
          <a:p>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5</a:t>
            </a:fld>
            <a:endParaRPr lang="en-GB"/>
          </a:p>
        </p:txBody>
      </p:sp>
    </p:spTree>
    <p:extLst>
      <p:ext uri="{BB962C8B-B14F-4D97-AF65-F5344CB8AC3E}">
        <p14:creationId xmlns:p14="http://schemas.microsoft.com/office/powerpoint/2010/main" val="160968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less</a:t>
            </a:r>
            <a:r>
              <a:rPr lang="en-GB" baseline="0" dirty="0" smtClean="0"/>
              <a:t> than a year </a:t>
            </a:r>
            <a:r>
              <a:rPr lang="en-GB" sz="1200" kern="1200" dirty="0" smtClean="0">
                <a:solidFill>
                  <a:schemeClr val="tx1"/>
                </a:solidFill>
                <a:effectLst/>
                <a:latin typeface="+mn-lt"/>
                <a:ea typeface="+mn-ea"/>
                <a:cs typeface="+mn-cs"/>
              </a:rPr>
              <a:t>the number of visitors to our website coming from Twitter has tripled and the number of visitors coming from Facebook is nearly 10 times as much as it was for the old website</a:t>
            </a:r>
          </a:p>
          <a:p>
            <a:pPr lvl="1"/>
            <a:r>
              <a:rPr lang="en-GB" sz="1200" kern="1200" dirty="0" smtClean="0">
                <a:solidFill>
                  <a:schemeClr val="tx1"/>
                </a:solidFill>
                <a:effectLst/>
                <a:latin typeface="+mn-lt"/>
                <a:ea typeface="+mn-ea"/>
                <a:cs typeface="+mn-cs"/>
              </a:rPr>
              <a:t>The number of Twitter followers since May 2017 has increased 39% to 3,861 [as of 9 March]</a:t>
            </a:r>
            <a:endParaRPr lang="en-GB" sz="14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Increase of 27% of likes on Facebook since March 2017 to 1,570 [as of 9 March]. </a:t>
            </a:r>
            <a:endParaRPr lang="en-GB" sz="14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13% of visitors to our new website come from social media. </a:t>
            </a:r>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6</a:t>
            </a:fld>
            <a:endParaRPr lang="en-GB"/>
          </a:p>
        </p:txBody>
      </p:sp>
    </p:spTree>
    <p:extLst>
      <p:ext uri="{BB962C8B-B14F-4D97-AF65-F5344CB8AC3E}">
        <p14:creationId xmlns:p14="http://schemas.microsoft.com/office/powerpoint/2010/main" val="110622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7</a:t>
            </a:fld>
            <a:endParaRPr lang="en-GB"/>
          </a:p>
        </p:txBody>
      </p:sp>
    </p:spTree>
    <p:extLst>
      <p:ext uri="{BB962C8B-B14F-4D97-AF65-F5344CB8AC3E}">
        <p14:creationId xmlns:p14="http://schemas.microsoft.com/office/powerpoint/2010/main" val="2901745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Opportunities:</a:t>
            </a:r>
          </a:p>
          <a:p>
            <a:pPr marL="171450" indent="-171450">
              <a:buFontTx/>
              <a:buChar char="-"/>
            </a:pPr>
            <a:r>
              <a:rPr lang="en-GB" dirty="0" smtClean="0"/>
              <a:t>Engaging</a:t>
            </a:r>
            <a:r>
              <a:rPr lang="en-GB" baseline="0" dirty="0" smtClean="0"/>
              <a:t> with our scientists – contributing more now</a:t>
            </a:r>
          </a:p>
          <a:p>
            <a:pPr marL="171450" indent="-171450">
              <a:buFontTx/>
              <a:buChar char="-"/>
            </a:pPr>
            <a:r>
              <a:rPr lang="en-GB" baseline="0" dirty="0" smtClean="0"/>
              <a:t>Conferences / events hashtags (</a:t>
            </a:r>
            <a:r>
              <a:rPr lang="en-GB" baseline="0" dirty="0" err="1" smtClean="0"/>
              <a:t>incl</a:t>
            </a:r>
            <a:r>
              <a:rPr lang="en-GB" baseline="0" dirty="0" smtClean="0"/>
              <a:t> our own)</a:t>
            </a:r>
            <a:endParaRPr lang="en-GB" dirty="0" smtClean="0"/>
          </a:p>
          <a:p>
            <a:r>
              <a:rPr lang="en-GB" dirty="0" smtClean="0"/>
              <a:t>Challenge: keeping track of all events</a:t>
            </a:r>
          </a:p>
          <a:p>
            <a:endParaRPr lang="en-GB" dirty="0" smtClean="0"/>
          </a:p>
          <a:p>
            <a:r>
              <a:rPr lang="en-GB" dirty="0" smtClean="0"/>
              <a:t>Including public engagement (tag local events)</a:t>
            </a:r>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9</a:t>
            </a:fld>
            <a:endParaRPr lang="en-GB"/>
          </a:p>
        </p:txBody>
      </p:sp>
    </p:spTree>
    <p:extLst>
      <p:ext uri="{BB962C8B-B14F-4D97-AF65-F5344CB8AC3E}">
        <p14:creationId xmlns:p14="http://schemas.microsoft.com/office/powerpoint/2010/main" val="1678348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10</a:t>
            </a:fld>
            <a:endParaRPr lang="en-GB"/>
          </a:p>
        </p:txBody>
      </p:sp>
    </p:spTree>
    <p:extLst>
      <p:ext uri="{BB962C8B-B14F-4D97-AF65-F5344CB8AC3E}">
        <p14:creationId xmlns:p14="http://schemas.microsoft.com/office/powerpoint/2010/main" val="1139423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opportunities for</a:t>
            </a:r>
            <a:r>
              <a:rPr lang="en-GB" baseline="0" dirty="0" smtClean="0"/>
              <a:t> computer scientists?</a:t>
            </a:r>
            <a:endParaRPr lang="en-GB" dirty="0"/>
          </a:p>
        </p:txBody>
      </p:sp>
      <p:sp>
        <p:nvSpPr>
          <p:cNvPr id="4" name="Slide Number Placeholder 3"/>
          <p:cNvSpPr>
            <a:spLocks noGrp="1"/>
          </p:cNvSpPr>
          <p:nvPr>
            <p:ph type="sldNum" sz="quarter" idx="10"/>
          </p:nvPr>
        </p:nvSpPr>
        <p:spPr/>
        <p:txBody>
          <a:bodyPr/>
          <a:lstStyle/>
          <a:p>
            <a:fld id="{CE1BAAED-C7FB-C049-BFF5-359B2B265EE7}" type="slidenum">
              <a:rPr lang="en-GB" smtClean="0"/>
              <a:t>12</a:t>
            </a:fld>
            <a:endParaRPr lang="en-GB"/>
          </a:p>
        </p:txBody>
      </p:sp>
    </p:spTree>
    <p:extLst>
      <p:ext uri="{BB962C8B-B14F-4D97-AF65-F5344CB8AC3E}">
        <p14:creationId xmlns:p14="http://schemas.microsoft.com/office/powerpoint/2010/main" val="15254549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1 - (OnCampus) Title Pag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95536" y="3429000"/>
            <a:ext cx="8280920" cy="2448272"/>
          </a:xfrm>
          <a:prstGeom prst="rect">
            <a:avLst/>
          </a:prstGeom>
        </p:spPr>
        <p:txBody>
          <a:bodyPr/>
          <a:lstStyle>
            <a:lvl1pPr marL="0" indent="0" algn="l">
              <a:buNone/>
              <a:defRPr sz="2800" baseline="0">
                <a:solidFill>
                  <a:schemeClr val="tx2">
                    <a:lumMod val="75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enter author details</a:t>
            </a:r>
          </a:p>
          <a:p>
            <a:endParaRPr lang="en-US" dirty="0" smtClean="0"/>
          </a:p>
          <a:p>
            <a:r>
              <a:rPr lang="en-US" dirty="0" smtClean="0"/>
              <a:t>CREAM SLIDES ARE GOOD FOR ACCESSIBILITY</a:t>
            </a:r>
            <a:endParaRPr lang="en-GB" dirty="0"/>
          </a:p>
        </p:txBody>
      </p:sp>
      <p:sp>
        <p:nvSpPr>
          <p:cNvPr id="7" name="Title 1"/>
          <p:cNvSpPr>
            <a:spLocks noGrp="1"/>
          </p:cNvSpPr>
          <p:nvPr>
            <p:ph type="ctrTitle" hasCustomPrompt="1"/>
          </p:nvPr>
        </p:nvSpPr>
        <p:spPr>
          <a:xfrm>
            <a:off x="395536" y="1700808"/>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presentation title</a:t>
            </a:r>
            <a:endParaRPr lang="en-GB" dirty="0"/>
          </a:p>
        </p:txBody>
      </p:sp>
      <p:sp>
        <p:nvSpPr>
          <p:cNvPr id="11" name="Text Placeholder 10"/>
          <p:cNvSpPr>
            <a:spLocks noGrp="1"/>
          </p:cNvSpPr>
          <p:nvPr>
            <p:ph type="body" sz="quarter" idx="10" hasCustomPrompt="1"/>
          </p:nvPr>
        </p:nvSpPr>
        <p:spPr>
          <a:xfrm>
            <a:off x="395536" y="2362200"/>
            <a:ext cx="8291512" cy="762000"/>
          </a:xfrm>
          <a:prstGeom prst="rect">
            <a:avLst/>
          </a:prstGeom>
        </p:spPr>
        <p:txBody>
          <a:bodyPr/>
          <a:lstStyle>
            <a:lvl1pPr marL="0" indent="0">
              <a:buNone/>
              <a:defRPr sz="3200" b="1">
                <a:solidFill>
                  <a:schemeClr val="bg1">
                    <a:lumMod val="50000"/>
                  </a:schemeClr>
                </a:solidFill>
                <a:latin typeface="Arial" panose="020B0604020202020204" pitchFamily="34" charset="0"/>
                <a:cs typeface="Arial" panose="020B0604020202020204" pitchFamily="34" charset="0"/>
              </a:defRPr>
            </a:lvl1pPr>
            <a:lvl2pPr marL="457200" indent="0">
              <a:buNone/>
              <a:defRPr>
                <a:solidFill>
                  <a:schemeClr val="bg1">
                    <a:lumMod val="50000"/>
                  </a:schemeClr>
                </a:solidFill>
              </a:defRPr>
            </a:lvl2pPr>
            <a:lvl3pPr marL="914400" indent="0">
              <a:buNone/>
              <a:defRPr>
                <a:solidFill>
                  <a:schemeClr val="bg1">
                    <a:lumMod val="50000"/>
                  </a:schemeClr>
                </a:solidFill>
              </a:defRPr>
            </a:lvl3pPr>
            <a:lvl4pPr marL="1371600" indent="0">
              <a:buNone/>
              <a:defRPr>
                <a:solidFill>
                  <a:schemeClr val="bg1">
                    <a:lumMod val="50000"/>
                  </a:schemeClr>
                </a:solidFill>
              </a:defRPr>
            </a:lvl4pPr>
            <a:lvl5pPr marL="1828800" indent="0">
              <a:buNone/>
              <a:defRPr>
                <a:solidFill>
                  <a:schemeClr val="bg1">
                    <a:lumMod val="50000"/>
                  </a:schemeClr>
                </a:solidFill>
              </a:defRPr>
            </a:lvl5pPr>
          </a:lstStyle>
          <a:p>
            <a:pPr lvl="0"/>
            <a:r>
              <a:rPr lang="en-US" dirty="0" smtClean="0"/>
              <a:t>Click to edit subtitle</a:t>
            </a:r>
            <a:endParaRPr lang="en-GB" dirty="0"/>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9552" y="467118"/>
            <a:ext cx="1897556" cy="687983"/>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0293" y="431133"/>
            <a:ext cx="3036507" cy="720361"/>
          </a:xfrm>
          <a:prstGeom prst="rect">
            <a:avLst/>
          </a:prstGeom>
        </p:spPr>
      </p:pic>
      <p:pic>
        <p:nvPicPr>
          <p:cNvPr id="10" name="Picture 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33541544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1.8 - (OnCampus) 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2807"/>
            <a:ext cx="3008233" cy="1162639"/>
          </a:xfrm>
          <a:prstGeom prst="rect">
            <a:avLst/>
          </a:prstGeom>
        </p:spPr>
        <p:txBody>
          <a:bodyPr anchor="b"/>
          <a:lstStyle>
            <a:lvl1pPr algn="l">
              <a:defRPr sz="2400" b="1">
                <a:solidFill>
                  <a:schemeClr val="tx1"/>
                </a:solidFill>
                <a:latin typeface="Arial" panose="020B0604020202020204" pitchFamily="34" charset="0"/>
                <a:cs typeface="Arial" panose="020B0604020202020204" pitchFamily="34" charset="0"/>
              </a:defRPr>
            </a:lvl1pPr>
          </a:lstStyle>
          <a:p>
            <a:r>
              <a:rPr lang="en-US" dirty="0" smtClean="0"/>
              <a:t>Click to edit title </a:t>
            </a:r>
            <a:endParaRPr lang="en-GB" dirty="0"/>
          </a:p>
        </p:txBody>
      </p:sp>
      <p:sp>
        <p:nvSpPr>
          <p:cNvPr id="3" name="Content Placeholder 2"/>
          <p:cNvSpPr>
            <a:spLocks noGrp="1"/>
          </p:cNvSpPr>
          <p:nvPr>
            <p:ph idx="1" hasCustomPrompt="1"/>
          </p:nvPr>
        </p:nvSpPr>
        <p:spPr>
          <a:xfrm>
            <a:off x="3574732" y="272806"/>
            <a:ext cx="5112068" cy="5853188"/>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2400">
                <a:solidFill>
                  <a:schemeClr val="tx2">
                    <a:lumMod val="75000"/>
                  </a:schemeClr>
                </a:solidFill>
                <a:latin typeface="Arial" panose="020B0604020202020204" pitchFamily="34" charset="0"/>
                <a:cs typeface="Arial" panose="020B0604020202020204" pitchFamily="34" charset="0"/>
              </a:defRPr>
            </a:lvl1pPr>
            <a:lvl2pPr>
              <a:defRPr sz="2000">
                <a:solidFill>
                  <a:schemeClr val="tx2">
                    <a:lumMod val="75000"/>
                  </a:schemeClr>
                </a:solidFill>
                <a:latin typeface="Arial" panose="020B0604020202020204" pitchFamily="34" charset="0"/>
                <a:cs typeface="Arial" panose="020B0604020202020204" pitchFamily="34" charset="0"/>
              </a:defRPr>
            </a:lvl2pPr>
            <a:lvl3pPr>
              <a:defRPr sz="1800">
                <a:solidFill>
                  <a:schemeClr val="tx2">
                    <a:lumMod val="75000"/>
                  </a:schemeClr>
                </a:solidFill>
                <a:latin typeface="Arial" panose="020B0604020202020204" pitchFamily="34" charset="0"/>
                <a:cs typeface="Arial" panose="020B0604020202020204" pitchFamily="34" charset="0"/>
              </a:defRPr>
            </a:lvl3pPr>
            <a:lvl4pPr>
              <a:defRPr sz="1200">
                <a:solidFill>
                  <a:schemeClr val="tx2">
                    <a:lumMod val="75000"/>
                  </a:schemeClr>
                </a:solidFill>
                <a:latin typeface="Arial" panose="020B0604020202020204" pitchFamily="34" charset="0"/>
                <a:cs typeface="Arial" panose="020B0604020202020204" pitchFamily="34" charset="0"/>
              </a:defRPr>
            </a:lvl4pPr>
            <a:lvl5pPr>
              <a:defRPr sz="1200">
                <a:solidFill>
                  <a:schemeClr val="tx2">
                    <a:lumMod val="75000"/>
                  </a:schemeClr>
                </a:solidFill>
                <a:latin typeface="Arial" panose="020B0604020202020204" pitchFamily="34" charset="0"/>
                <a:cs typeface="Arial" panose="020B0604020202020204" pitchFamily="34" charset="0"/>
              </a:defRPr>
            </a:lvl5pPr>
            <a:lvl6pPr>
              <a:defRPr sz="900"/>
            </a:lvl6pPr>
            <a:lvl7pPr>
              <a:defRPr sz="900"/>
            </a:lvl7pPr>
            <a:lvl8pPr>
              <a:defRPr sz="900"/>
            </a:lvl8pPr>
            <a:lvl9pPr>
              <a:defRPr sz="900"/>
            </a:lvl9pPr>
          </a:lstStyle>
          <a:p>
            <a:pPr lvl="0"/>
            <a:r>
              <a:rPr lang="en-US" dirty="0" smtClean="0"/>
              <a:t>Click to 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hasCustomPrompt="1"/>
          </p:nvPr>
        </p:nvSpPr>
        <p:spPr>
          <a:xfrm>
            <a:off x="457200" y="1435446"/>
            <a:ext cx="3008233" cy="4690549"/>
          </a:xfrm>
          <a:prstGeom prst="rect">
            <a:avLst/>
          </a:prstGeom>
        </p:spPr>
        <p:txBody>
          <a:bodyPr/>
          <a:lstStyle>
            <a:lvl1pPr marL="0" indent="0">
              <a:buNone/>
              <a:defRPr sz="2400">
                <a:solidFill>
                  <a:schemeClr val="tx1"/>
                </a:solidFill>
                <a:latin typeface="Arial" panose="020B0604020202020204" pitchFamily="34" charset="0"/>
                <a:cs typeface="Arial" panose="020B0604020202020204" pitchFamily="34" charset="0"/>
              </a:defRPr>
            </a:lvl1pPr>
            <a:lvl2pPr marL="205674" indent="0">
              <a:buNone/>
              <a:defRPr sz="500"/>
            </a:lvl2pPr>
            <a:lvl3pPr marL="411349" indent="0">
              <a:buNone/>
              <a:defRPr sz="400"/>
            </a:lvl3pPr>
            <a:lvl4pPr marL="617023" indent="0">
              <a:buNone/>
              <a:defRPr sz="400"/>
            </a:lvl4pPr>
            <a:lvl5pPr marL="822697" indent="0">
              <a:buNone/>
              <a:defRPr sz="400"/>
            </a:lvl5pPr>
            <a:lvl6pPr marL="1028371" indent="0">
              <a:buNone/>
              <a:defRPr sz="400"/>
            </a:lvl6pPr>
            <a:lvl7pPr marL="1234046" indent="0">
              <a:buNone/>
              <a:defRPr sz="400"/>
            </a:lvl7pPr>
            <a:lvl8pPr marL="1439720" indent="0">
              <a:buNone/>
              <a:defRPr sz="400"/>
            </a:lvl8pPr>
            <a:lvl9pPr marL="1645394" indent="0">
              <a:buNone/>
              <a:defRPr sz="400"/>
            </a:lvl9pPr>
          </a:lstStyle>
          <a:p>
            <a:pPr lvl="0"/>
            <a:r>
              <a:rPr lang="en-US" dirty="0" smtClean="0"/>
              <a:t>Edit text </a:t>
            </a:r>
          </a:p>
        </p:txBody>
      </p:sp>
      <p:pic>
        <p:nvPicPr>
          <p:cNvPr id="10" name="Picture 9"/>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1" name="Picture 10"/>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8" name="Picture 7"/>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212588820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1.9 - (OnCampus) 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367" y="4800528"/>
            <a:ext cx="5486400" cy="567037"/>
          </a:xfrm>
          <a:prstGeom prst="rect">
            <a:avLst/>
          </a:prstGeom>
        </p:spPr>
        <p:txBody>
          <a:bodyPr anchor="b"/>
          <a:lstStyle>
            <a:lvl1pPr algn="l">
              <a:defRPr sz="1200" b="1" baseline="0">
                <a:solidFill>
                  <a:schemeClr val="tx2">
                    <a:lumMod val="75000"/>
                  </a:schemeClr>
                </a:solidFill>
                <a:latin typeface="Arial" panose="020B0604020202020204" pitchFamily="34" charset="0"/>
                <a:cs typeface="Arial" panose="020B0604020202020204" pitchFamily="34" charset="0"/>
              </a:defRPr>
            </a:lvl1pPr>
          </a:lstStyle>
          <a:p>
            <a:r>
              <a:rPr lang="en-US" dirty="0" smtClean="0"/>
              <a:t>Click to edit picture caption</a:t>
            </a:r>
            <a:endParaRPr lang="en-GB" dirty="0"/>
          </a:p>
        </p:txBody>
      </p:sp>
      <p:sp>
        <p:nvSpPr>
          <p:cNvPr id="3" name="Picture Placeholder 2"/>
          <p:cNvSpPr>
            <a:spLocks noGrp="1"/>
          </p:cNvSpPr>
          <p:nvPr>
            <p:ph type="pic" idx="1"/>
          </p:nvPr>
        </p:nvSpPr>
        <p:spPr>
          <a:xfrm>
            <a:off x="1792367" y="612742"/>
            <a:ext cx="5486400" cy="4114943"/>
          </a:xfrm>
          <a:prstGeom prst="rect">
            <a:avLst/>
          </a:prstGeom>
        </p:spPr>
        <p:txBody>
          <a:bodyPr/>
          <a:lstStyle>
            <a:lvl1pPr marL="0" indent="0">
              <a:buNone/>
              <a:defRPr sz="1400">
                <a:latin typeface="Arial" panose="020B0604020202020204" pitchFamily="34" charset="0"/>
                <a:cs typeface="Arial" panose="020B0604020202020204" pitchFamily="34" charset="0"/>
              </a:defRPr>
            </a:lvl1pPr>
            <a:lvl2pPr marL="205674" indent="0">
              <a:buNone/>
              <a:defRPr sz="1300"/>
            </a:lvl2pPr>
            <a:lvl3pPr marL="411349" indent="0">
              <a:buNone/>
              <a:defRPr sz="1100"/>
            </a:lvl3pPr>
            <a:lvl4pPr marL="617023" indent="0">
              <a:buNone/>
              <a:defRPr sz="900"/>
            </a:lvl4pPr>
            <a:lvl5pPr marL="822697" indent="0">
              <a:buNone/>
              <a:defRPr sz="900"/>
            </a:lvl5pPr>
            <a:lvl6pPr marL="1028371" indent="0">
              <a:buNone/>
              <a:defRPr sz="900"/>
            </a:lvl6pPr>
            <a:lvl7pPr marL="1234046" indent="0">
              <a:buNone/>
              <a:defRPr sz="900"/>
            </a:lvl7pPr>
            <a:lvl8pPr marL="1439720" indent="0">
              <a:buNone/>
              <a:defRPr sz="900"/>
            </a:lvl8pPr>
            <a:lvl9pPr marL="1645394" indent="0">
              <a:buNone/>
              <a:defRPr sz="900"/>
            </a:lvl9pPr>
          </a:lstStyle>
          <a:p>
            <a:pPr lvl="0"/>
            <a:r>
              <a:rPr lang="en-US" noProof="0" smtClean="0"/>
              <a:t>Click icon to add picture</a:t>
            </a:r>
            <a:endParaRPr lang="en-GB" noProof="0" smtClean="0"/>
          </a:p>
        </p:txBody>
      </p:sp>
      <p:sp>
        <p:nvSpPr>
          <p:cNvPr id="4" name="Text Placeholder 3"/>
          <p:cNvSpPr>
            <a:spLocks noGrp="1"/>
          </p:cNvSpPr>
          <p:nvPr>
            <p:ph type="body" sz="half" idx="2" hasCustomPrompt="1"/>
          </p:nvPr>
        </p:nvSpPr>
        <p:spPr>
          <a:xfrm>
            <a:off x="1792367" y="5367565"/>
            <a:ext cx="5486400" cy="804849"/>
          </a:xfrm>
          <a:prstGeom prst="rect">
            <a:avLst/>
          </a:prstGeom>
        </p:spPr>
        <p:txBody>
          <a:bodyPr/>
          <a:lstStyle>
            <a:lvl1pPr marL="0" indent="0">
              <a:buNone/>
              <a:defRPr sz="2800">
                <a:latin typeface="Arial" panose="020B0604020202020204" pitchFamily="34" charset="0"/>
                <a:cs typeface="Arial" panose="020B0604020202020204" pitchFamily="34" charset="0"/>
              </a:defRPr>
            </a:lvl1pPr>
            <a:lvl2pPr marL="205674" indent="0">
              <a:buNone/>
              <a:defRPr sz="500"/>
            </a:lvl2pPr>
            <a:lvl3pPr marL="411349" indent="0">
              <a:buNone/>
              <a:defRPr sz="400"/>
            </a:lvl3pPr>
            <a:lvl4pPr marL="617023" indent="0">
              <a:buNone/>
              <a:defRPr sz="400"/>
            </a:lvl4pPr>
            <a:lvl5pPr marL="822697" indent="0">
              <a:buNone/>
              <a:defRPr sz="400"/>
            </a:lvl5pPr>
            <a:lvl6pPr marL="1028371" indent="0">
              <a:buNone/>
              <a:defRPr sz="400"/>
            </a:lvl6pPr>
            <a:lvl7pPr marL="1234046" indent="0">
              <a:buNone/>
              <a:defRPr sz="400"/>
            </a:lvl7pPr>
            <a:lvl8pPr marL="1439720" indent="0">
              <a:buNone/>
              <a:defRPr sz="400"/>
            </a:lvl8pPr>
            <a:lvl9pPr marL="1645394" indent="0">
              <a:buNone/>
              <a:defRPr sz="400"/>
            </a:lvl9pPr>
          </a:lstStyle>
          <a:p>
            <a:pPr lvl="0"/>
            <a:r>
              <a:rPr lang="en-US" dirty="0" smtClean="0"/>
              <a:t>Edit slide title</a:t>
            </a:r>
          </a:p>
        </p:txBody>
      </p:sp>
      <p:pic>
        <p:nvPicPr>
          <p:cNvPr id="10" name="Picture 9"/>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1" name="Picture 10"/>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8" name="Picture 7"/>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272206030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2 - (OnCampus) Main Content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sp>
        <p:nvSpPr>
          <p:cNvPr id="6" name="Content Placeholder 2"/>
          <p:cNvSpPr>
            <a:spLocks noGrp="1"/>
          </p:cNvSpPr>
          <p:nvPr>
            <p:ph sz="half" idx="10" hasCustomPrompt="1"/>
          </p:nvPr>
        </p:nvSpPr>
        <p:spPr>
          <a:xfrm>
            <a:off x="381000" y="1752600"/>
            <a:ext cx="8305800" cy="4191000"/>
          </a:xfrm>
          <a:prstGeom prst="rect">
            <a:avLst/>
          </a:prstGeom>
        </p:spPr>
        <p:txBody>
          <a:bodyPr/>
          <a:lstStyle>
            <a:lvl1pPr>
              <a:defRPr sz="2800">
                <a:solidFill>
                  <a:srgbClr val="020202"/>
                </a:solidFill>
                <a:latin typeface="Arial" panose="020B0604020202020204" pitchFamily="34" charset="0"/>
                <a:cs typeface="Arial" panose="020B0604020202020204" pitchFamily="34" charset="0"/>
              </a:defRPr>
            </a:lvl1pPr>
            <a:lvl2pPr>
              <a:defRPr sz="2800">
                <a:solidFill>
                  <a:srgbClr val="020202"/>
                </a:solidFill>
                <a:latin typeface="Arial" panose="020B0604020202020204" pitchFamily="34" charset="0"/>
                <a:cs typeface="Arial" panose="020B0604020202020204" pitchFamily="34" charset="0"/>
              </a:defRPr>
            </a:lvl2pPr>
            <a:lvl3pPr>
              <a:defRPr sz="2400">
                <a:solidFill>
                  <a:srgbClr val="020202"/>
                </a:solidFill>
                <a:latin typeface="Arial" panose="020B0604020202020204" pitchFamily="34" charset="0"/>
                <a:cs typeface="Arial" panose="020B0604020202020204" pitchFamily="34" charset="0"/>
              </a:defRPr>
            </a:lvl3pPr>
            <a:lvl4pPr>
              <a:defRPr sz="2400">
                <a:solidFill>
                  <a:srgbClr val="020202"/>
                </a:solidFill>
                <a:latin typeface="Arial" panose="020B0604020202020204" pitchFamily="34" charset="0"/>
                <a:cs typeface="Arial" panose="020B0604020202020204" pitchFamily="34" charset="0"/>
              </a:defRPr>
            </a:lvl4pPr>
            <a:lvl5pPr>
              <a:defRPr sz="2000">
                <a:solidFill>
                  <a:srgbClr val="020202"/>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9" name="Picture 8"/>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0" name="Picture 9"/>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7" name="Picture 6"/>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20219875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1.2 - (OnCampus) Main Content Slide (no logos)">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sp>
        <p:nvSpPr>
          <p:cNvPr id="6" name="Content Placeholder 2"/>
          <p:cNvSpPr>
            <a:spLocks noGrp="1"/>
          </p:cNvSpPr>
          <p:nvPr>
            <p:ph sz="half" idx="10" hasCustomPrompt="1"/>
          </p:nvPr>
        </p:nvSpPr>
        <p:spPr>
          <a:xfrm>
            <a:off x="381000" y="1752600"/>
            <a:ext cx="8305800" cy="4191000"/>
          </a:xfrm>
          <a:prstGeom prst="rect">
            <a:avLst/>
          </a:prstGeom>
        </p:spPr>
        <p:txBody>
          <a:bodyPr/>
          <a:lstStyle>
            <a:lvl1pPr>
              <a:defRPr sz="2800">
                <a:solidFill>
                  <a:srgbClr val="020202"/>
                </a:solidFill>
                <a:latin typeface="Arial" panose="020B0604020202020204" pitchFamily="34" charset="0"/>
                <a:cs typeface="Arial" panose="020B0604020202020204" pitchFamily="34" charset="0"/>
              </a:defRPr>
            </a:lvl1pPr>
            <a:lvl2pPr>
              <a:defRPr sz="2800">
                <a:solidFill>
                  <a:srgbClr val="020202"/>
                </a:solidFill>
                <a:latin typeface="Arial" panose="020B0604020202020204" pitchFamily="34" charset="0"/>
                <a:cs typeface="Arial" panose="020B0604020202020204" pitchFamily="34" charset="0"/>
              </a:defRPr>
            </a:lvl2pPr>
            <a:lvl3pPr>
              <a:defRPr sz="2400">
                <a:solidFill>
                  <a:srgbClr val="020202"/>
                </a:solidFill>
                <a:latin typeface="Arial" panose="020B0604020202020204" pitchFamily="34" charset="0"/>
                <a:cs typeface="Arial" panose="020B0604020202020204" pitchFamily="34" charset="0"/>
              </a:defRPr>
            </a:lvl3pPr>
            <a:lvl4pPr>
              <a:defRPr sz="2400">
                <a:solidFill>
                  <a:srgbClr val="020202"/>
                </a:solidFill>
                <a:latin typeface="Arial" panose="020B0604020202020204" pitchFamily="34" charset="0"/>
                <a:cs typeface="Arial" panose="020B0604020202020204" pitchFamily="34" charset="0"/>
              </a:defRPr>
            </a:lvl4pPr>
            <a:lvl5pPr>
              <a:defRPr sz="2000">
                <a:solidFill>
                  <a:srgbClr val="020202"/>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3"/>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5" name="Picture 4"/>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9" name="Picture 8"/>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27730333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3 - (OnCampus) Content With Side Imag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sp>
        <p:nvSpPr>
          <p:cNvPr id="6" name="Content Placeholder 2"/>
          <p:cNvSpPr>
            <a:spLocks noGrp="1"/>
          </p:cNvSpPr>
          <p:nvPr>
            <p:ph sz="half" idx="10" hasCustomPrompt="1"/>
          </p:nvPr>
        </p:nvSpPr>
        <p:spPr>
          <a:xfrm>
            <a:off x="381000" y="1752600"/>
            <a:ext cx="5715000" cy="4191000"/>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2800">
                <a:solidFill>
                  <a:schemeClr val="tx2">
                    <a:lumMod val="75000"/>
                  </a:schemeClr>
                </a:solidFill>
                <a:latin typeface="Arial" panose="020B0604020202020204" pitchFamily="34" charset="0"/>
                <a:cs typeface="Arial" panose="020B0604020202020204" pitchFamily="34" charset="0"/>
              </a:defRPr>
            </a:lvl1pPr>
            <a:lvl2pPr>
              <a:defRPr sz="2800">
                <a:solidFill>
                  <a:schemeClr val="tx2">
                    <a:lumMod val="75000"/>
                  </a:schemeClr>
                </a:solidFill>
                <a:latin typeface="Arial" panose="020B0604020202020204" pitchFamily="34" charset="0"/>
                <a:cs typeface="Arial" panose="020B0604020202020204" pitchFamily="34" charset="0"/>
              </a:defRPr>
            </a:lvl2pPr>
            <a:lvl3pPr>
              <a:defRPr sz="2400">
                <a:solidFill>
                  <a:schemeClr val="tx2">
                    <a:lumMod val="75000"/>
                  </a:schemeClr>
                </a:solidFill>
                <a:latin typeface="Arial" panose="020B0604020202020204" pitchFamily="34" charset="0"/>
                <a:cs typeface="Arial" panose="020B0604020202020204" pitchFamily="34" charset="0"/>
              </a:defRPr>
            </a:lvl3pPr>
            <a:lvl4pPr>
              <a:defRPr sz="2400">
                <a:solidFill>
                  <a:schemeClr val="tx2">
                    <a:lumMod val="75000"/>
                  </a:schemeClr>
                </a:solidFill>
                <a:latin typeface="Arial" panose="020B0604020202020204" pitchFamily="34" charset="0"/>
                <a:cs typeface="Arial" panose="020B0604020202020204" pitchFamily="34" charset="0"/>
              </a:defRPr>
            </a:lvl4pPr>
            <a:lvl5pPr>
              <a:defRPr sz="2000">
                <a:solidFill>
                  <a:schemeClr val="tx2">
                    <a:lumMod val="75000"/>
                  </a:schemeClr>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Content Placeholder 2"/>
          <p:cNvSpPr>
            <a:spLocks noGrp="1"/>
          </p:cNvSpPr>
          <p:nvPr>
            <p:ph sz="half" idx="11" hasCustomPrompt="1"/>
          </p:nvPr>
        </p:nvSpPr>
        <p:spPr>
          <a:xfrm>
            <a:off x="6629400" y="1752600"/>
            <a:ext cx="2057400" cy="4191000"/>
          </a:xfrm>
          <a:prstGeom prst="rect">
            <a:avLst/>
          </a:prstGeom>
          <a:ln>
            <a:solidFill>
              <a:schemeClr val="tx2"/>
            </a:solidFill>
          </a:ln>
        </p:spPr>
        <p:txBody>
          <a:bodyPr/>
          <a:lstStyle>
            <a:lvl1pPr>
              <a:defRPr sz="2400" baseline="0">
                <a:solidFill>
                  <a:schemeClr val="tx2">
                    <a:lumMod val="75000"/>
                  </a:schemeClr>
                </a:solidFill>
                <a:latin typeface="Arial" panose="020B0604020202020204" pitchFamily="34" charset="0"/>
                <a:cs typeface="Arial" panose="020B0604020202020204" pitchFamily="34" charset="0"/>
              </a:defRPr>
            </a:lvl1pPr>
            <a:lvl2pPr>
              <a:defRPr sz="20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vl6pPr>
              <a:defRPr sz="800"/>
            </a:lvl6pPr>
            <a:lvl7pPr>
              <a:defRPr sz="800"/>
            </a:lvl7pPr>
            <a:lvl8pPr>
              <a:defRPr sz="800"/>
            </a:lvl8pPr>
            <a:lvl9pPr>
              <a:defRPr sz="800"/>
            </a:lvl9pPr>
          </a:lstStyle>
          <a:p>
            <a:pPr lvl="0"/>
            <a:r>
              <a:rPr lang="en-US" dirty="0" smtClean="0"/>
              <a:t>Click to add text or add media</a:t>
            </a:r>
          </a:p>
        </p:txBody>
      </p:sp>
      <p:pic>
        <p:nvPicPr>
          <p:cNvPr id="13" name="Picture 12"/>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4" name="Picture 13"/>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10" name="Picture 9"/>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10975637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4 - (OnCampus) Content With Split Pag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sp>
        <p:nvSpPr>
          <p:cNvPr id="6" name="Content Placeholder 2"/>
          <p:cNvSpPr>
            <a:spLocks noGrp="1"/>
          </p:cNvSpPr>
          <p:nvPr>
            <p:ph sz="half" idx="10" hasCustomPrompt="1"/>
          </p:nvPr>
        </p:nvSpPr>
        <p:spPr>
          <a:xfrm>
            <a:off x="381000" y="1752600"/>
            <a:ext cx="3960000" cy="4191000"/>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2800">
                <a:solidFill>
                  <a:schemeClr val="tx2">
                    <a:lumMod val="75000"/>
                  </a:schemeClr>
                </a:solidFill>
                <a:latin typeface="Arial" panose="020B0604020202020204" pitchFamily="34" charset="0"/>
                <a:cs typeface="Arial" panose="020B0604020202020204" pitchFamily="34" charset="0"/>
              </a:defRPr>
            </a:lvl1pPr>
            <a:lvl2pPr>
              <a:defRPr sz="2800">
                <a:solidFill>
                  <a:schemeClr val="tx2">
                    <a:lumMod val="75000"/>
                  </a:schemeClr>
                </a:solidFill>
                <a:latin typeface="Arial" panose="020B0604020202020204" pitchFamily="34" charset="0"/>
                <a:cs typeface="Arial" panose="020B0604020202020204" pitchFamily="34" charset="0"/>
              </a:defRPr>
            </a:lvl2pPr>
            <a:lvl3pPr>
              <a:defRPr sz="2400">
                <a:solidFill>
                  <a:schemeClr val="tx2">
                    <a:lumMod val="75000"/>
                  </a:schemeClr>
                </a:solidFill>
                <a:latin typeface="Arial" panose="020B0604020202020204" pitchFamily="34" charset="0"/>
                <a:cs typeface="Arial" panose="020B0604020202020204" pitchFamily="34" charset="0"/>
              </a:defRPr>
            </a:lvl3pPr>
            <a:lvl4pPr>
              <a:defRPr sz="2400">
                <a:solidFill>
                  <a:schemeClr val="tx2">
                    <a:lumMod val="75000"/>
                  </a:schemeClr>
                </a:solidFill>
                <a:latin typeface="Arial" panose="020B0604020202020204" pitchFamily="34" charset="0"/>
                <a:cs typeface="Arial" panose="020B0604020202020204" pitchFamily="34" charset="0"/>
              </a:defRPr>
            </a:lvl4pPr>
            <a:lvl5pPr>
              <a:defRPr sz="2000">
                <a:solidFill>
                  <a:schemeClr val="tx2">
                    <a:lumMod val="75000"/>
                  </a:schemeClr>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Click to 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Content Placeholder 2"/>
          <p:cNvSpPr>
            <a:spLocks noGrp="1"/>
          </p:cNvSpPr>
          <p:nvPr>
            <p:ph sz="half" idx="11" hasCustomPrompt="1"/>
          </p:nvPr>
        </p:nvSpPr>
        <p:spPr>
          <a:xfrm>
            <a:off x="4724400" y="1752600"/>
            <a:ext cx="3960000" cy="4191000"/>
          </a:xfrm>
          <a:prstGeom prst="rect">
            <a:avLst/>
          </a:prstGeom>
        </p:spPr>
        <p:txBody>
          <a:bodyPr/>
          <a:lstStyle>
            <a:lvl1pPr>
              <a:defRPr sz="2800">
                <a:solidFill>
                  <a:schemeClr val="tx2">
                    <a:lumMod val="75000"/>
                  </a:schemeClr>
                </a:solidFill>
                <a:latin typeface="Arial" panose="020B0604020202020204" pitchFamily="34" charset="0"/>
                <a:cs typeface="Arial" panose="020B0604020202020204" pitchFamily="34" charset="0"/>
              </a:defRPr>
            </a:lvl1pPr>
            <a:lvl2pPr>
              <a:defRPr sz="2800">
                <a:solidFill>
                  <a:schemeClr val="tx2">
                    <a:lumMod val="75000"/>
                  </a:schemeClr>
                </a:solidFill>
                <a:latin typeface="Arial" panose="020B0604020202020204" pitchFamily="34" charset="0"/>
                <a:cs typeface="Arial" panose="020B0604020202020204" pitchFamily="34" charset="0"/>
              </a:defRPr>
            </a:lvl2pPr>
            <a:lvl3pPr>
              <a:defRPr sz="2400">
                <a:solidFill>
                  <a:schemeClr val="tx2">
                    <a:lumMod val="75000"/>
                  </a:schemeClr>
                </a:solidFill>
                <a:latin typeface="Arial" panose="020B0604020202020204" pitchFamily="34" charset="0"/>
                <a:cs typeface="Arial" panose="020B0604020202020204" pitchFamily="34" charset="0"/>
              </a:defRPr>
            </a:lvl3pPr>
            <a:lvl4pPr>
              <a:defRPr sz="2400">
                <a:solidFill>
                  <a:schemeClr val="tx2">
                    <a:lumMod val="75000"/>
                  </a:schemeClr>
                </a:solidFill>
                <a:latin typeface="Arial" panose="020B0604020202020204" pitchFamily="34" charset="0"/>
                <a:cs typeface="Arial" panose="020B0604020202020204" pitchFamily="34" charset="0"/>
              </a:defRPr>
            </a:lvl4pPr>
            <a:lvl5pPr>
              <a:defRPr sz="2000">
                <a:solidFill>
                  <a:schemeClr val="tx2">
                    <a:lumMod val="75000"/>
                  </a:schemeClr>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3" name="Picture 12"/>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4" name="Picture 13"/>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9" name="Picture 8"/>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407275926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5 - (OnCampus) Content With Bottom Imag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sp>
        <p:nvSpPr>
          <p:cNvPr id="6" name="Content Placeholder 2"/>
          <p:cNvSpPr>
            <a:spLocks noGrp="1"/>
          </p:cNvSpPr>
          <p:nvPr>
            <p:ph sz="half" idx="10" hasCustomPrompt="1"/>
          </p:nvPr>
        </p:nvSpPr>
        <p:spPr>
          <a:xfrm>
            <a:off x="381000" y="1752600"/>
            <a:ext cx="8305800" cy="2514600"/>
          </a:xfrm>
          <a:prstGeom prst="rect">
            <a:avLst/>
          </a:prstGeom>
        </p:spPr>
        <p:txBody>
          <a:bodyPr/>
          <a:lstStyle>
            <a:lvl1pPr>
              <a:defRPr sz="2800">
                <a:solidFill>
                  <a:schemeClr val="tx2">
                    <a:lumMod val="75000"/>
                  </a:schemeClr>
                </a:solidFill>
                <a:latin typeface="Arial" panose="020B0604020202020204" pitchFamily="34" charset="0"/>
                <a:cs typeface="Arial" panose="020B0604020202020204" pitchFamily="34" charset="0"/>
              </a:defRPr>
            </a:lvl1pPr>
            <a:lvl2pPr>
              <a:defRPr sz="2800">
                <a:solidFill>
                  <a:schemeClr val="tx2">
                    <a:lumMod val="75000"/>
                  </a:schemeClr>
                </a:solidFill>
                <a:latin typeface="Arial" panose="020B0604020202020204" pitchFamily="34" charset="0"/>
                <a:cs typeface="Arial" panose="020B0604020202020204" pitchFamily="34" charset="0"/>
              </a:defRPr>
            </a:lvl2pPr>
            <a:lvl3pPr>
              <a:defRPr sz="2400">
                <a:solidFill>
                  <a:schemeClr val="tx2">
                    <a:lumMod val="75000"/>
                  </a:schemeClr>
                </a:solidFill>
                <a:latin typeface="Arial" panose="020B0604020202020204" pitchFamily="34" charset="0"/>
                <a:cs typeface="Arial" panose="020B0604020202020204" pitchFamily="34" charset="0"/>
              </a:defRPr>
            </a:lvl3pPr>
            <a:lvl4pPr>
              <a:defRPr sz="2400">
                <a:solidFill>
                  <a:schemeClr val="tx2">
                    <a:lumMod val="75000"/>
                  </a:schemeClr>
                </a:solidFill>
                <a:latin typeface="Arial" panose="020B0604020202020204" pitchFamily="34" charset="0"/>
                <a:cs typeface="Arial" panose="020B0604020202020204" pitchFamily="34" charset="0"/>
              </a:defRPr>
            </a:lvl4pPr>
            <a:lvl5pPr>
              <a:defRPr sz="2000">
                <a:solidFill>
                  <a:schemeClr val="tx2">
                    <a:lumMod val="75000"/>
                  </a:schemeClr>
                </a:solidFill>
                <a:latin typeface="Arial" panose="020B0604020202020204" pitchFamily="34" charset="0"/>
                <a:cs typeface="Arial" panose="020B0604020202020204" pitchFamily="34" charset="0"/>
              </a:defRPr>
            </a:lvl5pPr>
            <a:lvl6pPr>
              <a:defRPr sz="800"/>
            </a:lvl6pPr>
            <a:lvl7pPr>
              <a:defRPr sz="800"/>
            </a:lvl7pPr>
            <a:lvl8pPr>
              <a:defRPr sz="800"/>
            </a:lvl8pPr>
            <a:lvl9pPr>
              <a:defRPr sz="800"/>
            </a:lvl9pPr>
          </a:lstStyle>
          <a:p>
            <a:pPr lvl="0"/>
            <a:r>
              <a:rPr lang="en-US" dirty="0" smtClean="0"/>
              <a:t>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Content Placeholder 2"/>
          <p:cNvSpPr>
            <a:spLocks noGrp="1"/>
          </p:cNvSpPr>
          <p:nvPr>
            <p:ph sz="half" idx="11" hasCustomPrompt="1"/>
          </p:nvPr>
        </p:nvSpPr>
        <p:spPr>
          <a:xfrm>
            <a:off x="381000" y="4495800"/>
            <a:ext cx="8305800" cy="1371600"/>
          </a:xfrm>
          <a:prstGeom prst="rect">
            <a:avLst/>
          </a:prstGeom>
          <a:ln>
            <a:solidFill>
              <a:schemeClr val="tx2"/>
            </a:solidFill>
          </a:ln>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sz="2800">
                <a:solidFill>
                  <a:schemeClr val="tx2">
                    <a:lumMod val="75000"/>
                  </a:schemeClr>
                </a:solidFill>
                <a:latin typeface="Arial" panose="020B0604020202020204" pitchFamily="34" charset="0"/>
                <a:cs typeface="Arial" panose="020B0604020202020204" pitchFamily="34" charset="0"/>
              </a:defRPr>
            </a:lvl1pPr>
            <a:lvl2pPr>
              <a:defRPr sz="20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vl6pPr>
              <a:defRPr sz="800"/>
            </a:lvl6pPr>
            <a:lvl7pPr>
              <a:defRPr sz="800"/>
            </a:lvl7pPr>
            <a:lvl8pPr>
              <a:defRPr sz="800"/>
            </a:lvl8pPr>
            <a:lvl9pPr>
              <a:defRPr sz="800"/>
            </a:lvl9pPr>
          </a:lstStyle>
          <a:p>
            <a:pPr lvl="0"/>
            <a:r>
              <a:rPr lang="en-US" dirty="0" smtClean="0"/>
              <a:t>Click to edit text </a:t>
            </a:r>
          </a:p>
          <a:p>
            <a:pPr lvl="0"/>
            <a:endParaRPr lang="en-US" dirty="0" smtClean="0"/>
          </a:p>
        </p:txBody>
      </p:sp>
      <p:pic>
        <p:nvPicPr>
          <p:cNvPr id="9" name="Picture 8"/>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3" name="Picture 12"/>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10" name="Picture 9"/>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8027511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6 - (OnCampus) Title With Blank Space (with logos)">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pic>
        <p:nvPicPr>
          <p:cNvPr id="9" name="Picture 8"/>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10" name="Picture 9"/>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6" name="Picture 5"/>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38462455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1.6 - (OnCampus) Title With Blank Space (no logos)">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395536" y="476672"/>
            <a:ext cx="8291264" cy="648072"/>
          </a:xfrm>
          <a:prstGeom prst="rect">
            <a:avLst/>
          </a:prstGeom>
        </p:spPr>
        <p:txBody>
          <a:bodyPr>
            <a:normAutofit/>
          </a:bodyPr>
          <a:lstStyle>
            <a:lvl1pPr algn="l">
              <a:defRPr sz="3600" b="1" baseline="0">
                <a:solidFill>
                  <a:schemeClr val="tx1"/>
                </a:solidFill>
                <a:latin typeface="Arial" panose="020B0604020202020204" pitchFamily="34" charset="0"/>
                <a:ea typeface="Adobe Fan Heiti Std B" pitchFamily="34" charset="-128"/>
                <a:cs typeface="Arial" panose="020B0604020202020204" pitchFamily="34" charset="0"/>
              </a:defRPr>
            </a:lvl1pPr>
          </a:lstStyle>
          <a:p>
            <a:r>
              <a:rPr lang="en-US" dirty="0" smtClean="0"/>
              <a:t>Click to edit slide title</a:t>
            </a:r>
            <a:endParaRPr lang="en-GB" dirty="0"/>
          </a:p>
        </p:txBody>
      </p:sp>
      <p:pic>
        <p:nvPicPr>
          <p:cNvPr id="3" name="Picture 2"/>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5" name="Picture 4"/>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7" name="Picture 6"/>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7 - (OnCampus) Blank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28751" y="0"/>
            <a:ext cx="1428751" cy="5446643"/>
          </a:xfrm>
          <a:prstGeom prst="rect">
            <a:avLst/>
          </a:prstGeom>
        </p:spPr>
        <p:txBody>
          <a:bodyPr/>
          <a:lstStyle>
            <a:lvl1pPr marL="0" marR="0" indent="0" algn="l" defTabSz="914400" rtl="0" eaLnBrk="1" fontAlgn="auto" latinLnBrk="0" hangingPunct="1">
              <a:lnSpc>
                <a:spcPct val="100000"/>
              </a:lnSpc>
              <a:spcBef>
                <a:spcPct val="0"/>
              </a:spcBef>
              <a:spcAft>
                <a:spcPts val="0"/>
              </a:spcAft>
              <a:buClrTx/>
              <a:buSzTx/>
              <a:buFontTx/>
              <a:buNone/>
              <a:tabLst/>
              <a:defRPr sz="1600" b="1">
                <a:solidFill>
                  <a:schemeClr val="tx1"/>
                </a:solidFill>
                <a:latin typeface="Arial" panose="020B0604020202020204" pitchFamily="34" charset="0"/>
                <a:ea typeface="Arial" panose="020B0604020202020204" pitchFamily="34" charset="0"/>
                <a:cs typeface="Arial" panose="020B0604020202020204" pitchFamily="34" charset="0"/>
              </a:defRPr>
            </a:lvl1pPr>
          </a:lstStyle>
          <a:p>
            <a:r>
              <a:rPr lang="en-US" dirty="0" smtClean="0"/>
              <a:t>Click to edit slide title</a:t>
            </a:r>
            <a:endParaRPr lang="en-GB" dirty="0"/>
          </a:p>
        </p:txBody>
      </p:sp>
      <p:pic>
        <p:nvPicPr>
          <p:cNvPr id="3" name="Picture 2"/>
          <p:cNvPicPr>
            <a:picLocks noChangeAspect="1"/>
          </p:cNvPicPr>
          <p:nvPr userDrawn="1"/>
        </p:nvPicPr>
        <p:blipFill>
          <a:blip r:embed="rId2" cstate="screen">
            <a:lum bright="70000" contrast="-70000"/>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2379329" y="6117431"/>
            <a:ext cx="2418874" cy="573837"/>
          </a:xfrm>
          <a:prstGeom prst="rect">
            <a:avLst/>
          </a:prstGeom>
        </p:spPr>
      </p:pic>
      <p:pic>
        <p:nvPicPr>
          <p:cNvPr id="4" name="Picture 3"/>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95536" y="5913100"/>
            <a:ext cx="1652151" cy="900450"/>
          </a:xfrm>
          <a:prstGeom prst="rect">
            <a:avLst/>
          </a:prstGeom>
        </p:spPr>
      </p:pic>
      <p:pic>
        <p:nvPicPr>
          <p:cNvPr id="6" name="Picture 5"/>
          <p:cNvPicPr>
            <a:picLocks noChangeAspect="1"/>
          </p:cNvPicPr>
          <p:nvPr userDrawn="1"/>
        </p:nvPicPr>
        <p:blipFill>
          <a:blip r:embed="rId5" cstate="screen">
            <a:alphaModFix amt="20000"/>
            <a:extLst>
              <a:ext uri="{28A0092B-C50C-407E-A947-70E740481C1C}">
                <a14:useLocalDpi xmlns:a14="http://schemas.microsoft.com/office/drawing/2010/main"/>
              </a:ext>
            </a:extLst>
          </a:blip>
          <a:stretch>
            <a:fillRect/>
          </a:stretch>
        </p:blipFill>
        <p:spPr>
          <a:xfrm>
            <a:off x="6934130" y="6182794"/>
            <a:ext cx="1698140" cy="474606"/>
          </a:xfrm>
          <a:prstGeom prst="rect">
            <a:avLst/>
          </a:prstGeom>
        </p:spPr>
      </p:pic>
    </p:spTree>
    <p:extLst>
      <p:ext uri="{BB962C8B-B14F-4D97-AF65-F5344CB8AC3E}">
        <p14:creationId xmlns:p14="http://schemas.microsoft.com/office/powerpoint/2010/main" val="5597863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32687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704" r:id="rId3"/>
    <p:sldLayoutId id="2147483696" r:id="rId4"/>
    <p:sldLayoutId id="2147483697" r:id="rId5"/>
    <p:sldLayoutId id="2147483698" r:id="rId6"/>
    <p:sldLayoutId id="2147483699" r:id="rId7"/>
    <p:sldLayoutId id="2147483703" r:id="rId8"/>
    <p:sldLayoutId id="2147483700" r:id="rId9"/>
    <p:sldLayoutId id="2147483701" r:id="rId10"/>
    <p:sldLayoutId id="2147483702" r:id="rId11"/>
  </p:sldLayoutIdLst>
  <p:timing>
    <p:tnLst>
      <p:par>
        <p:cTn id="1" dur="indefinite" restart="never" nodeType="tmRoot"/>
      </p:par>
    </p:tnLst>
  </p:timing>
  <p:txStyles>
    <p:titleStyle>
      <a:lvl1pPr algn="r" defTabSz="914400" rtl="0" eaLnBrk="1" latinLnBrk="0" hangingPunct="1">
        <a:spcBef>
          <a:spcPct val="0"/>
        </a:spcBef>
        <a:buNone/>
        <a:defRPr sz="4000" b="0" kern="1200">
          <a:solidFill>
            <a:schemeClr val="bg1"/>
          </a:solidFill>
          <a:latin typeface="Arial Narrow" panose="020B060602020203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1.png"/><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eg"/><Relationship Id="rId9" Type="http://schemas.openxmlformats.org/officeDocument/2006/relationships/image" Target="../media/image51.pn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https://i.emlfiles4.com/cmpimg/5/2/7/2/2/1/files/imagecache/2003556/w640_1110127_reporters.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010987"/>
            <a:ext cx="8291264" cy="648072"/>
          </a:xfrm>
        </p:spPr>
        <p:txBody>
          <a:bodyPr>
            <a:noAutofit/>
          </a:bodyPr>
          <a:lstStyle/>
          <a:p>
            <a:pPr algn="ctr">
              <a:lnSpc>
                <a:spcPct val="150000"/>
              </a:lnSpc>
            </a:pPr>
            <a:r>
              <a:rPr lang="pt-PT" dirty="0" smtClean="0"/>
              <a:t>Communicating The Roslin </a:t>
            </a:r>
            <a:r>
              <a:rPr lang="pt-PT" dirty="0" smtClean="0"/>
              <a:t>Institute:</a:t>
            </a:r>
            <a:br>
              <a:rPr lang="pt-PT" dirty="0" smtClean="0"/>
            </a:br>
            <a:r>
              <a:rPr lang="pt-PT" dirty="0" smtClean="0"/>
              <a:t>challenges &amp; opportunities</a:t>
            </a:r>
            <a:endParaRPr lang="en-GB" dirty="0"/>
          </a:p>
        </p:txBody>
      </p:sp>
      <p:sp>
        <p:nvSpPr>
          <p:cNvPr id="3" name="Subtitle 2"/>
          <p:cNvSpPr>
            <a:spLocks noGrp="1"/>
          </p:cNvSpPr>
          <p:nvPr>
            <p:ph type="subTitle" idx="1"/>
          </p:nvPr>
        </p:nvSpPr>
        <p:spPr>
          <a:xfrm>
            <a:off x="395536" y="4251960"/>
            <a:ext cx="8280920" cy="2001829"/>
          </a:xfrm>
        </p:spPr>
        <p:txBody>
          <a:bodyPr/>
          <a:lstStyle/>
          <a:p>
            <a:pPr algn="r"/>
            <a:r>
              <a:rPr lang="en-GB" dirty="0" smtClean="0"/>
              <a:t>In</a:t>
            </a:r>
            <a:r>
              <a:rPr lang="pt-PT" dirty="0" smtClean="0"/>
              <a:t>ês Crespo</a:t>
            </a:r>
          </a:p>
          <a:p>
            <a:pPr algn="r"/>
            <a:r>
              <a:rPr lang="pt-PT" dirty="0" smtClean="0"/>
              <a:t>Research Communications Officer</a:t>
            </a:r>
            <a:endParaRPr lang="en-GB" dirty="0"/>
          </a:p>
        </p:txBody>
      </p:sp>
    </p:spTree>
    <p:extLst>
      <p:ext uri="{BB962C8B-B14F-4D97-AF65-F5344CB8AC3E}">
        <p14:creationId xmlns:p14="http://schemas.microsoft.com/office/powerpoint/2010/main" val="2358647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87036"/>
            <a:ext cx="8291264" cy="647819"/>
          </a:xfrm>
        </p:spPr>
        <p:txBody>
          <a:bodyPr/>
          <a:lstStyle/>
          <a:p>
            <a:pPr algn="ctr"/>
            <a:r>
              <a:rPr lang="en-GB" dirty="0" smtClean="0"/>
              <a:t>A great place to work</a:t>
            </a:r>
            <a:endParaRPr lang="en-GB" dirty="0"/>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5429" y="995266"/>
            <a:ext cx="3265714" cy="2519266"/>
          </a:xfrm>
          <a:prstGeom prst="rect">
            <a:avLst/>
          </a:prstGeo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24668" y="972766"/>
            <a:ext cx="3148543" cy="2393004"/>
          </a:xfrm>
          <a:prstGeom prst="rect">
            <a:avLst/>
          </a:prstGeom>
        </p:spPr>
      </p:pic>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185880" y="3659585"/>
            <a:ext cx="3481098" cy="1177429"/>
          </a:xfrm>
          <a:prstGeom prst="rect">
            <a:avLst/>
          </a:prstGeom>
        </p:spPr>
      </p:pic>
      <p:pic>
        <p:nvPicPr>
          <p:cNvPr id="9" name="Picture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85880" y="4898059"/>
            <a:ext cx="2321800" cy="1167245"/>
          </a:xfrm>
          <a:prstGeom prst="rect">
            <a:avLst/>
          </a:prstGeom>
        </p:spPr>
      </p:pic>
      <p:pic>
        <p:nvPicPr>
          <p:cNvPr id="10" name="Picture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92964" y="3686784"/>
            <a:ext cx="3312691" cy="2456234"/>
          </a:xfrm>
          <a:prstGeom prst="rect">
            <a:avLst/>
          </a:prstGeom>
        </p:spPr>
      </p:pic>
    </p:spTree>
    <p:extLst>
      <p:ext uri="{BB962C8B-B14F-4D97-AF65-F5344CB8AC3E}">
        <p14:creationId xmlns:p14="http://schemas.microsoft.com/office/powerpoint/2010/main" val="1244885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Content Placeholder 2"/>
          <p:cNvSpPr>
            <a:spLocks noGrp="1"/>
          </p:cNvSpPr>
          <p:nvPr>
            <p:ph sz="half" idx="10"/>
          </p:nvPr>
        </p:nvSpPr>
        <p:spPr/>
        <p:txBody>
          <a:bodyPr/>
          <a:lstStyle/>
          <a:p>
            <a:endParaRPr lang="en-GB"/>
          </a:p>
        </p:txBody>
      </p:sp>
      <p:pic>
        <p:nvPicPr>
          <p:cNvPr id="4" name="Picture 3">
            <a:extLst>
              <a:ext uri="{FF2B5EF4-FFF2-40B4-BE49-F238E27FC236}">
                <a16:creationId xmlns:a16="http://schemas.microsoft.com/office/drawing/2014/main" xmlns="" id="{DF0162EE-5AB9-2E4C-B671-ACB141B9E0C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0023" y="1854057"/>
            <a:ext cx="8889357" cy="5003943"/>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1988702"/>
          </a:xfrm>
          <a:prstGeom prst="rect">
            <a:avLst/>
          </a:prstGeom>
        </p:spPr>
      </p:pic>
    </p:spTree>
    <p:extLst>
      <p:ext uri="{BB962C8B-B14F-4D97-AF65-F5344CB8AC3E}">
        <p14:creationId xmlns:p14="http://schemas.microsoft.com/office/powerpoint/2010/main" val="2656692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215" y="137553"/>
            <a:ext cx="3960000" cy="2645271"/>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215" y="4093017"/>
            <a:ext cx="3960000" cy="2642870"/>
          </a:xfrm>
          <a:prstGeom prst="rect">
            <a:avLst/>
          </a:prstGeom>
        </p:spPr>
      </p:pic>
      <p:pic>
        <p:nvPicPr>
          <p:cNvPr id="7" name="Picture 6"/>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25000"/>
                    </a14:imgEffect>
                    <a14:imgEffect>
                      <a14:brightnessContrast bright="32000"/>
                    </a14:imgEffect>
                  </a14:imgLayer>
                </a14:imgProps>
              </a:ext>
              <a:ext uri="{28A0092B-C50C-407E-A947-70E740481C1C}">
                <a14:useLocalDpi xmlns:a14="http://schemas.microsoft.com/office/drawing/2010/main"/>
              </a:ext>
            </a:extLst>
          </a:blip>
          <a:srcRect/>
          <a:stretch/>
        </p:blipFill>
        <p:spPr>
          <a:xfrm>
            <a:off x="5065330" y="4093017"/>
            <a:ext cx="3960000" cy="2614531"/>
          </a:xfrm>
          <a:prstGeom prst="rect">
            <a:avLst/>
          </a:prstGeom>
        </p:spPr>
      </p:pic>
      <p:pic>
        <p:nvPicPr>
          <p:cNvPr id="8" name="Picture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65330" y="137553"/>
            <a:ext cx="3960000" cy="2640559"/>
          </a:xfrm>
          <a:prstGeom prst="rect">
            <a:avLst/>
          </a:prstGeom>
        </p:spPr>
      </p:pic>
      <p:pic>
        <p:nvPicPr>
          <p:cNvPr id="5" name="Picture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277164" y="1457832"/>
            <a:ext cx="2396760" cy="3600000"/>
          </a:xfrm>
          <a:prstGeom prst="rect">
            <a:avLst/>
          </a:prstGeom>
        </p:spPr>
      </p:pic>
    </p:spTree>
    <p:extLst>
      <p:ext uri="{BB962C8B-B14F-4D97-AF65-F5344CB8AC3E}">
        <p14:creationId xmlns:p14="http://schemas.microsoft.com/office/powerpoint/2010/main" val="3470833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79193"/>
            <a:ext cx="8291264" cy="845551"/>
          </a:xfrm>
        </p:spPr>
        <p:txBody>
          <a:bodyPr/>
          <a:lstStyle/>
          <a:p>
            <a:pPr algn="ctr"/>
            <a:r>
              <a:rPr lang="en-GB" dirty="0" smtClean="0"/>
              <a:t>Collaboration</a:t>
            </a:r>
            <a:endParaRPr lang="en-GB" dirty="0"/>
          </a:p>
        </p:txBody>
      </p:sp>
      <p:grpSp>
        <p:nvGrpSpPr>
          <p:cNvPr id="4" name="Group 4"/>
          <p:cNvGrpSpPr>
            <a:grpSpLocks/>
          </p:cNvGrpSpPr>
          <p:nvPr/>
        </p:nvGrpSpPr>
        <p:grpSpPr bwMode="auto">
          <a:xfrm>
            <a:off x="155575" y="1068720"/>
            <a:ext cx="3798888" cy="2417762"/>
            <a:chOff x="156295" y="1417935"/>
            <a:chExt cx="3798168" cy="2417795"/>
          </a:xfrm>
        </p:grpSpPr>
        <p:sp>
          <p:nvSpPr>
            <p:cNvPr id="5" name="TextBox 4"/>
            <p:cNvSpPr txBox="1"/>
            <p:nvPr/>
          </p:nvSpPr>
          <p:spPr bwMode="auto">
            <a:xfrm>
              <a:off x="156295" y="1417935"/>
              <a:ext cx="2863923" cy="646121"/>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lstStyle/>
            <a:p>
              <a:pPr algn="ctr" eaLnBrk="1" hangingPunct="1">
                <a:defRPr/>
              </a:pPr>
              <a:r>
                <a:rPr lang="en-GB" b="1" dirty="0"/>
                <a:t>Neutrons and LSF</a:t>
              </a:r>
            </a:p>
            <a:p>
              <a:pPr eaLnBrk="1" hangingPunct="1">
                <a:defRPr/>
              </a:pPr>
              <a:endParaRPr lang="en-GB" b="1" dirty="0"/>
            </a:p>
          </p:txBody>
        </p:sp>
        <p:sp>
          <p:nvSpPr>
            <p:cNvPr id="6" name="Rectangle 5"/>
            <p:cNvSpPr/>
            <p:nvPr/>
          </p:nvSpPr>
          <p:spPr>
            <a:xfrm>
              <a:off x="251527" y="1748140"/>
              <a:ext cx="3702936" cy="208759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pic>
          <p:nvPicPr>
            <p:cNvPr id="7" name="Picture 2" descr="Hom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39790" y="1879600"/>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BrightnES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9949" y="2931170"/>
              <a:ext cx="71913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hektor\nmi3\15-newsletter\25-NMI3-ENSA-brochure\10_Ramona\ENSA-Broschure_cove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22796" y="2708590"/>
              <a:ext cx="1038028" cy="1038239"/>
            </a:xfrm>
            <a:prstGeom prst="rect">
              <a:avLst/>
            </a:prstGeom>
            <a:noFill/>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10" name="Picture 19" descr="Image result for ceric eric"/>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331640" y="1804988"/>
              <a:ext cx="1160462" cy="78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1" descr="Image result for neutrons ensa"/>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80865" y="2886720"/>
              <a:ext cx="86360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 8"/>
          <p:cNvGrpSpPr>
            <a:grpSpLocks/>
          </p:cNvGrpSpPr>
          <p:nvPr/>
        </p:nvGrpSpPr>
        <p:grpSpPr bwMode="auto">
          <a:xfrm>
            <a:off x="5346700" y="1132220"/>
            <a:ext cx="3402014" cy="2025650"/>
            <a:chOff x="4769768" y="1481820"/>
            <a:chExt cx="3402553" cy="2025588"/>
          </a:xfrm>
        </p:grpSpPr>
        <p:sp>
          <p:nvSpPr>
            <p:cNvPr id="13" name="TextBox 12"/>
            <p:cNvSpPr txBox="1"/>
            <p:nvPr/>
          </p:nvSpPr>
          <p:spPr>
            <a:xfrm>
              <a:off x="5682781" y="1481820"/>
              <a:ext cx="2489540" cy="646092"/>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lstStyle/>
            <a:p>
              <a:pPr algn="ctr" eaLnBrk="1" hangingPunct="1">
                <a:defRPr/>
              </a:pPr>
              <a:r>
                <a:rPr lang="en-GB" b="1" dirty="0"/>
                <a:t>March 7, 2016</a:t>
              </a:r>
            </a:p>
            <a:p>
              <a:pPr eaLnBrk="1" hangingPunct="1">
                <a:defRPr/>
              </a:pPr>
              <a:endParaRPr lang="en-GB" b="1" dirty="0"/>
            </a:p>
          </p:txBody>
        </p:sp>
        <p:pic>
          <p:nvPicPr>
            <p:cNvPr id="14" name="Picture 9" descr="20160307_commsmtg_familypic"/>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69768" y="1868191"/>
              <a:ext cx="33210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7"/>
            <p:cNvSpPr>
              <a:spLocks noChangeArrowheads="1"/>
            </p:cNvSpPr>
            <p:nvPr/>
          </p:nvSpPr>
          <p:spPr bwMode="auto">
            <a:xfrm>
              <a:off x="5682780" y="3199631"/>
              <a:ext cx="14950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254061"/>
                </a:buClr>
                <a:buFont typeface="Wingdings" panose="05000000000000000000" pitchFamily="2" charset="2"/>
                <a:buChar char="§"/>
                <a:defRPr sz="3200">
                  <a:solidFill>
                    <a:schemeClr val="tx1"/>
                  </a:solidFill>
                  <a:latin typeface="Calibri" panose="020F0502020204030204" pitchFamily="34" charset="0"/>
                </a:defRPr>
              </a:lvl1pPr>
              <a:lvl2pPr marL="742950" indent="-285750">
                <a:spcBef>
                  <a:spcPct val="20000"/>
                </a:spcBef>
                <a:buClr>
                  <a:srgbClr val="254061"/>
                </a:buClr>
                <a:buFont typeface="Calibri" panose="020F0502020204030204" pitchFamily="34" charset="0"/>
                <a:buChar char="●"/>
                <a:defRPr sz="2800">
                  <a:solidFill>
                    <a:schemeClr val="tx1"/>
                  </a:solidFill>
                  <a:latin typeface="Calibri" panose="020F0502020204030204" pitchFamily="34" charset="0"/>
                </a:defRPr>
              </a:lvl2pPr>
              <a:lvl3pPr marL="1143000" indent="-228600">
                <a:spcBef>
                  <a:spcPct val="20000"/>
                </a:spcBef>
                <a:buClr>
                  <a:srgbClr val="A6A6A6"/>
                </a:buClr>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Clr>
                  <a:srgbClr val="A6A6A6"/>
                </a:buClr>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Clr>
                  <a:srgbClr val="A6A6A6"/>
                </a:buClr>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ClrTx/>
                <a:buFontTx/>
                <a:buNone/>
              </a:pPr>
              <a:r>
                <a:rPr lang="en-GB" altLang="en-US" sz="1400"/>
                <a:t>© R. Eriksson, ESS</a:t>
              </a:r>
            </a:p>
          </p:txBody>
        </p:sp>
      </p:grpSp>
      <p:grpSp>
        <p:nvGrpSpPr>
          <p:cNvPr id="16" name="Group 10"/>
          <p:cNvGrpSpPr>
            <a:grpSpLocks/>
          </p:cNvGrpSpPr>
          <p:nvPr/>
        </p:nvGrpSpPr>
        <p:grpSpPr bwMode="auto">
          <a:xfrm>
            <a:off x="215899" y="3943682"/>
            <a:ext cx="3738564" cy="2232025"/>
            <a:chOff x="215595" y="4391035"/>
            <a:chExt cx="3738479" cy="2232248"/>
          </a:xfrm>
        </p:grpSpPr>
        <p:grpSp>
          <p:nvGrpSpPr>
            <p:cNvPr id="17" name="Group 6"/>
            <p:cNvGrpSpPr>
              <a:grpSpLocks/>
            </p:cNvGrpSpPr>
            <p:nvPr/>
          </p:nvGrpSpPr>
          <p:grpSpPr bwMode="auto">
            <a:xfrm>
              <a:off x="215595" y="4391035"/>
              <a:ext cx="3738479" cy="1918285"/>
              <a:chOff x="215595" y="4391035"/>
              <a:chExt cx="3738479" cy="1918285"/>
            </a:xfrm>
          </p:grpSpPr>
          <p:sp>
            <p:nvSpPr>
              <p:cNvPr id="19" name="TextBox 18"/>
              <p:cNvSpPr txBox="1"/>
              <p:nvPr/>
            </p:nvSpPr>
            <p:spPr>
              <a:xfrm>
                <a:off x="215595" y="4391035"/>
                <a:ext cx="2804078" cy="646178"/>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GB" b="1" dirty="0" smtClean="0"/>
                  <a:t>       May </a:t>
                </a:r>
                <a:r>
                  <a:rPr lang="en-GB" b="1" dirty="0"/>
                  <a:t>29-30, 2017</a:t>
                </a:r>
              </a:p>
              <a:p>
                <a:pPr eaLnBrk="1" hangingPunct="1">
                  <a:defRPr/>
                </a:pPr>
                <a:endParaRPr lang="en-GB" b="1" dirty="0"/>
              </a:p>
            </p:txBody>
          </p:sp>
          <p:pic>
            <p:nvPicPr>
              <p:cNvPr id="20" name="Picture 15" descr="https://webapps.frm2.tum.de/indico/event/14/picture/37"/>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93299" y="4810145"/>
                <a:ext cx="3660775" cy="149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Rectangle 9"/>
            <p:cNvSpPr>
              <a:spLocks noChangeArrowheads="1"/>
            </p:cNvSpPr>
            <p:nvPr/>
          </p:nvSpPr>
          <p:spPr bwMode="auto">
            <a:xfrm>
              <a:off x="1135498" y="6315506"/>
              <a:ext cx="19763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254061"/>
                </a:buClr>
                <a:buFont typeface="Wingdings" panose="05000000000000000000" pitchFamily="2" charset="2"/>
                <a:buChar char="§"/>
                <a:defRPr sz="3200">
                  <a:solidFill>
                    <a:schemeClr val="tx1"/>
                  </a:solidFill>
                  <a:latin typeface="Calibri" panose="020F0502020204030204" pitchFamily="34" charset="0"/>
                </a:defRPr>
              </a:lvl1pPr>
              <a:lvl2pPr marL="742950" indent="-285750">
                <a:spcBef>
                  <a:spcPct val="20000"/>
                </a:spcBef>
                <a:buClr>
                  <a:srgbClr val="254061"/>
                </a:buClr>
                <a:buFont typeface="Calibri" panose="020F0502020204030204" pitchFamily="34" charset="0"/>
                <a:buChar char="●"/>
                <a:defRPr sz="2800">
                  <a:solidFill>
                    <a:schemeClr val="tx1"/>
                  </a:solidFill>
                  <a:latin typeface="Calibri" panose="020F0502020204030204" pitchFamily="34" charset="0"/>
                </a:defRPr>
              </a:lvl2pPr>
              <a:lvl3pPr marL="1143000" indent="-228600">
                <a:spcBef>
                  <a:spcPct val="20000"/>
                </a:spcBef>
                <a:buClr>
                  <a:srgbClr val="A6A6A6"/>
                </a:buClr>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Clr>
                  <a:srgbClr val="A6A6A6"/>
                </a:buClr>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Clr>
                  <a:srgbClr val="A6A6A6"/>
                </a:buClr>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Clr>
                  <a:srgbClr val="A6A6A6"/>
                </a:buClr>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ClrTx/>
                <a:buFontTx/>
                <a:buNone/>
              </a:pPr>
              <a:r>
                <a:rPr lang="en-GB" altLang="en-US" sz="1400"/>
                <a:t>© Claudia Niiranen, MLZ</a:t>
              </a:r>
            </a:p>
          </p:txBody>
        </p:sp>
      </p:grpSp>
      <p:pic>
        <p:nvPicPr>
          <p:cNvPr id="21" name="Picture 20"/>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5940161" y="4055708"/>
            <a:ext cx="2133600" cy="533400"/>
          </a:xfrm>
          <a:prstGeom prst="rect">
            <a:avLst/>
          </a:prstGeom>
        </p:spPr>
      </p:pic>
      <p:sp>
        <p:nvSpPr>
          <p:cNvPr id="22" name="TextBox 21"/>
          <p:cNvSpPr txBox="1"/>
          <p:nvPr/>
        </p:nvSpPr>
        <p:spPr>
          <a:xfrm>
            <a:off x="6045958" y="4927596"/>
            <a:ext cx="2374710" cy="523220"/>
          </a:xfrm>
          <a:prstGeom prst="rect">
            <a:avLst/>
          </a:prstGeom>
          <a:noFill/>
        </p:spPr>
        <p:txBody>
          <a:bodyPr wrap="square" rtlCol="0">
            <a:spAutoFit/>
          </a:bodyPr>
          <a:lstStyle/>
          <a:p>
            <a:pPr algn="ctr"/>
            <a:r>
              <a:rPr lang="en-GB" sz="2800" b="1" dirty="0" smtClean="0">
                <a:latin typeface="Arial" panose="020B0604020202020204" pitchFamily="34" charset="0"/>
                <a:cs typeface="Arial" panose="020B0604020202020204" pitchFamily="34" charset="0"/>
              </a:rPr>
              <a:t>RICE</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8348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867" y="127001"/>
            <a:ext cx="8873066" cy="997744"/>
          </a:xfrm>
        </p:spPr>
        <p:txBody>
          <a:bodyPr>
            <a:normAutofit fontScale="90000"/>
          </a:bodyPr>
          <a:lstStyle/>
          <a:p>
            <a:pPr algn="ctr"/>
            <a:r>
              <a:rPr lang="en-GB" sz="3100" dirty="0" smtClean="0"/>
              <a:t>Public Awareness of Research Infrastructures III</a:t>
            </a:r>
            <a:br>
              <a:rPr lang="en-GB" sz="3100" dirty="0" smtClean="0"/>
            </a:br>
            <a:r>
              <a:rPr lang="en-GB" sz="2200" dirty="0"/>
              <a:t>8 - 10 April 2019</a:t>
            </a:r>
            <a:r>
              <a:rPr lang="en-GB" sz="2800" dirty="0"/>
              <a:t/>
            </a:r>
            <a:br>
              <a:rPr lang="en-GB" sz="2800" dirty="0"/>
            </a:br>
            <a:endParaRPr lang="en-GB" sz="3100" dirty="0"/>
          </a:p>
        </p:txBody>
      </p:sp>
      <p:sp>
        <p:nvSpPr>
          <p:cNvPr id="3" name="Content Placeholder 2"/>
          <p:cNvSpPr>
            <a:spLocks noGrp="1"/>
          </p:cNvSpPr>
          <p:nvPr>
            <p:ph sz="half" idx="10"/>
          </p:nvPr>
        </p:nvSpPr>
        <p:spPr>
          <a:xfrm>
            <a:off x="160868" y="1124745"/>
            <a:ext cx="8568266" cy="4818855"/>
          </a:xfrm>
        </p:spPr>
        <p:txBody>
          <a:bodyPr/>
          <a:lstStyle/>
          <a:p>
            <a:r>
              <a:rPr lang="en-GB" sz="1800" dirty="0" smtClean="0"/>
              <a:t>Building </a:t>
            </a:r>
            <a:r>
              <a:rPr lang="en-GB" sz="1800" dirty="0"/>
              <a:t>and maintaining public </a:t>
            </a:r>
            <a:r>
              <a:rPr lang="en-GB" sz="1800" dirty="0" smtClean="0"/>
              <a:t>trust</a:t>
            </a:r>
          </a:p>
          <a:p>
            <a:r>
              <a:rPr lang="en-GB" sz="1800" dirty="0" smtClean="0"/>
              <a:t>Combatting </a:t>
            </a:r>
            <a:r>
              <a:rPr lang="en-GB" sz="1800" dirty="0"/>
              <a:t>fake news</a:t>
            </a:r>
          </a:p>
          <a:p>
            <a:r>
              <a:rPr lang="en-GB" sz="1800" dirty="0"/>
              <a:t>Measuring success</a:t>
            </a:r>
          </a:p>
          <a:p>
            <a:r>
              <a:rPr lang="en-GB" sz="1800" dirty="0"/>
              <a:t>Unconventional outreach and new trends</a:t>
            </a:r>
          </a:p>
          <a:p>
            <a:r>
              <a:rPr lang="en-GB" sz="1800" dirty="0"/>
              <a:t>Communicating communications</a:t>
            </a:r>
          </a:p>
          <a:p>
            <a:r>
              <a:rPr lang="en-GB" sz="1800" dirty="0"/>
              <a:t>Finding the next science superstar​​</a:t>
            </a:r>
          </a:p>
          <a:p>
            <a:r>
              <a:rPr lang="en-GB" sz="1800" dirty="0"/>
              <a:t>Risk and issues </a:t>
            </a:r>
            <a:r>
              <a:rPr lang="en-GB" sz="1800" dirty="0" smtClean="0"/>
              <a:t>management</a:t>
            </a:r>
            <a:endParaRPr lang="en-GB" sz="1800" dirty="0"/>
          </a:p>
          <a:p>
            <a:r>
              <a:rPr lang="en-GB" sz="1800" dirty="0"/>
              <a:t>Communicating distributed infrastructures </a:t>
            </a:r>
          </a:p>
          <a:p>
            <a:r>
              <a:rPr lang="en-GB" sz="1800" dirty="0"/>
              <a:t>Equality and </a:t>
            </a:r>
            <a:r>
              <a:rPr lang="en-GB" sz="1800" dirty="0" smtClean="0"/>
              <a:t>diversity</a:t>
            </a:r>
            <a:endParaRPr lang="en-GB" sz="1800" dirty="0" smtClean="0"/>
          </a:p>
          <a:p>
            <a:endParaRPr lang="en-GB" sz="1800" dirty="0" smtClean="0"/>
          </a:p>
          <a:p>
            <a:pPr marL="0" indent="0">
              <a:buNone/>
            </a:pPr>
            <a:r>
              <a:rPr lang="en-GB" sz="1800" b="1" dirty="0" smtClean="0"/>
              <a:t>1 October:</a:t>
            </a:r>
            <a:r>
              <a:rPr lang="en-GB" sz="1800" dirty="0"/>
              <a:t> Abstract submission opens</a:t>
            </a:r>
            <a:br>
              <a:rPr lang="en-GB" sz="1800" dirty="0"/>
            </a:br>
            <a:r>
              <a:rPr lang="en-GB" sz="1800" b="1" dirty="0" smtClean="0"/>
              <a:t>30 November:</a:t>
            </a:r>
            <a:r>
              <a:rPr lang="en-GB" sz="1800" dirty="0"/>
              <a:t> Abstract submission closes</a:t>
            </a:r>
          </a:p>
          <a:p>
            <a:endParaRPr lang="en-GB" sz="2000" dirty="0"/>
          </a:p>
          <a:p>
            <a:pPr marL="0" indent="0">
              <a:buNone/>
            </a:pPr>
            <a:r>
              <a:rPr lang="en-GB" b="1" dirty="0" smtClean="0"/>
              <a:t>www.pari2019.org</a:t>
            </a:r>
            <a:r>
              <a:rPr lang="en-GB" dirty="0" smtClean="0"/>
              <a:t>  </a:t>
            </a:r>
            <a:endParaRPr lang="en-GB"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98998" y="4065887"/>
            <a:ext cx="4334935" cy="2022969"/>
          </a:xfrm>
          <a:prstGeom prst="rect">
            <a:avLst/>
          </a:prstGeom>
        </p:spPr>
      </p:pic>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14837" y="1124745"/>
            <a:ext cx="3019096" cy="2205568"/>
          </a:xfrm>
          <a:prstGeom prst="rect">
            <a:avLst/>
          </a:prstGeom>
        </p:spPr>
      </p:pic>
    </p:spTree>
    <p:extLst>
      <p:ext uri="{BB962C8B-B14F-4D97-AF65-F5344CB8AC3E}">
        <p14:creationId xmlns:p14="http://schemas.microsoft.com/office/powerpoint/2010/main" val="3513790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Your ideas?</a:t>
            </a:r>
            <a:endParaRPr lang="en-GB" dirty="0"/>
          </a:p>
        </p:txBody>
      </p:sp>
      <p:sp>
        <p:nvSpPr>
          <p:cNvPr id="5" name="Content Placeholder 2"/>
          <p:cNvSpPr txBox="1">
            <a:spLocks/>
          </p:cNvSpPr>
          <p:nvPr/>
        </p:nvSpPr>
        <p:spPr>
          <a:xfrm>
            <a:off x="395536" y="2163874"/>
            <a:ext cx="8584691" cy="39321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rgbClr val="020202"/>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02020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02020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400" kern="1200">
                <a:solidFill>
                  <a:srgbClr val="02020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02020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800" kern="1200">
                <a:solidFill>
                  <a:schemeClr val="tx1"/>
                </a:solidFill>
                <a:latin typeface="+mn-lt"/>
                <a:ea typeface="+mn-ea"/>
                <a:cs typeface="+mn-cs"/>
              </a:defRPr>
            </a:lvl9pPr>
          </a:lstStyle>
          <a:p>
            <a:pPr marL="0" indent="0">
              <a:buNone/>
            </a:pPr>
            <a:r>
              <a:rPr lang="en-GB" dirty="0" smtClean="0"/>
              <a:t>More news stories 		     Roslin </a:t>
            </a:r>
            <a:r>
              <a:rPr lang="en-GB" dirty="0"/>
              <a:t>Reporters</a:t>
            </a:r>
            <a:endParaRPr lang="en-GB" dirty="0" smtClean="0"/>
          </a:p>
          <a:p>
            <a:pPr marL="0" indent="0">
              <a:buNone/>
            </a:pPr>
            <a:r>
              <a:rPr lang="en-GB" dirty="0" smtClean="0"/>
              <a:t>Support our scientists 		     </a:t>
            </a:r>
            <a:r>
              <a:rPr lang="en-GB" dirty="0" err="1" smtClean="0"/>
              <a:t>Comms</a:t>
            </a:r>
            <a:r>
              <a:rPr lang="en-GB" dirty="0" smtClean="0"/>
              <a:t> </a:t>
            </a:r>
            <a:r>
              <a:rPr lang="en-GB" dirty="0"/>
              <a:t>drop-in</a:t>
            </a:r>
          </a:p>
          <a:p>
            <a:pPr marL="0" indent="0">
              <a:buNone/>
            </a:pPr>
            <a:r>
              <a:rPr lang="en-GB" dirty="0" smtClean="0"/>
              <a:t>Templates 				     Focus </a:t>
            </a:r>
            <a:r>
              <a:rPr lang="en-GB" dirty="0"/>
              <a:t>Groups</a:t>
            </a:r>
            <a:endParaRPr lang="en-GB" dirty="0" smtClean="0"/>
          </a:p>
          <a:p>
            <a:pPr marL="0" indent="0">
              <a:buNone/>
            </a:pPr>
            <a:r>
              <a:rPr lang="en-GB" dirty="0"/>
              <a:t>A</a:t>
            </a:r>
            <a:r>
              <a:rPr lang="en-GB" dirty="0" smtClean="0"/>
              <a:t>mount of emails </a:t>
            </a:r>
            <a:r>
              <a:rPr lang="en-GB" dirty="0"/>
              <a:t>	</a:t>
            </a:r>
            <a:r>
              <a:rPr lang="en-GB" dirty="0" smtClean="0"/>
              <a:t>			</a:t>
            </a:r>
            <a:r>
              <a:rPr lang="en-GB" dirty="0" smtClean="0">
                <a:sym typeface="Wingdings" panose="05000000000000000000" pitchFamily="2" charset="2"/>
              </a:rPr>
              <a:t>?</a:t>
            </a:r>
            <a:endParaRPr lang="en-GB" dirty="0" smtClean="0"/>
          </a:p>
        </p:txBody>
      </p:sp>
      <p:sp>
        <p:nvSpPr>
          <p:cNvPr id="7" name="TextBox 6"/>
          <p:cNvSpPr txBox="1"/>
          <p:nvPr/>
        </p:nvSpPr>
        <p:spPr>
          <a:xfrm>
            <a:off x="5281684" y="1482358"/>
            <a:ext cx="3213153" cy="369332"/>
          </a:xfrm>
          <a:prstGeom prst="rect">
            <a:avLst/>
          </a:prstGeom>
          <a:noFill/>
        </p:spPr>
        <p:txBody>
          <a:bodyPr wrap="square" rtlCol="0">
            <a:spAutoFit/>
          </a:bodyPr>
          <a:lstStyle/>
          <a:p>
            <a:pPr algn="ctr"/>
            <a:r>
              <a:rPr lang="en-GB" b="1" dirty="0" smtClean="0">
                <a:latin typeface="Arial" panose="020B0604020202020204" pitchFamily="34" charset="0"/>
                <a:cs typeface="Arial" panose="020B0604020202020204" pitchFamily="34" charset="0"/>
              </a:rPr>
              <a:t>Opportunities</a:t>
            </a:r>
            <a:endParaRPr lang="en-GB" b="1" dirty="0">
              <a:latin typeface="Arial" panose="020B0604020202020204" pitchFamily="34" charset="0"/>
              <a:cs typeface="Arial" panose="020B0604020202020204" pitchFamily="34" charset="0"/>
            </a:endParaRPr>
          </a:p>
        </p:txBody>
      </p:sp>
      <p:sp>
        <p:nvSpPr>
          <p:cNvPr id="8" name="TextBox 7"/>
          <p:cNvSpPr txBox="1"/>
          <p:nvPr/>
        </p:nvSpPr>
        <p:spPr>
          <a:xfrm>
            <a:off x="641445" y="1482358"/>
            <a:ext cx="3213153" cy="369332"/>
          </a:xfrm>
          <a:prstGeom prst="rect">
            <a:avLst/>
          </a:prstGeom>
          <a:noFill/>
        </p:spPr>
        <p:txBody>
          <a:bodyPr wrap="square" rtlCol="0">
            <a:spAutoFit/>
          </a:bodyPr>
          <a:lstStyle/>
          <a:p>
            <a:pPr algn="ctr"/>
            <a:r>
              <a:rPr lang="en-GB" b="1" dirty="0" smtClean="0">
                <a:latin typeface="Arial" panose="020B0604020202020204" pitchFamily="34" charset="0"/>
                <a:cs typeface="Arial" panose="020B0604020202020204" pitchFamily="34" charset="0"/>
              </a:rPr>
              <a:t>Challenges</a:t>
            </a:r>
            <a:endParaRPr lang="en-GB" b="1" dirty="0">
              <a:latin typeface="Arial" panose="020B0604020202020204" pitchFamily="34" charset="0"/>
              <a:cs typeface="Arial" panose="020B0604020202020204" pitchFamily="34" charset="0"/>
            </a:endParaRPr>
          </a:p>
        </p:txBody>
      </p:sp>
      <p:pic>
        <p:nvPicPr>
          <p:cNvPr id="10" name="Picture 2" descr="https://i.emlfiles4.com/cmpimg/5/2/7/2/2/1/files/imagecache/2003556/w640_1110127_reporters.jpg"/>
          <p:cNvPicPr>
            <a:picLocks noChangeAspect="1" noChangeArrowheads="1"/>
          </p:cNvPicPr>
          <p:nvPr/>
        </p:nvPicPr>
        <p:blipFill>
          <a:blip r:link="rId2">
            <a:extLst>
              <a:ext uri="{28A0092B-C50C-407E-A947-70E740481C1C}">
                <a14:useLocalDpi xmlns:a14="http://schemas.microsoft.com/office/drawing/2010/main" val="0"/>
              </a:ext>
            </a:extLst>
          </a:blip>
          <a:srcRect/>
          <a:stretch>
            <a:fillRect/>
          </a:stretch>
        </p:blipFill>
        <p:spPr bwMode="auto">
          <a:xfrm>
            <a:off x="5281684" y="4326403"/>
            <a:ext cx="3438528" cy="241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5254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0"/>
          </p:nvPr>
        </p:nvSpPr>
        <p:spPr>
          <a:xfrm>
            <a:off x="381000" y="902368"/>
            <a:ext cx="8305800" cy="5041232"/>
          </a:xfrm>
        </p:spPr>
        <p:txBody>
          <a:bodyPr/>
          <a:lstStyle/>
          <a:p>
            <a:pPr marL="0" indent="0" algn="ctr">
              <a:buFont typeface="Wingdings" pitchFamily="2" charset="2"/>
              <a:buNone/>
              <a:defRPr/>
            </a:pPr>
            <a:r>
              <a:rPr lang="en-GB" sz="5400" b="1" dirty="0">
                <a:solidFill>
                  <a:schemeClr val="tx1"/>
                </a:solidFill>
                <a:ea typeface="Adobe Fan Heiti Std B" pitchFamily="34" charset="-128"/>
              </a:rPr>
              <a:t>Thank </a:t>
            </a:r>
            <a:r>
              <a:rPr lang="en-GB" sz="5400" b="1" dirty="0">
                <a:solidFill>
                  <a:schemeClr val="tx1"/>
                </a:solidFill>
                <a:ea typeface="Adobe Fan Heiti Std B" pitchFamily="34" charset="-128"/>
              </a:rPr>
              <a:t>you</a:t>
            </a:r>
            <a:r>
              <a:rPr lang="en-GB" sz="5400" b="1" dirty="0">
                <a:solidFill>
                  <a:schemeClr val="tx1"/>
                </a:solidFill>
                <a:ea typeface="Adobe Fan Heiti Std B" pitchFamily="34" charset="-128"/>
              </a:rPr>
              <a:t>!</a:t>
            </a:r>
          </a:p>
          <a:p>
            <a:pPr marL="0" indent="0" algn="ctr">
              <a:buFont typeface="Wingdings" pitchFamily="2" charset="2"/>
              <a:buNone/>
              <a:defRPr/>
            </a:pPr>
            <a:r>
              <a:rPr lang="en-GB" sz="5400" b="1" dirty="0" err="1">
                <a:solidFill>
                  <a:schemeClr val="tx1"/>
                </a:solidFill>
                <a:ea typeface="Adobe Fan Heiti Std B" pitchFamily="34" charset="-128"/>
              </a:rPr>
              <a:t>Obrigada</a:t>
            </a:r>
            <a:r>
              <a:rPr lang="en-GB" sz="5400" b="1" dirty="0">
                <a:solidFill>
                  <a:schemeClr val="tx1"/>
                </a:solidFill>
                <a:ea typeface="Adobe Fan Heiti Std B" pitchFamily="34" charset="-128"/>
              </a:rPr>
              <a:t>!</a:t>
            </a:r>
            <a:endParaRPr lang="en-GB" sz="5400" b="1" dirty="0">
              <a:solidFill>
                <a:schemeClr val="tx1"/>
              </a:solidFill>
              <a:ea typeface="Adobe Fan Heiti Std B" pitchFamily="34" charset="-128"/>
            </a:endParaRPr>
          </a:p>
          <a:p>
            <a:pPr marL="0" indent="0" algn="r">
              <a:buFont typeface="Wingdings" pitchFamily="2" charset="2"/>
              <a:buNone/>
              <a:defRPr/>
            </a:pPr>
            <a:endParaRPr lang="en-GB" dirty="0"/>
          </a:p>
          <a:p>
            <a:pPr marL="0" indent="0">
              <a:buFont typeface="Wingdings" pitchFamily="2" charset="2"/>
              <a:buNone/>
              <a:defRPr/>
            </a:pPr>
            <a:r>
              <a:rPr lang="en-GB" sz="3200" dirty="0" err="1"/>
              <a:t>Inês</a:t>
            </a:r>
            <a:r>
              <a:rPr lang="en-GB" sz="3200" dirty="0"/>
              <a:t> Crespo</a:t>
            </a:r>
          </a:p>
          <a:p>
            <a:pPr marL="0" indent="0">
              <a:buFont typeface="Wingdings" pitchFamily="2" charset="2"/>
              <a:buNone/>
              <a:defRPr/>
            </a:pPr>
            <a:endParaRPr lang="en-GB" sz="2000" b="1" dirty="0" smtClean="0"/>
          </a:p>
          <a:p>
            <a:pPr marL="0" indent="0">
              <a:buFont typeface="Wingdings" pitchFamily="2" charset="2"/>
              <a:buNone/>
              <a:defRPr/>
            </a:pPr>
            <a:r>
              <a:rPr lang="en-GB" sz="2000" dirty="0" smtClean="0"/>
              <a:t>ines.crespo@roslin.ed.ac.uk</a:t>
            </a:r>
            <a:endParaRPr lang="en-GB" sz="2000" dirty="0" smtClean="0"/>
          </a:p>
          <a:p>
            <a:pPr marL="0" indent="0">
              <a:buNone/>
              <a:defRPr/>
            </a:pPr>
            <a:r>
              <a:rPr lang="en-GB" sz="2000" dirty="0" smtClean="0"/>
              <a:t>@</a:t>
            </a:r>
            <a:r>
              <a:rPr lang="en-GB" sz="2000" dirty="0" err="1" smtClean="0"/>
              <a:t>InesSciComm</a:t>
            </a:r>
            <a:endParaRPr lang="en-GB" sz="2000" dirty="0"/>
          </a:p>
          <a:p>
            <a:pPr marL="0" indent="0">
              <a:buFont typeface="Wingdings" pitchFamily="2" charset="2"/>
              <a:buNone/>
              <a:defRPr/>
            </a:pPr>
            <a:r>
              <a:rPr lang="en-GB" sz="2000" dirty="0" smtClean="0"/>
              <a:t>linkedin.com/in/</a:t>
            </a:r>
            <a:r>
              <a:rPr lang="en-GB" sz="2000" dirty="0" err="1" smtClean="0"/>
              <a:t>crespoines</a:t>
            </a:r>
            <a:endParaRPr lang="en-GB" sz="2000" dirty="0"/>
          </a:p>
          <a:p>
            <a:pPr marL="0" indent="0" algn="ctr">
              <a:buFont typeface="Wingdings" pitchFamily="2" charset="2"/>
              <a:buNone/>
              <a:defRPr/>
            </a:pPr>
            <a:endParaRPr lang="en-GB" dirty="0"/>
          </a:p>
          <a:p>
            <a:endParaRPr lang="en-GB" dirty="0"/>
          </a:p>
        </p:txBody>
      </p:sp>
    </p:spTree>
    <p:extLst>
      <p:ext uri="{BB962C8B-B14F-4D97-AF65-F5344CB8AC3E}">
        <p14:creationId xmlns:p14="http://schemas.microsoft.com/office/powerpoint/2010/main" val="2531083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GB"/>
          </a:p>
        </p:txBody>
      </p:sp>
      <p:sp>
        <p:nvSpPr>
          <p:cNvPr id="6" name="Content Placeholder 5"/>
          <p:cNvSpPr>
            <a:spLocks noGrp="1"/>
          </p:cNvSpPr>
          <p:nvPr>
            <p:ph sz="half" idx="10"/>
          </p:nvPr>
        </p:nvSpPr>
        <p:spPr/>
        <p:txBody>
          <a:bodyPr/>
          <a:lstStyle/>
          <a:p>
            <a:endParaRPr lang="en-GB"/>
          </a:p>
        </p:txBody>
      </p:sp>
      <p:pic>
        <p:nvPicPr>
          <p:cNvPr id="4" name="Content Placeholder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5651500" y="2189163"/>
            <a:ext cx="3262313" cy="3343275"/>
          </a:xfrm>
          <a:prstGeom prst="rect">
            <a:avLst/>
          </a:prstGeom>
        </p:spPr>
      </p:pic>
      <p:pic>
        <p:nvPicPr>
          <p:cNvPr id="7"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33322" y="101880"/>
            <a:ext cx="8750162" cy="584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9100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GB"/>
          </a:p>
        </p:txBody>
      </p:sp>
      <p:sp>
        <p:nvSpPr>
          <p:cNvPr id="6" name="Content Placeholder 5"/>
          <p:cNvSpPr>
            <a:spLocks noGrp="1"/>
          </p:cNvSpPr>
          <p:nvPr>
            <p:ph sz="half" idx="10"/>
          </p:nvPr>
        </p:nvSpPr>
        <p:spPr/>
        <p:txBody>
          <a:bodyPr/>
          <a:lstStyle/>
          <a:p>
            <a:endParaRPr lang="en-GB"/>
          </a:p>
        </p:txBody>
      </p:sp>
      <p:pic>
        <p:nvPicPr>
          <p:cNvPr id="4" name="Content Placeholder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5651500" y="2189163"/>
            <a:ext cx="3262313" cy="3343275"/>
          </a:xfrm>
          <a:prstGeom prst="rect">
            <a:avLst/>
          </a:prstGeom>
        </p:spPr>
      </p:pic>
      <p:pic>
        <p:nvPicPr>
          <p:cNvPr id="7"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33322" y="101880"/>
            <a:ext cx="8750162" cy="584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5068091" y="2256118"/>
            <a:ext cx="3262313" cy="3343275"/>
          </a:xfrm>
          <a:prstGeom prst="ellipse">
            <a:avLst/>
          </a:prstGeom>
          <a:ln>
            <a:noFill/>
          </a:ln>
          <a:effectLst>
            <a:softEdge rad="112500"/>
          </a:effectLst>
        </p:spPr>
      </p:pic>
    </p:spTree>
    <p:extLst>
      <p:ext uri="{BB962C8B-B14F-4D97-AF65-F5344CB8AC3E}">
        <p14:creationId xmlns:p14="http://schemas.microsoft.com/office/powerpoint/2010/main" val="681873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GB" dirty="0" smtClean="0"/>
              <a:t>Communications &amp; Public Engagement</a:t>
            </a:r>
            <a:endParaRPr lang="en-GB" dirty="0"/>
          </a:p>
        </p:txBody>
      </p:sp>
      <p:pic>
        <p:nvPicPr>
          <p:cNvPr id="4"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88922" y="1405938"/>
            <a:ext cx="3104491" cy="4191000"/>
          </a:xfrm>
          <a:prstGeom prst="rect">
            <a:avLst/>
          </a:prstGeom>
        </p:spPr>
      </p:pic>
      <p:sp>
        <p:nvSpPr>
          <p:cNvPr id="3" name="TextBox 2"/>
          <p:cNvSpPr txBox="1"/>
          <p:nvPr/>
        </p:nvSpPr>
        <p:spPr>
          <a:xfrm>
            <a:off x="1647787" y="4931965"/>
            <a:ext cx="3124200" cy="408623"/>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dirty="0" smtClean="0"/>
              <a:t>Communications Officer</a:t>
            </a:r>
            <a:endParaRPr lang="en-GB" dirty="0"/>
          </a:p>
        </p:txBody>
      </p:sp>
      <p:sp>
        <p:nvSpPr>
          <p:cNvPr id="6" name="TextBox 5"/>
          <p:cNvSpPr txBox="1"/>
          <p:nvPr/>
        </p:nvSpPr>
        <p:spPr>
          <a:xfrm>
            <a:off x="3209887" y="1953442"/>
            <a:ext cx="3124200" cy="71508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dirty="0" smtClean="0"/>
              <a:t>Nicola Stock</a:t>
            </a:r>
          </a:p>
          <a:p>
            <a:pPr algn="ctr"/>
            <a:r>
              <a:rPr lang="en-GB" dirty="0" smtClean="0"/>
              <a:t>Public Engagement Officer</a:t>
            </a:r>
            <a:endParaRPr lang="en-GB" dirty="0"/>
          </a:p>
        </p:txBody>
      </p:sp>
      <p:sp>
        <p:nvSpPr>
          <p:cNvPr id="7" name="TextBox 6"/>
          <p:cNvSpPr txBox="1"/>
          <p:nvPr/>
        </p:nvSpPr>
        <p:spPr>
          <a:xfrm>
            <a:off x="5227320" y="4297599"/>
            <a:ext cx="3124200" cy="71508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dirty="0" smtClean="0"/>
              <a:t>Jayne </a:t>
            </a:r>
            <a:r>
              <a:rPr lang="en-GB" dirty="0" err="1" smtClean="0"/>
              <a:t>Quoiani</a:t>
            </a:r>
            <a:r>
              <a:rPr lang="en-GB" dirty="0" smtClean="0"/>
              <a:t> </a:t>
            </a:r>
          </a:p>
          <a:p>
            <a:pPr algn="ctr"/>
            <a:r>
              <a:rPr lang="en-GB" dirty="0" smtClean="0"/>
              <a:t>EBSOC Education Officer</a:t>
            </a:r>
            <a:endParaRPr lang="en-GB" dirty="0"/>
          </a:p>
        </p:txBody>
      </p:sp>
    </p:spTree>
    <p:extLst>
      <p:ext uri="{BB962C8B-B14F-4D97-AF65-F5344CB8AC3E}">
        <p14:creationId xmlns:p14="http://schemas.microsoft.com/office/powerpoint/2010/main" val="3175922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Internal Communications</a:t>
            </a:r>
            <a:endParaRPr lang="en-GB" dirty="0"/>
          </a:p>
        </p:txBody>
      </p:sp>
      <p:sp>
        <p:nvSpPr>
          <p:cNvPr id="3" name="Content Placeholder 2"/>
          <p:cNvSpPr>
            <a:spLocks noGrp="1"/>
          </p:cNvSpPr>
          <p:nvPr>
            <p:ph sz="half" idx="10"/>
          </p:nvPr>
        </p:nvSpPr>
        <p:spPr/>
        <p:txBody>
          <a:bodyPr/>
          <a:lstStyle/>
          <a:p>
            <a:r>
              <a:rPr lang="en-GB" dirty="0"/>
              <a:t>Screens</a:t>
            </a:r>
          </a:p>
          <a:p>
            <a:r>
              <a:rPr lang="en-GB" dirty="0" smtClean="0">
                <a:solidFill>
                  <a:srgbClr val="020202"/>
                </a:solidFill>
              </a:rPr>
              <a:t>Internal newsletter</a:t>
            </a:r>
          </a:p>
          <a:p>
            <a:pPr lvl="1"/>
            <a:r>
              <a:rPr lang="en-GB" dirty="0"/>
              <a:t>“Sense of community</a:t>
            </a:r>
            <a:r>
              <a:rPr lang="en-GB" dirty="0" smtClean="0"/>
              <a:t>”</a:t>
            </a:r>
            <a:endParaRPr lang="en-GB" dirty="0" smtClean="0">
              <a:solidFill>
                <a:srgbClr val="020202"/>
              </a:solidFill>
            </a:endParaRPr>
          </a:p>
          <a:p>
            <a:endParaRPr lang="en-GB" dirty="0" smtClean="0">
              <a:solidFill>
                <a:srgbClr val="020202"/>
              </a:solidFill>
            </a:endParaRPr>
          </a:p>
          <a:p>
            <a:endParaRPr lang="en-GB" dirty="0">
              <a:solidFill>
                <a:srgbClr val="020202"/>
              </a:solidFill>
            </a:endParaRPr>
          </a:p>
          <a:p>
            <a:pPr marL="0" indent="0">
              <a:buNone/>
            </a:pPr>
            <a:r>
              <a:rPr lang="en-GB" b="1" dirty="0" smtClean="0">
                <a:solidFill>
                  <a:srgbClr val="020202"/>
                </a:solidFill>
              </a:rPr>
              <a:t>Challenge:</a:t>
            </a:r>
            <a:endParaRPr lang="en-GB" b="1" dirty="0">
              <a:solidFill>
                <a:srgbClr val="020202"/>
              </a:solidFill>
            </a:endParaRPr>
          </a:p>
          <a:p>
            <a:r>
              <a:rPr lang="en-GB" dirty="0" smtClean="0">
                <a:solidFill>
                  <a:srgbClr val="020202"/>
                </a:solidFill>
              </a:rPr>
              <a:t>Still lots </a:t>
            </a:r>
            <a:r>
              <a:rPr lang="en-GB" dirty="0" smtClean="0">
                <a:solidFill>
                  <a:srgbClr val="020202"/>
                </a:solidFill>
              </a:rPr>
              <a:t>of emails…</a:t>
            </a:r>
            <a:endParaRPr lang="en-GB" dirty="0">
              <a:solidFill>
                <a:srgbClr val="020202"/>
              </a:solidFil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57729" y="1353344"/>
            <a:ext cx="2160000" cy="2051711"/>
          </a:xfrm>
          <a:prstGeom prst="rect">
            <a:avLst/>
          </a:prstGeom>
        </p:spPr>
      </p:pic>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30896" y="1405273"/>
            <a:ext cx="1800000" cy="1733332"/>
          </a:xfrm>
          <a:prstGeom prst="rect">
            <a:avLst/>
          </a:prstGeom>
        </p:spPr>
      </p:pic>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30896" y="4765499"/>
            <a:ext cx="1800000" cy="1896773"/>
          </a:xfrm>
          <a:prstGeom prst="rect">
            <a:avLst/>
          </a:prstGeom>
        </p:spPr>
      </p:pic>
      <p:pic>
        <p:nvPicPr>
          <p:cNvPr id="9" name="Picture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30896" y="3137315"/>
            <a:ext cx="1800000" cy="1629475"/>
          </a:xfrm>
          <a:prstGeom prst="rect">
            <a:avLst/>
          </a:prstGeom>
        </p:spPr>
      </p:pic>
    </p:spTree>
    <p:extLst>
      <p:ext uri="{BB962C8B-B14F-4D97-AF65-F5344CB8AC3E}">
        <p14:creationId xmlns:p14="http://schemas.microsoft.com/office/powerpoint/2010/main" val="951803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78245" y="4193220"/>
            <a:ext cx="796775" cy="796775"/>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8769" y="4325399"/>
            <a:ext cx="504000" cy="504000"/>
          </a:xfrm>
          <a:prstGeom prst="rect">
            <a:avLst/>
          </a:prstGeom>
        </p:spPr>
      </p:pic>
      <p:sp>
        <p:nvSpPr>
          <p:cNvPr id="15" name="Curved Right Arrow 14"/>
          <p:cNvSpPr/>
          <p:nvPr/>
        </p:nvSpPr>
        <p:spPr>
          <a:xfrm>
            <a:off x="5080678" y="4046713"/>
            <a:ext cx="368911" cy="485920"/>
          </a:xfrm>
          <a:prstGeom prst="curvedRightArrow">
            <a:avLst/>
          </a:pr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6" name="Picture 15"/>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832331" y="4289673"/>
            <a:ext cx="720000" cy="603870"/>
          </a:xfrm>
          <a:prstGeom prst="rect">
            <a:avLst/>
          </a:prstGeom>
        </p:spPr>
      </p:pic>
      <p:sp>
        <p:nvSpPr>
          <p:cNvPr id="19" name="Title 1"/>
          <p:cNvSpPr>
            <a:spLocks noGrp="1"/>
          </p:cNvSpPr>
          <p:nvPr>
            <p:ph type="ctrTitle"/>
          </p:nvPr>
        </p:nvSpPr>
        <p:spPr>
          <a:xfrm>
            <a:off x="438101" y="314269"/>
            <a:ext cx="8291264" cy="648072"/>
          </a:xfrm>
        </p:spPr>
        <p:txBody>
          <a:bodyPr>
            <a:normAutofit/>
          </a:bodyPr>
          <a:lstStyle/>
          <a:p>
            <a:pPr algn="ctr"/>
            <a:r>
              <a:rPr lang="en-GB" dirty="0"/>
              <a:t>Website &amp; Social </a:t>
            </a:r>
            <a:r>
              <a:rPr lang="en-GB" dirty="0" smtClean="0"/>
              <a:t>media</a:t>
            </a:r>
            <a:endParaRPr lang="en-GB" dirty="0"/>
          </a:p>
        </p:txBody>
      </p:sp>
      <p:pic>
        <p:nvPicPr>
          <p:cNvPr id="2" name="Picture 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70230" y="1433768"/>
            <a:ext cx="3908963" cy="1978173"/>
          </a:xfrm>
          <a:prstGeom prst="rect">
            <a:avLst/>
          </a:prstGeom>
        </p:spPr>
      </p:pic>
      <p:sp>
        <p:nvSpPr>
          <p:cNvPr id="21" name="Content Placeholder 2"/>
          <p:cNvSpPr>
            <a:spLocks noGrp="1"/>
          </p:cNvSpPr>
          <p:nvPr>
            <p:ph sz="half" idx="10"/>
          </p:nvPr>
        </p:nvSpPr>
        <p:spPr>
          <a:xfrm>
            <a:off x="315269" y="1365528"/>
            <a:ext cx="4642577" cy="4191000"/>
          </a:xfrm>
        </p:spPr>
        <p:txBody>
          <a:bodyPr/>
          <a:lstStyle/>
          <a:p>
            <a:pPr marL="0" indent="0">
              <a:buNone/>
            </a:pPr>
            <a:r>
              <a:rPr lang="en-GB" sz="2400" b="1" dirty="0" smtClean="0"/>
              <a:t>In less than a year…</a:t>
            </a:r>
          </a:p>
          <a:p>
            <a:pPr marL="0" indent="0">
              <a:buNone/>
            </a:pPr>
            <a:endParaRPr lang="en-GB" sz="2400" dirty="0" smtClean="0"/>
          </a:p>
          <a:p>
            <a:pPr marL="0" indent="0">
              <a:buNone/>
            </a:pPr>
            <a:r>
              <a:rPr lang="en-GB" sz="2400" dirty="0" smtClean="0"/>
              <a:t>Visitors to the website from:</a:t>
            </a:r>
          </a:p>
          <a:p>
            <a:pPr marL="531813" indent="-354013"/>
            <a:r>
              <a:rPr lang="en-GB" sz="2400" dirty="0" smtClean="0"/>
              <a:t>Twitter </a:t>
            </a:r>
            <a:r>
              <a:rPr lang="en-GB" sz="2400" dirty="0"/>
              <a:t>has tripled </a:t>
            </a:r>
            <a:endParaRPr lang="en-GB" sz="2400" dirty="0" smtClean="0"/>
          </a:p>
          <a:p>
            <a:pPr marL="531813" indent="-354013"/>
            <a:r>
              <a:rPr lang="en-GB" sz="2400" dirty="0"/>
              <a:t>Facebook </a:t>
            </a:r>
            <a:r>
              <a:rPr lang="en-GB" sz="2400" dirty="0" smtClean="0"/>
              <a:t>~ 10 times more</a:t>
            </a:r>
          </a:p>
          <a:p>
            <a:pPr marL="0" indent="0">
              <a:buNone/>
            </a:pPr>
            <a:endParaRPr lang="en-GB" sz="2400" dirty="0" smtClean="0">
              <a:solidFill>
                <a:srgbClr val="020202"/>
              </a:solidFill>
            </a:endParaRPr>
          </a:p>
          <a:p>
            <a:pPr marL="0" indent="0">
              <a:buNone/>
            </a:pPr>
            <a:r>
              <a:rPr lang="en-GB" sz="2400" dirty="0" smtClean="0">
                <a:solidFill>
                  <a:srgbClr val="020202"/>
                </a:solidFill>
              </a:rPr>
              <a:t>Followers / likes increased:</a:t>
            </a:r>
          </a:p>
          <a:p>
            <a:pPr marL="531813" indent="-354013"/>
            <a:r>
              <a:rPr lang="en-GB" sz="2400" dirty="0" smtClean="0"/>
              <a:t>39% for Twitter</a:t>
            </a:r>
          </a:p>
          <a:p>
            <a:pPr marL="531813" indent="-354013"/>
            <a:r>
              <a:rPr lang="en-GB" sz="2400" dirty="0" smtClean="0">
                <a:solidFill>
                  <a:srgbClr val="020202"/>
                </a:solidFill>
              </a:rPr>
              <a:t>27% for Facebook</a:t>
            </a:r>
            <a:endParaRPr lang="en-GB" sz="2400" dirty="0">
              <a:solidFill>
                <a:srgbClr val="020202"/>
              </a:solidFill>
            </a:endParaRPr>
          </a:p>
        </p:txBody>
      </p:sp>
    </p:spTree>
    <p:extLst>
      <p:ext uri="{BB962C8B-B14F-4D97-AF65-F5344CB8AC3E}">
        <p14:creationId xmlns:p14="http://schemas.microsoft.com/office/powerpoint/2010/main" val="27710678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News &amp; coverage</a:t>
            </a:r>
            <a:endParaRPr lang="en-GB" dirty="0"/>
          </a:p>
        </p:txBody>
      </p:sp>
      <p:sp>
        <p:nvSpPr>
          <p:cNvPr id="3" name="Content Placeholder 2"/>
          <p:cNvSpPr>
            <a:spLocks noGrp="1"/>
          </p:cNvSpPr>
          <p:nvPr>
            <p:ph sz="half" idx="10"/>
          </p:nvPr>
        </p:nvSpPr>
        <p:spPr>
          <a:xfrm>
            <a:off x="234462" y="1429988"/>
            <a:ext cx="4419599" cy="4513612"/>
          </a:xfrm>
        </p:spPr>
        <p:txBody>
          <a:bodyPr/>
          <a:lstStyle/>
          <a:p>
            <a:r>
              <a:rPr lang="en-GB" sz="2400" dirty="0" smtClean="0"/>
              <a:t>Posted across all channels</a:t>
            </a:r>
          </a:p>
          <a:p>
            <a:r>
              <a:rPr lang="en-GB" sz="2400" dirty="0" smtClean="0"/>
              <a:t>Sent to the press</a:t>
            </a:r>
          </a:p>
          <a:p>
            <a:r>
              <a:rPr lang="en-GB" sz="2400" dirty="0" smtClean="0"/>
              <a:t>Post media coverage</a:t>
            </a:r>
          </a:p>
          <a:p>
            <a:r>
              <a:rPr lang="en-GB" sz="2400" dirty="0" smtClean="0"/>
              <a:t>Covered at public events</a:t>
            </a:r>
            <a:endParaRPr lang="en-GB" sz="2400" dirty="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40235" y="3700793"/>
            <a:ext cx="1869508" cy="516834"/>
          </a:xfrm>
          <a:prstGeom prst="rect">
            <a:avLst/>
          </a:prstGeom>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58463" y="3700793"/>
            <a:ext cx="2160000" cy="1702283"/>
          </a:xfrm>
          <a:prstGeom prst="rect">
            <a:avLst/>
          </a:prstGeom>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349349" y="3700793"/>
            <a:ext cx="2160000" cy="1342703"/>
          </a:xfrm>
          <a:prstGeom prst="rect">
            <a:avLst/>
          </a:prstGeom>
        </p:spPr>
      </p:pic>
      <p:pic>
        <p:nvPicPr>
          <p:cNvPr id="10" name="Picture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13660" y="1429988"/>
            <a:ext cx="2160000" cy="2039999"/>
          </a:xfrm>
          <a:prstGeom prst="rect">
            <a:avLst/>
          </a:prstGeom>
        </p:spPr>
      </p:pic>
      <p:pic>
        <p:nvPicPr>
          <p:cNvPr id="11" name="Picture 1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685209" y="1429988"/>
            <a:ext cx="2160000" cy="1478809"/>
          </a:xfrm>
          <a:prstGeom prst="rect">
            <a:avLst/>
          </a:prstGeom>
        </p:spPr>
      </p:pic>
      <p:pic>
        <p:nvPicPr>
          <p:cNvPr id="12" name="Picture 1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34462" y="3700793"/>
            <a:ext cx="1304852" cy="2160000"/>
          </a:xfrm>
          <a:prstGeom prst="rect">
            <a:avLst/>
          </a:prstGeom>
        </p:spPr>
      </p:pic>
    </p:spTree>
    <p:extLst>
      <p:ext uri="{BB962C8B-B14F-4D97-AF65-F5344CB8AC3E}">
        <p14:creationId xmlns:p14="http://schemas.microsoft.com/office/powerpoint/2010/main" val="3692295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GB" dirty="0" smtClean="0"/>
              <a:t>Promoting our science further</a:t>
            </a:r>
            <a:endParaRPr lang="en-GB" dirty="0"/>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64179" y="1572567"/>
            <a:ext cx="2416629" cy="2170444"/>
          </a:xfrm>
          <a:prstGeom prst="rect">
            <a:avLst/>
          </a:prstGeom>
        </p:spPr>
      </p:pic>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5535" y="1515714"/>
            <a:ext cx="4895655" cy="4185301"/>
          </a:xfrm>
          <a:prstGeom prst="rect">
            <a:avLst/>
          </a:prstGeom>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69204" y="3888711"/>
            <a:ext cx="2451798" cy="2083079"/>
          </a:xfrm>
          <a:prstGeom prst="rect">
            <a:avLst/>
          </a:prstGeom>
        </p:spPr>
      </p:pic>
    </p:spTree>
    <p:extLst>
      <p:ext uri="{BB962C8B-B14F-4D97-AF65-F5344CB8AC3E}">
        <p14:creationId xmlns:p14="http://schemas.microsoft.com/office/powerpoint/2010/main" val="1869149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1072"/>
            <a:ext cx="8291264" cy="648072"/>
          </a:xfrm>
        </p:spPr>
        <p:txBody>
          <a:bodyPr/>
          <a:lstStyle/>
          <a:p>
            <a:pPr algn="ctr"/>
            <a:r>
              <a:rPr lang="en-GB" dirty="0" smtClean="0"/>
              <a:t>Events</a:t>
            </a:r>
            <a:endParaRPr lang="en-GB" dirty="0"/>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967" y="3981061"/>
            <a:ext cx="2792964" cy="2083837"/>
          </a:xfrm>
          <a:prstGeom prst="rect">
            <a:avLst/>
          </a:prstGeo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78629" y="1306286"/>
            <a:ext cx="2786402" cy="2121160"/>
          </a:xfrm>
          <a:prstGeom prst="rect">
            <a:avLst/>
          </a:prstGeom>
        </p:spPr>
      </p:pic>
      <p:pic>
        <p:nvPicPr>
          <p:cNvPr id="6" name="Picture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0628" y="1293845"/>
            <a:ext cx="2810009" cy="2513045"/>
          </a:xfrm>
          <a:prstGeom prst="rect">
            <a:avLst/>
          </a:prstGeom>
        </p:spPr>
      </p:pic>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03509" y="3906417"/>
            <a:ext cx="2813753" cy="2034074"/>
          </a:xfrm>
          <a:prstGeom prst="rect">
            <a:avLst/>
          </a:prstGeom>
        </p:spPr>
      </p:pic>
      <p:pic>
        <p:nvPicPr>
          <p:cNvPr id="9" name="Picture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953074" y="1230318"/>
            <a:ext cx="1440000" cy="2829568"/>
          </a:xfrm>
          <a:prstGeom prst="rect">
            <a:avLst/>
          </a:prstGeom>
        </p:spPr>
      </p:pic>
      <p:pic>
        <p:nvPicPr>
          <p:cNvPr id="10" name="Picture 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953074" y="4059886"/>
            <a:ext cx="1440000" cy="1346161"/>
          </a:xfrm>
          <a:prstGeom prst="rect">
            <a:avLst/>
          </a:prstGeom>
        </p:spPr>
      </p:pic>
      <p:sp>
        <p:nvSpPr>
          <p:cNvPr id="3" name="TextBox 2"/>
          <p:cNvSpPr txBox="1"/>
          <p:nvPr/>
        </p:nvSpPr>
        <p:spPr>
          <a:xfrm>
            <a:off x="-105938" y="814874"/>
            <a:ext cx="3213153" cy="369332"/>
          </a:xfrm>
          <a:prstGeom prst="rect">
            <a:avLst/>
          </a:prstGeom>
          <a:noFill/>
        </p:spPr>
        <p:txBody>
          <a:bodyPr wrap="square" rtlCol="0">
            <a:spAutoFit/>
          </a:bodyPr>
          <a:lstStyle/>
          <a:p>
            <a:pPr algn="ctr"/>
            <a:r>
              <a:rPr lang="en-GB" dirty="0" smtClean="0"/>
              <a:t>Scientists at events</a:t>
            </a:r>
            <a:endParaRPr lang="en-GB" dirty="0"/>
          </a:p>
        </p:txBody>
      </p:sp>
      <p:sp>
        <p:nvSpPr>
          <p:cNvPr id="12" name="TextBox 11"/>
          <p:cNvSpPr txBox="1"/>
          <p:nvPr/>
        </p:nvSpPr>
        <p:spPr>
          <a:xfrm>
            <a:off x="2970687" y="814874"/>
            <a:ext cx="3213153" cy="369332"/>
          </a:xfrm>
          <a:prstGeom prst="rect">
            <a:avLst/>
          </a:prstGeom>
          <a:noFill/>
        </p:spPr>
        <p:txBody>
          <a:bodyPr wrap="square" rtlCol="0">
            <a:spAutoFit/>
          </a:bodyPr>
          <a:lstStyle/>
          <a:p>
            <a:pPr algn="ctr"/>
            <a:r>
              <a:rPr lang="en-GB" dirty="0" smtClean="0"/>
              <a:t>Our events and visits</a:t>
            </a:r>
            <a:endParaRPr lang="en-GB" dirty="0"/>
          </a:p>
        </p:txBody>
      </p:sp>
      <p:sp>
        <p:nvSpPr>
          <p:cNvPr id="13" name="TextBox 12"/>
          <p:cNvSpPr txBox="1"/>
          <p:nvPr/>
        </p:nvSpPr>
        <p:spPr>
          <a:xfrm>
            <a:off x="6017263" y="810065"/>
            <a:ext cx="3213153" cy="369332"/>
          </a:xfrm>
          <a:prstGeom prst="rect">
            <a:avLst/>
          </a:prstGeom>
          <a:noFill/>
        </p:spPr>
        <p:txBody>
          <a:bodyPr wrap="square" rtlCol="0">
            <a:spAutoFit/>
          </a:bodyPr>
          <a:lstStyle/>
          <a:p>
            <a:pPr algn="ctr"/>
            <a:r>
              <a:rPr lang="en-GB" dirty="0" smtClean="0"/>
              <a:t>Public engagement</a:t>
            </a:r>
            <a:endParaRPr lang="en-GB" dirty="0"/>
          </a:p>
        </p:txBody>
      </p:sp>
    </p:spTree>
    <p:extLst>
      <p:ext uri="{BB962C8B-B14F-4D97-AF65-F5344CB8AC3E}">
        <p14:creationId xmlns:p14="http://schemas.microsoft.com/office/powerpoint/2010/main" val="3443818345"/>
      </p:ext>
    </p:extLst>
  </p:cSld>
  <p:clrMapOvr>
    <a:masterClrMapping/>
  </p:clrMapOvr>
  <p:timing>
    <p:tnLst>
      <p:par>
        <p:cTn id="1" dur="indefinite" restart="never" nodeType="tmRoot"/>
      </p:par>
    </p:tnLst>
  </p:timing>
</p:sld>
</file>

<file path=ppt/theme/theme1.xml><?xml version="1.0" encoding="utf-8"?>
<a:theme xmlns:a="http://schemas.openxmlformats.org/drawingml/2006/main" name="RDSVS 4-3 Slides - UG">
  <a:themeElements>
    <a:clrScheme name="UoE Colours-2">
      <a:dk1>
        <a:srgbClr val="00325F"/>
      </a:dk1>
      <a:lt1>
        <a:srgbClr val="FFFFFF"/>
      </a:lt1>
      <a:dk2>
        <a:srgbClr val="6C6C6C"/>
      </a:dk2>
      <a:lt2>
        <a:srgbClr val="FFFFFF"/>
      </a:lt2>
      <a:accent1>
        <a:srgbClr val="0091B5"/>
      </a:accent1>
      <a:accent2>
        <a:srgbClr val="AC0040"/>
      </a:accent2>
      <a:accent3>
        <a:srgbClr val="C2D3DF"/>
      </a:accent3>
      <a:accent4>
        <a:srgbClr val="F4AA00"/>
      </a:accent4>
      <a:accent5>
        <a:srgbClr val="810262"/>
      </a:accent5>
      <a:accent6>
        <a:srgbClr val="457E81"/>
      </a:accent6>
      <a:hlink>
        <a:srgbClr val="CD5A13"/>
      </a:hlink>
      <a:folHlink>
        <a:srgbClr val="B8858D"/>
      </a:folHlink>
    </a:clrScheme>
    <a:fontScheme name="R(D)SVS Branding 2014">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DSVS 4-3 Slides - UG_v4.potx" id="{5BBF622D-4E6B-4058-A6C4-53C9FA6220E4}" vid="{E8AC82C2-5B4B-4DAF-A83C-7EB5863C4F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RDSVS 4-3 Slides - UG_v4 (003)</Template>
  <TotalTime>453</TotalTime>
  <Words>355</Words>
  <Application>Microsoft Office PowerPoint</Application>
  <PresentationFormat>On-screen Show (4:3)</PresentationFormat>
  <Paragraphs>96</Paragraphs>
  <Slides>16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Adobe Fan Heiti Std B</vt:lpstr>
      <vt:lpstr>Arial</vt:lpstr>
      <vt:lpstr>Arial Narrow</vt:lpstr>
      <vt:lpstr>Calibri</vt:lpstr>
      <vt:lpstr>Myriad Pro</vt:lpstr>
      <vt:lpstr>Wingdings</vt:lpstr>
      <vt:lpstr>RDSVS 4-3 Slides - UG</vt:lpstr>
      <vt:lpstr>Communicating The Roslin Institute: challenges &amp; opportunities</vt:lpstr>
      <vt:lpstr>PowerPoint Presentation</vt:lpstr>
      <vt:lpstr>PowerPoint Presentation</vt:lpstr>
      <vt:lpstr>Communications &amp; Public Engagement</vt:lpstr>
      <vt:lpstr>Internal Communications</vt:lpstr>
      <vt:lpstr>Website &amp; Social media</vt:lpstr>
      <vt:lpstr>News &amp; coverage</vt:lpstr>
      <vt:lpstr>Promoting our science further</vt:lpstr>
      <vt:lpstr>Events</vt:lpstr>
      <vt:lpstr>A great place to work</vt:lpstr>
      <vt:lpstr>PowerPoint Presentation</vt:lpstr>
      <vt:lpstr>PowerPoint Presentation</vt:lpstr>
      <vt:lpstr>Collaboration</vt:lpstr>
      <vt:lpstr>Public Awareness of Research Infrastructures III 8 - 10 April 2019 </vt:lpstr>
      <vt:lpstr>Your ideas?</vt:lpstr>
      <vt:lpstr>PowerPoint Presentation</vt:lpstr>
    </vt:vector>
  </TitlesOfParts>
  <Company>University of Edinburgh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WILSON Neil</dc:creator>
  <cp:lastModifiedBy>CRESPO Ines</cp:lastModifiedBy>
  <cp:revision>44</cp:revision>
  <cp:lastPrinted>2018-09-21T16:56:24Z</cp:lastPrinted>
  <dcterms:created xsi:type="dcterms:W3CDTF">2017-04-21T12:20:40Z</dcterms:created>
  <dcterms:modified xsi:type="dcterms:W3CDTF">2018-09-24T14:40:45Z</dcterms:modified>
</cp:coreProperties>
</file>