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3" r:id="rId2"/>
    <p:sldId id="265" r:id="rId3"/>
    <p:sldId id="266" r:id="rId4"/>
    <p:sldId id="267" r:id="rId5"/>
    <p:sldId id="271" r:id="rId6"/>
    <p:sldId id="261" r:id="rId7"/>
    <p:sldId id="273" r:id="rId8"/>
    <p:sldId id="274" r:id="rId9"/>
    <p:sldId id="275"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0C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03" d="100"/>
          <a:sy n="103" d="100"/>
        </p:scale>
        <p:origin x="138" y="3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43E4B7-1E44-4B23-8056-D8628B7AE8E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41BBD51A-99C5-46F4-A967-308F95309C1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1DA5B053-A37A-4A0B-A852-A679C17E4CC1}"/>
              </a:ext>
            </a:extLst>
          </p:cNvPr>
          <p:cNvSpPr>
            <a:spLocks noGrp="1"/>
          </p:cNvSpPr>
          <p:nvPr>
            <p:ph type="dt" sz="half" idx="10"/>
          </p:nvPr>
        </p:nvSpPr>
        <p:spPr/>
        <p:txBody>
          <a:bodyPr/>
          <a:lstStyle/>
          <a:p>
            <a:fld id="{0F527AD7-A342-459C-BF58-E2C5C5A4C7EF}" type="datetimeFigureOut">
              <a:rPr lang="en-GB" smtClean="0"/>
              <a:t>25/09/2018</a:t>
            </a:fld>
            <a:endParaRPr lang="en-GB"/>
          </a:p>
        </p:txBody>
      </p:sp>
      <p:sp>
        <p:nvSpPr>
          <p:cNvPr id="5" name="Footer Placeholder 4">
            <a:extLst>
              <a:ext uri="{FF2B5EF4-FFF2-40B4-BE49-F238E27FC236}">
                <a16:creationId xmlns:a16="http://schemas.microsoft.com/office/drawing/2014/main" id="{1D19C793-0051-45F3-8616-2E839DCCA2A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FF3C378-CFF3-420D-ADA4-46C1F8113F7E}"/>
              </a:ext>
            </a:extLst>
          </p:cNvPr>
          <p:cNvSpPr>
            <a:spLocks noGrp="1"/>
          </p:cNvSpPr>
          <p:nvPr>
            <p:ph type="sldNum" sz="quarter" idx="12"/>
          </p:nvPr>
        </p:nvSpPr>
        <p:spPr/>
        <p:txBody>
          <a:bodyPr/>
          <a:lstStyle/>
          <a:p>
            <a:fld id="{3EDCA185-97E0-4D47-90E3-E0A0C0665425}" type="slidenum">
              <a:rPr lang="en-GB" smtClean="0"/>
              <a:t>‹#›</a:t>
            </a:fld>
            <a:endParaRPr lang="en-GB"/>
          </a:p>
        </p:txBody>
      </p:sp>
    </p:spTree>
    <p:extLst>
      <p:ext uri="{BB962C8B-B14F-4D97-AF65-F5344CB8AC3E}">
        <p14:creationId xmlns:p14="http://schemas.microsoft.com/office/powerpoint/2010/main" val="33205201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970189-8197-42F2-A154-3026ED85F687}"/>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57281979-0F6F-4404-9E82-5C1BD8ADB858}"/>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440F700-68EE-494B-90FD-47AA66C0C0FB}"/>
              </a:ext>
            </a:extLst>
          </p:cNvPr>
          <p:cNvSpPr>
            <a:spLocks noGrp="1"/>
          </p:cNvSpPr>
          <p:nvPr>
            <p:ph type="dt" sz="half" idx="10"/>
          </p:nvPr>
        </p:nvSpPr>
        <p:spPr/>
        <p:txBody>
          <a:bodyPr/>
          <a:lstStyle/>
          <a:p>
            <a:fld id="{0F527AD7-A342-459C-BF58-E2C5C5A4C7EF}" type="datetimeFigureOut">
              <a:rPr lang="en-GB" smtClean="0"/>
              <a:t>25/09/2018</a:t>
            </a:fld>
            <a:endParaRPr lang="en-GB"/>
          </a:p>
        </p:txBody>
      </p:sp>
      <p:sp>
        <p:nvSpPr>
          <p:cNvPr id="5" name="Footer Placeholder 4">
            <a:extLst>
              <a:ext uri="{FF2B5EF4-FFF2-40B4-BE49-F238E27FC236}">
                <a16:creationId xmlns:a16="http://schemas.microsoft.com/office/drawing/2014/main" id="{D6AE33CE-CB6D-47E2-9047-49A9A9CD44E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C6D203A-BEE7-4CE5-81A6-CE8236880286}"/>
              </a:ext>
            </a:extLst>
          </p:cNvPr>
          <p:cNvSpPr>
            <a:spLocks noGrp="1"/>
          </p:cNvSpPr>
          <p:nvPr>
            <p:ph type="sldNum" sz="quarter" idx="12"/>
          </p:nvPr>
        </p:nvSpPr>
        <p:spPr/>
        <p:txBody>
          <a:bodyPr/>
          <a:lstStyle/>
          <a:p>
            <a:fld id="{3EDCA185-97E0-4D47-90E3-E0A0C0665425}" type="slidenum">
              <a:rPr lang="en-GB" smtClean="0"/>
              <a:t>‹#›</a:t>
            </a:fld>
            <a:endParaRPr lang="en-GB"/>
          </a:p>
        </p:txBody>
      </p:sp>
    </p:spTree>
    <p:extLst>
      <p:ext uri="{BB962C8B-B14F-4D97-AF65-F5344CB8AC3E}">
        <p14:creationId xmlns:p14="http://schemas.microsoft.com/office/powerpoint/2010/main" val="5178612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DFEE031-4F43-455B-8FCA-5E29853DEE0C}"/>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9AAE57C1-9339-4709-B7CC-068006FF524C}"/>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E3D6400-5CB9-44BB-B498-46E84EEC672F}"/>
              </a:ext>
            </a:extLst>
          </p:cNvPr>
          <p:cNvSpPr>
            <a:spLocks noGrp="1"/>
          </p:cNvSpPr>
          <p:nvPr>
            <p:ph type="dt" sz="half" idx="10"/>
          </p:nvPr>
        </p:nvSpPr>
        <p:spPr/>
        <p:txBody>
          <a:bodyPr/>
          <a:lstStyle/>
          <a:p>
            <a:fld id="{0F527AD7-A342-459C-BF58-E2C5C5A4C7EF}" type="datetimeFigureOut">
              <a:rPr lang="en-GB" smtClean="0"/>
              <a:t>25/09/2018</a:t>
            </a:fld>
            <a:endParaRPr lang="en-GB"/>
          </a:p>
        </p:txBody>
      </p:sp>
      <p:sp>
        <p:nvSpPr>
          <p:cNvPr id="5" name="Footer Placeholder 4">
            <a:extLst>
              <a:ext uri="{FF2B5EF4-FFF2-40B4-BE49-F238E27FC236}">
                <a16:creationId xmlns:a16="http://schemas.microsoft.com/office/drawing/2014/main" id="{ADDC001B-9351-4FD3-9370-DE44BDE7FAA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2D47684-069C-4E38-855A-C462F232E92A}"/>
              </a:ext>
            </a:extLst>
          </p:cNvPr>
          <p:cNvSpPr>
            <a:spLocks noGrp="1"/>
          </p:cNvSpPr>
          <p:nvPr>
            <p:ph type="sldNum" sz="quarter" idx="12"/>
          </p:nvPr>
        </p:nvSpPr>
        <p:spPr/>
        <p:txBody>
          <a:bodyPr/>
          <a:lstStyle/>
          <a:p>
            <a:fld id="{3EDCA185-97E0-4D47-90E3-E0A0C0665425}" type="slidenum">
              <a:rPr lang="en-GB" smtClean="0"/>
              <a:t>‹#›</a:t>
            </a:fld>
            <a:endParaRPr lang="en-GB"/>
          </a:p>
        </p:txBody>
      </p:sp>
    </p:spTree>
    <p:extLst>
      <p:ext uri="{BB962C8B-B14F-4D97-AF65-F5344CB8AC3E}">
        <p14:creationId xmlns:p14="http://schemas.microsoft.com/office/powerpoint/2010/main" val="20226534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DE6CE6-1A85-449E-B9ED-54D56CCD2FA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AA8B71F-DEF2-4CAA-9062-6BA0C53EE544}"/>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139E006-5084-49E7-953F-7BA3B6611713}"/>
              </a:ext>
            </a:extLst>
          </p:cNvPr>
          <p:cNvSpPr>
            <a:spLocks noGrp="1"/>
          </p:cNvSpPr>
          <p:nvPr>
            <p:ph type="dt" sz="half" idx="10"/>
          </p:nvPr>
        </p:nvSpPr>
        <p:spPr/>
        <p:txBody>
          <a:bodyPr/>
          <a:lstStyle/>
          <a:p>
            <a:fld id="{0F527AD7-A342-459C-BF58-E2C5C5A4C7EF}" type="datetimeFigureOut">
              <a:rPr lang="en-GB" smtClean="0"/>
              <a:t>25/09/2018</a:t>
            </a:fld>
            <a:endParaRPr lang="en-GB"/>
          </a:p>
        </p:txBody>
      </p:sp>
      <p:sp>
        <p:nvSpPr>
          <p:cNvPr id="5" name="Footer Placeholder 4">
            <a:extLst>
              <a:ext uri="{FF2B5EF4-FFF2-40B4-BE49-F238E27FC236}">
                <a16:creationId xmlns:a16="http://schemas.microsoft.com/office/drawing/2014/main" id="{848DCA32-4BFA-4F81-96B6-707B83708AE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1905BE7-7F7D-46A8-BB6C-0AE2E5B406F5}"/>
              </a:ext>
            </a:extLst>
          </p:cNvPr>
          <p:cNvSpPr>
            <a:spLocks noGrp="1"/>
          </p:cNvSpPr>
          <p:nvPr>
            <p:ph type="sldNum" sz="quarter" idx="12"/>
          </p:nvPr>
        </p:nvSpPr>
        <p:spPr/>
        <p:txBody>
          <a:bodyPr/>
          <a:lstStyle/>
          <a:p>
            <a:fld id="{3EDCA185-97E0-4D47-90E3-E0A0C0665425}" type="slidenum">
              <a:rPr lang="en-GB" smtClean="0"/>
              <a:t>‹#›</a:t>
            </a:fld>
            <a:endParaRPr lang="en-GB"/>
          </a:p>
        </p:txBody>
      </p:sp>
    </p:spTree>
    <p:extLst>
      <p:ext uri="{BB962C8B-B14F-4D97-AF65-F5344CB8AC3E}">
        <p14:creationId xmlns:p14="http://schemas.microsoft.com/office/powerpoint/2010/main" val="11968310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54E58A-8194-4ADB-B98F-89F419DA040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53C27D2E-D8F6-4842-93F4-420AA08CB2B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A80C136C-585E-428D-8F4B-CB1198B903ED}"/>
              </a:ext>
            </a:extLst>
          </p:cNvPr>
          <p:cNvSpPr>
            <a:spLocks noGrp="1"/>
          </p:cNvSpPr>
          <p:nvPr>
            <p:ph type="dt" sz="half" idx="10"/>
          </p:nvPr>
        </p:nvSpPr>
        <p:spPr/>
        <p:txBody>
          <a:bodyPr/>
          <a:lstStyle/>
          <a:p>
            <a:fld id="{0F527AD7-A342-459C-BF58-E2C5C5A4C7EF}" type="datetimeFigureOut">
              <a:rPr lang="en-GB" smtClean="0"/>
              <a:t>25/09/2018</a:t>
            </a:fld>
            <a:endParaRPr lang="en-GB"/>
          </a:p>
        </p:txBody>
      </p:sp>
      <p:sp>
        <p:nvSpPr>
          <p:cNvPr id="5" name="Footer Placeholder 4">
            <a:extLst>
              <a:ext uri="{FF2B5EF4-FFF2-40B4-BE49-F238E27FC236}">
                <a16:creationId xmlns:a16="http://schemas.microsoft.com/office/drawing/2014/main" id="{ED376430-33AC-4477-B31D-20983EF2973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54CC2D6-A419-4DC9-A51A-769EEC69AFBC}"/>
              </a:ext>
            </a:extLst>
          </p:cNvPr>
          <p:cNvSpPr>
            <a:spLocks noGrp="1"/>
          </p:cNvSpPr>
          <p:nvPr>
            <p:ph type="sldNum" sz="quarter" idx="12"/>
          </p:nvPr>
        </p:nvSpPr>
        <p:spPr/>
        <p:txBody>
          <a:bodyPr/>
          <a:lstStyle/>
          <a:p>
            <a:fld id="{3EDCA185-97E0-4D47-90E3-E0A0C0665425}" type="slidenum">
              <a:rPr lang="en-GB" smtClean="0"/>
              <a:t>‹#›</a:t>
            </a:fld>
            <a:endParaRPr lang="en-GB"/>
          </a:p>
        </p:txBody>
      </p:sp>
    </p:spTree>
    <p:extLst>
      <p:ext uri="{BB962C8B-B14F-4D97-AF65-F5344CB8AC3E}">
        <p14:creationId xmlns:p14="http://schemas.microsoft.com/office/powerpoint/2010/main" val="12023469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1B4BFE-611A-472E-91BE-355F4A8E249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A20E546B-DEA8-4D86-99DE-B70693299F07}"/>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E4C84C7C-C782-41AF-8851-AAA12735177D}"/>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9B524D39-338F-4158-91FB-6C6D7DDEB7D4}"/>
              </a:ext>
            </a:extLst>
          </p:cNvPr>
          <p:cNvSpPr>
            <a:spLocks noGrp="1"/>
          </p:cNvSpPr>
          <p:nvPr>
            <p:ph type="dt" sz="half" idx="10"/>
          </p:nvPr>
        </p:nvSpPr>
        <p:spPr/>
        <p:txBody>
          <a:bodyPr/>
          <a:lstStyle/>
          <a:p>
            <a:fld id="{0F527AD7-A342-459C-BF58-E2C5C5A4C7EF}" type="datetimeFigureOut">
              <a:rPr lang="en-GB" smtClean="0"/>
              <a:t>25/09/2018</a:t>
            </a:fld>
            <a:endParaRPr lang="en-GB"/>
          </a:p>
        </p:txBody>
      </p:sp>
      <p:sp>
        <p:nvSpPr>
          <p:cNvPr id="6" name="Footer Placeholder 5">
            <a:extLst>
              <a:ext uri="{FF2B5EF4-FFF2-40B4-BE49-F238E27FC236}">
                <a16:creationId xmlns:a16="http://schemas.microsoft.com/office/drawing/2014/main" id="{42B89B2A-870F-4C8E-9E7B-00BBD68D94C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EFBACB9-838F-4230-B8D3-456A3E9FA9A9}"/>
              </a:ext>
            </a:extLst>
          </p:cNvPr>
          <p:cNvSpPr>
            <a:spLocks noGrp="1"/>
          </p:cNvSpPr>
          <p:nvPr>
            <p:ph type="sldNum" sz="quarter" idx="12"/>
          </p:nvPr>
        </p:nvSpPr>
        <p:spPr/>
        <p:txBody>
          <a:bodyPr/>
          <a:lstStyle/>
          <a:p>
            <a:fld id="{3EDCA185-97E0-4D47-90E3-E0A0C0665425}" type="slidenum">
              <a:rPr lang="en-GB" smtClean="0"/>
              <a:t>‹#›</a:t>
            </a:fld>
            <a:endParaRPr lang="en-GB"/>
          </a:p>
        </p:txBody>
      </p:sp>
    </p:spTree>
    <p:extLst>
      <p:ext uri="{BB962C8B-B14F-4D97-AF65-F5344CB8AC3E}">
        <p14:creationId xmlns:p14="http://schemas.microsoft.com/office/powerpoint/2010/main" val="39281003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0CE352-F8F5-4628-86B5-D28F8F1737E8}"/>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87F1F886-F44A-48B8-9180-41867205FF1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F37AD398-5379-43F1-B01F-76E2083E7753}"/>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E87CE15B-7C58-4930-800D-EF1DDD68D10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764EFECE-5414-4D57-BBD5-02C9C3F1B244}"/>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EB180E0C-AF38-4354-B7A3-6555458EF20F}"/>
              </a:ext>
            </a:extLst>
          </p:cNvPr>
          <p:cNvSpPr>
            <a:spLocks noGrp="1"/>
          </p:cNvSpPr>
          <p:nvPr>
            <p:ph type="dt" sz="half" idx="10"/>
          </p:nvPr>
        </p:nvSpPr>
        <p:spPr/>
        <p:txBody>
          <a:bodyPr/>
          <a:lstStyle/>
          <a:p>
            <a:fld id="{0F527AD7-A342-459C-BF58-E2C5C5A4C7EF}" type="datetimeFigureOut">
              <a:rPr lang="en-GB" smtClean="0"/>
              <a:t>25/09/2018</a:t>
            </a:fld>
            <a:endParaRPr lang="en-GB"/>
          </a:p>
        </p:txBody>
      </p:sp>
      <p:sp>
        <p:nvSpPr>
          <p:cNvPr id="8" name="Footer Placeholder 7">
            <a:extLst>
              <a:ext uri="{FF2B5EF4-FFF2-40B4-BE49-F238E27FC236}">
                <a16:creationId xmlns:a16="http://schemas.microsoft.com/office/drawing/2014/main" id="{61CD1BC3-ED60-4123-9837-8861BF760E36}"/>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DEAA1850-8434-4215-9D70-1FF7DECE70D7}"/>
              </a:ext>
            </a:extLst>
          </p:cNvPr>
          <p:cNvSpPr>
            <a:spLocks noGrp="1"/>
          </p:cNvSpPr>
          <p:nvPr>
            <p:ph type="sldNum" sz="quarter" idx="12"/>
          </p:nvPr>
        </p:nvSpPr>
        <p:spPr/>
        <p:txBody>
          <a:bodyPr/>
          <a:lstStyle/>
          <a:p>
            <a:fld id="{3EDCA185-97E0-4D47-90E3-E0A0C0665425}" type="slidenum">
              <a:rPr lang="en-GB" smtClean="0"/>
              <a:t>‹#›</a:t>
            </a:fld>
            <a:endParaRPr lang="en-GB"/>
          </a:p>
        </p:txBody>
      </p:sp>
    </p:spTree>
    <p:extLst>
      <p:ext uri="{BB962C8B-B14F-4D97-AF65-F5344CB8AC3E}">
        <p14:creationId xmlns:p14="http://schemas.microsoft.com/office/powerpoint/2010/main" val="31516005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7DDAE9-4DD9-4B4A-9E43-3C4FAD32CD0A}"/>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FFBAE160-9EC9-43A5-B9CE-5414E2FB6664}"/>
              </a:ext>
            </a:extLst>
          </p:cNvPr>
          <p:cNvSpPr>
            <a:spLocks noGrp="1"/>
          </p:cNvSpPr>
          <p:nvPr>
            <p:ph type="dt" sz="half" idx="10"/>
          </p:nvPr>
        </p:nvSpPr>
        <p:spPr/>
        <p:txBody>
          <a:bodyPr/>
          <a:lstStyle/>
          <a:p>
            <a:fld id="{0F527AD7-A342-459C-BF58-E2C5C5A4C7EF}" type="datetimeFigureOut">
              <a:rPr lang="en-GB" smtClean="0"/>
              <a:t>25/09/2018</a:t>
            </a:fld>
            <a:endParaRPr lang="en-GB"/>
          </a:p>
        </p:txBody>
      </p:sp>
      <p:sp>
        <p:nvSpPr>
          <p:cNvPr id="4" name="Footer Placeholder 3">
            <a:extLst>
              <a:ext uri="{FF2B5EF4-FFF2-40B4-BE49-F238E27FC236}">
                <a16:creationId xmlns:a16="http://schemas.microsoft.com/office/drawing/2014/main" id="{918D7627-A5E0-4643-971E-2B13DB346A50}"/>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0A6FD597-1FAA-416A-8A8C-A068C2BEF6DC}"/>
              </a:ext>
            </a:extLst>
          </p:cNvPr>
          <p:cNvSpPr>
            <a:spLocks noGrp="1"/>
          </p:cNvSpPr>
          <p:nvPr>
            <p:ph type="sldNum" sz="quarter" idx="12"/>
          </p:nvPr>
        </p:nvSpPr>
        <p:spPr/>
        <p:txBody>
          <a:bodyPr/>
          <a:lstStyle/>
          <a:p>
            <a:fld id="{3EDCA185-97E0-4D47-90E3-E0A0C0665425}" type="slidenum">
              <a:rPr lang="en-GB" smtClean="0"/>
              <a:t>‹#›</a:t>
            </a:fld>
            <a:endParaRPr lang="en-GB"/>
          </a:p>
        </p:txBody>
      </p:sp>
    </p:spTree>
    <p:extLst>
      <p:ext uri="{BB962C8B-B14F-4D97-AF65-F5344CB8AC3E}">
        <p14:creationId xmlns:p14="http://schemas.microsoft.com/office/powerpoint/2010/main" val="33866523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582DBEC-4309-40D9-88FF-5401609AEA7E}"/>
              </a:ext>
            </a:extLst>
          </p:cNvPr>
          <p:cNvSpPr>
            <a:spLocks noGrp="1"/>
          </p:cNvSpPr>
          <p:nvPr>
            <p:ph type="dt" sz="half" idx="10"/>
          </p:nvPr>
        </p:nvSpPr>
        <p:spPr/>
        <p:txBody>
          <a:bodyPr/>
          <a:lstStyle/>
          <a:p>
            <a:fld id="{0F527AD7-A342-459C-BF58-E2C5C5A4C7EF}" type="datetimeFigureOut">
              <a:rPr lang="en-GB" smtClean="0"/>
              <a:t>25/09/2018</a:t>
            </a:fld>
            <a:endParaRPr lang="en-GB"/>
          </a:p>
        </p:txBody>
      </p:sp>
      <p:sp>
        <p:nvSpPr>
          <p:cNvPr id="3" name="Footer Placeholder 2">
            <a:extLst>
              <a:ext uri="{FF2B5EF4-FFF2-40B4-BE49-F238E27FC236}">
                <a16:creationId xmlns:a16="http://schemas.microsoft.com/office/drawing/2014/main" id="{101A537F-6713-4F67-969E-6624B772EC1F}"/>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BEE42EEC-69F3-4112-9142-E84499588393}"/>
              </a:ext>
            </a:extLst>
          </p:cNvPr>
          <p:cNvSpPr>
            <a:spLocks noGrp="1"/>
          </p:cNvSpPr>
          <p:nvPr>
            <p:ph type="sldNum" sz="quarter" idx="12"/>
          </p:nvPr>
        </p:nvSpPr>
        <p:spPr/>
        <p:txBody>
          <a:bodyPr/>
          <a:lstStyle/>
          <a:p>
            <a:fld id="{3EDCA185-97E0-4D47-90E3-E0A0C0665425}" type="slidenum">
              <a:rPr lang="en-GB" smtClean="0"/>
              <a:t>‹#›</a:t>
            </a:fld>
            <a:endParaRPr lang="en-GB"/>
          </a:p>
        </p:txBody>
      </p:sp>
    </p:spTree>
    <p:extLst>
      <p:ext uri="{BB962C8B-B14F-4D97-AF65-F5344CB8AC3E}">
        <p14:creationId xmlns:p14="http://schemas.microsoft.com/office/powerpoint/2010/main" val="30524824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690285-7108-4F1D-8BAC-71A1B757829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EC506FCF-B051-4B98-82EA-6FB2DE4A7F1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9B9CCAB9-E337-4D88-B200-EF521415D7C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07C6607D-46B0-483F-91D6-C725A393E0D4}"/>
              </a:ext>
            </a:extLst>
          </p:cNvPr>
          <p:cNvSpPr>
            <a:spLocks noGrp="1"/>
          </p:cNvSpPr>
          <p:nvPr>
            <p:ph type="dt" sz="half" idx="10"/>
          </p:nvPr>
        </p:nvSpPr>
        <p:spPr/>
        <p:txBody>
          <a:bodyPr/>
          <a:lstStyle/>
          <a:p>
            <a:fld id="{0F527AD7-A342-459C-BF58-E2C5C5A4C7EF}" type="datetimeFigureOut">
              <a:rPr lang="en-GB" smtClean="0"/>
              <a:t>25/09/2018</a:t>
            </a:fld>
            <a:endParaRPr lang="en-GB"/>
          </a:p>
        </p:txBody>
      </p:sp>
      <p:sp>
        <p:nvSpPr>
          <p:cNvPr id="6" name="Footer Placeholder 5">
            <a:extLst>
              <a:ext uri="{FF2B5EF4-FFF2-40B4-BE49-F238E27FC236}">
                <a16:creationId xmlns:a16="http://schemas.microsoft.com/office/drawing/2014/main" id="{8503E861-ACB7-4879-87D3-5BC0F90A62B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1F5CA45-E0A8-4742-9397-400283D57903}"/>
              </a:ext>
            </a:extLst>
          </p:cNvPr>
          <p:cNvSpPr>
            <a:spLocks noGrp="1"/>
          </p:cNvSpPr>
          <p:nvPr>
            <p:ph type="sldNum" sz="quarter" idx="12"/>
          </p:nvPr>
        </p:nvSpPr>
        <p:spPr/>
        <p:txBody>
          <a:bodyPr/>
          <a:lstStyle/>
          <a:p>
            <a:fld id="{3EDCA185-97E0-4D47-90E3-E0A0C0665425}" type="slidenum">
              <a:rPr lang="en-GB" smtClean="0"/>
              <a:t>‹#›</a:t>
            </a:fld>
            <a:endParaRPr lang="en-GB"/>
          </a:p>
        </p:txBody>
      </p:sp>
    </p:spTree>
    <p:extLst>
      <p:ext uri="{BB962C8B-B14F-4D97-AF65-F5344CB8AC3E}">
        <p14:creationId xmlns:p14="http://schemas.microsoft.com/office/powerpoint/2010/main" val="35801305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133757-832A-416B-A40F-3F5DAAE57CA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8A079A63-4E70-47B9-9D11-0BA89F2F0A8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0325DBB2-4987-4DB6-9B2F-21323D7BE6C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FC3B68CF-71BF-45B8-A99D-FA3C1DFE2CDF}"/>
              </a:ext>
            </a:extLst>
          </p:cNvPr>
          <p:cNvSpPr>
            <a:spLocks noGrp="1"/>
          </p:cNvSpPr>
          <p:nvPr>
            <p:ph type="dt" sz="half" idx="10"/>
          </p:nvPr>
        </p:nvSpPr>
        <p:spPr/>
        <p:txBody>
          <a:bodyPr/>
          <a:lstStyle/>
          <a:p>
            <a:fld id="{0F527AD7-A342-459C-BF58-E2C5C5A4C7EF}" type="datetimeFigureOut">
              <a:rPr lang="en-GB" smtClean="0"/>
              <a:t>25/09/2018</a:t>
            </a:fld>
            <a:endParaRPr lang="en-GB"/>
          </a:p>
        </p:txBody>
      </p:sp>
      <p:sp>
        <p:nvSpPr>
          <p:cNvPr id="6" name="Footer Placeholder 5">
            <a:extLst>
              <a:ext uri="{FF2B5EF4-FFF2-40B4-BE49-F238E27FC236}">
                <a16:creationId xmlns:a16="http://schemas.microsoft.com/office/drawing/2014/main" id="{AD0BB7F8-B882-4379-B90A-16BB32646A8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F3224C6-AA63-4626-86DA-E4580506DFAD}"/>
              </a:ext>
            </a:extLst>
          </p:cNvPr>
          <p:cNvSpPr>
            <a:spLocks noGrp="1"/>
          </p:cNvSpPr>
          <p:nvPr>
            <p:ph type="sldNum" sz="quarter" idx="12"/>
          </p:nvPr>
        </p:nvSpPr>
        <p:spPr/>
        <p:txBody>
          <a:bodyPr/>
          <a:lstStyle/>
          <a:p>
            <a:fld id="{3EDCA185-97E0-4D47-90E3-E0A0C0665425}" type="slidenum">
              <a:rPr lang="en-GB" smtClean="0"/>
              <a:t>‹#›</a:t>
            </a:fld>
            <a:endParaRPr lang="en-GB"/>
          </a:p>
        </p:txBody>
      </p:sp>
    </p:spTree>
    <p:extLst>
      <p:ext uri="{BB962C8B-B14F-4D97-AF65-F5344CB8AC3E}">
        <p14:creationId xmlns:p14="http://schemas.microsoft.com/office/powerpoint/2010/main" val="27014170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F6CF6E8-783F-4B7E-B19D-4A5B2045F8F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058F9DD-B66D-415E-901E-B909A973A04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CF0675E-90F5-4CE3-8D09-540F7BC479B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F527AD7-A342-459C-BF58-E2C5C5A4C7EF}" type="datetimeFigureOut">
              <a:rPr lang="en-GB" smtClean="0"/>
              <a:t>25/09/2018</a:t>
            </a:fld>
            <a:endParaRPr lang="en-GB"/>
          </a:p>
        </p:txBody>
      </p:sp>
      <p:sp>
        <p:nvSpPr>
          <p:cNvPr id="5" name="Footer Placeholder 4">
            <a:extLst>
              <a:ext uri="{FF2B5EF4-FFF2-40B4-BE49-F238E27FC236}">
                <a16:creationId xmlns:a16="http://schemas.microsoft.com/office/drawing/2014/main" id="{E11326D2-9418-4F88-AE8B-A46AF354ABC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4C44B204-5DD5-45FF-B612-7696A0A8EC2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EDCA185-97E0-4D47-90E3-E0A0C0665425}" type="slidenum">
              <a:rPr lang="en-GB" smtClean="0"/>
              <a:t>‹#›</a:t>
            </a:fld>
            <a:endParaRPr lang="en-GB"/>
          </a:p>
        </p:txBody>
      </p:sp>
    </p:spTree>
    <p:extLst>
      <p:ext uri="{BB962C8B-B14F-4D97-AF65-F5344CB8AC3E}">
        <p14:creationId xmlns:p14="http://schemas.microsoft.com/office/powerpoint/2010/main" val="108583881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5.jpg"/><Relationship Id="rId4" Type="http://schemas.openxmlformats.org/officeDocument/2006/relationships/image" Target="../media/image4.jpg"/></Relationships>
</file>

<file path=ppt/slides/_rels/slide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g"/><Relationship Id="rId1" Type="http://schemas.openxmlformats.org/officeDocument/2006/relationships/slideLayout" Target="../slideLayouts/slideLayout7.xml"/><Relationship Id="rId4" Type="http://schemas.openxmlformats.org/officeDocument/2006/relationships/image" Target="../media/image12.jpg"/></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3028A6-577C-4C89-BF63-B0841FBD407C}"/>
              </a:ext>
            </a:extLst>
          </p:cNvPr>
          <p:cNvSpPr>
            <a:spLocks noGrp="1"/>
          </p:cNvSpPr>
          <p:nvPr>
            <p:ph type="title"/>
          </p:nvPr>
        </p:nvSpPr>
        <p:spPr/>
        <p:txBody>
          <a:bodyPr/>
          <a:lstStyle/>
          <a:p>
            <a:r>
              <a:rPr lang="en-GB" dirty="0"/>
              <a:t>Developing the GÉANT web presences </a:t>
            </a:r>
          </a:p>
        </p:txBody>
      </p:sp>
      <p:sp>
        <p:nvSpPr>
          <p:cNvPr id="3" name="Content Placeholder 2">
            <a:extLst>
              <a:ext uri="{FF2B5EF4-FFF2-40B4-BE49-F238E27FC236}">
                <a16:creationId xmlns:a16="http://schemas.microsoft.com/office/drawing/2014/main" id="{D57F0504-7C7C-4986-A3C7-34F02A479BB8}"/>
              </a:ext>
            </a:extLst>
          </p:cNvPr>
          <p:cNvSpPr>
            <a:spLocks noGrp="1"/>
          </p:cNvSpPr>
          <p:nvPr>
            <p:ph idx="1"/>
          </p:nvPr>
        </p:nvSpPr>
        <p:spPr/>
        <p:txBody>
          <a:bodyPr/>
          <a:lstStyle/>
          <a:p>
            <a:r>
              <a:rPr lang="en-GB" b="1" dirty="0">
                <a:solidFill>
                  <a:schemeClr val="accent2"/>
                </a:solidFill>
              </a:rPr>
              <a:t>As part of ongoing marcomms work </a:t>
            </a:r>
            <a:r>
              <a:rPr lang="en-GB" dirty="0"/>
              <a:t>and as mentioned in Helsinki, we are looking at developing web presences and simplifying channels. </a:t>
            </a:r>
            <a:r>
              <a:rPr lang="en-GB" b="1" i="1" dirty="0"/>
              <a:t>Why?  </a:t>
            </a:r>
          </a:p>
          <a:p>
            <a:pPr lvl="1"/>
            <a:r>
              <a:rPr lang="en-GB" dirty="0"/>
              <a:t>To refine messaging to better communicate GÉANT’s offerings </a:t>
            </a:r>
          </a:p>
          <a:p>
            <a:pPr lvl="1"/>
            <a:r>
              <a:rPr lang="en-GB" dirty="0"/>
              <a:t>To provide best communications tools to support outreach</a:t>
            </a:r>
          </a:p>
          <a:p>
            <a:pPr lvl="1"/>
            <a:r>
              <a:rPr lang="en-GB" dirty="0"/>
              <a:t>To demonstrate GÉANT community’s leadership role in key areas </a:t>
            </a:r>
          </a:p>
          <a:p>
            <a:pPr lvl="1"/>
            <a:r>
              <a:rPr lang="en-GB" dirty="0"/>
              <a:t>To demonstrate GÉANT community’s impact on research and education </a:t>
            </a:r>
          </a:p>
          <a:p>
            <a:pPr lvl="1"/>
            <a:r>
              <a:rPr lang="en-GB" dirty="0"/>
              <a:t>To refine communications and channels to reach audiences in most effective and engaging way, that also supports our partners </a:t>
            </a:r>
          </a:p>
          <a:p>
            <a:r>
              <a:rPr lang="en-GB" b="1" dirty="0">
                <a:solidFill>
                  <a:schemeClr val="accent2"/>
                </a:solidFill>
              </a:rPr>
              <a:t>These objectives are reflected in the GÉANT Communications Plan </a:t>
            </a:r>
            <a:endParaRPr lang="en-GB" dirty="0"/>
          </a:p>
          <a:p>
            <a:pPr lvl="1"/>
            <a:endParaRPr lang="en-GB" dirty="0"/>
          </a:p>
          <a:p>
            <a:endParaRPr lang="en-GB" dirty="0"/>
          </a:p>
        </p:txBody>
      </p:sp>
    </p:spTree>
    <p:extLst>
      <p:ext uri="{BB962C8B-B14F-4D97-AF65-F5344CB8AC3E}">
        <p14:creationId xmlns:p14="http://schemas.microsoft.com/office/powerpoint/2010/main" val="25066058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3028A6-577C-4C89-BF63-B0841FBD407C}"/>
              </a:ext>
            </a:extLst>
          </p:cNvPr>
          <p:cNvSpPr>
            <a:spLocks noGrp="1"/>
          </p:cNvSpPr>
          <p:nvPr>
            <p:ph type="title"/>
          </p:nvPr>
        </p:nvSpPr>
        <p:spPr/>
        <p:txBody>
          <a:bodyPr/>
          <a:lstStyle/>
          <a:p>
            <a:r>
              <a:rPr lang="en-GB" dirty="0"/>
              <a:t>What are we doing? </a:t>
            </a:r>
          </a:p>
        </p:txBody>
      </p:sp>
      <p:sp>
        <p:nvSpPr>
          <p:cNvPr id="3" name="Content Placeholder 2">
            <a:extLst>
              <a:ext uri="{FF2B5EF4-FFF2-40B4-BE49-F238E27FC236}">
                <a16:creationId xmlns:a16="http://schemas.microsoft.com/office/drawing/2014/main" id="{D57F0504-7C7C-4986-A3C7-34F02A479BB8}"/>
              </a:ext>
            </a:extLst>
          </p:cNvPr>
          <p:cNvSpPr>
            <a:spLocks noGrp="1"/>
          </p:cNvSpPr>
          <p:nvPr>
            <p:ph idx="1"/>
          </p:nvPr>
        </p:nvSpPr>
        <p:spPr>
          <a:xfrm>
            <a:off x="1211430" y="1825625"/>
            <a:ext cx="10515600" cy="1990595"/>
          </a:xfrm>
        </p:spPr>
        <p:txBody>
          <a:bodyPr>
            <a:normAutofit/>
          </a:bodyPr>
          <a:lstStyle/>
          <a:p>
            <a:r>
              <a:rPr lang="en-GB" dirty="0"/>
              <a:t>Provide best communications tools to </a:t>
            </a:r>
            <a:r>
              <a:rPr lang="en-GB" b="1" dirty="0">
                <a:solidFill>
                  <a:schemeClr val="accent2"/>
                </a:solidFill>
              </a:rPr>
              <a:t>support outreach</a:t>
            </a:r>
          </a:p>
          <a:p>
            <a:r>
              <a:rPr lang="en-GB" b="1" dirty="0">
                <a:solidFill>
                  <a:schemeClr val="accent2"/>
                </a:solidFill>
              </a:rPr>
              <a:t>Demonstrate GÉANT’s impact </a:t>
            </a:r>
            <a:r>
              <a:rPr lang="en-GB" dirty="0"/>
              <a:t>on research and education </a:t>
            </a:r>
          </a:p>
          <a:p>
            <a:r>
              <a:rPr lang="en-GB" dirty="0"/>
              <a:t>Refine communications and channels to reach audiences in most </a:t>
            </a:r>
            <a:r>
              <a:rPr lang="en-GB" b="1" dirty="0">
                <a:solidFill>
                  <a:schemeClr val="accent2"/>
                </a:solidFill>
              </a:rPr>
              <a:t>effective and engaging </a:t>
            </a:r>
            <a:r>
              <a:rPr lang="en-GB" dirty="0"/>
              <a:t>ways, that also supports our partners </a:t>
            </a:r>
          </a:p>
          <a:p>
            <a:endParaRPr lang="en-GB" dirty="0"/>
          </a:p>
        </p:txBody>
      </p:sp>
      <p:pic>
        <p:nvPicPr>
          <p:cNvPr id="4" name="Picture 3" descr="A screenshot of a social media post&#10;&#10;Description generated with very high confidence">
            <a:extLst>
              <a:ext uri="{FF2B5EF4-FFF2-40B4-BE49-F238E27FC236}">
                <a16:creationId xmlns:a16="http://schemas.microsoft.com/office/drawing/2014/main" id="{D621D1DC-F01D-46AD-BADA-9218A017C101}"/>
              </a:ext>
            </a:extLst>
          </p:cNvPr>
          <p:cNvPicPr>
            <a:picLocks noChangeAspect="1"/>
          </p:cNvPicPr>
          <p:nvPr/>
        </p:nvPicPr>
        <p:blipFill rotWithShape="1">
          <a:blip r:embed="rId2"/>
          <a:srcRect r="1" b="11437"/>
          <a:stretch/>
        </p:blipFill>
        <p:spPr>
          <a:xfrm rot="21480000">
            <a:off x="971868" y="4176475"/>
            <a:ext cx="4023588" cy="1933172"/>
          </a:xfrm>
          <a:prstGeom prst="rect">
            <a:avLst/>
          </a:prstGeom>
        </p:spPr>
      </p:pic>
      <p:sp>
        <p:nvSpPr>
          <p:cNvPr id="5" name="Rectangle 4">
            <a:extLst>
              <a:ext uri="{FF2B5EF4-FFF2-40B4-BE49-F238E27FC236}">
                <a16:creationId xmlns:a16="http://schemas.microsoft.com/office/drawing/2014/main" id="{BD4BAA44-7CB3-4A70-A27B-DD06FD2AD62F}"/>
              </a:ext>
            </a:extLst>
          </p:cNvPr>
          <p:cNvSpPr/>
          <p:nvPr/>
        </p:nvSpPr>
        <p:spPr>
          <a:xfrm>
            <a:off x="5817870" y="4184551"/>
            <a:ext cx="5535930" cy="2308324"/>
          </a:xfrm>
          <a:prstGeom prst="rect">
            <a:avLst/>
          </a:prstGeom>
        </p:spPr>
        <p:txBody>
          <a:bodyPr wrap="square">
            <a:spAutoFit/>
          </a:bodyPr>
          <a:lstStyle/>
          <a:p>
            <a:pPr lvl="1"/>
            <a:r>
              <a:rPr lang="en-GB" b="1" dirty="0">
                <a:solidFill>
                  <a:schemeClr val="accent2"/>
                </a:solidFill>
              </a:rPr>
              <a:t>NEW</a:t>
            </a:r>
            <a:r>
              <a:rPr lang="en-GB" dirty="0"/>
              <a:t> impact.geant.org site aims to quickly and simply highlight the amazing projects supported by GÉANT and our NREN partners – in a very accessible and engaging way, showing the services used and where to learn more. Engagement team can use it at events on a tablet, talking visitors around projects. Content can be shared for digital engagement. Pages can generate infographics and posters.  </a:t>
            </a:r>
          </a:p>
        </p:txBody>
      </p:sp>
      <p:sp>
        <p:nvSpPr>
          <p:cNvPr id="6" name="Oval 5">
            <a:extLst>
              <a:ext uri="{FF2B5EF4-FFF2-40B4-BE49-F238E27FC236}">
                <a16:creationId xmlns:a16="http://schemas.microsoft.com/office/drawing/2014/main" id="{F6A95C65-9998-463A-9EA6-F5264D522E17}"/>
              </a:ext>
            </a:extLst>
          </p:cNvPr>
          <p:cNvSpPr/>
          <p:nvPr/>
        </p:nvSpPr>
        <p:spPr>
          <a:xfrm>
            <a:off x="195943" y="2034073"/>
            <a:ext cx="998375" cy="942392"/>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00" b="1" dirty="0"/>
              <a:t>OBJECTIVES</a:t>
            </a:r>
          </a:p>
        </p:txBody>
      </p:sp>
      <p:cxnSp>
        <p:nvCxnSpPr>
          <p:cNvPr id="7" name="Straight Arrow Connector 6">
            <a:extLst>
              <a:ext uri="{FF2B5EF4-FFF2-40B4-BE49-F238E27FC236}">
                <a16:creationId xmlns:a16="http://schemas.microsoft.com/office/drawing/2014/main" id="{9379F172-555D-4FB9-8E6D-33903FD32287}"/>
              </a:ext>
            </a:extLst>
          </p:cNvPr>
          <p:cNvCxnSpPr>
            <a:cxnSpLocks/>
          </p:cNvCxnSpPr>
          <p:nvPr/>
        </p:nvCxnSpPr>
        <p:spPr>
          <a:xfrm>
            <a:off x="5477069" y="4352331"/>
            <a:ext cx="760250" cy="0"/>
          </a:xfrm>
          <a:prstGeom prst="straightConnector1">
            <a:avLst/>
          </a:prstGeom>
          <a:ln w="508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978469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3028A6-577C-4C89-BF63-B0841FBD407C}"/>
              </a:ext>
            </a:extLst>
          </p:cNvPr>
          <p:cNvSpPr>
            <a:spLocks noGrp="1"/>
          </p:cNvSpPr>
          <p:nvPr>
            <p:ph type="title"/>
          </p:nvPr>
        </p:nvSpPr>
        <p:spPr/>
        <p:txBody>
          <a:bodyPr/>
          <a:lstStyle/>
          <a:p>
            <a:r>
              <a:rPr lang="en-GB" b="1" dirty="0">
                <a:solidFill>
                  <a:schemeClr val="accent2"/>
                </a:solidFill>
              </a:rPr>
              <a:t>impact.geant.org </a:t>
            </a:r>
          </a:p>
        </p:txBody>
      </p:sp>
      <p:sp>
        <p:nvSpPr>
          <p:cNvPr id="5" name="Rectangle 4">
            <a:extLst>
              <a:ext uri="{FF2B5EF4-FFF2-40B4-BE49-F238E27FC236}">
                <a16:creationId xmlns:a16="http://schemas.microsoft.com/office/drawing/2014/main" id="{BD4BAA44-7CB3-4A70-A27B-DD06FD2AD62F}"/>
              </a:ext>
            </a:extLst>
          </p:cNvPr>
          <p:cNvSpPr/>
          <p:nvPr/>
        </p:nvSpPr>
        <p:spPr>
          <a:xfrm>
            <a:off x="735559" y="5142970"/>
            <a:ext cx="5535930" cy="923330"/>
          </a:xfrm>
          <a:prstGeom prst="rect">
            <a:avLst/>
          </a:prstGeom>
        </p:spPr>
        <p:txBody>
          <a:bodyPr wrap="square">
            <a:spAutoFit/>
          </a:bodyPr>
          <a:lstStyle/>
          <a:p>
            <a:pPr marL="742950" lvl="1" indent="-285750">
              <a:buFont typeface="Arial" panose="020B0604020202020204" pitchFamily="34" charset="0"/>
              <a:buChar char="•"/>
            </a:pPr>
            <a:r>
              <a:rPr lang="en-GB" dirty="0"/>
              <a:t>Simple, one-click access to project pages </a:t>
            </a:r>
          </a:p>
          <a:p>
            <a:pPr marL="742950" lvl="1" indent="-285750">
              <a:buFont typeface="Arial" panose="020B0604020202020204" pitchFamily="34" charset="0"/>
              <a:buChar char="•"/>
            </a:pPr>
            <a:r>
              <a:rPr lang="en-GB" dirty="0"/>
              <a:t>QR codes lead to PDF versions</a:t>
            </a:r>
          </a:p>
          <a:p>
            <a:pPr marL="742950" lvl="1" indent="-285750">
              <a:buFont typeface="Arial" panose="020B0604020202020204" pitchFamily="34" charset="0"/>
              <a:buChar char="•"/>
            </a:pPr>
            <a:r>
              <a:rPr lang="en-GB" dirty="0"/>
              <a:t>Clear value proposition on each page </a:t>
            </a:r>
          </a:p>
        </p:txBody>
      </p:sp>
      <p:pic>
        <p:nvPicPr>
          <p:cNvPr id="8" name="Picture 7">
            <a:extLst>
              <a:ext uri="{FF2B5EF4-FFF2-40B4-BE49-F238E27FC236}">
                <a16:creationId xmlns:a16="http://schemas.microsoft.com/office/drawing/2014/main" id="{496BD0EB-8FC8-4274-8228-5D957AB1A501}"/>
              </a:ext>
            </a:extLst>
          </p:cNvPr>
          <p:cNvPicPr>
            <a:picLocks noChangeAspect="1"/>
          </p:cNvPicPr>
          <p:nvPr/>
        </p:nvPicPr>
        <p:blipFill>
          <a:blip r:embed="rId2"/>
          <a:stretch>
            <a:fillRect/>
          </a:stretch>
        </p:blipFill>
        <p:spPr>
          <a:xfrm>
            <a:off x="483317" y="1496199"/>
            <a:ext cx="6374130" cy="3452654"/>
          </a:xfrm>
          <a:prstGeom prst="rect">
            <a:avLst/>
          </a:prstGeom>
        </p:spPr>
      </p:pic>
      <p:pic>
        <p:nvPicPr>
          <p:cNvPr id="10" name="Picture 9">
            <a:extLst>
              <a:ext uri="{FF2B5EF4-FFF2-40B4-BE49-F238E27FC236}">
                <a16:creationId xmlns:a16="http://schemas.microsoft.com/office/drawing/2014/main" id="{B5092298-DC5D-4A09-9D6B-D9A23497D786}"/>
              </a:ext>
            </a:extLst>
          </p:cNvPr>
          <p:cNvPicPr>
            <a:picLocks noChangeAspect="1"/>
          </p:cNvPicPr>
          <p:nvPr/>
        </p:nvPicPr>
        <p:blipFill rotWithShape="1">
          <a:blip r:embed="rId3"/>
          <a:srcRect l="39949" t="6273" r="40844" b="2052"/>
          <a:stretch/>
        </p:blipFill>
        <p:spPr>
          <a:xfrm>
            <a:off x="6270172" y="803664"/>
            <a:ext cx="2341750" cy="6054336"/>
          </a:xfrm>
          <a:prstGeom prst="rect">
            <a:avLst/>
          </a:prstGeom>
        </p:spPr>
      </p:pic>
      <p:pic>
        <p:nvPicPr>
          <p:cNvPr id="13" name="Picture 12" descr="A screenshot of text&#10;&#10;Description generated with very high confidence">
            <a:extLst>
              <a:ext uri="{FF2B5EF4-FFF2-40B4-BE49-F238E27FC236}">
                <a16:creationId xmlns:a16="http://schemas.microsoft.com/office/drawing/2014/main" id="{04B5E4FE-A8BD-45F0-AA7F-6ED1EEE8EEC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444374" y="2045440"/>
            <a:ext cx="1666373" cy="2354171"/>
          </a:xfrm>
          <a:prstGeom prst="rect">
            <a:avLst/>
          </a:prstGeom>
          <a:effectLst>
            <a:outerShdw blurRad="50800" dist="38100" dir="2700000" algn="tl" rotWithShape="0">
              <a:prstClr val="black">
                <a:alpha val="40000"/>
              </a:prstClr>
            </a:outerShdw>
          </a:effectLst>
        </p:spPr>
      </p:pic>
      <p:pic>
        <p:nvPicPr>
          <p:cNvPr id="15" name="Picture 14" descr="A picture containing screenshot&#10;&#10;Description generated with high confidence">
            <a:extLst>
              <a:ext uri="{FF2B5EF4-FFF2-40B4-BE49-F238E27FC236}">
                <a16:creationId xmlns:a16="http://schemas.microsoft.com/office/drawing/2014/main" id="{4ABFC2AC-E374-4094-A675-E1B5D28E275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846438" y="4025965"/>
            <a:ext cx="1666373" cy="2354171"/>
          </a:xfrm>
          <a:prstGeom prst="rect">
            <a:avLst/>
          </a:prstGeom>
          <a:effectLst>
            <a:outerShdw blurRad="50800" dist="38100" dir="2700000" algn="tl" rotWithShape="0">
              <a:prstClr val="black">
                <a:alpha val="40000"/>
              </a:prstClr>
            </a:outerShdw>
          </a:effectLst>
        </p:spPr>
      </p:pic>
      <p:sp>
        <p:nvSpPr>
          <p:cNvPr id="9" name="TextBox 8">
            <a:extLst>
              <a:ext uri="{FF2B5EF4-FFF2-40B4-BE49-F238E27FC236}">
                <a16:creationId xmlns:a16="http://schemas.microsoft.com/office/drawing/2014/main" id="{21EB1AB8-A32A-4FF8-A7FD-E6850EBEBEA9}"/>
              </a:ext>
            </a:extLst>
          </p:cNvPr>
          <p:cNvSpPr txBox="1"/>
          <p:nvPr/>
        </p:nvSpPr>
        <p:spPr>
          <a:xfrm>
            <a:off x="3271935" y="6118526"/>
            <a:ext cx="2649894" cy="523220"/>
          </a:xfrm>
          <a:prstGeom prst="rect">
            <a:avLst/>
          </a:prstGeom>
          <a:noFill/>
        </p:spPr>
        <p:txBody>
          <a:bodyPr wrap="square" rtlCol="0">
            <a:spAutoFit/>
          </a:bodyPr>
          <a:lstStyle/>
          <a:p>
            <a:pPr algn="ctr"/>
            <a:r>
              <a:rPr lang="en-GB" sz="1400" b="1" dirty="0">
                <a:solidFill>
                  <a:schemeClr val="accent2"/>
                </a:solidFill>
              </a:rPr>
              <a:t>… and feeds digital engagement on Twitter, Facebook, Flickr too!</a:t>
            </a:r>
            <a:endParaRPr lang="en-GB" b="1" dirty="0">
              <a:solidFill>
                <a:schemeClr val="accent2"/>
              </a:solidFill>
            </a:endParaRPr>
          </a:p>
        </p:txBody>
      </p:sp>
      <p:sp>
        <p:nvSpPr>
          <p:cNvPr id="11" name="Rectangle 10">
            <a:extLst>
              <a:ext uri="{FF2B5EF4-FFF2-40B4-BE49-F238E27FC236}">
                <a16:creationId xmlns:a16="http://schemas.microsoft.com/office/drawing/2014/main" id="{7D8A887A-7C97-4E93-8235-F1CF2B61B09E}"/>
              </a:ext>
            </a:extLst>
          </p:cNvPr>
          <p:cNvSpPr/>
          <p:nvPr/>
        </p:nvSpPr>
        <p:spPr>
          <a:xfrm>
            <a:off x="8923945" y="365124"/>
            <a:ext cx="2778198" cy="13255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WORK IN PROGRESS – </a:t>
            </a:r>
          </a:p>
          <a:p>
            <a:pPr algn="ctr"/>
            <a:r>
              <a:rPr lang="en-GB" dirty="0"/>
              <a:t>ETA DECEMBER 2018</a:t>
            </a:r>
          </a:p>
        </p:txBody>
      </p:sp>
    </p:spTree>
    <p:extLst>
      <p:ext uri="{BB962C8B-B14F-4D97-AF65-F5344CB8AC3E}">
        <p14:creationId xmlns:p14="http://schemas.microsoft.com/office/powerpoint/2010/main" val="24721054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3028A6-577C-4C89-BF63-B0841FBD407C}"/>
              </a:ext>
            </a:extLst>
          </p:cNvPr>
          <p:cNvSpPr>
            <a:spLocks noGrp="1"/>
          </p:cNvSpPr>
          <p:nvPr>
            <p:ph type="title"/>
          </p:nvPr>
        </p:nvSpPr>
        <p:spPr/>
        <p:txBody>
          <a:bodyPr/>
          <a:lstStyle/>
          <a:p>
            <a:r>
              <a:rPr lang="en-GB" dirty="0"/>
              <a:t>What are we doing? </a:t>
            </a:r>
          </a:p>
        </p:txBody>
      </p:sp>
      <p:sp>
        <p:nvSpPr>
          <p:cNvPr id="3" name="Content Placeholder 2">
            <a:extLst>
              <a:ext uri="{FF2B5EF4-FFF2-40B4-BE49-F238E27FC236}">
                <a16:creationId xmlns:a16="http://schemas.microsoft.com/office/drawing/2014/main" id="{D57F0504-7C7C-4986-A3C7-34F02A479BB8}"/>
              </a:ext>
            </a:extLst>
          </p:cNvPr>
          <p:cNvSpPr>
            <a:spLocks noGrp="1"/>
          </p:cNvSpPr>
          <p:nvPr>
            <p:ph idx="1"/>
          </p:nvPr>
        </p:nvSpPr>
        <p:spPr>
          <a:xfrm>
            <a:off x="838200" y="1825625"/>
            <a:ext cx="10515600" cy="1990595"/>
          </a:xfrm>
        </p:spPr>
        <p:txBody>
          <a:bodyPr>
            <a:normAutofit/>
          </a:bodyPr>
          <a:lstStyle/>
          <a:p>
            <a:pPr lvl="1"/>
            <a:r>
              <a:rPr lang="en-GB" sz="2800" dirty="0"/>
              <a:t>Provide </a:t>
            </a:r>
            <a:r>
              <a:rPr lang="en-GB" sz="2800" b="1" dirty="0">
                <a:solidFill>
                  <a:srgbClr val="0070C0"/>
                </a:solidFill>
              </a:rPr>
              <a:t>best communications tools </a:t>
            </a:r>
            <a:r>
              <a:rPr lang="en-GB" sz="2800" dirty="0"/>
              <a:t>to support outreach</a:t>
            </a:r>
          </a:p>
          <a:p>
            <a:pPr lvl="1"/>
            <a:r>
              <a:rPr lang="en-GB" sz="2800" dirty="0"/>
              <a:t>Demonstrate </a:t>
            </a:r>
            <a:r>
              <a:rPr lang="en-GB" sz="2800" b="1" dirty="0">
                <a:solidFill>
                  <a:srgbClr val="0070C0"/>
                </a:solidFill>
              </a:rPr>
              <a:t>GÉANT’s leadership </a:t>
            </a:r>
            <a:r>
              <a:rPr lang="en-GB" sz="2800" dirty="0"/>
              <a:t>role in key areas </a:t>
            </a:r>
          </a:p>
          <a:p>
            <a:pPr lvl="1"/>
            <a:r>
              <a:rPr lang="en-GB" sz="2800" b="1" dirty="0">
                <a:solidFill>
                  <a:srgbClr val="0070C0"/>
                </a:solidFill>
              </a:rPr>
              <a:t>Refine communications and channels </a:t>
            </a:r>
            <a:r>
              <a:rPr lang="en-GB" sz="2800" dirty="0"/>
              <a:t>to reach audiences in most effective and engaging way, that also </a:t>
            </a:r>
            <a:r>
              <a:rPr lang="en-GB" sz="2800" b="1" dirty="0">
                <a:solidFill>
                  <a:srgbClr val="0070C0"/>
                </a:solidFill>
              </a:rPr>
              <a:t>supports our partners </a:t>
            </a:r>
          </a:p>
        </p:txBody>
      </p:sp>
      <p:sp>
        <p:nvSpPr>
          <p:cNvPr id="5" name="Rectangle 4">
            <a:extLst>
              <a:ext uri="{FF2B5EF4-FFF2-40B4-BE49-F238E27FC236}">
                <a16:creationId xmlns:a16="http://schemas.microsoft.com/office/drawing/2014/main" id="{BD4BAA44-7CB3-4A70-A27B-DD06FD2AD62F}"/>
              </a:ext>
            </a:extLst>
          </p:cNvPr>
          <p:cNvSpPr/>
          <p:nvPr/>
        </p:nvSpPr>
        <p:spPr>
          <a:xfrm>
            <a:off x="5817870" y="4184551"/>
            <a:ext cx="5535930" cy="2308324"/>
          </a:xfrm>
          <a:prstGeom prst="rect">
            <a:avLst/>
          </a:prstGeom>
        </p:spPr>
        <p:txBody>
          <a:bodyPr wrap="square">
            <a:spAutoFit/>
          </a:bodyPr>
          <a:lstStyle/>
          <a:p>
            <a:pPr lvl="1"/>
            <a:r>
              <a:rPr lang="en-GB" b="1" dirty="0">
                <a:solidFill>
                  <a:srgbClr val="0070C0"/>
                </a:solidFill>
                <a:highlight>
                  <a:srgbClr val="FFFF00"/>
                </a:highlight>
              </a:rPr>
              <a:t>CONSOLIDATING</a:t>
            </a:r>
            <a:r>
              <a:rPr lang="en-GB" dirty="0"/>
              <a:t> We have several different communications channels that are not well integrated. Our partners aren’t sure which ones to use, and we are losing impact and consistency. </a:t>
            </a:r>
          </a:p>
          <a:p>
            <a:pPr lvl="1"/>
            <a:r>
              <a:rPr lang="en-GB" b="1" dirty="0"/>
              <a:t>We are consolidating under the CONNECT name. </a:t>
            </a:r>
          </a:p>
          <a:p>
            <a:pPr lvl="1"/>
            <a:r>
              <a:rPr lang="en-GB" dirty="0"/>
              <a:t>It will continue as a printed magazine, but will expand to also become a community news site </a:t>
            </a:r>
          </a:p>
          <a:p>
            <a:pPr lvl="1"/>
            <a:r>
              <a:rPr lang="en-GB" dirty="0"/>
              <a:t>and weekly newsletter. </a:t>
            </a:r>
            <a:r>
              <a:rPr lang="en-GB" b="1" dirty="0">
                <a:solidFill>
                  <a:srgbClr val="0070C0"/>
                </a:solidFill>
              </a:rPr>
              <a:t>All content in ONE PLACE</a:t>
            </a:r>
            <a:r>
              <a:rPr lang="en-GB" dirty="0"/>
              <a:t>. </a:t>
            </a:r>
          </a:p>
        </p:txBody>
      </p:sp>
      <p:pic>
        <p:nvPicPr>
          <p:cNvPr id="6" name="Picture 5" descr="A screenshot of a social media post&#10;&#10;Description generated with very high confidence">
            <a:extLst>
              <a:ext uri="{FF2B5EF4-FFF2-40B4-BE49-F238E27FC236}">
                <a16:creationId xmlns:a16="http://schemas.microsoft.com/office/drawing/2014/main" id="{9314E5B2-0405-40B9-A598-19C8704D995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42417" y="3816220"/>
            <a:ext cx="2640333" cy="2641964"/>
          </a:xfrm>
          <a:prstGeom prst="rect">
            <a:avLst/>
          </a:prstGeom>
        </p:spPr>
      </p:pic>
      <p:sp>
        <p:nvSpPr>
          <p:cNvPr id="7" name="Oval 6">
            <a:extLst>
              <a:ext uri="{FF2B5EF4-FFF2-40B4-BE49-F238E27FC236}">
                <a16:creationId xmlns:a16="http://schemas.microsoft.com/office/drawing/2014/main" id="{D2797D5D-107D-4EF2-9F93-695914A116F2}"/>
              </a:ext>
            </a:extLst>
          </p:cNvPr>
          <p:cNvSpPr/>
          <p:nvPr/>
        </p:nvSpPr>
        <p:spPr>
          <a:xfrm>
            <a:off x="195943" y="2034073"/>
            <a:ext cx="998375" cy="94239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00" dirty="0"/>
              <a:t>OBJECTIVES</a:t>
            </a:r>
          </a:p>
        </p:txBody>
      </p:sp>
      <p:cxnSp>
        <p:nvCxnSpPr>
          <p:cNvPr id="8" name="Straight Arrow Connector 7">
            <a:extLst>
              <a:ext uri="{FF2B5EF4-FFF2-40B4-BE49-F238E27FC236}">
                <a16:creationId xmlns:a16="http://schemas.microsoft.com/office/drawing/2014/main" id="{527345F3-1D81-44A5-815E-4FD547217E75}"/>
              </a:ext>
            </a:extLst>
          </p:cNvPr>
          <p:cNvCxnSpPr/>
          <p:nvPr/>
        </p:nvCxnSpPr>
        <p:spPr>
          <a:xfrm>
            <a:off x="5088027" y="4352331"/>
            <a:ext cx="1149292" cy="0"/>
          </a:xfrm>
          <a:prstGeom prst="straightConnector1">
            <a:avLst/>
          </a:prstGeom>
          <a:ln w="508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704479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3028A6-577C-4C89-BF63-B0841FBD407C}"/>
              </a:ext>
            </a:extLst>
          </p:cNvPr>
          <p:cNvSpPr>
            <a:spLocks noGrp="1"/>
          </p:cNvSpPr>
          <p:nvPr>
            <p:ph type="title"/>
          </p:nvPr>
        </p:nvSpPr>
        <p:spPr/>
        <p:txBody>
          <a:bodyPr/>
          <a:lstStyle/>
          <a:p>
            <a:r>
              <a:rPr lang="en-GB" dirty="0"/>
              <a:t>Moving from: </a:t>
            </a:r>
          </a:p>
        </p:txBody>
      </p:sp>
      <p:sp>
        <p:nvSpPr>
          <p:cNvPr id="9" name="Rectangle 8">
            <a:extLst>
              <a:ext uri="{FF2B5EF4-FFF2-40B4-BE49-F238E27FC236}">
                <a16:creationId xmlns:a16="http://schemas.microsoft.com/office/drawing/2014/main" id="{FBC1E5E8-3BBC-417A-A472-5C57A1D9BC4D}"/>
              </a:ext>
            </a:extLst>
          </p:cNvPr>
          <p:cNvSpPr/>
          <p:nvPr/>
        </p:nvSpPr>
        <p:spPr>
          <a:xfrm>
            <a:off x="838200" y="1622268"/>
            <a:ext cx="10515600" cy="369332"/>
          </a:xfrm>
          <a:prstGeom prst="rect">
            <a:avLst/>
          </a:prstGeom>
        </p:spPr>
        <p:txBody>
          <a:bodyPr wrap="square">
            <a:spAutoFit/>
          </a:bodyPr>
          <a:lstStyle/>
          <a:p>
            <a:r>
              <a:rPr lang="en-US" dirty="0"/>
              <a:t>Blog site + PeaR newsletter + CONNECT magazine + ISSUU + CONNECT section of website… </a:t>
            </a:r>
            <a:endParaRPr lang="en-GB" dirty="0"/>
          </a:p>
        </p:txBody>
      </p:sp>
      <p:pic>
        <p:nvPicPr>
          <p:cNvPr id="13" name="Picture 2" descr="connect_cover_small.jpg">
            <a:extLst>
              <a:ext uri="{FF2B5EF4-FFF2-40B4-BE49-F238E27FC236}">
                <a16:creationId xmlns:a16="http://schemas.microsoft.com/office/drawing/2014/main" id="{78B6A1E9-594D-4F2B-BE3C-46B6D11E330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96742" y="2138240"/>
            <a:ext cx="1632898" cy="2310552"/>
          </a:xfrm>
          <a:prstGeom prst="rect">
            <a:avLst/>
          </a:prstGeom>
          <a:noFill/>
          <a:ln w="88900">
            <a:solidFill>
              <a:schemeClr val="bg1"/>
            </a:solidFill>
            <a:miter lim="800000"/>
          </a:ln>
          <a:extLst>
            <a:ext uri="{909E8E84-426E-40DD-AFC4-6F175D3DCCD1}">
              <a14:hiddenFill xmlns:a14="http://schemas.microsoft.com/office/drawing/2010/main">
                <a:solidFill>
                  <a:srgbClr val="FFFFFF"/>
                </a:solidFill>
              </a14:hiddenFill>
            </a:ext>
          </a:extLst>
        </p:spPr>
      </p:pic>
      <p:pic>
        <p:nvPicPr>
          <p:cNvPr id="14" name="Picture 13">
            <a:extLst>
              <a:ext uri="{FF2B5EF4-FFF2-40B4-BE49-F238E27FC236}">
                <a16:creationId xmlns:a16="http://schemas.microsoft.com/office/drawing/2014/main" id="{9DC58EFA-FE79-4F44-8345-6CDDE14932B5}"/>
              </a:ext>
            </a:extLst>
          </p:cNvPr>
          <p:cNvPicPr>
            <a:picLocks noChangeAspect="1"/>
          </p:cNvPicPr>
          <p:nvPr/>
        </p:nvPicPr>
        <p:blipFill rotWithShape="1">
          <a:blip r:embed="rId3"/>
          <a:srcRect b="2992"/>
          <a:stretch/>
        </p:blipFill>
        <p:spPr>
          <a:xfrm>
            <a:off x="401216" y="2138240"/>
            <a:ext cx="4226767" cy="2221006"/>
          </a:xfrm>
          <a:prstGeom prst="rect">
            <a:avLst/>
          </a:prstGeom>
        </p:spPr>
      </p:pic>
      <p:pic>
        <p:nvPicPr>
          <p:cNvPr id="10" name="Picture 9">
            <a:extLst>
              <a:ext uri="{FF2B5EF4-FFF2-40B4-BE49-F238E27FC236}">
                <a16:creationId xmlns:a16="http://schemas.microsoft.com/office/drawing/2014/main" id="{FE5850E3-3F82-4AE7-9B44-D1BEAE9FFF21}"/>
              </a:ext>
            </a:extLst>
          </p:cNvPr>
          <p:cNvPicPr>
            <a:picLocks noChangeAspect="1"/>
          </p:cNvPicPr>
          <p:nvPr/>
        </p:nvPicPr>
        <p:blipFill rotWithShape="1">
          <a:blip r:embed="rId4"/>
          <a:srcRect l="32796" t="12814" r="33432" b="1"/>
          <a:stretch/>
        </p:blipFill>
        <p:spPr>
          <a:xfrm>
            <a:off x="3564294" y="3584057"/>
            <a:ext cx="1831251" cy="2564687"/>
          </a:xfrm>
          <a:prstGeom prst="rect">
            <a:avLst/>
          </a:prstGeom>
        </p:spPr>
      </p:pic>
      <p:pic>
        <p:nvPicPr>
          <p:cNvPr id="15" name="Picture 14">
            <a:extLst>
              <a:ext uri="{FF2B5EF4-FFF2-40B4-BE49-F238E27FC236}">
                <a16:creationId xmlns:a16="http://schemas.microsoft.com/office/drawing/2014/main" id="{70199D8A-F9E5-4A37-8C43-D68F6D2C033B}"/>
              </a:ext>
            </a:extLst>
          </p:cNvPr>
          <p:cNvPicPr>
            <a:picLocks noChangeAspect="1"/>
          </p:cNvPicPr>
          <p:nvPr/>
        </p:nvPicPr>
        <p:blipFill>
          <a:blip r:embed="rId5"/>
          <a:stretch>
            <a:fillRect/>
          </a:stretch>
        </p:blipFill>
        <p:spPr>
          <a:xfrm>
            <a:off x="8112555" y="2287092"/>
            <a:ext cx="3550711" cy="1923302"/>
          </a:xfrm>
          <a:prstGeom prst="rect">
            <a:avLst/>
          </a:prstGeom>
        </p:spPr>
      </p:pic>
      <p:pic>
        <p:nvPicPr>
          <p:cNvPr id="16" name="Picture 15">
            <a:extLst>
              <a:ext uri="{FF2B5EF4-FFF2-40B4-BE49-F238E27FC236}">
                <a16:creationId xmlns:a16="http://schemas.microsoft.com/office/drawing/2014/main" id="{1085E112-183A-4680-9ADC-B672F16DB910}"/>
              </a:ext>
            </a:extLst>
          </p:cNvPr>
          <p:cNvPicPr>
            <a:picLocks noChangeAspect="1"/>
          </p:cNvPicPr>
          <p:nvPr/>
        </p:nvPicPr>
        <p:blipFill rotWithShape="1">
          <a:blip r:embed="rId6"/>
          <a:srcRect l="23648" t="6339" r="24770" b="10725"/>
          <a:stretch/>
        </p:blipFill>
        <p:spPr>
          <a:xfrm>
            <a:off x="7430838" y="3761056"/>
            <a:ext cx="2944804" cy="2564688"/>
          </a:xfrm>
          <a:prstGeom prst="rect">
            <a:avLst/>
          </a:prstGeom>
        </p:spPr>
      </p:pic>
    </p:spTree>
    <p:extLst>
      <p:ext uri="{BB962C8B-B14F-4D97-AF65-F5344CB8AC3E}">
        <p14:creationId xmlns:p14="http://schemas.microsoft.com/office/powerpoint/2010/main" val="39100626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pic>
        <p:nvPicPr>
          <p:cNvPr id="5" name="Picture 4" descr="A screenshot of a social media post&#10;&#10;Description generated with very high confidence">
            <a:extLst>
              <a:ext uri="{FF2B5EF4-FFF2-40B4-BE49-F238E27FC236}">
                <a16:creationId xmlns:a16="http://schemas.microsoft.com/office/drawing/2014/main" id="{FBE4CFCE-248D-4AAD-9B8A-C4AEF28C709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1643" y="1552144"/>
            <a:ext cx="5113041" cy="5116199"/>
          </a:xfrm>
          <a:prstGeom prst="rect">
            <a:avLst/>
          </a:prstGeom>
        </p:spPr>
      </p:pic>
      <p:pic>
        <p:nvPicPr>
          <p:cNvPr id="1026" name="Picture 2" descr="connect_cover_small.jpg">
            <a:extLst>
              <a:ext uri="{FF2B5EF4-FFF2-40B4-BE49-F238E27FC236}">
                <a16:creationId xmlns:a16="http://schemas.microsoft.com/office/drawing/2014/main" id="{A40A71F9-99E1-4CCE-83F8-F892D06A471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21981" y="4264640"/>
            <a:ext cx="1540407" cy="2179677"/>
          </a:xfrm>
          <a:prstGeom prst="rect">
            <a:avLst/>
          </a:prstGeom>
          <a:noFill/>
          <a:ln w="88900">
            <a:solidFill>
              <a:schemeClr val="bg1"/>
            </a:solidFill>
            <a:miter lim="800000"/>
          </a:ln>
          <a:extLst>
            <a:ext uri="{909E8E84-426E-40DD-AFC4-6F175D3DCCD1}">
              <a14:hiddenFill xmlns:a14="http://schemas.microsoft.com/office/drawing/2010/main">
                <a:solidFill>
                  <a:srgbClr val="FFFFFF"/>
                </a:solidFill>
              </a14:hiddenFill>
            </a:ext>
          </a:extLst>
        </p:spPr>
      </p:pic>
      <p:pic>
        <p:nvPicPr>
          <p:cNvPr id="8" name="Picture 7" descr="A screenshot of a cell phone&#10;&#10;Description generated with very high confidence">
            <a:extLst>
              <a:ext uri="{FF2B5EF4-FFF2-40B4-BE49-F238E27FC236}">
                <a16:creationId xmlns:a16="http://schemas.microsoft.com/office/drawing/2014/main" id="{3D4FF21B-0A26-4128-9D2C-26CD3953BA0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14338" y="3312367"/>
            <a:ext cx="1677989" cy="3355976"/>
          </a:xfrm>
          <a:prstGeom prst="rect">
            <a:avLst/>
          </a:prstGeom>
          <a:ln w="28575">
            <a:solidFill>
              <a:schemeClr val="bg1"/>
            </a:solidFill>
          </a:ln>
        </p:spPr>
      </p:pic>
      <p:sp>
        <p:nvSpPr>
          <p:cNvPr id="20" name="Title 1">
            <a:extLst>
              <a:ext uri="{FF2B5EF4-FFF2-40B4-BE49-F238E27FC236}">
                <a16:creationId xmlns:a16="http://schemas.microsoft.com/office/drawing/2014/main" id="{4A60F81A-5F8A-40F8-B15C-1B8F3426FEB8}"/>
              </a:ext>
            </a:extLst>
          </p:cNvPr>
          <p:cNvSpPr txBox="1">
            <a:spLocks/>
          </p:cNvSpPr>
          <p:nvPr/>
        </p:nvSpPr>
        <p:spPr>
          <a:xfrm>
            <a:off x="571643" y="638825"/>
            <a:ext cx="10515600"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b="1" dirty="0">
                <a:solidFill>
                  <a:srgbClr val="0070C0"/>
                </a:solidFill>
              </a:rPr>
              <a:t>To: connect.geant.org </a:t>
            </a:r>
          </a:p>
        </p:txBody>
      </p:sp>
      <p:sp>
        <p:nvSpPr>
          <p:cNvPr id="29" name="TextBox 28">
            <a:extLst>
              <a:ext uri="{FF2B5EF4-FFF2-40B4-BE49-F238E27FC236}">
                <a16:creationId xmlns:a16="http://schemas.microsoft.com/office/drawing/2014/main" id="{E8D28B61-8079-41F0-BEE2-65A1535F7BDF}"/>
              </a:ext>
            </a:extLst>
          </p:cNvPr>
          <p:cNvSpPr txBox="1"/>
          <p:nvPr/>
        </p:nvSpPr>
        <p:spPr>
          <a:xfrm>
            <a:off x="5690729" y="1546310"/>
            <a:ext cx="6401743" cy="1446550"/>
          </a:xfrm>
          <a:prstGeom prst="rect">
            <a:avLst/>
          </a:prstGeom>
          <a:noFill/>
        </p:spPr>
        <p:txBody>
          <a:bodyPr wrap="square" rtlCol="0">
            <a:spAutoFit/>
          </a:bodyPr>
          <a:lstStyle/>
          <a:p>
            <a:r>
              <a:rPr lang="en-GB" b="1" dirty="0">
                <a:solidFill>
                  <a:srgbClr val="0070C0"/>
                </a:solidFill>
              </a:rPr>
              <a:t>A website, newsletter and magazine. </a:t>
            </a:r>
          </a:p>
          <a:p>
            <a:r>
              <a:rPr lang="en-GB" sz="1400" b="1" dirty="0">
                <a:solidFill>
                  <a:srgbClr val="0070C0"/>
                </a:solidFill>
              </a:rPr>
              <a:t>The </a:t>
            </a:r>
            <a:r>
              <a:rPr lang="en-GB" sz="1400" b="1" dirty="0">
                <a:solidFill>
                  <a:srgbClr val="0070C0"/>
                </a:solidFill>
                <a:highlight>
                  <a:srgbClr val="FFFF00"/>
                </a:highlight>
              </a:rPr>
              <a:t>website</a:t>
            </a:r>
            <a:r>
              <a:rPr lang="en-GB" sz="1400" b="1" dirty="0">
                <a:solidFill>
                  <a:srgbClr val="0070C0"/>
                </a:solidFill>
              </a:rPr>
              <a:t> will replace blog.geant.org (all existing content will be moved over). Sections reflect those in the magazine. Contributors can upload news items to the Community News section, and we can add features and interviews either from the magazine, or that subsequently go into the magazine. Includes In The Field section, plus a true ‘blogging’ area for future use. </a:t>
            </a:r>
          </a:p>
        </p:txBody>
      </p:sp>
      <p:sp>
        <p:nvSpPr>
          <p:cNvPr id="31" name="TextBox 30">
            <a:extLst>
              <a:ext uri="{FF2B5EF4-FFF2-40B4-BE49-F238E27FC236}">
                <a16:creationId xmlns:a16="http://schemas.microsoft.com/office/drawing/2014/main" id="{5869566F-BD02-4AB5-BCC4-10A59E0BFBB2}"/>
              </a:ext>
            </a:extLst>
          </p:cNvPr>
          <p:cNvSpPr txBox="1"/>
          <p:nvPr/>
        </p:nvSpPr>
        <p:spPr>
          <a:xfrm>
            <a:off x="9542106" y="5227896"/>
            <a:ext cx="2550366" cy="738664"/>
          </a:xfrm>
          <a:prstGeom prst="rect">
            <a:avLst/>
          </a:prstGeom>
          <a:noFill/>
        </p:spPr>
        <p:txBody>
          <a:bodyPr wrap="square" rtlCol="0">
            <a:spAutoFit/>
          </a:bodyPr>
          <a:lstStyle/>
          <a:p>
            <a:pPr algn="ctr"/>
            <a:r>
              <a:rPr lang="en-GB" sz="1400" b="1" dirty="0">
                <a:solidFill>
                  <a:srgbClr val="0070C0"/>
                </a:solidFill>
              </a:rPr>
              <a:t>… and content feeds digital engagement on Twitter, Facebook, Flickr too!</a:t>
            </a:r>
            <a:endParaRPr lang="en-GB" b="1" dirty="0">
              <a:solidFill>
                <a:srgbClr val="0070C0"/>
              </a:solidFill>
            </a:endParaRPr>
          </a:p>
        </p:txBody>
      </p:sp>
      <p:sp>
        <p:nvSpPr>
          <p:cNvPr id="10" name="TextBox 9">
            <a:extLst>
              <a:ext uri="{FF2B5EF4-FFF2-40B4-BE49-F238E27FC236}">
                <a16:creationId xmlns:a16="http://schemas.microsoft.com/office/drawing/2014/main" id="{D98D67BC-CFA8-4677-A3C9-F09DAC10F2D8}"/>
              </a:ext>
            </a:extLst>
          </p:cNvPr>
          <p:cNvSpPr txBox="1"/>
          <p:nvPr/>
        </p:nvSpPr>
        <p:spPr>
          <a:xfrm>
            <a:off x="7592327" y="3312367"/>
            <a:ext cx="4500145" cy="738664"/>
          </a:xfrm>
          <a:prstGeom prst="rect">
            <a:avLst/>
          </a:prstGeom>
          <a:noFill/>
        </p:spPr>
        <p:txBody>
          <a:bodyPr wrap="square" rtlCol="0">
            <a:spAutoFit/>
          </a:bodyPr>
          <a:lstStyle/>
          <a:p>
            <a:r>
              <a:rPr lang="en-GB" sz="1400" b="1" dirty="0">
                <a:solidFill>
                  <a:srgbClr val="0070C0"/>
                </a:solidFill>
              </a:rPr>
              <a:t>The </a:t>
            </a:r>
            <a:r>
              <a:rPr lang="en-GB" sz="1400" b="1" dirty="0">
                <a:solidFill>
                  <a:srgbClr val="0070C0"/>
                </a:solidFill>
                <a:highlight>
                  <a:srgbClr val="FFFF00"/>
                </a:highlight>
              </a:rPr>
              <a:t>newsletter</a:t>
            </a:r>
            <a:r>
              <a:rPr lang="en-GB" sz="1400" b="1" dirty="0">
                <a:solidFill>
                  <a:srgbClr val="0070C0"/>
                </a:solidFill>
              </a:rPr>
              <a:t> is effectively a rebranded and redesigned PeaR to bring consistency and to improve the reader experience – more content but less scrolling. </a:t>
            </a:r>
          </a:p>
        </p:txBody>
      </p:sp>
      <p:sp>
        <p:nvSpPr>
          <p:cNvPr id="11" name="TextBox 10">
            <a:extLst>
              <a:ext uri="{FF2B5EF4-FFF2-40B4-BE49-F238E27FC236}">
                <a16:creationId xmlns:a16="http://schemas.microsoft.com/office/drawing/2014/main" id="{F5472D26-48FE-4736-B7F6-CF7A3D01BD3F}"/>
              </a:ext>
            </a:extLst>
          </p:cNvPr>
          <p:cNvSpPr txBox="1"/>
          <p:nvPr/>
        </p:nvSpPr>
        <p:spPr>
          <a:xfrm>
            <a:off x="9542106" y="4162410"/>
            <a:ext cx="2550366" cy="954107"/>
          </a:xfrm>
          <a:prstGeom prst="rect">
            <a:avLst/>
          </a:prstGeom>
          <a:noFill/>
        </p:spPr>
        <p:txBody>
          <a:bodyPr wrap="square" rtlCol="0">
            <a:spAutoFit/>
          </a:bodyPr>
          <a:lstStyle/>
          <a:p>
            <a:r>
              <a:rPr lang="en-GB" sz="1400" b="1" dirty="0">
                <a:solidFill>
                  <a:srgbClr val="0070C0"/>
                </a:solidFill>
              </a:rPr>
              <a:t>The </a:t>
            </a:r>
            <a:r>
              <a:rPr lang="en-GB" sz="1400" b="1" dirty="0">
                <a:solidFill>
                  <a:srgbClr val="0070C0"/>
                </a:solidFill>
                <a:highlight>
                  <a:srgbClr val="FFFF00"/>
                </a:highlight>
              </a:rPr>
              <a:t>magazine</a:t>
            </a:r>
            <a:r>
              <a:rPr lang="en-GB" sz="1400" b="1" dirty="0">
                <a:solidFill>
                  <a:srgbClr val="0070C0"/>
                </a:solidFill>
              </a:rPr>
              <a:t> continues in its current format, published 3-4 times per year to coincide with events such as TNC and DI4R. </a:t>
            </a:r>
          </a:p>
        </p:txBody>
      </p:sp>
      <p:sp>
        <p:nvSpPr>
          <p:cNvPr id="2" name="Rectangle 1">
            <a:extLst>
              <a:ext uri="{FF2B5EF4-FFF2-40B4-BE49-F238E27FC236}">
                <a16:creationId xmlns:a16="http://schemas.microsoft.com/office/drawing/2014/main" id="{5659587D-E7D0-48BA-A8DD-848FEA4E6784}"/>
              </a:ext>
            </a:extLst>
          </p:cNvPr>
          <p:cNvSpPr/>
          <p:nvPr/>
        </p:nvSpPr>
        <p:spPr>
          <a:xfrm>
            <a:off x="6232124" y="426128"/>
            <a:ext cx="5388233" cy="80067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WORK IN PROGRESS – ETA DECEMBER 2018</a:t>
            </a:r>
          </a:p>
        </p:txBody>
      </p:sp>
    </p:spTree>
    <p:extLst>
      <p:ext uri="{BB962C8B-B14F-4D97-AF65-F5344CB8AC3E}">
        <p14:creationId xmlns:p14="http://schemas.microsoft.com/office/powerpoint/2010/main" val="41019137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3028A6-577C-4C89-BF63-B0841FBD407C}"/>
              </a:ext>
            </a:extLst>
          </p:cNvPr>
          <p:cNvSpPr>
            <a:spLocks noGrp="1"/>
          </p:cNvSpPr>
          <p:nvPr>
            <p:ph type="title"/>
          </p:nvPr>
        </p:nvSpPr>
        <p:spPr/>
        <p:txBody>
          <a:bodyPr/>
          <a:lstStyle/>
          <a:p>
            <a:r>
              <a:rPr lang="en-GB" dirty="0"/>
              <a:t>Future plans </a:t>
            </a:r>
          </a:p>
        </p:txBody>
      </p:sp>
      <p:sp>
        <p:nvSpPr>
          <p:cNvPr id="3" name="Content Placeholder 2">
            <a:extLst>
              <a:ext uri="{FF2B5EF4-FFF2-40B4-BE49-F238E27FC236}">
                <a16:creationId xmlns:a16="http://schemas.microsoft.com/office/drawing/2014/main" id="{D57F0504-7C7C-4986-A3C7-34F02A479BB8}"/>
              </a:ext>
            </a:extLst>
          </p:cNvPr>
          <p:cNvSpPr>
            <a:spLocks noGrp="1"/>
          </p:cNvSpPr>
          <p:nvPr>
            <p:ph idx="1"/>
          </p:nvPr>
        </p:nvSpPr>
        <p:spPr>
          <a:xfrm>
            <a:off x="1211430" y="1825625"/>
            <a:ext cx="10515600" cy="1990595"/>
          </a:xfrm>
        </p:spPr>
        <p:txBody>
          <a:bodyPr>
            <a:normAutofit/>
          </a:bodyPr>
          <a:lstStyle/>
          <a:p>
            <a:r>
              <a:rPr lang="en-GB" dirty="0"/>
              <a:t>We are also working on a network website, network.geant.org </a:t>
            </a:r>
            <a:endParaRPr lang="en-GB" b="1" dirty="0">
              <a:solidFill>
                <a:schemeClr val="accent2"/>
              </a:solidFill>
            </a:endParaRPr>
          </a:p>
          <a:p>
            <a:r>
              <a:rPr lang="en-GB" dirty="0"/>
              <a:t>Platform will enable inclusion of near-live data from Operations</a:t>
            </a:r>
          </a:p>
        </p:txBody>
      </p:sp>
      <p:sp>
        <p:nvSpPr>
          <p:cNvPr id="5" name="Rectangle 4">
            <a:extLst>
              <a:ext uri="{FF2B5EF4-FFF2-40B4-BE49-F238E27FC236}">
                <a16:creationId xmlns:a16="http://schemas.microsoft.com/office/drawing/2014/main" id="{BD4BAA44-7CB3-4A70-A27B-DD06FD2AD62F}"/>
              </a:ext>
            </a:extLst>
          </p:cNvPr>
          <p:cNvSpPr/>
          <p:nvPr/>
        </p:nvSpPr>
        <p:spPr>
          <a:xfrm>
            <a:off x="5817870" y="4184551"/>
            <a:ext cx="5535930" cy="2031325"/>
          </a:xfrm>
          <a:prstGeom prst="rect">
            <a:avLst/>
          </a:prstGeom>
        </p:spPr>
        <p:txBody>
          <a:bodyPr wrap="square">
            <a:spAutoFit/>
          </a:bodyPr>
          <a:lstStyle/>
          <a:p>
            <a:pPr lvl="1"/>
            <a:r>
              <a:rPr lang="en-GB" b="1" dirty="0">
                <a:solidFill>
                  <a:schemeClr val="accent2"/>
                </a:solidFill>
              </a:rPr>
              <a:t>NEW</a:t>
            </a:r>
            <a:r>
              <a:rPr lang="en-GB" dirty="0"/>
              <a:t> network.geant.org will bring the European network to life, including near-live traffic data to show the enormous amounts of data carried each day/week/month/year; including interesting stats and graphics; engaging ways of explaining the technology etc. Will complement the interactive map and include updated topology maps etc. </a:t>
            </a:r>
          </a:p>
        </p:txBody>
      </p:sp>
      <p:pic>
        <p:nvPicPr>
          <p:cNvPr id="7" name="Picture 6">
            <a:extLst>
              <a:ext uri="{FF2B5EF4-FFF2-40B4-BE49-F238E27FC236}">
                <a16:creationId xmlns:a16="http://schemas.microsoft.com/office/drawing/2014/main" id="{E054A073-378B-45F7-970A-9C90C146822D}"/>
              </a:ext>
            </a:extLst>
          </p:cNvPr>
          <p:cNvPicPr>
            <a:picLocks noChangeAspect="1"/>
          </p:cNvPicPr>
          <p:nvPr/>
        </p:nvPicPr>
        <p:blipFill rotWithShape="1">
          <a:blip r:embed="rId2"/>
          <a:srcRect t="11812" b="24461"/>
          <a:stretch/>
        </p:blipFill>
        <p:spPr>
          <a:xfrm>
            <a:off x="838200" y="2967936"/>
            <a:ext cx="4914900" cy="1696567"/>
          </a:xfrm>
          <a:prstGeom prst="rect">
            <a:avLst/>
          </a:prstGeom>
          <a:effectLst>
            <a:outerShdw blurRad="50800" dist="38100" dir="2700000" algn="tl" rotWithShape="0">
              <a:prstClr val="black">
                <a:alpha val="40000"/>
              </a:prstClr>
            </a:outerShdw>
          </a:effectLst>
        </p:spPr>
      </p:pic>
      <p:pic>
        <p:nvPicPr>
          <p:cNvPr id="8" name="Picture 7">
            <a:extLst>
              <a:ext uri="{FF2B5EF4-FFF2-40B4-BE49-F238E27FC236}">
                <a16:creationId xmlns:a16="http://schemas.microsoft.com/office/drawing/2014/main" id="{826A416D-129B-4E17-8534-BC163124E1FA}"/>
              </a:ext>
            </a:extLst>
          </p:cNvPr>
          <p:cNvPicPr>
            <a:picLocks noChangeAspect="1"/>
          </p:cNvPicPr>
          <p:nvPr/>
        </p:nvPicPr>
        <p:blipFill rotWithShape="1">
          <a:blip r:embed="rId3"/>
          <a:srcRect l="1407" t="23678" r="59688" b="7800"/>
          <a:stretch/>
        </p:blipFill>
        <p:spPr>
          <a:xfrm>
            <a:off x="3365102" y="4519309"/>
            <a:ext cx="1778397" cy="1696567"/>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4736313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3028A6-577C-4C89-BF63-B0841FBD407C}"/>
              </a:ext>
            </a:extLst>
          </p:cNvPr>
          <p:cNvSpPr>
            <a:spLocks noGrp="1"/>
          </p:cNvSpPr>
          <p:nvPr>
            <p:ph type="title"/>
          </p:nvPr>
        </p:nvSpPr>
        <p:spPr/>
        <p:txBody>
          <a:bodyPr/>
          <a:lstStyle/>
          <a:p>
            <a:r>
              <a:rPr lang="en-GB" dirty="0"/>
              <a:t>Why all the websites? </a:t>
            </a:r>
          </a:p>
        </p:txBody>
      </p:sp>
      <p:sp>
        <p:nvSpPr>
          <p:cNvPr id="3" name="Content Placeholder 2">
            <a:extLst>
              <a:ext uri="{FF2B5EF4-FFF2-40B4-BE49-F238E27FC236}">
                <a16:creationId xmlns:a16="http://schemas.microsoft.com/office/drawing/2014/main" id="{D57F0504-7C7C-4986-A3C7-34F02A479BB8}"/>
              </a:ext>
            </a:extLst>
          </p:cNvPr>
          <p:cNvSpPr>
            <a:spLocks noGrp="1"/>
          </p:cNvSpPr>
          <p:nvPr>
            <p:ph idx="1"/>
          </p:nvPr>
        </p:nvSpPr>
        <p:spPr>
          <a:xfrm>
            <a:off x="1211430" y="1825625"/>
            <a:ext cx="10515600" cy="4441825"/>
          </a:xfrm>
        </p:spPr>
        <p:txBody>
          <a:bodyPr>
            <a:normAutofit/>
          </a:bodyPr>
          <a:lstStyle/>
          <a:p>
            <a:r>
              <a:rPr lang="en-GB" dirty="0"/>
              <a:t>The geant.org site is trying to cover too much ground meaning it is not easy to find a lot of the content in there. </a:t>
            </a:r>
          </a:p>
          <a:p>
            <a:r>
              <a:rPr lang="en-GB" dirty="0"/>
              <a:t>By bringing out this content and giving key areas their own presence, clearly linked to the geant.org site and to each other, we can streamline the geant.org site, allowing it to become more of an Association website that provides a gateway to the satellite sites e.g. network, clouds, AARC, eduroam, impact, annual report etc. </a:t>
            </a:r>
          </a:p>
          <a:p>
            <a:r>
              <a:rPr lang="en-GB" dirty="0"/>
              <a:t>We have long had satellite sites for services. This approach is intended to bring out information on key areas for specific audiences and ensure the sites work together. </a:t>
            </a:r>
          </a:p>
        </p:txBody>
      </p:sp>
    </p:spTree>
    <p:extLst>
      <p:ext uri="{BB962C8B-B14F-4D97-AF65-F5344CB8AC3E}">
        <p14:creationId xmlns:p14="http://schemas.microsoft.com/office/powerpoint/2010/main" val="9290678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3028A6-577C-4C89-BF63-B0841FBD407C}"/>
              </a:ext>
            </a:extLst>
          </p:cNvPr>
          <p:cNvSpPr>
            <a:spLocks noGrp="1"/>
          </p:cNvSpPr>
          <p:nvPr>
            <p:ph type="title"/>
          </p:nvPr>
        </p:nvSpPr>
        <p:spPr/>
        <p:txBody>
          <a:bodyPr/>
          <a:lstStyle/>
          <a:p>
            <a:r>
              <a:rPr lang="en-GB" dirty="0"/>
              <a:t>Anything else? </a:t>
            </a:r>
          </a:p>
        </p:txBody>
      </p:sp>
      <p:sp>
        <p:nvSpPr>
          <p:cNvPr id="3" name="Content Placeholder 2">
            <a:extLst>
              <a:ext uri="{FF2B5EF4-FFF2-40B4-BE49-F238E27FC236}">
                <a16:creationId xmlns:a16="http://schemas.microsoft.com/office/drawing/2014/main" id="{D57F0504-7C7C-4986-A3C7-34F02A479BB8}"/>
              </a:ext>
            </a:extLst>
          </p:cNvPr>
          <p:cNvSpPr>
            <a:spLocks noGrp="1"/>
          </p:cNvSpPr>
          <p:nvPr>
            <p:ph idx="1"/>
          </p:nvPr>
        </p:nvSpPr>
        <p:spPr>
          <a:xfrm>
            <a:off x="1211430" y="1825625"/>
            <a:ext cx="10515600" cy="4441825"/>
          </a:xfrm>
        </p:spPr>
        <p:txBody>
          <a:bodyPr>
            <a:normAutofit/>
          </a:bodyPr>
          <a:lstStyle/>
          <a:p>
            <a:r>
              <a:rPr lang="en-GB" dirty="0"/>
              <a:t>We are also working on a GÉANT animation video</a:t>
            </a:r>
          </a:p>
          <a:p>
            <a:r>
              <a:rPr lang="en-GB" dirty="0"/>
              <a:t>If you have input please get in touch – speak to Dimple this week! </a:t>
            </a:r>
          </a:p>
        </p:txBody>
      </p:sp>
      <p:sp>
        <p:nvSpPr>
          <p:cNvPr id="4" name="Rectangle 3">
            <a:extLst>
              <a:ext uri="{FF2B5EF4-FFF2-40B4-BE49-F238E27FC236}">
                <a16:creationId xmlns:a16="http://schemas.microsoft.com/office/drawing/2014/main" id="{97790AEF-B8A8-4A83-9C97-8C7F52C019C3}"/>
              </a:ext>
            </a:extLst>
          </p:cNvPr>
          <p:cNvSpPr/>
          <p:nvPr/>
        </p:nvSpPr>
        <p:spPr>
          <a:xfrm>
            <a:off x="6232124" y="426128"/>
            <a:ext cx="5388233" cy="80067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WORK IN PROGRESS – ETA NOVEMBER 2018</a:t>
            </a:r>
          </a:p>
        </p:txBody>
      </p:sp>
    </p:spTree>
    <p:extLst>
      <p:ext uri="{BB962C8B-B14F-4D97-AF65-F5344CB8AC3E}">
        <p14:creationId xmlns:p14="http://schemas.microsoft.com/office/powerpoint/2010/main" val="54052042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1229</TotalTime>
  <Words>781</Words>
  <Application>Microsoft Office PowerPoint</Application>
  <PresentationFormat>Widescreen</PresentationFormat>
  <Paragraphs>51</Paragraphs>
  <Slides>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Calibri Light</vt:lpstr>
      <vt:lpstr>Office Theme</vt:lpstr>
      <vt:lpstr>Developing the GÉANT web presences </vt:lpstr>
      <vt:lpstr>What are we doing? </vt:lpstr>
      <vt:lpstr>impact.geant.org </vt:lpstr>
      <vt:lpstr>What are we doing? </vt:lpstr>
      <vt:lpstr>Moving from: </vt:lpstr>
      <vt:lpstr>PowerPoint Presentation</vt:lpstr>
      <vt:lpstr>Future plans </vt:lpstr>
      <vt:lpstr>Why all the websites? </vt:lpstr>
      <vt:lpstr>Anything else?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Context </dc:title>
  <dc:creator>Paul Maurice</dc:creator>
  <cp:lastModifiedBy>Paul Maurice</cp:lastModifiedBy>
  <cp:revision>5</cp:revision>
  <dcterms:created xsi:type="dcterms:W3CDTF">2018-07-26T11:58:14Z</dcterms:created>
  <dcterms:modified xsi:type="dcterms:W3CDTF">2018-09-25T16:13:48Z</dcterms:modified>
</cp:coreProperties>
</file>