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8" r:id="rId3"/>
    <p:sldId id="379" r:id="rId4"/>
    <p:sldId id="333" r:id="rId5"/>
    <p:sldId id="334" r:id="rId6"/>
    <p:sldId id="370" r:id="rId7"/>
    <p:sldId id="354" r:id="rId8"/>
    <p:sldId id="368" r:id="rId9"/>
    <p:sldId id="380" r:id="rId10"/>
    <p:sldId id="336" r:id="rId11"/>
    <p:sldId id="337" r:id="rId12"/>
    <p:sldId id="356" r:id="rId13"/>
    <p:sldId id="381" r:id="rId14"/>
    <p:sldId id="369" r:id="rId15"/>
    <p:sldId id="371" r:id="rId16"/>
    <p:sldId id="376" r:id="rId17"/>
    <p:sldId id="372" r:id="rId18"/>
    <p:sldId id="377" r:id="rId19"/>
    <p:sldId id="373" r:id="rId20"/>
    <p:sldId id="375" r:id="rId21"/>
    <p:sldId id="378" r:id="rId22"/>
    <p:sldId id="382" r:id="rId23"/>
    <p:sldId id="338" r:id="rId24"/>
    <p:sldId id="384" r:id="rId25"/>
    <p:sldId id="383" r:id="rId26"/>
    <p:sldId id="328" r:id="rId27"/>
    <p:sldId id="27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081"/>
    <a:srgbClr val="1F4E79"/>
    <a:srgbClr val="99BDCB"/>
    <a:srgbClr val="4C7F94"/>
    <a:srgbClr val="C7DBE3"/>
    <a:srgbClr val="9E1F6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6" autoAdjust="0"/>
    <p:restoredTop sz="95556" autoAdjust="0"/>
  </p:normalViewPr>
  <p:slideViewPr>
    <p:cSldViewPr snapToGrid="0">
      <p:cViewPr>
        <p:scale>
          <a:sx n="90" d="100"/>
          <a:sy n="90" d="100"/>
        </p:scale>
        <p:origin x="1218" y="51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95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685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Analytics: User statistics (views, downloads) but also SIG/TF activity – gives GEANT some metric to document their community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516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Pages would serve as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474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Those of you who work with it will know that it can a lot more but for our purpose these are the relevant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304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stole this screenshots from https://redmondmag.com/articles/2018/04/11/metadata-sharepoint-document-libraries.aspx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834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Zenodo</a:t>
            </a:r>
            <a:r>
              <a:rPr lang="en-GB" dirty="0"/>
              <a:t> also has a number of other features like version control, that are of less interest in our context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667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Zenodo</a:t>
            </a:r>
            <a:r>
              <a:rPr lang="en-GB" dirty="0"/>
              <a:t> also has a number of other features like version control, that are of less interest in our context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5498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8012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0542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972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645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part of the </a:t>
            </a:r>
            <a:r>
              <a:rPr lang="en-GB" dirty="0" err="1"/>
              <a:t>Geant</a:t>
            </a:r>
            <a:r>
              <a:rPr lang="en-GB" dirty="0"/>
              <a:t> community we are talking about here are the Special Interest groups (like Marcomms) and task forces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344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Meetings like this one</a:t>
            </a:r>
          </a:p>
          <a:p>
            <a:r>
              <a:rPr lang="en-GB" dirty="0"/>
              <a:t>Training events, e.g.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962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should be a Familiar sight to you  - announcing events, programs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353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29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446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183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549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pn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5.pn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5.pn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5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5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53.jpeg"/><Relationship Id="rId7" Type="http://schemas.openxmlformats.org/officeDocument/2006/relationships/image" Target="../media/image57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5.pn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3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bg1"/>
                </a:solidFill>
                <a:latin typeface="Myriad Pro" panose="020B0503030403020204" pitchFamily="34" charset="0"/>
              </a:rPr>
              <a:t>Options and requirements</a:t>
            </a: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Daniel Wüstenberg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</a:rPr>
              <a:t>Communications Research Officer</a:t>
            </a:r>
            <a:endParaRPr lang="en-GB" sz="2000" i="1" cap="all" baseline="0" dirty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 SIG-Marcomms, Lisbon, 27/09/2018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934874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A central community repository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Central repository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990950" y="1647165"/>
            <a:ext cx="4963283" cy="44559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Expectations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Searchable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Systematic access by subject, date, author, etc.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Provides quantifiable metrics</a:t>
            </a:r>
          </a:p>
          <a:p>
            <a:pPr lvl="1"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Downloads and views</a:t>
            </a:r>
          </a:p>
          <a:p>
            <a:pPr lvl="1"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General metric of activity of SIGs/TFs</a:t>
            </a:r>
            <a:endParaRPr lang="en-GB" sz="1600" b="1" dirty="0">
              <a:solidFill>
                <a:srgbClr val="1F4E79"/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Contents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New presentations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Legacy presentations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Relatively small number of documents – 100s, rather than 1000s of documents</a:t>
            </a:r>
          </a:p>
          <a:p>
            <a:pPr>
              <a:buFontTx/>
              <a:buChar char="-"/>
            </a:pPr>
            <a:endParaRPr lang="en-GB" sz="2000" dirty="0">
              <a:solidFill>
                <a:srgbClr val="1F4E79"/>
              </a:solidFill>
            </a:endParaRPr>
          </a:p>
          <a:p>
            <a:pPr marL="0" indent="0">
              <a:buNone/>
            </a:pPr>
            <a:endParaRPr lang="en-GB" sz="1600" b="1" dirty="0">
              <a:solidFill>
                <a:srgbClr val="1F4E79"/>
              </a:solidFill>
            </a:endParaRPr>
          </a:p>
          <a:p>
            <a:pPr marL="0" indent="0">
              <a:buNone/>
            </a:pPr>
            <a:endParaRPr lang="en-GB" sz="1700" dirty="0">
              <a:solidFill>
                <a:srgbClr val="1F4E79"/>
              </a:solidFill>
            </a:endParaRPr>
          </a:p>
          <a:p>
            <a:pPr marL="0" indent="0">
              <a:buNone/>
            </a:pPr>
            <a:endParaRPr lang="en-GB" sz="1800" b="1" dirty="0">
              <a:solidFill>
                <a:srgbClr val="1F4E79"/>
              </a:solidFill>
            </a:endParaRPr>
          </a:p>
          <a:p>
            <a:pPr marL="0" indent="0">
              <a:buNone/>
            </a:pPr>
            <a:endParaRPr lang="en-GB" sz="1800" b="1" dirty="0">
              <a:solidFill>
                <a:srgbClr val="1F4E79"/>
              </a:solidFill>
            </a:endParaRPr>
          </a:p>
          <a:p>
            <a:pPr marL="0" indent="0">
              <a:buNone/>
            </a:pPr>
            <a:endParaRPr lang="en-GB" sz="1800" b="1" dirty="0">
              <a:solidFill>
                <a:srgbClr val="1F4E79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1F4E7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40B39BA-9B7D-4DBE-81F8-E120D64866EE}"/>
              </a:ext>
            </a:extLst>
          </p:cNvPr>
          <p:cNvSpPr txBox="1">
            <a:spLocks/>
          </p:cNvSpPr>
          <p:nvPr/>
        </p:nvSpPr>
        <p:spPr>
          <a:xfrm>
            <a:off x="6096000" y="1557636"/>
            <a:ext cx="4963283" cy="44559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9E1F63"/>
                </a:solidFill>
              </a:rPr>
              <a:t>Questions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What system to use?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What about legacy documents?</a:t>
            </a:r>
          </a:p>
          <a:p>
            <a:pPr lvl="1">
              <a:buFontTx/>
              <a:buChar char="-"/>
            </a:pPr>
            <a:r>
              <a:rPr lang="en-GB" sz="1600" dirty="0">
                <a:solidFill>
                  <a:srgbClr val="1F4E79"/>
                </a:solidFill>
              </a:rPr>
              <a:t>How far back in time do we go?</a:t>
            </a:r>
          </a:p>
          <a:p>
            <a:pPr lvl="1">
              <a:buFontTx/>
              <a:buChar char="-"/>
            </a:pPr>
            <a:r>
              <a:rPr lang="en-GB" sz="1600" dirty="0">
                <a:solidFill>
                  <a:srgbClr val="1F4E79"/>
                </a:solidFill>
              </a:rPr>
              <a:t>How to provide metadata?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What metadata will be needed?</a:t>
            </a:r>
          </a:p>
          <a:p>
            <a:pPr lvl="1">
              <a:buFontTx/>
              <a:buChar char="-"/>
            </a:pPr>
            <a:r>
              <a:rPr lang="en-GB" sz="1600" dirty="0">
                <a:solidFill>
                  <a:srgbClr val="1F4E79"/>
                </a:solidFill>
              </a:rPr>
              <a:t>How to enforce their use?</a:t>
            </a:r>
          </a:p>
          <a:p>
            <a:pPr marL="0" indent="0">
              <a:buNone/>
            </a:pPr>
            <a:endParaRPr lang="en-GB" sz="2400" b="1" dirty="0">
              <a:solidFill>
                <a:srgbClr val="9E1F63"/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Challenges</a:t>
            </a:r>
            <a:endParaRPr lang="en-GB" sz="2400" dirty="0">
              <a:solidFill>
                <a:srgbClr val="1F4E79"/>
              </a:solidFill>
            </a:endParaRP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How to provide a simple user interface?</a:t>
            </a:r>
          </a:p>
          <a:p>
            <a:pPr lvl="1">
              <a:buFontTx/>
              <a:buChar char="-"/>
            </a:pPr>
            <a:endParaRPr lang="en-GB" sz="1600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b="1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700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solidFill>
                <a:srgbClr val="1F4E79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69EE07-F74F-4F8B-9669-0FF247B222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63" y="386034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14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>
                    <a:lumMod val="50000"/>
                  </a:schemeClr>
                </a:solidFill>
              </a:rPr>
              <a:t>Concept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1248117" y="1392954"/>
            <a:ext cx="9628990" cy="12149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</a:rPr>
              <a:t>Change as little as possible </a:t>
            </a:r>
          </a:p>
          <a:p>
            <a:r>
              <a:rPr lang="en-GB" sz="2000" dirty="0">
                <a:latin typeface="Calibri"/>
              </a:rPr>
              <a:t>Leave existing Confluence pages untouched</a:t>
            </a:r>
          </a:p>
          <a:p>
            <a:r>
              <a:rPr lang="en-GB" sz="2000" dirty="0">
                <a:solidFill>
                  <a:srgbClr val="1F4E79"/>
                </a:solidFill>
                <a:latin typeface="Calibri"/>
              </a:rPr>
              <a:t>Provide an embedded interface to the document repository within the Confluence page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126885" y="2957814"/>
            <a:ext cx="3209765" cy="3829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Frontend: Confluence pages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0789" y="3775285"/>
            <a:ext cx="5355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AB8D944-B3B2-4831-8284-8D66A636714E}"/>
              </a:ext>
            </a:extLst>
          </p:cNvPr>
          <p:cNvSpPr txBox="1">
            <a:spLocks/>
          </p:cNvSpPr>
          <p:nvPr/>
        </p:nvSpPr>
        <p:spPr>
          <a:xfrm>
            <a:off x="6299970" y="3390715"/>
            <a:ext cx="3073636" cy="29521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rgbClr val="9E1F63"/>
                </a:solidFill>
              </a:rPr>
              <a:t>Documents </a:t>
            </a: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(with metadata tags)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C67CDBF-520A-4E8F-94F4-18B81EEF91F0}"/>
              </a:ext>
            </a:extLst>
          </p:cNvPr>
          <p:cNvSpPr txBox="1">
            <a:spLocks/>
          </p:cNvSpPr>
          <p:nvPr/>
        </p:nvSpPr>
        <p:spPr>
          <a:xfrm>
            <a:off x="6106777" y="2964497"/>
            <a:ext cx="3528112" cy="483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Backend: Document repository</a:t>
            </a:r>
          </a:p>
        </p:txBody>
      </p:sp>
      <p:pic>
        <p:nvPicPr>
          <p:cNvPr id="3" name="Graphic 2" descr="Document">
            <a:extLst>
              <a:ext uri="{FF2B5EF4-FFF2-40B4-BE49-F238E27FC236}">
                <a16:creationId xmlns:a16="http://schemas.microsoft.com/office/drawing/2014/main" id="{5CC800C7-6A70-4039-8F86-11C245C22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85822" y="4225875"/>
            <a:ext cx="914400" cy="914400"/>
          </a:xfrm>
          <a:prstGeom prst="rect">
            <a:avLst/>
          </a:prstGeom>
        </p:spPr>
      </p:pic>
      <p:pic>
        <p:nvPicPr>
          <p:cNvPr id="15" name="Graphic 14" descr="Document">
            <a:extLst>
              <a:ext uri="{FF2B5EF4-FFF2-40B4-BE49-F238E27FC236}">
                <a16:creationId xmlns:a16="http://schemas.microsoft.com/office/drawing/2014/main" id="{4FE3FA5E-F8A4-4C9C-B9B3-D2927B90AF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96840" y="4036895"/>
            <a:ext cx="914400" cy="914400"/>
          </a:xfrm>
          <a:prstGeom prst="rect">
            <a:avLst/>
          </a:prstGeom>
        </p:spPr>
      </p:pic>
      <p:pic>
        <p:nvPicPr>
          <p:cNvPr id="16" name="Graphic 15" descr="Document">
            <a:extLst>
              <a:ext uri="{FF2B5EF4-FFF2-40B4-BE49-F238E27FC236}">
                <a16:creationId xmlns:a16="http://schemas.microsoft.com/office/drawing/2014/main" id="{AA8FE89D-599D-4EF9-9E83-3B9AAEB59B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30968" y="5140275"/>
            <a:ext cx="914400" cy="914400"/>
          </a:xfrm>
          <a:prstGeom prst="rect">
            <a:avLst/>
          </a:prstGeom>
        </p:spPr>
      </p:pic>
      <p:pic>
        <p:nvPicPr>
          <p:cNvPr id="17" name="Graphic 16" descr="Document">
            <a:extLst>
              <a:ext uri="{FF2B5EF4-FFF2-40B4-BE49-F238E27FC236}">
                <a16:creationId xmlns:a16="http://schemas.microsoft.com/office/drawing/2014/main" id="{75270D0C-C194-4612-B09F-7EB2C41354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45951" y="5161846"/>
            <a:ext cx="914400" cy="914400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B7FCB53-AA1F-49D2-92B6-0AFC192BFB2B}"/>
              </a:ext>
            </a:extLst>
          </p:cNvPr>
          <p:cNvSpPr txBox="1">
            <a:spLocks/>
          </p:cNvSpPr>
          <p:nvPr/>
        </p:nvSpPr>
        <p:spPr>
          <a:xfrm>
            <a:off x="1287403" y="3390715"/>
            <a:ext cx="2861086" cy="29521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rgbClr val="9E1F63"/>
                </a:solidFill>
              </a:rPr>
              <a:t>Wiki page </a:t>
            </a: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(with embedded interfaces)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5C493D-54C4-4308-9575-FC365A5D94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1208" y="3952209"/>
            <a:ext cx="2355526" cy="2340748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4CB3257D-8FE3-4375-894C-0DBDE234F0F4}"/>
              </a:ext>
            </a:extLst>
          </p:cNvPr>
          <p:cNvSpPr/>
          <p:nvPr/>
        </p:nvSpPr>
        <p:spPr>
          <a:xfrm>
            <a:off x="4230540" y="3868578"/>
            <a:ext cx="2058664" cy="934423"/>
          </a:xfrm>
          <a:prstGeom prst="rightArrow">
            <a:avLst>
              <a:gd name="adj1" fmla="val 38083"/>
              <a:gd name="adj2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Document upload</a:t>
            </a:r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0C94CF4C-FF42-4917-9599-B5C7D64920EE}"/>
              </a:ext>
            </a:extLst>
          </p:cNvPr>
          <p:cNvSpPr/>
          <p:nvPr/>
        </p:nvSpPr>
        <p:spPr>
          <a:xfrm>
            <a:off x="4230484" y="4869253"/>
            <a:ext cx="2058663" cy="1170775"/>
          </a:xfrm>
          <a:prstGeom prst="leftRight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Search, download</a:t>
            </a:r>
            <a:endParaRPr lang="en-GB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834502E6-7A83-46B3-81B9-FDBFB892460F}"/>
              </a:ext>
            </a:extLst>
          </p:cNvPr>
          <p:cNvSpPr txBox="1">
            <a:spLocks/>
          </p:cNvSpPr>
          <p:nvPr/>
        </p:nvSpPr>
        <p:spPr>
          <a:xfrm>
            <a:off x="4529399" y="2950862"/>
            <a:ext cx="1430697" cy="3166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Interface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71F1FBE-D59C-48B2-9D05-BA22EA18A6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63" y="386034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727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Interface functionalities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950" y="2055187"/>
            <a:ext cx="4639175" cy="403187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9E1F63"/>
                </a:solidFill>
              </a:rPr>
              <a:t>Upload mask</a:t>
            </a:r>
          </a:p>
          <a:p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Provided as a functionality at the SIG/TF site 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Offers (and requires) a number of metadata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Author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Title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Date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Keywords (from a controlled vocabulary)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Keywords (free text)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Abstract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Access rights (publicly visible or more restricted)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AA9D2E-C691-4E1A-B722-D2AD4A9DF9D3}"/>
              </a:ext>
            </a:extLst>
          </p:cNvPr>
          <p:cNvSpPr/>
          <p:nvPr/>
        </p:nvSpPr>
        <p:spPr>
          <a:xfrm>
            <a:off x="5750074" y="2055186"/>
            <a:ext cx="4639175" cy="4032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9E1F63"/>
                </a:solidFill>
              </a:rPr>
              <a:t>Search mask</a:t>
            </a:r>
          </a:p>
          <a:p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The search mask, will be provided as a functionality at the SIG/TF site 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Sets default values that restrict search to a given SIG/TF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Keyword/Title/Author search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In addition, the repository will in principle be open to general internet search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DA5715-6C57-48A5-939C-F83BC58B202E}"/>
              </a:ext>
            </a:extLst>
          </p:cNvPr>
          <p:cNvSpPr txBox="1"/>
          <p:nvPr/>
        </p:nvSpPr>
        <p:spPr>
          <a:xfrm>
            <a:off x="990950" y="1608855"/>
            <a:ext cx="2666650" cy="3693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sz="2400" dirty="0"/>
              <a:t>Document upload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C8497-84B9-41CB-9900-13710EABFC7C}"/>
              </a:ext>
            </a:extLst>
          </p:cNvPr>
          <p:cNvSpPr txBox="1"/>
          <p:nvPr/>
        </p:nvSpPr>
        <p:spPr>
          <a:xfrm>
            <a:off x="5770057" y="1608855"/>
            <a:ext cx="2979307" cy="3693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sz="2400" dirty="0"/>
              <a:t>Search, download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B12AE3-D205-46FB-B52A-820FFE2E6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63" y="386034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841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472820" y="1882100"/>
            <a:ext cx="9611948" cy="438832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</a:rPr>
              <a:t>Special Interest Groups and Task Forces current output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dirty="0">
              <a:solidFill>
                <a:srgbClr val="065081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A central document repository for SIG/TFs - concept </a:t>
            </a:r>
          </a:p>
          <a:p>
            <a:endParaRPr lang="en-GB" sz="200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rgbClr val="065081"/>
                </a:solidFill>
              </a:rPr>
              <a:t>Options for a central document repository</a:t>
            </a: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Additional requirements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Outlook</a:t>
            </a:r>
            <a:endParaRPr lang="en-GB" sz="2000" b="0" dirty="0">
              <a:solidFill>
                <a:schemeClr val="bg2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 dirty="0"/>
              <a:t>     |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3668F9-C3F5-45DA-B897-AF41D7724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1691236"/>
            <a:ext cx="737754" cy="737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FB69-E2C6-4C97-BA35-14965AC0E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2490397"/>
            <a:ext cx="737754" cy="7377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D20596-A541-4BE6-8D20-478E8F4DB2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3289558"/>
            <a:ext cx="737754" cy="7377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128577-1D58-46FB-9DB0-C69BA8E6C8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6" y="4088719"/>
            <a:ext cx="741018" cy="7410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0B6D91A-0D03-4653-A178-25D7D1C699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73" y="4891143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01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514605" y="700845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Backend options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14605" y="3970581"/>
            <a:ext cx="7680457" cy="3320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Systems considered as a central repository</a:t>
            </a:r>
            <a:endParaRPr lang="en-GB" sz="2000" b="1" dirty="0">
              <a:solidFill>
                <a:srgbClr val="1F4E79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5233" y="1568188"/>
            <a:ext cx="812827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9E1F63"/>
                </a:solidFill>
              </a:rPr>
              <a:t>Requirements</a:t>
            </a: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Support for metadata</a:t>
            </a: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Agnostic of document formats</a:t>
            </a: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Access rights management</a:t>
            </a: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API to allow access through Confluence (for upload, search and download)</a:t>
            </a:r>
          </a:p>
          <a:p>
            <a:pPr marL="285750" indent="-285750">
              <a:buFontTx/>
              <a:buChar char="-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10D72E-A3EE-460A-ABD3-AAAA7791D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814" y="4888993"/>
            <a:ext cx="1895475" cy="8286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2C3A64-CD9E-42FE-AF44-AF0D849CA7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57" r="4939"/>
          <a:stretch/>
        </p:blipFill>
        <p:spPr>
          <a:xfrm>
            <a:off x="3750636" y="4825664"/>
            <a:ext cx="2271562" cy="9553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CD5718-67FD-4CE2-95ED-C42DA360C14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2" t="15831" r="12527" b="13749"/>
          <a:stretch/>
        </p:blipFill>
        <p:spPr>
          <a:xfrm>
            <a:off x="1285233" y="4507796"/>
            <a:ext cx="1697942" cy="15910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C46340-7B20-487F-90BB-D630A6AAF6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9" y="33196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105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5FEE05B-686A-4C59-9EA5-93FE43A566C5}"/>
              </a:ext>
            </a:extLst>
          </p:cNvPr>
          <p:cNvGrpSpPr/>
          <p:nvPr/>
        </p:nvGrpSpPr>
        <p:grpSpPr>
          <a:xfrm>
            <a:off x="8268049" y="1872902"/>
            <a:ext cx="2290913" cy="2959459"/>
            <a:chOff x="8075595" y="1872902"/>
            <a:chExt cx="2290913" cy="2959459"/>
          </a:xfrm>
        </p:grpSpPr>
        <p:pic>
          <p:nvPicPr>
            <p:cNvPr id="14" name="Picture 2" descr="voddns &#10;@ a ㄖ &#10;@ O ㄖ &#10;eoueuy ">
              <a:extLst>
                <a:ext uri="{FF2B5EF4-FFF2-40B4-BE49-F238E27FC236}">
                  <a16:creationId xmlns:a16="http://schemas.microsoft.com/office/drawing/2014/main" id="{DDA970C1-D7B3-4096-B8CE-8F36839FE49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22" t="16152" b="13869"/>
            <a:stretch/>
          </p:blipFill>
          <p:spPr bwMode="auto">
            <a:xfrm>
              <a:off x="8075595" y="1872902"/>
              <a:ext cx="2290913" cy="29594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CFDEBAF-5B6B-4CE1-8384-E2FF7C3CA476}"/>
                </a:ext>
              </a:extLst>
            </p:cNvPr>
            <p:cNvSpPr txBox="1"/>
            <p:nvPr/>
          </p:nvSpPr>
          <p:spPr>
            <a:xfrm>
              <a:off x="8710974" y="2839452"/>
              <a:ext cx="102015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Repository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D280984-ED9E-4E72-B0AC-AFB69748B170}"/>
              </a:ext>
            </a:extLst>
          </p:cNvPr>
          <p:cNvSpPr txBox="1"/>
          <p:nvPr/>
        </p:nvSpPr>
        <p:spPr>
          <a:xfrm>
            <a:off x="10328060" y="2777897"/>
            <a:ext cx="779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Space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0E8ACB-C464-44E2-B003-45D61881D5CC}"/>
              </a:ext>
            </a:extLst>
          </p:cNvPr>
          <p:cNvSpPr txBox="1"/>
          <p:nvPr/>
        </p:nvSpPr>
        <p:spPr>
          <a:xfrm>
            <a:off x="10328060" y="4088707"/>
            <a:ext cx="779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Pages</a:t>
            </a:r>
          </a:p>
        </p:txBody>
      </p:sp>
      <p:sp>
        <p:nvSpPr>
          <p:cNvPr id="2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Confluence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4605" y="1872902"/>
            <a:ext cx="72443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9E1F63"/>
                </a:solidFill>
              </a:rPr>
              <a:t>What is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 collaboration software program developed and published by Atlassian (Jira, Trello,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Popular wiki platform in corporate environments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400" b="1" dirty="0">
                <a:solidFill>
                  <a:srgbClr val="9E1F63"/>
                </a:solidFill>
              </a:rPr>
              <a:t>Relevant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Organized in Spaces that contain Pages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Pages can contain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Any kind of text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Any kind of document (jpg, pdf, docx, html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Permissions to view or edit Pages can be given at Space or Page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Macros/plugins can add functionality (like a search mask or metadata fields)</a:t>
            </a:r>
          </a:p>
          <a:p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CD5718-67FD-4CE2-95ED-C42DA360C1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2" t="15831" r="12527" b="13749"/>
          <a:stretch/>
        </p:blipFill>
        <p:spPr>
          <a:xfrm>
            <a:off x="9092870" y="462575"/>
            <a:ext cx="989321" cy="9270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0FED3A-6C6A-44FA-BE4F-B363AE5DF5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9" y="33196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444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Confluence - metadata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1321" y="1961897"/>
            <a:ext cx="43462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The simplest way to implement metadata would be simply text on the page of each document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CD5718-67FD-4CE2-95ED-C42DA360C1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2" t="15831" r="12527" b="13749"/>
          <a:stretch/>
        </p:blipFill>
        <p:spPr>
          <a:xfrm>
            <a:off x="9092870" y="492867"/>
            <a:ext cx="989321" cy="9270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63B76C0-0ECF-4020-BCFD-D29E4ADA2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321" y="3262445"/>
            <a:ext cx="4432830" cy="264508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06012B3-7B3D-4A3F-B566-C07AB9EE44C8}"/>
              </a:ext>
            </a:extLst>
          </p:cNvPr>
          <p:cNvSpPr/>
          <p:nvPr/>
        </p:nvSpPr>
        <p:spPr>
          <a:xfrm>
            <a:off x="6490239" y="1929760"/>
            <a:ext cx="43462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Alternatively there are add-ons that allow to add metadata fields to Confluence pages:</a:t>
            </a:r>
            <a:endParaRPr lang="en-GB" sz="2000" dirty="0">
              <a:solidFill>
                <a:srgbClr val="C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8199C2-A65F-4160-9132-BAF2823813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2802" y="3262445"/>
            <a:ext cx="4039402" cy="5192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2F8193-7BBE-4504-BFB8-5AA7AFD3CB26}"/>
              </a:ext>
            </a:extLst>
          </p:cNvPr>
          <p:cNvSpPr txBox="1"/>
          <p:nvPr/>
        </p:nvSpPr>
        <p:spPr>
          <a:xfrm>
            <a:off x="6612556" y="4177364"/>
            <a:ext cx="35517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Page Fields provides area within each confluence page for common metadata or to attach  additional information like status, properties, tokens, strings or other variables.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EF758E-5696-4E62-993B-266121C1AA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9" y="33196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83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SharePoint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4605" y="1872902"/>
            <a:ext cx="902505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9E1F63"/>
                </a:solidFill>
              </a:rPr>
              <a:t>What is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 web-based collaborative platform, is primarily sold as a document management and storage system by Microsoft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Widely used for a variety of purposes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400" b="1" dirty="0">
                <a:solidFill>
                  <a:srgbClr val="9E1F63"/>
                </a:solidFill>
              </a:rPr>
              <a:t>Relevant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Agnostic to document format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Sophisticated rights management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Extensive possibilities to provide metadata to documents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API is rich and well documented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Various connectors/interfaces between Confluence and SharePoint exist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7B689-B179-42B3-897D-00B9091ACF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7" r="55599"/>
          <a:stretch/>
        </p:blipFill>
        <p:spPr>
          <a:xfrm>
            <a:off x="9092870" y="514747"/>
            <a:ext cx="1023495" cy="9553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5F14B1-E0EA-4E87-A2E3-1E0F461B3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9" y="33196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16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SharePoint - metadata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4605" y="1872902"/>
            <a:ext cx="90250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Arbitrary numbers of metadata fields can be added to documents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7B689-B179-42B3-897D-00B9091ACF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7" r="55599"/>
          <a:stretch/>
        </p:blipFill>
        <p:spPr>
          <a:xfrm>
            <a:off x="9092870" y="369132"/>
            <a:ext cx="1023495" cy="9553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A746EA0-A918-4392-8BBC-E640BBA8A9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24" y="2821447"/>
            <a:ext cx="4497333" cy="31941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CD7BDA1-657A-4C03-8D1E-AC1AF911BB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8739" y="2821447"/>
            <a:ext cx="4779825" cy="279133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6752807-09DB-4A1F-9759-346ED73ECA88}"/>
              </a:ext>
            </a:extLst>
          </p:cNvPr>
          <p:cNvSpPr/>
          <p:nvPr/>
        </p:nvSpPr>
        <p:spPr>
          <a:xfrm>
            <a:off x="9092870" y="3453064"/>
            <a:ext cx="1115005" cy="5272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B54A445-B204-4C26-B9BC-9693BE92DEFF}"/>
              </a:ext>
            </a:extLst>
          </p:cNvPr>
          <p:cNvSpPr/>
          <p:nvPr/>
        </p:nvSpPr>
        <p:spPr>
          <a:xfrm>
            <a:off x="3830777" y="3429000"/>
            <a:ext cx="1476180" cy="258663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6E3532-A92B-4585-9CA9-8F5A6D2FB7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9" y="33196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881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2454442" y="669120"/>
            <a:ext cx="6959064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 err="1">
                <a:solidFill>
                  <a:schemeClr val="accent1">
                    <a:lumMod val="50000"/>
                  </a:schemeClr>
                </a:solidFill>
              </a:rPr>
              <a:t>Zenodo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4605" y="1872902"/>
            <a:ext cx="90250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9E1F63"/>
                </a:solidFill>
              </a:rPr>
              <a:t>What is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</a:rPr>
              <a:t>Zenodo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is a general-purpose open access repository, originally intended as research data repository. It was created by </a:t>
            </a: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</a:rPr>
              <a:t>OpenAIRE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and CERN to provide a place for researchers to deposit datasets and is run by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400" b="1" dirty="0">
                <a:solidFill>
                  <a:srgbClr val="9E1F63"/>
                </a:solidFill>
              </a:rPr>
              <a:t>Relevant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</a:rPr>
              <a:t>Zenodo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allows any kind of file being uploaded (size limited currently 50 GB)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Anyone can create a </a:t>
            </a: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</a:rPr>
              <a:t>Zenodo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community and upload data; no curation from </a:t>
            </a: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</a:rPr>
              <a:t>Zenodo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When uploading, a large (and configurable) amount of metadata can be added to the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Access to files can be restricted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API for external access exists but is mostly beta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Apparently no existing interface to Confluence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19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A3C473-819A-416A-942E-BC5A3AC75D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870" y="511199"/>
            <a:ext cx="2011280" cy="8045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A7CADB-ED48-4475-BDA8-C404A0059A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9" y="33196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214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472820" y="1882100"/>
            <a:ext cx="9611948" cy="438832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065081"/>
                </a:solidFill>
              </a:rPr>
              <a:t>Special Interest Groups and Task Forces current output</a:t>
            </a:r>
            <a:endParaRPr lang="en-GB" sz="2000" b="0" dirty="0">
              <a:solidFill>
                <a:srgbClr val="065081"/>
              </a:solidFill>
            </a:endParaRPr>
          </a:p>
          <a:p>
            <a:endParaRPr lang="en-GB" sz="2000" dirty="0">
              <a:solidFill>
                <a:srgbClr val="065081"/>
              </a:solidFill>
            </a:endParaRPr>
          </a:p>
          <a:p>
            <a:r>
              <a:rPr lang="en-GB" sz="2000" dirty="0">
                <a:solidFill>
                  <a:srgbClr val="065081"/>
                </a:solidFill>
              </a:rPr>
              <a:t>A central document repository for SIG/TFs - concept </a:t>
            </a:r>
          </a:p>
          <a:p>
            <a:endParaRPr lang="en-GB" sz="2000" dirty="0">
              <a:solidFill>
                <a:srgbClr val="065081"/>
              </a:solidFill>
            </a:endParaRPr>
          </a:p>
          <a:p>
            <a:r>
              <a:rPr lang="en-GB" sz="2000" dirty="0">
                <a:solidFill>
                  <a:srgbClr val="065081"/>
                </a:solidFill>
              </a:rPr>
              <a:t>Options for a central document repository</a:t>
            </a:r>
            <a:endParaRPr lang="en-GB" sz="2000" b="0" dirty="0">
              <a:solidFill>
                <a:srgbClr val="065081"/>
              </a:solidFill>
            </a:endParaRPr>
          </a:p>
          <a:p>
            <a:endParaRPr lang="en-GB" sz="2000" b="0" dirty="0">
              <a:solidFill>
                <a:srgbClr val="065081"/>
              </a:solidFill>
            </a:endParaRPr>
          </a:p>
          <a:p>
            <a:r>
              <a:rPr lang="en-GB" sz="2000" dirty="0">
                <a:solidFill>
                  <a:srgbClr val="065081"/>
                </a:solidFill>
              </a:rPr>
              <a:t>Additional requirements</a:t>
            </a:r>
            <a:endParaRPr lang="en-GB" sz="2000" b="0" dirty="0">
              <a:solidFill>
                <a:srgbClr val="065081"/>
              </a:solidFill>
            </a:endParaRPr>
          </a:p>
          <a:p>
            <a:endParaRPr lang="en-GB" sz="2000" b="0" dirty="0">
              <a:solidFill>
                <a:srgbClr val="065081"/>
              </a:solidFill>
            </a:endParaRPr>
          </a:p>
          <a:p>
            <a:r>
              <a:rPr lang="en-GB" sz="2000" dirty="0">
                <a:solidFill>
                  <a:srgbClr val="065081"/>
                </a:solidFill>
              </a:rPr>
              <a:t>Outlook</a:t>
            </a:r>
            <a:endParaRPr lang="en-GB" sz="2000" b="0" dirty="0">
              <a:solidFill>
                <a:srgbClr val="06508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2820" y="717680"/>
            <a:ext cx="8243835" cy="52322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800" b="1" dirty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Overview</a:t>
            </a:r>
            <a:endParaRPr lang="en-GB" sz="2800" b="1" dirty="0">
              <a:solidFill>
                <a:srgbClr val="06508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dirty="0"/>
              <a:t>     |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3668F9-C3F5-45DA-B897-AF41D7724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1691236"/>
            <a:ext cx="737754" cy="737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FB69-E2C6-4C97-BA35-14965AC0E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2490397"/>
            <a:ext cx="737754" cy="7377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D20596-A541-4BE6-8D20-478E8F4DB2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3289558"/>
            <a:ext cx="737754" cy="7377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128577-1D58-46FB-9DB0-C69BA8E6C8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6" y="4088719"/>
            <a:ext cx="741018" cy="7410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0B6D91A-0D03-4653-A178-25D7D1C699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73" y="4891143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19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2454442" y="669120"/>
            <a:ext cx="6959064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 err="1">
                <a:solidFill>
                  <a:schemeClr val="accent1">
                    <a:lumMod val="50000"/>
                  </a:schemeClr>
                </a:solidFill>
              </a:rPr>
              <a:t>Zenodo</a:t>
            </a:r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 - metadata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A3C473-819A-416A-942E-BC5A3AC75D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870" y="351034"/>
            <a:ext cx="2011280" cy="8045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8B258B-8E5E-4064-A281-F66568BDA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390" y="2520480"/>
            <a:ext cx="5178610" cy="3668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257C0D-AB1F-480C-B7C9-943DAE1D1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5699" y="1799893"/>
            <a:ext cx="3594339" cy="379724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8B27CC8-DCC7-4565-A067-0DF420886F36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6096000" y="1799895"/>
            <a:ext cx="988194" cy="361233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A153E3A-ADCD-4E1B-AECC-5CBD304F494C}"/>
              </a:ext>
            </a:extLst>
          </p:cNvPr>
          <p:cNvCxnSpPr>
            <a:cxnSpLocks/>
            <a:stCxn id="24" idx="3"/>
          </p:cNvCxnSpPr>
          <p:nvPr/>
        </p:nvCxnSpPr>
        <p:spPr>
          <a:xfrm>
            <a:off x="6096000" y="5412229"/>
            <a:ext cx="946031" cy="1849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phic 23" descr="Magnifying glass">
            <a:extLst>
              <a:ext uri="{FF2B5EF4-FFF2-40B4-BE49-F238E27FC236}">
                <a16:creationId xmlns:a16="http://schemas.microsoft.com/office/drawing/2014/main" id="{2E19E123-73F3-4DF2-BAEF-5E6642D750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14060" y="5271259"/>
            <a:ext cx="281940" cy="28194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B8F1A264-6E0B-44A7-AC36-BB4A447D8B4B}"/>
              </a:ext>
            </a:extLst>
          </p:cNvPr>
          <p:cNvSpPr/>
          <p:nvPr/>
        </p:nvSpPr>
        <p:spPr>
          <a:xfrm>
            <a:off x="986606" y="1783658"/>
            <a:ext cx="55796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Metadata options are quite detailed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389AF3-F78F-460C-843E-81D45E3C2A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9" y="33196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943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Backend options - comparison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10D72E-A3EE-460A-ABD3-AAAA7791D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6195" y="1792578"/>
            <a:ext cx="1537444" cy="6721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2C3A64-CD9E-42FE-AF44-AF0D849CA7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7" r="4939"/>
          <a:stretch/>
        </p:blipFill>
        <p:spPr>
          <a:xfrm>
            <a:off x="5381255" y="1854783"/>
            <a:ext cx="1537444" cy="6465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CD5718-67FD-4CE2-95ED-C42DA360C1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2" t="15831" r="12527" b="13749"/>
          <a:stretch/>
        </p:blipFill>
        <p:spPr>
          <a:xfrm>
            <a:off x="2945218" y="1642272"/>
            <a:ext cx="1030589" cy="965723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F5EE098-A949-4560-94A6-74A8909223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842246"/>
              </p:ext>
            </p:extLst>
          </p:nvPr>
        </p:nvGraphicFramePr>
        <p:xfrm>
          <a:off x="762739" y="2806524"/>
          <a:ext cx="9680671" cy="34747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78712">
                  <a:extLst>
                    <a:ext uri="{9D8B030D-6E8A-4147-A177-3AD203B41FA5}">
                      <a16:colId xmlns:a16="http://schemas.microsoft.com/office/drawing/2014/main" val="1115270668"/>
                    </a:ext>
                  </a:extLst>
                </a:gridCol>
                <a:gridCol w="2800653">
                  <a:extLst>
                    <a:ext uri="{9D8B030D-6E8A-4147-A177-3AD203B41FA5}">
                      <a16:colId xmlns:a16="http://schemas.microsoft.com/office/drawing/2014/main" val="4271184861"/>
                    </a:ext>
                  </a:extLst>
                </a:gridCol>
                <a:gridCol w="2800653">
                  <a:extLst>
                    <a:ext uri="{9D8B030D-6E8A-4147-A177-3AD203B41FA5}">
                      <a16:colId xmlns:a16="http://schemas.microsoft.com/office/drawing/2014/main" val="1251132393"/>
                    </a:ext>
                  </a:extLst>
                </a:gridCol>
                <a:gridCol w="2800653">
                  <a:extLst>
                    <a:ext uri="{9D8B030D-6E8A-4147-A177-3AD203B41FA5}">
                      <a16:colId xmlns:a16="http://schemas.microsoft.com/office/drawing/2014/main" val="2019389397"/>
                    </a:ext>
                  </a:extLst>
                </a:gridCol>
              </a:tblGrid>
              <a:tr h="1626121">
                <a:tc>
                  <a:txBody>
                    <a:bodyPr/>
                    <a:lstStyle/>
                    <a:p>
                      <a:r>
                        <a:rPr lang="en-GB" sz="24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/>
                        <a:t>Already in use at GÉANT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/>
                        <a:t>Same system as used for SIG/TF wikis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/>
                        <a:t>Already in use at GÉANT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/>
                        <a:t>Well established connectors with Confluence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/>
                        <a:t>Simple and effective metadata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0" dirty="0"/>
                        <a:t>Designed as a repository system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0" dirty="0"/>
                        <a:t>Simple and effective metadata system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b="0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52269"/>
                  </a:ext>
                </a:extLst>
              </a:tr>
              <a:tr h="1626121">
                <a:tc>
                  <a:txBody>
                    <a:bodyPr/>
                    <a:lstStyle/>
                    <a:p>
                      <a:r>
                        <a:rPr lang="en-GB" sz="2400" b="1" dirty="0"/>
                        <a:t>Cons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Metadata system might need tweaking for our purposes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Interfaces will need to be customized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Interfaces will need to be customized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/>
                        <a:t>Currently not used at GÉANT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/>
                        <a:t>API is mostly in beta state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Interfaces will need to be customized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4603530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75367696-A27E-4072-B89B-515933504E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9" y="33196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4054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472820" y="1882100"/>
            <a:ext cx="9611948" cy="438832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</a:rPr>
              <a:t>Special Interest Groups and Task Forces current output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dirty="0">
              <a:solidFill>
                <a:srgbClr val="065081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A central document repository for SIG/TFs - concept </a:t>
            </a:r>
          </a:p>
          <a:p>
            <a:endParaRPr lang="en-GB" sz="200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Options for a central document repository</a:t>
            </a: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rgbClr val="065081"/>
                </a:solidFill>
              </a:rPr>
              <a:t>Additional requirements</a:t>
            </a: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Outlook</a:t>
            </a:r>
            <a:endParaRPr lang="en-GB" sz="2000" b="0" dirty="0">
              <a:solidFill>
                <a:schemeClr val="bg2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22</a:t>
            </a:fld>
            <a:r>
              <a:rPr lang="en-GB" dirty="0"/>
              <a:t>     |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3668F9-C3F5-45DA-B897-AF41D7724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1691236"/>
            <a:ext cx="737754" cy="737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FB69-E2C6-4C97-BA35-14965AC0E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2490397"/>
            <a:ext cx="737754" cy="7377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D20596-A541-4BE6-8D20-478E8F4DB2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3289558"/>
            <a:ext cx="737754" cy="7377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128577-1D58-46FB-9DB0-C69BA8E6C8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6" y="4088719"/>
            <a:ext cx="741018" cy="7410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0B6D91A-0D03-4653-A178-25D7D1C699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73" y="4891143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873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User input needed for ….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0789" y="3621285"/>
            <a:ext cx="5355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25660" y="2278306"/>
            <a:ext cx="6791832" cy="847561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06" lvl="2" indent="-290506" defTabSz="1015975">
              <a:lnSpc>
                <a:spcPct val="110000"/>
              </a:lnSpc>
              <a:spcBef>
                <a:spcPts val="432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GB" sz="1600" dirty="0">
              <a:solidFill>
                <a:srgbClr val="004361"/>
              </a:solidFill>
              <a:ea typeface="+mn-ea"/>
              <a:cs typeface="+mn-cs"/>
            </a:endParaRPr>
          </a:p>
          <a:p>
            <a:pPr marL="290506" lvl="2" indent="-290506" defTabSz="1015975">
              <a:lnSpc>
                <a:spcPct val="110000"/>
              </a:lnSpc>
              <a:spcBef>
                <a:spcPts val="432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GB" sz="1600" dirty="0">
              <a:solidFill>
                <a:srgbClr val="004361"/>
              </a:solidFill>
              <a:ea typeface="+mn-ea"/>
              <a:cs typeface="+mn-cs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11618297" y="-561986"/>
            <a:ext cx="7610008" cy="4183271"/>
          </a:xfrm>
          <a:prstGeom prst="rect">
            <a:avLst/>
          </a:prstGeom>
        </p:spPr>
        <p:txBody>
          <a:bodyPr vert="horz" lIns="121920" tIns="60960" rIns="121920" bIns="6096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700" dirty="0">
                <a:solidFill>
                  <a:srgbClr val="004361"/>
                </a:solidFill>
              </a:rPr>
              <a:t>Upload and search interfaces/macros will be needed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700" dirty="0">
              <a:solidFill>
                <a:srgbClr val="00436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700" dirty="0">
                <a:solidFill>
                  <a:srgbClr val="004361"/>
                </a:solidFill>
              </a:rPr>
              <a:t>Legacy data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550" dirty="0">
                <a:solidFill>
                  <a:srgbClr val="004361"/>
                </a:solidFill>
              </a:rPr>
              <a:t>Can existing presentations be transferred?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004361"/>
                </a:solidFill>
              </a:rPr>
              <a:t>How to add metadata?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004361"/>
                </a:solidFill>
              </a:rPr>
              <a:t>How far back in time?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GB" sz="1550" dirty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GB" sz="155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700" dirty="0"/>
              <a:t>Maintenance/curation of the repository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550" dirty="0"/>
              <a:t>Responsibility of </a:t>
            </a:r>
            <a:r>
              <a:rPr lang="en-GB" sz="1550" dirty="0" err="1"/>
              <a:t>Géant</a:t>
            </a:r>
            <a:r>
              <a:rPr lang="en-GB" sz="1550" dirty="0"/>
              <a:t>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550" dirty="0"/>
              <a:t>Annotation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550" dirty="0">
                <a:solidFill>
                  <a:srgbClr val="004361"/>
                </a:solidFill>
              </a:rPr>
              <a:t>Transfer into repository (if so, how far back)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550" dirty="0"/>
              <a:t>Keywords: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004361"/>
                </a:solidFill>
              </a:rPr>
              <a:t>Some keyword field could come from a managed vocabulary – this will require input from subject matter experts (i.e. participants of the SIG/TF in question)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endParaRPr lang="en-US" sz="1400" dirty="0">
              <a:solidFill>
                <a:srgbClr val="00436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11BE02-1392-4913-A02F-E3AA7EA76B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61" y="473648"/>
            <a:ext cx="741018" cy="74101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0712BE6-0167-41B1-A5C4-AF11DE179321}"/>
              </a:ext>
            </a:extLst>
          </p:cNvPr>
          <p:cNvSpPr txBox="1">
            <a:spLocks/>
          </p:cNvSpPr>
          <p:nvPr/>
        </p:nvSpPr>
        <p:spPr>
          <a:xfrm>
            <a:off x="946870" y="1836765"/>
            <a:ext cx="4963283" cy="44559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9E1F63"/>
                </a:solidFill>
              </a:rPr>
              <a:t>Questions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chemeClr val="bg2"/>
                </a:solidFill>
              </a:rPr>
              <a:t>What system to use?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What about legacy documents?</a:t>
            </a:r>
          </a:p>
          <a:p>
            <a:pPr lvl="1">
              <a:buFontTx/>
              <a:buChar char="-"/>
            </a:pPr>
            <a:r>
              <a:rPr lang="en-GB" sz="1600" dirty="0">
                <a:solidFill>
                  <a:srgbClr val="1F4E79"/>
                </a:solidFill>
              </a:rPr>
              <a:t>How far back in time do we go?</a:t>
            </a:r>
          </a:p>
          <a:p>
            <a:pPr lvl="1">
              <a:buFontTx/>
              <a:buChar char="-"/>
            </a:pPr>
            <a:r>
              <a:rPr lang="en-GB" sz="1600" dirty="0">
                <a:solidFill>
                  <a:schemeClr val="bg2"/>
                </a:solidFill>
              </a:rPr>
              <a:t>How to provide metadata?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What metadata will be needed?</a:t>
            </a:r>
          </a:p>
          <a:p>
            <a:pPr lvl="1">
              <a:buFontTx/>
              <a:buChar char="-"/>
            </a:pPr>
            <a:r>
              <a:rPr lang="en-GB" sz="1600" dirty="0">
                <a:solidFill>
                  <a:srgbClr val="1F4E79"/>
                </a:solidFill>
              </a:rPr>
              <a:t>How to enforce their use?</a:t>
            </a:r>
          </a:p>
          <a:p>
            <a:pPr marL="0" indent="0">
              <a:buNone/>
            </a:pPr>
            <a:endParaRPr lang="en-GB" sz="2400" b="1" dirty="0">
              <a:solidFill>
                <a:srgbClr val="9E1F63"/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Challenges</a:t>
            </a:r>
            <a:endParaRPr lang="en-GB" sz="2400" dirty="0">
              <a:solidFill>
                <a:srgbClr val="1F4E79"/>
              </a:solidFill>
            </a:endParaRP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How to provide a simple user interface?</a:t>
            </a:r>
          </a:p>
          <a:p>
            <a:pPr lvl="1">
              <a:buFontTx/>
              <a:buChar char="-"/>
            </a:pPr>
            <a:endParaRPr lang="en-GB" sz="1600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b="1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700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>
              <a:solidFill>
                <a:srgbClr val="1F4E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solidFill>
                <a:srgbClr val="1F4E79"/>
              </a:solidFill>
            </a:endParaRPr>
          </a:p>
        </p:txBody>
      </p:sp>
      <p:sp>
        <p:nvSpPr>
          <p:cNvPr id="2" name="Speech Bubble: Rectangle with Corners Rounded 1">
            <a:extLst>
              <a:ext uri="{FF2B5EF4-FFF2-40B4-BE49-F238E27FC236}">
                <a16:creationId xmlns:a16="http://schemas.microsoft.com/office/drawing/2014/main" id="{070B49A3-9FA9-4CD2-A7F8-B80A559D9C25}"/>
              </a:ext>
            </a:extLst>
          </p:cNvPr>
          <p:cNvSpPr/>
          <p:nvPr/>
        </p:nvSpPr>
        <p:spPr>
          <a:xfrm>
            <a:off x="5786394" y="1254726"/>
            <a:ext cx="3254358" cy="1637684"/>
          </a:xfrm>
          <a:prstGeom prst="wedgeRoundRectCallout">
            <a:avLst>
              <a:gd name="adj1" fmla="val -80314"/>
              <a:gd name="adj2" fmla="val 44508"/>
              <a:gd name="adj3" fmla="val 16667"/>
            </a:avLst>
          </a:prstGeom>
          <a:noFill/>
          <a:ln w="28575">
            <a:solidFill>
              <a:srgbClr val="065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Especially long-standing SIG/TF participant will be able to advice on the relevancy of older material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0E4A0E7F-D211-4763-BD72-48E5A76EC22B}"/>
              </a:ext>
            </a:extLst>
          </p:cNvPr>
          <p:cNvSpPr/>
          <p:nvPr/>
        </p:nvSpPr>
        <p:spPr>
          <a:xfrm>
            <a:off x="5695941" y="3146749"/>
            <a:ext cx="4838006" cy="1637684"/>
          </a:xfrm>
          <a:prstGeom prst="wedgeRoundRectCallout">
            <a:avLst>
              <a:gd name="adj1" fmla="val -69895"/>
              <a:gd name="adj2" fmla="val -10028"/>
              <a:gd name="adj3" fmla="val 16667"/>
            </a:avLst>
          </a:prstGeom>
          <a:noFill/>
          <a:ln w="28575">
            <a:solidFill>
              <a:srgbClr val="065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Especially for a controlled vocabulary, input from SIG/TF participants (i.e. subject matter experts) will be crucial</a:t>
            </a: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27EBE797-377C-4774-A8EC-A8CEFAD324FF}"/>
              </a:ext>
            </a:extLst>
          </p:cNvPr>
          <p:cNvSpPr/>
          <p:nvPr/>
        </p:nvSpPr>
        <p:spPr>
          <a:xfrm>
            <a:off x="6129222" y="5195705"/>
            <a:ext cx="4114366" cy="815137"/>
          </a:xfrm>
          <a:prstGeom prst="wedgeRoundRectCallout">
            <a:avLst>
              <a:gd name="adj1" fmla="val -63077"/>
              <a:gd name="adj2" fmla="val -21071"/>
              <a:gd name="adj3" fmla="val 16667"/>
            </a:avLst>
          </a:prstGeom>
          <a:noFill/>
          <a:ln w="28575">
            <a:solidFill>
              <a:srgbClr val="065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Some beta-testing will be needed</a:t>
            </a:r>
          </a:p>
        </p:txBody>
      </p:sp>
    </p:spTree>
    <p:extLst>
      <p:ext uri="{BB962C8B-B14F-4D97-AF65-F5344CB8AC3E}">
        <p14:creationId xmlns:p14="http://schemas.microsoft.com/office/powerpoint/2010/main" val="1722769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Requirements on GÉANT’s side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950" y="2055187"/>
            <a:ext cx="8525190" cy="34778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9E1F63"/>
                </a:solidFill>
              </a:rPr>
              <a:t>The interface</a:t>
            </a:r>
          </a:p>
          <a:p>
            <a:endParaRPr lang="en-GB" sz="2000" b="1" dirty="0">
              <a:solidFill>
                <a:srgbClr val="9E1F63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Who will customize/program the user interfaces?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400" b="1" dirty="0">
                <a:solidFill>
                  <a:srgbClr val="9E1F63"/>
                </a:solidFill>
              </a:rPr>
              <a:t>Running the repository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Marketing/communicating the change</a:t>
            </a:r>
          </a:p>
          <a:p>
            <a:pPr marL="285750" indent="-285750">
              <a:buFontTx/>
              <a:buChar char="-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Who will maintain and curate the database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What kind of curation (if any) be needed?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40DC98-9999-4540-8FCD-C64FE75084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61" y="473648"/>
            <a:ext cx="741018" cy="74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63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472820" y="1882100"/>
            <a:ext cx="9611948" cy="438832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</a:rPr>
              <a:t>Special Interest Groups and Task Forces current output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dirty="0">
              <a:solidFill>
                <a:srgbClr val="065081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A central document repository for SIG/TFs - concept </a:t>
            </a:r>
          </a:p>
          <a:p>
            <a:endParaRPr lang="en-GB" sz="200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Options for a central document repository</a:t>
            </a: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Additional requirements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rgbClr val="065081"/>
                </a:solidFill>
              </a:rPr>
              <a:t>Outlook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25</a:t>
            </a:fld>
            <a:r>
              <a:rPr lang="en-GB" dirty="0"/>
              <a:t>     |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3668F9-C3F5-45DA-B897-AF41D7724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1691236"/>
            <a:ext cx="737754" cy="737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FB69-E2C6-4C97-BA35-14965AC0E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2490397"/>
            <a:ext cx="737754" cy="7377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D20596-A541-4BE6-8D20-478E8F4DB2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3289558"/>
            <a:ext cx="737754" cy="7377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128577-1D58-46FB-9DB0-C69BA8E6C8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6" y="4088719"/>
            <a:ext cx="741018" cy="7410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0B6D91A-0D03-4653-A178-25D7D1C699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73" y="4891143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529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0"/>
          <p:cNvSpPr txBox="1">
            <a:spLocks/>
          </p:cNvSpPr>
          <p:nvPr/>
        </p:nvSpPr>
        <p:spPr>
          <a:xfrm>
            <a:off x="1514605" y="669120"/>
            <a:ext cx="7898901" cy="6465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accent1">
                    <a:lumMod val="50000"/>
                  </a:schemeClr>
                </a:solidFill>
              </a:rPr>
              <a:t>Outlook</a:t>
            </a:r>
            <a:endParaRPr lang="en-US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60679" y="1753716"/>
            <a:ext cx="8511727" cy="39134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An action list:</a:t>
            </a:r>
          </a:p>
          <a:p>
            <a:pPr>
              <a:buFontTx/>
              <a:buChar char="-"/>
            </a:pPr>
            <a:r>
              <a:rPr lang="en-US" sz="2000" b="1" dirty="0">
                <a:solidFill>
                  <a:srgbClr val="065081"/>
                </a:solidFill>
              </a:rPr>
              <a:t>Decisions: </a:t>
            </a:r>
          </a:p>
          <a:p>
            <a:pPr lvl="1">
              <a:buFontTx/>
              <a:buChar char="-"/>
            </a:pPr>
            <a:r>
              <a:rPr lang="en-US" sz="1800" dirty="0">
                <a:solidFill>
                  <a:srgbClr val="065081"/>
                </a:solidFill>
              </a:rPr>
              <a:t>What backend system to use</a:t>
            </a:r>
          </a:p>
          <a:p>
            <a:pPr lvl="1">
              <a:buFontTx/>
              <a:buChar char="-"/>
            </a:pPr>
            <a:r>
              <a:rPr lang="en-US" sz="1800" dirty="0">
                <a:solidFill>
                  <a:srgbClr val="065081"/>
                </a:solidFill>
              </a:rPr>
              <a:t>Which legacy data to transfer (and how to annotate them)?</a:t>
            </a:r>
          </a:p>
          <a:p>
            <a:pPr>
              <a:buFontTx/>
              <a:buChar char="-"/>
            </a:pPr>
            <a:r>
              <a:rPr lang="en-US" sz="2000" b="1" dirty="0">
                <a:solidFill>
                  <a:srgbClr val="065081"/>
                </a:solidFill>
              </a:rPr>
              <a:t>What metadata will be needed – which will be mandatory</a:t>
            </a:r>
          </a:p>
          <a:p>
            <a:pPr lvl="1">
              <a:buFontTx/>
              <a:buChar char="-"/>
            </a:pPr>
            <a:r>
              <a:rPr lang="en-US" sz="1800" dirty="0">
                <a:solidFill>
                  <a:srgbClr val="065081"/>
                </a:solidFill>
              </a:rPr>
              <a:t>Gather keywords for a controlled vocabulary</a:t>
            </a:r>
          </a:p>
          <a:p>
            <a:pPr>
              <a:buFontTx/>
              <a:buChar char="-"/>
            </a:pPr>
            <a:r>
              <a:rPr lang="en-US" sz="2000" b="1" dirty="0">
                <a:solidFill>
                  <a:srgbClr val="065081"/>
                </a:solidFill>
              </a:rPr>
              <a:t>Customize and the interface to the repository</a:t>
            </a:r>
          </a:p>
          <a:p>
            <a:pPr>
              <a:buFontTx/>
              <a:buChar char="-"/>
            </a:pPr>
            <a:r>
              <a:rPr lang="en-US" sz="2000" b="1" dirty="0">
                <a:solidFill>
                  <a:srgbClr val="065081"/>
                </a:solidFill>
              </a:rPr>
              <a:t>Marketing campaign among SIG/TFs – A change is a-coming!</a:t>
            </a:r>
          </a:p>
          <a:p>
            <a:pPr marL="0" indent="0">
              <a:buNone/>
            </a:pPr>
            <a:endParaRPr lang="en-US" sz="2000" b="1" dirty="0">
              <a:solidFill>
                <a:srgbClr val="065081"/>
              </a:solidFill>
            </a:endParaRPr>
          </a:p>
          <a:p>
            <a:pPr>
              <a:buFontTx/>
              <a:buChar char="-"/>
            </a:pPr>
            <a:endParaRPr lang="en-US" sz="1800" b="1" dirty="0">
              <a:solidFill>
                <a:srgbClr val="065081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6508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DBD8A9-679F-481A-B91F-DBF8558D0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87" y="518369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9488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27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882913" y="3528248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Any questions?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472820" y="1882100"/>
            <a:ext cx="9611948" cy="438832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065081"/>
                </a:solidFill>
              </a:rPr>
              <a:t>Special Interest Groups and Task Forces current output</a:t>
            </a:r>
            <a:endParaRPr lang="en-GB" sz="2000" b="0" dirty="0">
              <a:solidFill>
                <a:srgbClr val="065081"/>
              </a:solidFill>
            </a:endParaRPr>
          </a:p>
          <a:p>
            <a:endParaRPr lang="en-GB" sz="2000" dirty="0">
              <a:solidFill>
                <a:srgbClr val="065081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A central document repository for SIG/TFs - concept </a:t>
            </a:r>
          </a:p>
          <a:p>
            <a:endParaRPr lang="en-GB" sz="200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Options for a central document repository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Additional requirements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Outlook</a:t>
            </a:r>
            <a:endParaRPr lang="en-GB" sz="2000" b="0" dirty="0">
              <a:solidFill>
                <a:schemeClr val="bg2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dirty="0"/>
              <a:t>     |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3668F9-C3F5-45DA-B897-AF41D7724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1691236"/>
            <a:ext cx="737754" cy="737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FB69-E2C6-4C97-BA35-14965AC0E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2490397"/>
            <a:ext cx="737754" cy="7377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D20596-A541-4BE6-8D20-478E8F4DB2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3289558"/>
            <a:ext cx="737754" cy="7377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128577-1D58-46FB-9DB0-C69BA8E6C8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6" y="4088719"/>
            <a:ext cx="741018" cy="7410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0B6D91A-0D03-4653-A178-25D7D1C699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73" y="4891143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016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 txBox="1">
            <a:spLocks/>
          </p:cNvSpPr>
          <p:nvPr/>
        </p:nvSpPr>
        <p:spPr>
          <a:xfrm>
            <a:off x="1575653" y="1722402"/>
            <a:ext cx="8280616" cy="380107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Special Interest G​</a:t>
            </a:r>
            <a:r>
              <a:rPr lang="en-GB" sz="1800" b="1" dirty="0" err="1">
                <a:solidFill>
                  <a:schemeClr val="accent1">
                    <a:lumMod val="50000"/>
                  </a:schemeClr>
                </a:solidFill>
              </a:rPr>
              <a:t>roups</a:t>
            </a: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 and Task Forces (SIG/TFs). Task Forces and Special Interest Groups help GÉANT, NRENs and other R&amp;E bodies to collaborate, share experience and guide future developments of networking services, technology and also a variety of non-technical topics. Secretariat services are provided by GÉANT.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b="1" dirty="0">
              <a:solidFill>
                <a:srgbClr val="9E1F6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9E1F63"/>
                </a:solidFill>
              </a:rPr>
              <a:t>Special Interest Groups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Special Interest Groups enable ​exchanges among representatives within specific organisational functions.​ They are places to network, exchange ideas and organize collaborations.</a:t>
            </a:r>
            <a:endParaRPr lang="en-GB" sz="2000" dirty="0">
              <a:solidFill>
                <a:srgbClr val="9E1F63"/>
              </a:solidFill>
            </a:endParaRPr>
          </a:p>
          <a:p>
            <a:pPr marL="0" indent="0">
              <a:buNone/>
            </a:pPr>
            <a:endParaRPr lang="en-GB" sz="17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Task Forces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Task Forces focus on specific projects, have a clearly defined lifespan, deadlines and key performance indicators. </a:t>
            </a:r>
          </a:p>
          <a:p>
            <a:pPr marL="0" indent="0">
              <a:buNone/>
            </a:pPr>
            <a:endParaRPr lang="en-GB" sz="1700" dirty="0">
              <a:solidFill>
                <a:srgbClr val="1F4E79"/>
              </a:solidFill>
            </a:endParaRP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1575653" y="664864"/>
            <a:ext cx="8733003" cy="64659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>
                    <a:lumMod val="50000"/>
                  </a:schemeClr>
                </a:solidFill>
              </a:rPr>
              <a:t>Special Interest Groups and Task Forces (SIG/TFs)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909F64-5303-4A27-AF90-20C1B2F521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2" y="57370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10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/>
          <p:cNvSpPr txBox="1">
            <a:spLocks/>
          </p:cNvSpPr>
          <p:nvPr/>
        </p:nvSpPr>
        <p:spPr>
          <a:xfrm>
            <a:off x="1514606" y="669120"/>
            <a:ext cx="8409040" cy="64659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>
                    <a:lumMod val="50000"/>
                  </a:schemeClr>
                </a:solidFill>
              </a:rPr>
              <a:t>Current SIG/TF landscape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583617" y="1827883"/>
            <a:ext cx="4085663" cy="3836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rgbClr val="9E1F63"/>
                </a:solidFill>
              </a:rPr>
              <a:t>SIGs</a:t>
            </a:r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S​IG-CISS: Cloudy Interoperable Software Stacks</a:t>
            </a: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SIG-Greenhouse: Open Source ​Community</a:t>
            </a: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SIG-ISM: Information Security Management</a:t>
            </a: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SIG-Marcomms: Marketing Communications</a:t>
            </a: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SIG-MSP: Management of </a:t>
            </a:r>
            <a:r>
              <a:rPr lang="en-GB" sz="1700" b="1" dirty="0" err="1">
                <a:solidFill>
                  <a:schemeClr val="accent1">
                    <a:lumMod val="50000"/>
                  </a:schemeClr>
                </a:solidFill>
              </a:rPr>
              <a:t>Serv</a:t>
            </a: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​​​ice Portfolios</a:t>
            </a: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SIG-Multimedia: Multimedia Applications​​</a:t>
            </a: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SIG-NOC: Network Operations​ Centres​</a:t>
            </a: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SIG-PMV​​: Performance Monitoring and Verification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68700AA-3189-4D10-8101-622749C03F20}"/>
              </a:ext>
            </a:extLst>
          </p:cNvPr>
          <p:cNvSpPr txBox="1">
            <a:spLocks/>
          </p:cNvSpPr>
          <p:nvPr/>
        </p:nvSpPr>
        <p:spPr>
          <a:xfrm>
            <a:off x="5913381" y="1827883"/>
            <a:ext cx="4085663" cy="3836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SIG-SCOPE: Sustainable, Community, Practice Exchange</a:t>
            </a:r>
          </a:p>
          <a:p>
            <a:pPr marL="0" indent="0">
              <a:buNone/>
            </a:pP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SIG-TNE: Transnational Education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1800" b="1" dirty="0">
              <a:solidFill>
                <a:srgbClr val="9E1F63"/>
              </a:solidFill>
            </a:endParaRPr>
          </a:p>
          <a:p>
            <a:pPr marL="0" indent="0">
              <a:buNone/>
            </a:pPr>
            <a:endParaRPr lang="en-GB" sz="1800" b="1" dirty="0">
              <a:solidFill>
                <a:srgbClr val="9E1F63"/>
              </a:solidFill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9E1F63"/>
                </a:solidFill>
              </a:rPr>
              <a:t>TFs</a:t>
            </a:r>
            <a:endParaRPr lang="en-GB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TF-DPR: Data Protection Regulation​​</a:t>
            </a: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TF-RED: Research Engagement Development​</a:t>
            </a:r>
          </a:p>
          <a:p>
            <a:pPr marL="0" indent="0">
              <a:buNone/>
            </a:pPr>
            <a:r>
              <a:rPr lang="en-GB" sz="1700" b="1" dirty="0">
                <a:solidFill>
                  <a:schemeClr val="accent1">
                    <a:lumMod val="50000"/>
                  </a:schemeClr>
                </a:solidFill>
              </a:rPr>
              <a:t>TF-CSIRT: Computer Security Incident Response Teams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CDEB4A-5FE8-43F9-86CA-0177A822A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2" y="57370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922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/>
          <p:cNvSpPr txBox="1">
            <a:spLocks/>
          </p:cNvSpPr>
          <p:nvPr/>
        </p:nvSpPr>
        <p:spPr>
          <a:xfrm>
            <a:off x="1514605" y="669120"/>
            <a:ext cx="8447541" cy="64659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>
                    <a:lumMod val="50000"/>
                  </a:schemeClr>
                </a:solidFill>
              </a:rPr>
              <a:t>SIG/TF – What is their output?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62987" y="1799924"/>
            <a:ext cx="5328702" cy="39059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Meetings 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  <a:latin typeface="Calibri"/>
              </a:rPr>
              <a:t>Networking and knowledge exchange</a:t>
            </a:r>
          </a:p>
          <a:p>
            <a:pPr>
              <a:buFontTx/>
              <a:buChar char="-"/>
            </a:pPr>
            <a:endParaRPr lang="en-GB" sz="2400" b="1" dirty="0">
              <a:solidFill>
                <a:srgbClr val="1F4E79"/>
              </a:solidFill>
              <a:latin typeface="Calibri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Training events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  <a:latin typeface="Calibri"/>
              </a:rPr>
              <a:t>Training (like a blogging training in 2016)</a:t>
            </a:r>
          </a:p>
          <a:p>
            <a:pPr>
              <a:buFontTx/>
              <a:buChar char="-"/>
            </a:pPr>
            <a:endParaRPr lang="en-GB" sz="1800" b="1" dirty="0">
              <a:solidFill>
                <a:srgbClr val="1F4E79"/>
              </a:solidFill>
              <a:latin typeface="Calibri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Documents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1F4E79"/>
                </a:solidFill>
                <a:latin typeface="Calibri"/>
              </a:rPr>
              <a:t>Mostly presentations at events</a:t>
            </a:r>
          </a:p>
          <a:p>
            <a:pPr>
              <a:buFontTx/>
              <a:buChar char="-"/>
            </a:pPr>
            <a:endParaRPr lang="en-GB" sz="1800" b="1" dirty="0">
              <a:solidFill>
                <a:srgbClr val="1F4E79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" name="Right Bracket 1">
            <a:extLst>
              <a:ext uri="{FF2B5EF4-FFF2-40B4-BE49-F238E27FC236}">
                <a16:creationId xmlns:a16="http://schemas.microsoft.com/office/drawing/2014/main" id="{DA761F25-3392-4251-85E5-145D83798FAC}"/>
              </a:ext>
            </a:extLst>
          </p:cNvPr>
          <p:cNvSpPr/>
          <p:nvPr/>
        </p:nvSpPr>
        <p:spPr>
          <a:xfrm>
            <a:off x="5864992" y="1655544"/>
            <a:ext cx="342659" cy="2618743"/>
          </a:xfrm>
          <a:prstGeom prst="rightBracket">
            <a:avLst/>
          </a:prstGeom>
          <a:ln w="317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F98B1DB-6F3F-45DD-91D5-BA6B77D4BF36}"/>
              </a:ext>
            </a:extLst>
          </p:cNvPr>
          <p:cNvSpPr txBox="1">
            <a:spLocks/>
          </p:cNvSpPr>
          <p:nvPr/>
        </p:nvSpPr>
        <p:spPr>
          <a:xfrm>
            <a:off x="6247788" y="2869151"/>
            <a:ext cx="5328702" cy="5218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1F4E79"/>
                </a:solidFill>
              </a:rPr>
              <a:t>Documented, but mostly intangible, output</a:t>
            </a:r>
            <a:endParaRPr lang="en-GB" sz="2000" dirty="0">
              <a:solidFill>
                <a:srgbClr val="1F4E79"/>
              </a:solidFill>
              <a:latin typeface="Calibri"/>
            </a:endParaRPr>
          </a:p>
          <a:p>
            <a:pPr>
              <a:buFontTx/>
              <a:buChar char="-"/>
            </a:pPr>
            <a:endParaRPr lang="en-GB" sz="1800" b="1" dirty="0">
              <a:solidFill>
                <a:srgbClr val="1F4E79"/>
              </a:solidFill>
              <a:latin typeface="Calibri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7ECF0E-2C49-4672-91D4-EC21F165DB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2" y="57370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807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514606" y="669120"/>
            <a:ext cx="4178828" cy="64659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>
                    <a:lumMod val="50000"/>
                  </a:schemeClr>
                </a:solidFill>
              </a:rPr>
              <a:t>SIG/TF - Wikis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84326" y="1353029"/>
            <a:ext cx="8809740" cy="1188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rgbClr val="9E1F63"/>
                </a:solidFill>
              </a:rPr>
              <a:t>Wikis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Serve as information hubs for each SIG/TF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GB" sz="2000" dirty="0">
                <a:solidFill>
                  <a:srgbClr val="1F4E79"/>
                </a:solidFill>
              </a:rPr>
              <a:t>Run on Confluence</a:t>
            </a:r>
          </a:p>
          <a:p>
            <a:pPr marL="0" indent="0">
              <a:buNone/>
            </a:pPr>
            <a:endParaRPr lang="en-GB" sz="1700" dirty="0">
              <a:solidFill>
                <a:srgbClr val="1F4E7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16A3E7-4159-4DE7-8DE2-EA5601597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607" y="2623184"/>
            <a:ext cx="6800054" cy="37365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F65290-843C-4988-A50D-B4EA3405C9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2" y="57370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29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514605" y="669120"/>
            <a:ext cx="7955165" cy="64659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>
                    <a:lumMod val="50000"/>
                  </a:schemeClr>
                </a:solidFill>
              </a:rPr>
              <a:t>SIG/TF - Presentations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84326" y="1353030"/>
            <a:ext cx="8809740" cy="8673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rgbClr val="1F4E79"/>
                </a:solidFill>
              </a:rPr>
              <a:t>Presentation documents are usually embedded or otherwise attached to the confluence website of each event, with very little metadata available: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40F65D-746E-4426-8038-392D1B94F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27" y="2220420"/>
            <a:ext cx="5656417" cy="23054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73B09E-FDB1-44E0-809D-CE49C97D0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4919" y="3659843"/>
            <a:ext cx="6149147" cy="22763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672AB44-F8D0-4E83-99D3-153302C53AA8}"/>
              </a:ext>
            </a:extLst>
          </p:cNvPr>
          <p:cNvSpPr txBox="1">
            <a:spLocks/>
          </p:cNvSpPr>
          <p:nvPr/>
        </p:nvSpPr>
        <p:spPr>
          <a:xfrm>
            <a:off x="482981" y="4813379"/>
            <a:ext cx="3540379" cy="15709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rgbClr val="1F4E79"/>
                </a:solidFill>
              </a:rPr>
              <a:t>As a consequence, these documents are inaccessible for anyone who does not know about this particular meeting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86E5D9C-5680-4C6D-866A-F16BCFCD3BE1}"/>
              </a:ext>
            </a:extLst>
          </p:cNvPr>
          <p:cNvSpPr/>
          <p:nvPr/>
        </p:nvSpPr>
        <p:spPr>
          <a:xfrm>
            <a:off x="412347" y="3085911"/>
            <a:ext cx="2359729" cy="160950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B3E59D-5A2B-4BC3-8255-0BCDD3B6B43E}"/>
              </a:ext>
            </a:extLst>
          </p:cNvPr>
          <p:cNvSpPr/>
          <p:nvPr/>
        </p:nvSpPr>
        <p:spPr>
          <a:xfrm>
            <a:off x="9625264" y="3993286"/>
            <a:ext cx="889144" cy="160950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F281E5-4B81-405D-9983-0C8217748C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2" y="57370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653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>
          <a:xfrm>
            <a:off x="1472820" y="1882100"/>
            <a:ext cx="9611948" cy="438832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</a:rPr>
              <a:t>Special Interest Groups and Task Forces current output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dirty="0">
              <a:solidFill>
                <a:srgbClr val="065081"/>
              </a:solidFill>
            </a:endParaRPr>
          </a:p>
          <a:p>
            <a:r>
              <a:rPr lang="en-GB" sz="2000" dirty="0">
                <a:solidFill>
                  <a:srgbClr val="065081"/>
                </a:solidFill>
              </a:rPr>
              <a:t>A central document repository for SIG/TFs - concept </a:t>
            </a:r>
          </a:p>
          <a:p>
            <a:endParaRPr lang="en-GB" sz="200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Options for a central document repository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Additional requirements</a:t>
            </a:r>
            <a:endParaRPr lang="en-GB" sz="2000" b="0" dirty="0">
              <a:solidFill>
                <a:schemeClr val="bg2"/>
              </a:solidFill>
            </a:endParaRPr>
          </a:p>
          <a:p>
            <a:endParaRPr lang="en-GB" sz="2000" b="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bg2"/>
                </a:solidFill>
              </a:rPr>
              <a:t>Outlook</a:t>
            </a:r>
            <a:endParaRPr lang="en-GB" sz="2000" b="0" dirty="0">
              <a:solidFill>
                <a:schemeClr val="bg2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 dirty="0"/>
              <a:t>     |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3668F9-C3F5-45DA-B897-AF41D7724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1691236"/>
            <a:ext cx="737754" cy="737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FB69-E2C6-4C97-BA35-14965AC0E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2490397"/>
            <a:ext cx="737754" cy="7377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D20596-A541-4BE6-8D20-478E8F4DB2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88" y="3289558"/>
            <a:ext cx="737754" cy="7377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128577-1D58-46FB-9DB0-C69BA8E6C8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6" y="4088719"/>
            <a:ext cx="741018" cy="7410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0B6D91A-0D03-4653-A178-25D7D1C699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73" y="4891143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5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19699</TotalTime>
  <Words>1759</Words>
  <Application>Microsoft Office PowerPoint</Application>
  <PresentationFormat>Widescreen</PresentationFormat>
  <Paragraphs>356</Paragraphs>
  <Slides>27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Myriad Pro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Daniel Wüstenberg</cp:lastModifiedBy>
  <cp:revision>1246</cp:revision>
  <dcterms:created xsi:type="dcterms:W3CDTF">2017-02-13T12:05:27Z</dcterms:created>
  <dcterms:modified xsi:type="dcterms:W3CDTF">2018-09-26T17:03:46Z</dcterms:modified>
</cp:coreProperties>
</file>