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0" r:id="rId4"/>
    <p:sldId id="258" r:id="rId5"/>
    <p:sldId id="259" r:id="rId6"/>
    <p:sldId id="261" r:id="rId7"/>
    <p:sldId id="263" r:id="rId8"/>
    <p:sldId id="262"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7"/>
  </p:normalViewPr>
  <p:slideViewPr>
    <p:cSldViewPr snapToGrid="0" snapToObjects="1">
      <p:cViewPr varScale="1">
        <p:scale>
          <a:sx n="92" d="100"/>
          <a:sy n="92" d="100"/>
        </p:scale>
        <p:origin x="7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898F2-B800-3F43-BE6B-48E38D54220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CACBCBF-4D4B-8C48-9ACE-92740E9E66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5E4E23-07F7-764B-B569-E570B63BD3B3}"/>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5" name="Footer Placeholder 4">
            <a:extLst>
              <a:ext uri="{FF2B5EF4-FFF2-40B4-BE49-F238E27FC236}">
                <a16:creationId xmlns:a16="http://schemas.microsoft.com/office/drawing/2014/main" id="{830FAC14-0405-7D46-A770-C7FA372C41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CF3567-0E7A-4D49-95C0-281BF1F1D349}"/>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81651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B85DC-4386-EC48-BF75-9D801502760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558A72-3C0E-504C-A406-E9A2275496D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6E776F-1239-3E45-A6C6-ECC246EA9198}"/>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5" name="Footer Placeholder 4">
            <a:extLst>
              <a:ext uri="{FF2B5EF4-FFF2-40B4-BE49-F238E27FC236}">
                <a16:creationId xmlns:a16="http://schemas.microsoft.com/office/drawing/2014/main" id="{4D2B3527-60AF-544F-A767-E138A8BE18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62ACF-BBB8-C64F-B845-1CF11F1CB7BC}"/>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070026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622110-3B80-B441-9809-3071AC4F91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77910B1-1DA1-194B-9BF3-96ACBEE2929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032DA3-021C-7B4C-BB3E-3E51EE7381D9}"/>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5" name="Footer Placeholder 4">
            <a:extLst>
              <a:ext uri="{FF2B5EF4-FFF2-40B4-BE49-F238E27FC236}">
                <a16:creationId xmlns:a16="http://schemas.microsoft.com/office/drawing/2014/main" id="{6C15E957-6657-0C4A-AA5C-E7BA172AD8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408C50-BF66-3B4D-87CC-00DDC10B5B39}"/>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306982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39859-B2CA-9A43-BBEE-13DE2C5234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824F50-B16D-3741-B4AC-BDCEE95D3B4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B2A069-F66E-9444-B503-045D81AFE46D}"/>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5" name="Footer Placeholder 4">
            <a:extLst>
              <a:ext uri="{FF2B5EF4-FFF2-40B4-BE49-F238E27FC236}">
                <a16:creationId xmlns:a16="http://schemas.microsoft.com/office/drawing/2014/main" id="{FF91F00F-AFF4-734C-A69F-FA071CA840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412129-5A95-A949-9046-31B7E56CC470}"/>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218597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1330F-B569-7F42-9128-2BDCB1E278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39F142-679E-D048-A630-5A0556CE3E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20AD45F-7347-744C-9E21-D07B9999DB90}"/>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5" name="Footer Placeholder 4">
            <a:extLst>
              <a:ext uri="{FF2B5EF4-FFF2-40B4-BE49-F238E27FC236}">
                <a16:creationId xmlns:a16="http://schemas.microsoft.com/office/drawing/2014/main" id="{873D70DC-1438-3144-BEA3-4978450571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F415D4-1C0D-7B4D-BB50-A842060158AD}"/>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337712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3FD6B-2AC2-CE4B-B0AD-177CDFE4D1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780F43-1B3D-8E44-B54C-65EED85CD5A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848A66-FD49-434B-B33F-26B701F5CD0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86AEA21-8D34-FB4A-8CA8-31B7DCC82812}"/>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6" name="Footer Placeholder 5">
            <a:extLst>
              <a:ext uri="{FF2B5EF4-FFF2-40B4-BE49-F238E27FC236}">
                <a16:creationId xmlns:a16="http://schemas.microsoft.com/office/drawing/2014/main" id="{F583D9B4-57DD-5F41-8DFD-A7B03123B2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6E10F2-396E-1843-BC66-DE238F97B842}"/>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882979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9344F-FB28-234E-92D3-F0F014C8DD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54708A-ED32-7547-8F0F-3A4714B809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1FB3DB9-6335-284F-95B3-970716BF06D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3CB75A0-D2F6-C845-8ED3-66D8E90257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7E9D714-1291-F24D-8045-8DB8753CE9E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2A8CCA2-F8AB-A24E-9356-ABDEFCFB1C09}"/>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8" name="Footer Placeholder 7">
            <a:extLst>
              <a:ext uri="{FF2B5EF4-FFF2-40B4-BE49-F238E27FC236}">
                <a16:creationId xmlns:a16="http://schemas.microsoft.com/office/drawing/2014/main" id="{B9DB12C6-CBB5-0F49-820C-91199CCBFE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255CBF-2519-1841-882C-189F2FB2E811}"/>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629871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FB380-E689-8547-876D-3A16E6E657B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3554AC-D7E6-9D44-B374-CC72C2C561C2}"/>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4" name="Footer Placeholder 3">
            <a:extLst>
              <a:ext uri="{FF2B5EF4-FFF2-40B4-BE49-F238E27FC236}">
                <a16:creationId xmlns:a16="http://schemas.microsoft.com/office/drawing/2014/main" id="{84F73B35-43C3-5943-BD84-4ABA6B40BA8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62AB504-837A-0E47-8A77-8F0EF4D85910}"/>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918450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D8409F-D41E-5F47-AAF9-85A0AA0C5FAD}"/>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3" name="Footer Placeholder 2">
            <a:extLst>
              <a:ext uri="{FF2B5EF4-FFF2-40B4-BE49-F238E27FC236}">
                <a16:creationId xmlns:a16="http://schemas.microsoft.com/office/drawing/2014/main" id="{895548C1-861A-CC41-9B91-78EC02E47A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032DA4-ED50-4744-BD5E-0A4C8DB2D65F}"/>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1871882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4DBC2-98D6-094F-83FB-28356DE592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B849A58-C1F5-0742-886B-7485DB01B4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1396124-472C-6B41-8211-0F3818B467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36D4B29-5A25-6C43-8E3E-8E8996E7E19D}"/>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6" name="Footer Placeholder 5">
            <a:extLst>
              <a:ext uri="{FF2B5EF4-FFF2-40B4-BE49-F238E27FC236}">
                <a16:creationId xmlns:a16="http://schemas.microsoft.com/office/drawing/2014/main" id="{50041A91-167A-9043-B4E5-1D3675A1F4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E3B27C-98E4-7841-8011-725DF76B0635}"/>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356352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B84F4-A735-9049-9350-119D564CBC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E8F85A7-D84C-4A45-B11D-21F398BD57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EBA562E-6B2A-CA41-A9DA-A7C2F22E7A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8E1841-A410-594A-ABA0-7A1D561271FD}"/>
              </a:ext>
            </a:extLst>
          </p:cNvPr>
          <p:cNvSpPr>
            <a:spLocks noGrp="1"/>
          </p:cNvSpPr>
          <p:nvPr>
            <p:ph type="dt" sz="half" idx="10"/>
          </p:nvPr>
        </p:nvSpPr>
        <p:spPr/>
        <p:txBody>
          <a:bodyPr/>
          <a:lstStyle/>
          <a:p>
            <a:fld id="{8F74EA15-BE54-394E-859B-D03EB3520A13}" type="datetimeFigureOut">
              <a:rPr lang="en-US" smtClean="0"/>
              <a:t>9/25/18</a:t>
            </a:fld>
            <a:endParaRPr lang="en-US"/>
          </a:p>
        </p:txBody>
      </p:sp>
      <p:sp>
        <p:nvSpPr>
          <p:cNvPr id="6" name="Footer Placeholder 5">
            <a:extLst>
              <a:ext uri="{FF2B5EF4-FFF2-40B4-BE49-F238E27FC236}">
                <a16:creationId xmlns:a16="http://schemas.microsoft.com/office/drawing/2014/main" id="{CD725FD9-C108-0F41-88B2-2E9C268BA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183CB0-AA66-824C-9817-22D172A89E1C}"/>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091075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1165F5-A4BB-8C47-A550-6B6A04AB38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7F0F962-E458-F547-AFE8-7067794D54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3617B0-4914-7C47-A0D3-DA4BEEB6D5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74EA15-BE54-394E-859B-D03EB3520A13}" type="datetimeFigureOut">
              <a:rPr lang="en-US" smtClean="0"/>
              <a:t>9/25/18</a:t>
            </a:fld>
            <a:endParaRPr lang="en-US"/>
          </a:p>
        </p:txBody>
      </p:sp>
      <p:sp>
        <p:nvSpPr>
          <p:cNvPr id="5" name="Footer Placeholder 4">
            <a:extLst>
              <a:ext uri="{FF2B5EF4-FFF2-40B4-BE49-F238E27FC236}">
                <a16:creationId xmlns:a16="http://schemas.microsoft.com/office/drawing/2014/main" id="{A66B5E1E-A5C8-9F48-89D3-1034A0B0B4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E99ADA1-9824-CD47-80AB-3905FCB0E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E70A26-09FE-9143-8CC0-F4B5D41ADC9C}" type="slidenum">
              <a:rPr lang="en-US" smtClean="0"/>
              <a:t>‹#›</a:t>
            </a:fld>
            <a:endParaRPr lang="en-US"/>
          </a:p>
        </p:txBody>
      </p:sp>
    </p:spTree>
    <p:extLst>
      <p:ext uri="{BB962C8B-B14F-4D97-AF65-F5344CB8AC3E}">
        <p14:creationId xmlns:p14="http://schemas.microsoft.com/office/powerpoint/2010/main" val="1241440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EE3B-4CC5-3942-A49D-982C276BC4CC}"/>
              </a:ext>
            </a:extLst>
          </p:cNvPr>
          <p:cNvSpPr>
            <a:spLocks noGrp="1"/>
          </p:cNvSpPr>
          <p:nvPr>
            <p:ph type="ctrTitle"/>
          </p:nvPr>
        </p:nvSpPr>
        <p:spPr/>
        <p:txBody>
          <a:bodyPr/>
          <a:lstStyle/>
          <a:p>
            <a:r>
              <a:rPr lang="en-US" dirty="0"/>
              <a:t>Strategy for a strategy</a:t>
            </a:r>
          </a:p>
        </p:txBody>
      </p:sp>
      <p:sp>
        <p:nvSpPr>
          <p:cNvPr id="3" name="Subtitle 2">
            <a:extLst>
              <a:ext uri="{FF2B5EF4-FFF2-40B4-BE49-F238E27FC236}">
                <a16:creationId xmlns:a16="http://schemas.microsoft.com/office/drawing/2014/main" id="{D7588979-0110-F343-9057-B73856E201CC}"/>
              </a:ext>
            </a:extLst>
          </p:cNvPr>
          <p:cNvSpPr>
            <a:spLocks noGrp="1"/>
          </p:cNvSpPr>
          <p:nvPr>
            <p:ph type="subTitle" idx="1"/>
          </p:nvPr>
        </p:nvSpPr>
        <p:spPr/>
        <p:txBody>
          <a:bodyPr/>
          <a:lstStyle/>
          <a:p>
            <a:r>
              <a:rPr lang="en-US" dirty="0"/>
              <a:t>What I learned about how to go about making </a:t>
            </a:r>
            <a:br>
              <a:rPr lang="en-US" dirty="0"/>
            </a:br>
            <a:r>
              <a:rPr lang="en-US" dirty="0"/>
              <a:t>a communications strategy</a:t>
            </a:r>
          </a:p>
        </p:txBody>
      </p:sp>
    </p:spTree>
    <p:extLst>
      <p:ext uri="{BB962C8B-B14F-4D97-AF65-F5344CB8AC3E}">
        <p14:creationId xmlns:p14="http://schemas.microsoft.com/office/powerpoint/2010/main" val="754742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6EA84-315A-724F-A3A0-2AA1B423F779}"/>
              </a:ext>
            </a:extLst>
          </p:cNvPr>
          <p:cNvSpPr>
            <a:spLocks noGrp="1"/>
          </p:cNvSpPr>
          <p:nvPr>
            <p:ph type="title"/>
          </p:nvPr>
        </p:nvSpPr>
        <p:spPr/>
        <p:txBody>
          <a:bodyPr/>
          <a:lstStyle/>
          <a:p>
            <a:r>
              <a:rPr lang="en-US" dirty="0"/>
              <a:t>The challenge</a:t>
            </a:r>
          </a:p>
        </p:txBody>
      </p:sp>
      <p:sp>
        <p:nvSpPr>
          <p:cNvPr id="3" name="Content Placeholder 2">
            <a:extLst>
              <a:ext uri="{FF2B5EF4-FFF2-40B4-BE49-F238E27FC236}">
                <a16:creationId xmlns:a16="http://schemas.microsoft.com/office/drawing/2014/main" id="{F1B19309-2536-1E4C-908E-CC33870A6DE4}"/>
              </a:ext>
            </a:extLst>
          </p:cNvPr>
          <p:cNvSpPr>
            <a:spLocks noGrp="1"/>
          </p:cNvSpPr>
          <p:nvPr>
            <p:ph idx="1"/>
          </p:nvPr>
        </p:nvSpPr>
        <p:spPr/>
        <p:txBody>
          <a:bodyPr/>
          <a:lstStyle/>
          <a:p>
            <a:r>
              <a:rPr lang="en-US" dirty="0"/>
              <a:t>Recently merged companies &amp; brand</a:t>
            </a:r>
          </a:p>
          <a:p>
            <a:r>
              <a:rPr lang="en-US" dirty="0"/>
              <a:t>2 separate marcomms teams</a:t>
            </a:r>
          </a:p>
          <a:p>
            <a:r>
              <a:rPr lang="en-US" dirty="0"/>
              <a:t>Rapidly changing workforce, tools, culture, approach</a:t>
            </a:r>
          </a:p>
          <a:p>
            <a:r>
              <a:rPr lang="en-US" dirty="0"/>
              <a:t>Unclear management &amp; reporting lines</a:t>
            </a:r>
          </a:p>
          <a:p>
            <a:r>
              <a:rPr lang="en-US" dirty="0"/>
              <a:t>Somewhat hostile attitude</a:t>
            </a:r>
          </a:p>
          <a:p>
            <a:endParaRPr lang="en-US" dirty="0"/>
          </a:p>
          <a:p>
            <a:pPr marL="0" indent="0">
              <a:buNone/>
            </a:pPr>
            <a:r>
              <a:rPr lang="en-US" dirty="0"/>
              <a:t>“Where is the communications strategy?”</a:t>
            </a:r>
          </a:p>
        </p:txBody>
      </p:sp>
    </p:spTree>
    <p:extLst>
      <p:ext uri="{BB962C8B-B14F-4D97-AF65-F5344CB8AC3E}">
        <p14:creationId xmlns:p14="http://schemas.microsoft.com/office/powerpoint/2010/main" val="1259274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30C7C-581B-AF43-9CF2-11C687A029AC}"/>
              </a:ext>
            </a:extLst>
          </p:cNvPr>
          <p:cNvSpPr>
            <a:spLocks noGrp="1"/>
          </p:cNvSpPr>
          <p:nvPr>
            <p:ph type="title"/>
          </p:nvPr>
        </p:nvSpPr>
        <p:spPr/>
        <p:txBody>
          <a:bodyPr/>
          <a:lstStyle/>
          <a:p>
            <a:r>
              <a:rPr lang="en-US" dirty="0"/>
              <a:t>Strategy within the strategy</a:t>
            </a:r>
          </a:p>
        </p:txBody>
      </p:sp>
      <p:sp>
        <p:nvSpPr>
          <p:cNvPr id="3" name="Content Placeholder 2">
            <a:extLst>
              <a:ext uri="{FF2B5EF4-FFF2-40B4-BE49-F238E27FC236}">
                <a16:creationId xmlns:a16="http://schemas.microsoft.com/office/drawing/2014/main" id="{8BAB2ED7-BC34-F945-B2A6-926A59C90AE8}"/>
              </a:ext>
            </a:extLst>
          </p:cNvPr>
          <p:cNvSpPr>
            <a:spLocks noGrp="1"/>
          </p:cNvSpPr>
          <p:nvPr>
            <p:ph idx="1"/>
          </p:nvPr>
        </p:nvSpPr>
        <p:spPr/>
        <p:txBody>
          <a:bodyPr/>
          <a:lstStyle/>
          <a:p>
            <a:endParaRPr lang="en-US" dirty="0"/>
          </a:p>
          <a:p>
            <a:pPr marL="0" indent="0">
              <a:buNone/>
            </a:pPr>
            <a:r>
              <a:rPr lang="en-US" dirty="0"/>
              <a:t>A </a:t>
            </a:r>
            <a:r>
              <a:rPr lang="en-US" dirty="0" err="1"/>
              <a:t>comms</a:t>
            </a:r>
            <a:r>
              <a:rPr lang="en-US" dirty="0"/>
              <a:t> strategy = the Marcomms team plan!</a:t>
            </a:r>
          </a:p>
          <a:p>
            <a:endParaRPr lang="en-US" dirty="0"/>
          </a:p>
          <a:p>
            <a:r>
              <a:rPr lang="en-US" dirty="0"/>
              <a:t>Marcomms should cut across the </a:t>
            </a:r>
            <a:r>
              <a:rPr lang="en-US" dirty="0" err="1"/>
              <a:t>organisation</a:t>
            </a:r>
            <a:r>
              <a:rPr lang="en-US" dirty="0"/>
              <a:t>, not be a silo</a:t>
            </a:r>
          </a:p>
          <a:p>
            <a:r>
              <a:rPr lang="en-US" dirty="0"/>
              <a:t>Communications is not just about the marcomms team</a:t>
            </a:r>
          </a:p>
          <a:p>
            <a:r>
              <a:rPr lang="en-US" dirty="0"/>
              <a:t>Marketing* is not a dirty word</a:t>
            </a:r>
          </a:p>
          <a:p>
            <a:endParaRPr lang="en-US" dirty="0"/>
          </a:p>
          <a:p>
            <a:pPr marL="0" indent="0">
              <a:buNone/>
            </a:pPr>
            <a:r>
              <a:rPr lang="en-US" dirty="0"/>
              <a:t>A strategy is not the same as a work plan</a:t>
            </a:r>
          </a:p>
          <a:p>
            <a:endParaRPr lang="en-US" dirty="0"/>
          </a:p>
          <a:p>
            <a:endParaRPr lang="en-US" dirty="0"/>
          </a:p>
        </p:txBody>
      </p:sp>
      <p:sp>
        <p:nvSpPr>
          <p:cNvPr id="4" name="Content Placeholder 2">
            <a:extLst>
              <a:ext uri="{FF2B5EF4-FFF2-40B4-BE49-F238E27FC236}">
                <a16:creationId xmlns:a16="http://schemas.microsoft.com/office/drawing/2014/main" id="{EA69C54B-416D-E343-BA0B-FA7E9422FCEE}"/>
              </a:ext>
            </a:extLst>
          </p:cNvPr>
          <p:cNvSpPr txBox="1">
            <a:spLocks/>
          </p:cNvSpPr>
          <p:nvPr/>
        </p:nvSpPr>
        <p:spPr>
          <a:xfrm>
            <a:off x="3498273" y="2393661"/>
            <a:ext cx="464127" cy="46037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a:t>
            </a:r>
          </a:p>
        </p:txBody>
      </p:sp>
    </p:spTree>
    <p:extLst>
      <p:ext uri="{BB962C8B-B14F-4D97-AF65-F5344CB8AC3E}">
        <p14:creationId xmlns:p14="http://schemas.microsoft.com/office/powerpoint/2010/main" val="3760246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35288-BB86-3141-A80A-7A71954F696F}"/>
              </a:ext>
            </a:extLst>
          </p:cNvPr>
          <p:cNvSpPr>
            <a:spLocks noGrp="1"/>
          </p:cNvSpPr>
          <p:nvPr>
            <p:ph type="title"/>
          </p:nvPr>
        </p:nvSpPr>
        <p:spPr/>
        <p:txBody>
          <a:bodyPr/>
          <a:lstStyle/>
          <a:p>
            <a:r>
              <a:rPr lang="en-US" dirty="0"/>
              <a:t>The approach</a:t>
            </a:r>
          </a:p>
        </p:txBody>
      </p:sp>
      <p:sp>
        <p:nvSpPr>
          <p:cNvPr id="3" name="Content Placeholder 2">
            <a:extLst>
              <a:ext uri="{FF2B5EF4-FFF2-40B4-BE49-F238E27FC236}">
                <a16:creationId xmlns:a16="http://schemas.microsoft.com/office/drawing/2014/main" id="{60B220FB-55FC-8B4F-ABE6-5B95F4CA295D}"/>
              </a:ext>
            </a:extLst>
          </p:cNvPr>
          <p:cNvSpPr>
            <a:spLocks noGrp="1"/>
          </p:cNvSpPr>
          <p:nvPr>
            <p:ph idx="1"/>
          </p:nvPr>
        </p:nvSpPr>
        <p:spPr/>
        <p:txBody>
          <a:bodyPr>
            <a:normAutofit lnSpcReduction="10000"/>
          </a:bodyPr>
          <a:lstStyle/>
          <a:p>
            <a:r>
              <a:rPr lang="en-US" dirty="0"/>
              <a:t>2 marcomms teams work together</a:t>
            </a:r>
          </a:p>
          <a:p>
            <a:r>
              <a:rPr lang="en-US" dirty="0"/>
              <a:t>Use community &amp; company strategy docs as basis</a:t>
            </a:r>
          </a:p>
          <a:p>
            <a:r>
              <a:rPr lang="en-US" dirty="0"/>
              <a:t>Focus on priority goal to achieve within 2-year period</a:t>
            </a:r>
          </a:p>
          <a:p>
            <a:pPr lvl="1"/>
            <a:r>
              <a:rPr lang="en-US" dirty="0"/>
              <a:t>Set smaller steps within that framework</a:t>
            </a:r>
          </a:p>
          <a:p>
            <a:r>
              <a:rPr lang="en-US" dirty="0"/>
              <a:t>Focus on goals not tasks</a:t>
            </a:r>
          </a:p>
          <a:p>
            <a:r>
              <a:rPr lang="en-US" dirty="0"/>
              <a:t>Focus on company communications, not marcomms team activities</a:t>
            </a:r>
          </a:p>
          <a:p>
            <a:endParaRPr lang="en-US" dirty="0"/>
          </a:p>
          <a:p>
            <a:pPr marL="0" indent="0">
              <a:buNone/>
            </a:pPr>
            <a:r>
              <a:rPr lang="en-US" dirty="0"/>
              <a:t>KISS !</a:t>
            </a:r>
          </a:p>
          <a:p>
            <a:pPr marL="0" indent="0">
              <a:buNone/>
            </a:pPr>
            <a:r>
              <a:rPr lang="en-US" dirty="0"/>
              <a:t>(Keep it simple, stupid)</a:t>
            </a:r>
          </a:p>
          <a:p>
            <a:pPr marL="0" indent="0">
              <a:buNone/>
            </a:pPr>
            <a:endParaRPr lang="en-US" dirty="0"/>
          </a:p>
          <a:p>
            <a:endParaRPr lang="en-US" dirty="0"/>
          </a:p>
        </p:txBody>
      </p:sp>
    </p:spTree>
    <p:extLst>
      <p:ext uri="{BB962C8B-B14F-4D97-AF65-F5344CB8AC3E}">
        <p14:creationId xmlns:p14="http://schemas.microsoft.com/office/powerpoint/2010/main" val="272281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87661-10B2-A34F-8FB5-3FA60153F350}"/>
              </a:ext>
            </a:extLst>
          </p:cNvPr>
          <p:cNvSpPr>
            <a:spLocks noGrp="1"/>
          </p:cNvSpPr>
          <p:nvPr>
            <p:ph type="title"/>
          </p:nvPr>
        </p:nvSpPr>
        <p:spPr/>
        <p:txBody>
          <a:bodyPr/>
          <a:lstStyle/>
          <a:p>
            <a:r>
              <a:rPr lang="en-US" dirty="0"/>
              <a:t>The results</a:t>
            </a:r>
          </a:p>
        </p:txBody>
      </p:sp>
      <p:sp>
        <p:nvSpPr>
          <p:cNvPr id="3" name="Content Placeholder 2">
            <a:extLst>
              <a:ext uri="{FF2B5EF4-FFF2-40B4-BE49-F238E27FC236}">
                <a16:creationId xmlns:a16="http://schemas.microsoft.com/office/drawing/2014/main" id="{F51FE6EF-554F-1543-84E2-FF6054351430}"/>
              </a:ext>
            </a:extLst>
          </p:cNvPr>
          <p:cNvSpPr>
            <a:spLocks noGrp="1"/>
          </p:cNvSpPr>
          <p:nvPr>
            <p:ph idx="1"/>
          </p:nvPr>
        </p:nvSpPr>
        <p:spPr/>
        <p:txBody>
          <a:bodyPr>
            <a:normAutofit/>
          </a:bodyPr>
          <a:lstStyle/>
          <a:p>
            <a:r>
              <a:rPr lang="en-US" dirty="0"/>
              <a:t>1</a:t>
            </a:r>
            <a:r>
              <a:rPr lang="en-US" baseline="30000" dirty="0"/>
              <a:t>st</a:t>
            </a:r>
            <a:r>
              <a:rPr lang="en-US" dirty="0"/>
              <a:t> attempt</a:t>
            </a:r>
          </a:p>
          <a:p>
            <a:pPr lvl="1"/>
            <a:r>
              <a:rPr lang="en-US" dirty="0"/>
              <a:t>15 pages</a:t>
            </a:r>
          </a:p>
          <a:p>
            <a:pPr lvl="2"/>
            <a:r>
              <a:rPr lang="en-US" dirty="0"/>
              <a:t>Unclear structure</a:t>
            </a:r>
          </a:p>
          <a:p>
            <a:pPr lvl="2"/>
            <a:r>
              <a:rPr lang="en-US" dirty="0"/>
              <a:t>Too detailed</a:t>
            </a:r>
          </a:p>
          <a:p>
            <a:pPr lvl="2"/>
            <a:r>
              <a:rPr lang="en-US" dirty="0"/>
              <a:t>Too wordy</a:t>
            </a:r>
          </a:p>
          <a:p>
            <a:pPr lvl="2"/>
            <a:r>
              <a:rPr lang="en-US" dirty="0"/>
              <a:t>Plan of tasks </a:t>
            </a:r>
          </a:p>
          <a:p>
            <a:r>
              <a:rPr lang="en-US" dirty="0"/>
              <a:t>2</a:t>
            </a:r>
            <a:r>
              <a:rPr lang="en-US" baseline="30000" dirty="0"/>
              <a:t>nd</a:t>
            </a:r>
            <a:r>
              <a:rPr lang="en-US" dirty="0"/>
              <a:t> attempt</a:t>
            </a:r>
          </a:p>
          <a:p>
            <a:pPr lvl="1"/>
            <a:r>
              <a:rPr lang="en-US" dirty="0"/>
              <a:t>2 page strategy doc &amp; 1 page appendix</a:t>
            </a:r>
          </a:p>
          <a:p>
            <a:pPr lvl="2"/>
            <a:r>
              <a:rPr lang="en-US" dirty="0"/>
              <a:t>Carefully &amp; simply structured</a:t>
            </a:r>
          </a:p>
          <a:p>
            <a:pPr lvl="2"/>
            <a:r>
              <a:rPr lang="en-US" dirty="0"/>
              <a:t>Simple, direct statements</a:t>
            </a:r>
          </a:p>
          <a:p>
            <a:pPr lvl="2"/>
            <a:r>
              <a:rPr lang="en-US" dirty="0"/>
              <a:t>Focus on desired achievements &amp; outcomes, not tasks to achieve them</a:t>
            </a:r>
          </a:p>
          <a:p>
            <a:pPr lvl="2"/>
            <a:endParaRPr lang="en-US" dirty="0"/>
          </a:p>
          <a:p>
            <a:pPr lvl="1"/>
            <a:endParaRPr lang="en-US" dirty="0"/>
          </a:p>
          <a:p>
            <a:pPr lvl="1"/>
            <a:endParaRPr lang="en-US" dirty="0"/>
          </a:p>
        </p:txBody>
      </p:sp>
      <p:pic>
        <p:nvPicPr>
          <p:cNvPr id="5" name="Picture 4">
            <a:extLst>
              <a:ext uri="{FF2B5EF4-FFF2-40B4-BE49-F238E27FC236}">
                <a16:creationId xmlns:a16="http://schemas.microsoft.com/office/drawing/2014/main" id="{BE73E660-87F4-FB4B-832E-E0C7591569ED}"/>
              </a:ext>
            </a:extLst>
          </p:cNvPr>
          <p:cNvPicPr>
            <a:picLocks noChangeAspect="1"/>
          </p:cNvPicPr>
          <p:nvPr/>
        </p:nvPicPr>
        <p:blipFill>
          <a:blip r:embed="rId2"/>
          <a:stretch>
            <a:fillRect/>
          </a:stretch>
        </p:blipFill>
        <p:spPr>
          <a:xfrm rot="20892653">
            <a:off x="4357255" y="1621415"/>
            <a:ext cx="1816100" cy="1816100"/>
          </a:xfrm>
          <a:prstGeom prst="rect">
            <a:avLst/>
          </a:prstGeom>
        </p:spPr>
      </p:pic>
      <p:pic>
        <p:nvPicPr>
          <p:cNvPr id="7" name="Picture 6">
            <a:extLst>
              <a:ext uri="{FF2B5EF4-FFF2-40B4-BE49-F238E27FC236}">
                <a16:creationId xmlns:a16="http://schemas.microsoft.com/office/drawing/2014/main" id="{DEFF09AE-5BE6-974C-9C32-4ACC89F03DBA}"/>
              </a:ext>
            </a:extLst>
          </p:cNvPr>
          <p:cNvPicPr>
            <a:picLocks noChangeAspect="1"/>
          </p:cNvPicPr>
          <p:nvPr/>
        </p:nvPicPr>
        <p:blipFill>
          <a:blip r:embed="rId3"/>
          <a:stretch>
            <a:fillRect/>
          </a:stretch>
        </p:blipFill>
        <p:spPr>
          <a:xfrm rot="21285810">
            <a:off x="9552709" y="4030706"/>
            <a:ext cx="2107045" cy="2107045"/>
          </a:xfrm>
          <a:prstGeom prst="rect">
            <a:avLst/>
          </a:prstGeom>
        </p:spPr>
      </p:pic>
    </p:spTree>
    <p:extLst>
      <p:ext uri="{BB962C8B-B14F-4D97-AF65-F5344CB8AC3E}">
        <p14:creationId xmlns:p14="http://schemas.microsoft.com/office/powerpoint/2010/main" val="1631763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3EEA6-931A-B34C-88EE-AD7234E177C1}"/>
              </a:ext>
            </a:extLst>
          </p:cNvPr>
          <p:cNvSpPr>
            <a:spLocks noGrp="1"/>
          </p:cNvSpPr>
          <p:nvPr>
            <p:ph type="title"/>
          </p:nvPr>
        </p:nvSpPr>
        <p:spPr/>
        <p:txBody>
          <a:bodyPr/>
          <a:lstStyle/>
          <a:p>
            <a:r>
              <a:rPr lang="en-US" dirty="0"/>
              <a:t>The structure – big picture</a:t>
            </a:r>
          </a:p>
        </p:txBody>
      </p:sp>
      <p:sp>
        <p:nvSpPr>
          <p:cNvPr id="3" name="Content Placeholder 2">
            <a:extLst>
              <a:ext uri="{FF2B5EF4-FFF2-40B4-BE49-F238E27FC236}">
                <a16:creationId xmlns:a16="http://schemas.microsoft.com/office/drawing/2014/main" id="{B4828620-55D5-3844-AE3C-B8C4338EEFAA}"/>
              </a:ext>
            </a:extLst>
          </p:cNvPr>
          <p:cNvSpPr>
            <a:spLocks noGrp="1"/>
          </p:cNvSpPr>
          <p:nvPr>
            <p:ph idx="1"/>
          </p:nvPr>
        </p:nvSpPr>
        <p:spPr/>
        <p:txBody>
          <a:bodyPr/>
          <a:lstStyle/>
          <a:p>
            <a:r>
              <a:rPr lang="en-US" dirty="0"/>
              <a:t>Ultimate goal</a:t>
            </a:r>
          </a:p>
          <a:p>
            <a:pPr lvl="1"/>
            <a:r>
              <a:rPr lang="en-GB" dirty="0"/>
              <a:t>ensure researchers, educators and innovators have access to the best data logistics e-infrastructure possible, to assure world-leading research and education</a:t>
            </a:r>
            <a:r>
              <a:rPr lang="en-GB" dirty="0">
                <a:effectLst/>
              </a:rPr>
              <a:t> </a:t>
            </a:r>
            <a:endParaRPr lang="en-US" dirty="0"/>
          </a:p>
          <a:p>
            <a:r>
              <a:rPr lang="en-US" dirty="0"/>
              <a:t>Community strategic goals</a:t>
            </a:r>
          </a:p>
          <a:p>
            <a:pPr lvl="1"/>
            <a:r>
              <a:rPr lang="en-US" dirty="0"/>
              <a:t>How these support the ultimate goal</a:t>
            </a:r>
          </a:p>
          <a:p>
            <a:r>
              <a:rPr lang="en-US" dirty="0"/>
              <a:t>Company strategic goals</a:t>
            </a:r>
          </a:p>
          <a:p>
            <a:pPr lvl="1"/>
            <a:r>
              <a:rPr lang="en-US" dirty="0"/>
              <a:t>How these support the community goals</a:t>
            </a:r>
          </a:p>
          <a:p>
            <a:r>
              <a:rPr lang="en-US" dirty="0"/>
              <a:t>Marketing &amp; communication goals</a:t>
            </a:r>
          </a:p>
          <a:p>
            <a:pPr lvl="1"/>
            <a:r>
              <a:rPr lang="en-US" dirty="0"/>
              <a:t>How these support the company (and higher) goals</a:t>
            </a:r>
          </a:p>
        </p:txBody>
      </p:sp>
    </p:spTree>
    <p:extLst>
      <p:ext uri="{BB962C8B-B14F-4D97-AF65-F5344CB8AC3E}">
        <p14:creationId xmlns:p14="http://schemas.microsoft.com/office/powerpoint/2010/main" val="3168351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67269-23C9-1B42-B07C-2FAB187D392F}"/>
              </a:ext>
            </a:extLst>
          </p:cNvPr>
          <p:cNvSpPr>
            <a:spLocks noGrp="1"/>
          </p:cNvSpPr>
          <p:nvPr>
            <p:ph type="title"/>
          </p:nvPr>
        </p:nvSpPr>
        <p:spPr/>
        <p:txBody>
          <a:bodyPr/>
          <a:lstStyle/>
          <a:p>
            <a:r>
              <a:rPr lang="en-US" dirty="0"/>
              <a:t>The structure – the marcomms goals</a:t>
            </a:r>
          </a:p>
        </p:txBody>
      </p:sp>
      <p:sp>
        <p:nvSpPr>
          <p:cNvPr id="3" name="Content Placeholder 2">
            <a:extLst>
              <a:ext uri="{FF2B5EF4-FFF2-40B4-BE49-F238E27FC236}">
                <a16:creationId xmlns:a16="http://schemas.microsoft.com/office/drawing/2014/main" id="{95B26FD9-F92F-1240-BB75-EC455EA5F47F}"/>
              </a:ext>
            </a:extLst>
          </p:cNvPr>
          <p:cNvSpPr>
            <a:spLocks noGrp="1"/>
          </p:cNvSpPr>
          <p:nvPr>
            <p:ph idx="1"/>
          </p:nvPr>
        </p:nvSpPr>
        <p:spPr/>
        <p:txBody>
          <a:bodyPr/>
          <a:lstStyle/>
          <a:p>
            <a:r>
              <a:rPr lang="en-US" dirty="0"/>
              <a:t>Internally focused – “</a:t>
            </a:r>
            <a:r>
              <a:rPr lang="en-GB" b="1" dirty="0"/>
              <a:t>Become a marketing-led</a:t>
            </a:r>
            <a:r>
              <a:rPr lang="en-GB" dirty="0"/>
              <a:t>**</a:t>
            </a:r>
            <a:r>
              <a:rPr lang="en-GB" b="1" dirty="0"/>
              <a:t> organisation”</a:t>
            </a:r>
            <a:endParaRPr lang="en-US" dirty="0"/>
          </a:p>
          <a:p>
            <a:pPr lvl="1"/>
            <a:r>
              <a:rPr lang="en-US" dirty="0"/>
              <a:t>Develop &amp; apply appropriate skills &amp; knowledge, tools &amp; processes including analysis &amp; feedback into decision making</a:t>
            </a:r>
          </a:p>
          <a:p>
            <a:pPr lvl="1"/>
            <a:r>
              <a:rPr lang="en-US" dirty="0"/>
              <a:t>Ensure staff understand their role in this: internal </a:t>
            </a:r>
            <a:r>
              <a:rPr lang="en-US" dirty="0" err="1"/>
              <a:t>comms</a:t>
            </a:r>
            <a:r>
              <a:rPr lang="en-US" dirty="0"/>
              <a:t>, culture </a:t>
            </a:r>
          </a:p>
          <a:p>
            <a:pPr lvl="1"/>
            <a:r>
              <a:rPr lang="en-US" dirty="0"/>
              <a:t>Apply a cross-team, silo-busting approach to forward planning</a:t>
            </a:r>
          </a:p>
          <a:p>
            <a:r>
              <a:rPr lang="en-US" dirty="0"/>
              <a:t>Externally focused – “</a:t>
            </a:r>
            <a:r>
              <a:rPr lang="en-GB" b="1" dirty="0"/>
              <a:t>‘GÉANT’ means community collaboration”</a:t>
            </a:r>
          </a:p>
          <a:p>
            <a:pPr lvl="1"/>
            <a:r>
              <a:rPr lang="en-GB" dirty="0"/>
              <a:t>through actions, attitudes &amp; communications of individuals throughout the organisation, with brand messaging and other Marcomms team support</a:t>
            </a:r>
          </a:p>
          <a:p>
            <a:pPr lvl="1"/>
            <a:r>
              <a:rPr lang="en-GB" dirty="0"/>
              <a:t>Simple, consistent, transparent approach</a:t>
            </a:r>
          </a:p>
          <a:p>
            <a:pPr lvl="1"/>
            <a:r>
              <a:rPr lang="en-GB" dirty="0"/>
              <a:t>User-centric portfolio</a:t>
            </a:r>
            <a:endParaRPr lang="en-US" dirty="0"/>
          </a:p>
          <a:p>
            <a:pPr lvl="1"/>
            <a:endParaRPr lang="en-US" dirty="0"/>
          </a:p>
        </p:txBody>
      </p:sp>
    </p:spTree>
    <p:extLst>
      <p:ext uri="{BB962C8B-B14F-4D97-AF65-F5344CB8AC3E}">
        <p14:creationId xmlns:p14="http://schemas.microsoft.com/office/powerpoint/2010/main" val="316780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246D3-8A46-394B-927A-46F21099C796}"/>
              </a:ext>
            </a:extLst>
          </p:cNvPr>
          <p:cNvSpPr>
            <a:spLocks noGrp="1"/>
          </p:cNvSpPr>
          <p:nvPr>
            <p:ph type="title"/>
          </p:nvPr>
        </p:nvSpPr>
        <p:spPr/>
        <p:txBody>
          <a:bodyPr/>
          <a:lstStyle/>
          <a:p>
            <a:r>
              <a:rPr lang="en-US" dirty="0"/>
              <a:t>Our key statement</a:t>
            </a:r>
          </a:p>
        </p:txBody>
      </p:sp>
      <p:sp>
        <p:nvSpPr>
          <p:cNvPr id="3" name="Content Placeholder 2">
            <a:extLst>
              <a:ext uri="{FF2B5EF4-FFF2-40B4-BE49-F238E27FC236}">
                <a16:creationId xmlns:a16="http://schemas.microsoft.com/office/drawing/2014/main" id="{122A939F-7D17-0843-9B4E-59656D7B5944}"/>
              </a:ext>
            </a:extLst>
          </p:cNvPr>
          <p:cNvSpPr>
            <a:spLocks noGrp="1"/>
          </p:cNvSpPr>
          <p:nvPr>
            <p:ph idx="1"/>
          </p:nvPr>
        </p:nvSpPr>
        <p:spPr/>
        <p:txBody>
          <a:bodyPr/>
          <a:lstStyle/>
          <a:p>
            <a:pPr marL="0" indent="0">
              <a:buNone/>
            </a:pPr>
            <a:r>
              <a:rPr lang="en-US" dirty="0"/>
              <a:t>“</a:t>
            </a:r>
            <a:r>
              <a:rPr lang="en-GB" dirty="0"/>
              <a:t>In order to meet the community’s needs as effectively as possible, GÉANT must better understand what those needs are and engage in the activities and processes for creating, communicating, delivering, and exchanging offerings of value. This is the very definition of marketing*. </a:t>
            </a:r>
          </a:p>
          <a:p>
            <a:pPr marL="0" indent="0">
              <a:buNone/>
            </a:pPr>
            <a:endParaRPr lang="en-GB" dirty="0"/>
          </a:p>
          <a:p>
            <a:pPr marL="0" indent="0">
              <a:buNone/>
            </a:pPr>
            <a:r>
              <a:rPr lang="en-GB" dirty="0"/>
              <a:t>In this way the role of marketing and communications is to support the mission and objectives of the organisation. Marketing and communications activities are carried out by many, if not all, GÉANT staff within their own contexts, not just by the Marcomms team.” </a:t>
            </a:r>
          </a:p>
          <a:p>
            <a:pPr marL="0" indent="0">
              <a:buNone/>
            </a:pPr>
            <a:endParaRPr lang="en-GB" dirty="0"/>
          </a:p>
          <a:p>
            <a:endParaRPr lang="en-US" dirty="0"/>
          </a:p>
        </p:txBody>
      </p:sp>
    </p:spTree>
    <p:extLst>
      <p:ext uri="{BB962C8B-B14F-4D97-AF65-F5344CB8AC3E}">
        <p14:creationId xmlns:p14="http://schemas.microsoft.com/office/powerpoint/2010/main" val="3238725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E6C67-BD13-3447-A4DD-DC6F6DDF4CC6}"/>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6B897344-DBBD-6F4B-8967-3ECEE9AACAE3}"/>
              </a:ext>
            </a:extLst>
          </p:cNvPr>
          <p:cNvSpPr>
            <a:spLocks noGrp="1"/>
          </p:cNvSpPr>
          <p:nvPr>
            <p:ph idx="1"/>
          </p:nvPr>
        </p:nvSpPr>
        <p:spPr/>
        <p:txBody>
          <a:bodyPr/>
          <a:lstStyle/>
          <a:p>
            <a:r>
              <a:rPr lang="en-US" dirty="0"/>
              <a:t>REQUIRES</a:t>
            </a:r>
          </a:p>
          <a:p>
            <a:pPr lvl="1"/>
            <a:r>
              <a:rPr lang="en-US" dirty="0"/>
              <a:t>Time</a:t>
            </a:r>
          </a:p>
          <a:p>
            <a:pPr lvl="1"/>
            <a:r>
              <a:rPr lang="en-US" dirty="0"/>
              <a:t>Focused effort</a:t>
            </a:r>
          </a:p>
          <a:p>
            <a:pPr lvl="1"/>
            <a:r>
              <a:rPr lang="en-US" dirty="0"/>
              <a:t>Analytical skills &amp; brutal editing</a:t>
            </a:r>
          </a:p>
          <a:p>
            <a:pPr lvl="1"/>
            <a:r>
              <a:rPr lang="en-US" dirty="0"/>
              <a:t>Diplomacy &amp; tenacity</a:t>
            </a:r>
          </a:p>
          <a:p>
            <a:r>
              <a:rPr lang="en-US" dirty="0"/>
              <a:t>Treat it like a logic problem</a:t>
            </a:r>
          </a:p>
          <a:p>
            <a:r>
              <a:rPr lang="en-US" dirty="0"/>
              <a:t>Take advantage of absences</a:t>
            </a:r>
          </a:p>
          <a:p>
            <a:r>
              <a:rPr lang="en-US" dirty="0"/>
              <a:t>It </a:t>
            </a:r>
            <a:r>
              <a:rPr lang="en-US" dirty="0" err="1"/>
              <a:t>ain’t</a:t>
            </a:r>
            <a:r>
              <a:rPr lang="en-US" dirty="0"/>
              <a:t> over ‘til it’s over (get over it!)</a:t>
            </a:r>
          </a:p>
        </p:txBody>
      </p:sp>
    </p:spTree>
    <p:extLst>
      <p:ext uri="{BB962C8B-B14F-4D97-AF65-F5344CB8AC3E}">
        <p14:creationId xmlns:p14="http://schemas.microsoft.com/office/powerpoint/2010/main" val="15425783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770</TotalTime>
  <Words>487</Words>
  <Application>Microsoft Macintosh PowerPoint</Application>
  <PresentationFormat>Widescreen</PresentationFormat>
  <Paragraphs>74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Strategy for a strategy</vt:lpstr>
      <vt:lpstr>The challenge</vt:lpstr>
      <vt:lpstr>Strategy within the strategy</vt:lpstr>
      <vt:lpstr>The approach</vt:lpstr>
      <vt:lpstr>The results</vt:lpstr>
      <vt:lpstr>The structure – big picture</vt:lpstr>
      <vt:lpstr>The structure – the marcomms goals</vt:lpstr>
      <vt:lpstr>Our key statement</vt:lpstr>
      <vt:lpstr>Lessons learned</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for a strategy</dc:title>
  <dc:creator>Microsoft Office User</dc:creator>
  <cp:lastModifiedBy>Microsoft Office User</cp:lastModifiedBy>
  <cp:revision>10</cp:revision>
  <dcterms:created xsi:type="dcterms:W3CDTF">2018-09-25T19:21:13Z</dcterms:created>
  <dcterms:modified xsi:type="dcterms:W3CDTF">2018-09-26T08:12:08Z</dcterms:modified>
</cp:coreProperties>
</file>