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1" r:id="rId2"/>
    <p:sldId id="262" r:id="rId3"/>
    <p:sldId id="264" r:id="rId4"/>
    <p:sldId id="263" r:id="rId5"/>
    <p:sldId id="265" r:id="rId6"/>
    <p:sldId id="266" r:id="rId7"/>
    <p:sldId id="267" r:id="rId8"/>
    <p:sldId id="268" r:id="rId9"/>
    <p:sldId id="270" r:id="rId10"/>
    <p:sldId id="271" r:id="rId11"/>
    <p:sldId id="272" r:id="rId12"/>
    <p:sldId id="269" r:id="rId13"/>
    <p:sldId id="273" r:id="rId14"/>
    <p:sldId id="275" r:id="rId15"/>
    <p:sldId id="274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9" autoAdjust="0"/>
    <p:restoredTop sz="77154" autoAdjust="0"/>
  </p:normalViewPr>
  <p:slideViewPr>
    <p:cSldViewPr snapToGrid="0">
      <p:cViewPr>
        <p:scale>
          <a:sx n="90" d="100"/>
          <a:sy n="90" d="100"/>
        </p:scale>
        <p:origin x="-16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2846AF3-4AB1-4F9C-9683-12C489E7ABE1}" type="datetimeFigureOut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17EF260-D03C-43F2-A2FC-5E90D4A382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4182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endParaRPr lang="nl-BE" altLang="nl-BE" dirty="0" smtClean="0"/>
          </a:p>
          <a:p>
            <a:pPr>
              <a:spcBef>
                <a:spcPct val="0"/>
              </a:spcBef>
            </a:pPr>
            <a:endParaRPr lang="nl-BE" altLang="nl-BE" dirty="0" smtClean="0">
              <a:latin typeface="Arial" charset="0"/>
              <a:cs typeface="Arial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DCD8676-95F7-477B-9C8B-AB237D460FA9}" type="slidenum">
              <a:rPr lang="en-US" altLang="nl-BE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nl-BE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Start en 2016 </a:t>
            </a:r>
          </a:p>
          <a:p>
            <a:r>
              <a:rPr lang="fr-BE" dirty="0" err="1" smtClean="0"/>
              <a:t>Many</a:t>
            </a:r>
            <a:r>
              <a:rPr lang="fr-BE" dirty="0" smtClean="0"/>
              <a:t> </a:t>
            </a:r>
            <a:r>
              <a:rPr lang="fr-BE" dirty="0" err="1" smtClean="0"/>
              <a:t>difficulties</a:t>
            </a:r>
            <a:endParaRPr lang="fr-BE" dirty="0" smtClean="0"/>
          </a:p>
          <a:p>
            <a:r>
              <a:rPr lang="fr-BE" dirty="0" err="1" smtClean="0"/>
              <a:t>Maturity</a:t>
            </a:r>
            <a:r>
              <a:rPr lang="fr-BE" dirty="0" smtClean="0"/>
              <a:t> </a:t>
            </a:r>
            <a:r>
              <a:rPr lang="fr-BE" dirty="0" err="1" smtClean="0"/>
              <a:t>reached</a:t>
            </a:r>
            <a:endParaRPr lang="fr-BE" dirty="0" smtClean="0"/>
          </a:p>
          <a:p>
            <a:r>
              <a:rPr lang="fr-BE" dirty="0" err="1" smtClean="0"/>
              <a:t>Fully</a:t>
            </a:r>
            <a:r>
              <a:rPr lang="fr-BE" dirty="0" smtClean="0"/>
              <a:t> </a:t>
            </a:r>
            <a:r>
              <a:rPr lang="fr-BE" dirty="0" err="1" smtClean="0"/>
              <a:t>operational</a:t>
            </a:r>
            <a:r>
              <a:rPr lang="fr-BE" dirty="0" smtClean="0"/>
              <a:t> plan </a:t>
            </a:r>
            <a:r>
              <a:rPr lang="fr-BE" dirty="0" err="1" smtClean="0"/>
              <a:t>including</a:t>
            </a:r>
            <a:r>
              <a:rPr lang="fr-BE" dirty="0" smtClean="0"/>
              <a:t> new</a:t>
            </a:r>
            <a:r>
              <a:rPr lang="fr-BE" baseline="0" dirty="0" smtClean="0"/>
              <a:t> communication </a:t>
            </a:r>
            <a:r>
              <a:rPr lang="fr-BE" baseline="0" dirty="0" err="1" smtClean="0"/>
              <a:t>tools</a:t>
            </a:r>
            <a:r>
              <a:rPr lang="fr-BE" baseline="0" dirty="0" smtClean="0"/>
              <a:t> : </a:t>
            </a:r>
            <a:r>
              <a:rPr lang="fr-BE" baseline="0" dirty="0" err="1" smtClean="0"/>
              <a:t>dedicated</a:t>
            </a:r>
            <a:r>
              <a:rPr lang="fr-BE" baseline="0" dirty="0" smtClean="0"/>
              <a:t> website and sms </a:t>
            </a:r>
            <a:r>
              <a:rPr lang="fr-BE" baseline="0" dirty="0" err="1" smtClean="0"/>
              <a:t>alert</a:t>
            </a:r>
            <a:r>
              <a:rPr lang="fr-BE" baseline="0" dirty="0" smtClean="0"/>
              <a:t> system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7EF260-D03C-43F2-A2FC-5E90D4A382D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5701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err="1" smtClean="0"/>
              <a:t>Want</a:t>
            </a:r>
            <a:r>
              <a:rPr lang="fr-BE" dirty="0" smtClean="0"/>
              <a:t> to know more about </a:t>
            </a:r>
            <a:r>
              <a:rPr lang="fr-BE" dirty="0" err="1" smtClean="0"/>
              <a:t>our</a:t>
            </a:r>
            <a:r>
              <a:rPr lang="fr-BE" dirty="0" smtClean="0"/>
              <a:t> </a:t>
            </a:r>
            <a:r>
              <a:rPr lang="fr-BE" dirty="0" err="1" smtClean="0"/>
              <a:t>crisis</a:t>
            </a:r>
            <a:r>
              <a:rPr lang="fr-BE" dirty="0" smtClean="0"/>
              <a:t> communication plan and</a:t>
            </a:r>
            <a:r>
              <a:rPr lang="fr-BE" baseline="0" dirty="0" smtClean="0"/>
              <a:t> </a:t>
            </a:r>
            <a:r>
              <a:rPr lang="fr-BE" baseline="0" dirty="0" err="1" smtClean="0"/>
              <a:t>crisis</a:t>
            </a:r>
            <a:r>
              <a:rPr lang="fr-BE" baseline="0" dirty="0" smtClean="0"/>
              <a:t> management </a:t>
            </a:r>
            <a:r>
              <a:rPr lang="fr-BE" baseline="0" dirty="0" err="1" smtClean="0"/>
              <a:t>strategy</a:t>
            </a:r>
            <a:endParaRPr lang="fr-BE" baseline="0" dirty="0" smtClean="0"/>
          </a:p>
          <a:p>
            <a:r>
              <a:rPr lang="fr-BE" baseline="0" dirty="0" err="1" smtClean="0"/>
              <a:t>Join</a:t>
            </a:r>
            <a:r>
              <a:rPr lang="fr-BE" baseline="0" dirty="0" smtClean="0"/>
              <a:t> us in </a:t>
            </a:r>
            <a:r>
              <a:rPr lang="fr-BE" baseline="0" dirty="0" err="1" smtClean="0"/>
              <a:t>November</a:t>
            </a:r>
            <a:r>
              <a:rPr lang="fr-BE" baseline="0" dirty="0" smtClean="0"/>
              <a:t> in Malaga for </a:t>
            </a:r>
            <a:r>
              <a:rPr lang="fr-BE" baseline="0" dirty="0" err="1" smtClean="0"/>
              <a:t>our</a:t>
            </a:r>
            <a:r>
              <a:rPr lang="fr-BE" baseline="0" dirty="0" smtClean="0"/>
              <a:t> CLAW </a:t>
            </a:r>
            <a:r>
              <a:rPr lang="fr-BE" baseline="0" dirty="0" err="1" smtClean="0"/>
              <a:t>event</a:t>
            </a:r>
            <a:r>
              <a:rPr lang="fr-BE" baseline="0" dirty="0" smtClean="0"/>
              <a:t>!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7EF260-D03C-43F2-A2FC-5E90D4A382D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5701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err="1" smtClean="0"/>
              <a:t>Mandatory</a:t>
            </a:r>
            <a:r>
              <a:rPr lang="fr-BE" dirty="0" smtClean="0"/>
              <a:t> changes =&gt;</a:t>
            </a:r>
            <a:r>
              <a:rPr lang="fr-BE" baseline="0" dirty="0" smtClean="0"/>
              <a:t> marketing team = no </a:t>
            </a:r>
            <a:r>
              <a:rPr lang="fr-BE" baseline="0" dirty="0" err="1" smtClean="0"/>
              <a:t>employee</a:t>
            </a:r>
            <a:endParaRPr lang="fr-BE" baseline="0" dirty="0" smtClean="0"/>
          </a:p>
          <a:p>
            <a:r>
              <a:rPr lang="fr-BE" baseline="0" dirty="0" err="1" smtClean="0"/>
              <a:t>Forced</a:t>
            </a:r>
            <a:r>
              <a:rPr lang="fr-BE" baseline="0" dirty="0" smtClean="0"/>
              <a:t> us to </a:t>
            </a:r>
            <a:r>
              <a:rPr lang="fr-BE" baseline="0" dirty="0" err="1" smtClean="0"/>
              <a:t>rethink</a:t>
            </a:r>
            <a:r>
              <a:rPr lang="fr-BE" baseline="0" dirty="0" smtClean="0"/>
              <a:t> </a:t>
            </a:r>
            <a:r>
              <a:rPr lang="fr-BE" baseline="0" dirty="0" err="1" smtClean="0"/>
              <a:t>our</a:t>
            </a:r>
            <a:r>
              <a:rPr lang="fr-BE" baseline="0" dirty="0" smtClean="0"/>
              <a:t> </a:t>
            </a:r>
            <a:r>
              <a:rPr lang="fr-BE" baseline="0" dirty="0" err="1" smtClean="0"/>
              <a:t>strategy</a:t>
            </a:r>
            <a:endParaRPr lang="fr-BE" baseline="0" dirty="0" smtClean="0"/>
          </a:p>
          <a:p>
            <a:r>
              <a:rPr lang="fr-BE" baseline="0" dirty="0" smtClean="0"/>
              <a:t>Introduction of </a:t>
            </a:r>
            <a:r>
              <a:rPr lang="fr-BE" baseline="0" dirty="0" err="1" smtClean="0"/>
              <a:t>product</a:t>
            </a:r>
            <a:r>
              <a:rPr lang="fr-BE" baseline="0" dirty="0" smtClean="0"/>
              <a:t> management </a:t>
            </a:r>
            <a:r>
              <a:rPr lang="fr-BE" baseline="0" dirty="0" err="1" smtClean="0"/>
              <a:t>because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problems</a:t>
            </a:r>
            <a:r>
              <a:rPr lang="fr-BE" baseline="0" dirty="0" smtClean="0"/>
              <a:t> of </a:t>
            </a:r>
            <a:r>
              <a:rPr lang="fr-BE" baseline="0" dirty="0" err="1" smtClean="0"/>
              <a:t>ownership</a:t>
            </a:r>
            <a:r>
              <a:rPr lang="fr-BE" baseline="0" dirty="0" smtClean="0"/>
              <a:t> of </a:t>
            </a:r>
            <a:r>
              <a:rPr lang="fr-BE" baseline="0" dirty="0" err="1" smtClean="0"/>
              <a:t>some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activities</a:t>
            </a:r>
            <a:r>
              <a:rPr lang="fr-BE" baseline="0" dirty="0" smtClean="0"/>
              <a:t> </a:t>
            </a:r>
            <a:r>
              <a:rPr lang="fr-BE" baseline="0" dirty="0" err="1" smtClean="0"/>
              <a:t>regarding</a:t>
            </a:r>
            <a:r>
              <a:rPr lang="fr-BE" baseline="0" dirty="0" smtClean="0"/>
              <a:t> the services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7EF260-D03C-43F2-A2FC-5E90D4A382D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4700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err="1" smtClean="0"/>
              <a:t>We</a:t>
            </a:r>
            <a:r>
              <a:rPr lang="fr-BE" dirty="0" smtClean="0"/>
              <a:t> are </a:t>
            </a:r>
            <a:r>
              <a:rPr lang="fr-BE" dirty="0" err="1" smtClean="0"/>
              <a:t>moving</a:t>
            </a:r>
            <a:r>
              <a:rPr lang="fr-BE" baseline="0" dirty="0" smtClean="0"/>
              <a:t> to new offices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7EF260-D03C-43F2-A2FC-5E90D4A382D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0721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err="1" smtClean="0"/>
              <a:t>We</a:t>
            </a:r>
            <a:r>
              <a:rPr lang="fr-BE" dirty="0" smtClean="0"/>
              <a:t> are </a:t>
            </a:r>
            <a:r>
              <a:rPr lang="fr-BE" dirty="0" err="1" smtClean="0"/>
              <a:t>moving</a:t>
            </a:r>
            <a:r>
              <a:rPr lang="fr-BE" baseline="0" dirty="0" smtClean="0"/>
              <a:t> to </a:t>
            </a:r>
            <a:r>
              <a:rPr lang="fr-BE" baseline="0" smtClean="0"/>
              <a:t>new offices</a:t>
            </a:r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7EF260-D03C-43F2-A2FC-5E90D4A382D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0721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7EF260-D03C-43F2-A2FC-5E90D4A382D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477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Important </a:t>
            </a:r>
            <a:r>
              <a:rPr lang="fr-BE" dirty="0" err="1" smtClean="0"/>
              <a:t>celebration</a:t>
            </a:r>
            <a:r>
              <a:rPr lang="fr-BE" baseline="0" dirty="0" smtClean="0"/>
              <a:t> for Belnet.</a:t>
            </a:r>
          </a:p>
          <a:p>
            <a:r>
              <a:rPr lang="fr-BE" baseline="0" dirty="0" smtClean="0"/>
              <a:t>Action 1 : </a:t>
            </a:r>
            <a:r>
              <a:rPr lang="fr-BE" baseline="0" dirty="0" err="1" smtClean="0"/>
              <a:t>making</a:t>
            </a:r>
            <a:r>
              <a:rPr lang="fr-BE" baseline="0" dirty="0" smtClean="0"/>
              <a:t> a new </a:t>
            </a:r>
            <a:r>
              <a:rPr lang="fr-BE" baseline="0" dirty="0" err="1" smtClean="0"/>
              <a:t>dedicated</a:t>
            </a:r>
            <a:r>
              <a:rPr lang="fr-BE" baseline="0" dirty="0" smtClean="0"/>
              <a:t> logo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7EF260-D03C-43F2-A2FC-5E90D4A382D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1153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1</a:t>
            </a:r>
            <a:r>
              <a:rPr lang="fr-BE" baseline="0" dirty="0" smtClean="0"/>
              <a:t> articles </a:t>
            </a:r>
            <a:r>
              <a:rPr lang="fr-BE" baseline="0" dirty="0" err="1" smtClean="0"/>
              <a:t>posted</a:t>
            </a:r>
            <a:r>
              <a:rPr lang="fr-BE" baseline="0" dirty="0" smtClean="0"/>
              <a:t> per </a:t>
            </a:r>
            <a:r>
              <a:rPr lang="fr-BE" baseline="0" dirty="0" err="1" smtClean="0"/>
              <a:t>month</a:t>
            </a:r>
            <a:r>
              <a:rPr lang="fr-BE" baseline="0" dirty="0" smtClean="0"/>
              <a:t>. Customer </a:t>
            </a:r>
            <a:r>
              <a:rPr lang="fr-BE" baseline="0" dirty="0" err="1" smtClean="0"/>
              <a:t>itw</a:t>
            </a:r>
            <a:r>
              <a:rPr lang="fr-BE" baseline="0" dirty="0" smtClean="0"/>
              <a:t>, staff </a:t>
            </a:r>
            <a:r>
              <a:rPr lang="fr-BE" baseline="0" dirty="0" err="1" smtClean="0"/>
              <a:t>itw</a:t>
            </a:r>
            <a:r>
              <a:rPr lang="fr-BE" baseline="0" dirty="0" smtClean="0"/>
              <a:t>, how </a:t>
            </a:r>
            <a:r>
              <a:rPr lang="fr-BE" baseline="0" dirty="0" err="1" smtClean="0"/>
              <a:t>was</a:t>
            </a:r>
            <a:r>
              <a:rPr lang="fr-BE" baseline="0" dirty="0" smtClean="0"/>
              <a:t> Belnet in 1993 …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7EF260-D03C-43F2-A2FC-5E90D4A382D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30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err="1" smtClean="0"/>
              <a:t>We</a:t>
            </a:r>
            <a:r>
              <a:rPr lang="fr-BE" dirty="0" smtClean="0"/>
              <a:t> </a:t>
            </a:r>
            <a:r>
              <a:rPr lang="fr-BE" dirty="0" err="1" smtClean="0"/>
              <a:t>also</a:t>
            </a:r>
            <a:r>
              <a:rPr lang="fr-BE" dirty="0" smtClean="0"/>
              <a:t> </a:t>
            </a:r>
            <a:r>
              <a:rPr lang="fr-BE" dirty="0" err="1" smtClean="0"/>
              <a:t>tried</a:t>
            </a:r>
            <a:r>
              <a:rPr lang="fr-BE" dirty="0" smtClean="0"/>
              <a:t> to </a:t>
            </a:r>
            <a:r>
              <a:rPr lang="fr-BE" dirty="0" err="1" smtClean="0"/>
              <a:t>reach</a:t>
            </a:r>
            <a:r>
              <a:rPr lang="fr-BE" dirty="0" smtClean="0"/>
              <a:t> a </a:t>
            </a:r>
            <a:r>
              <a:rPr lang="fr-BE" dirty="0" err="1" smtClean="0"/>
              <a:t>strong</a:t>
            </a:r>
            <a:r>
              <a:rPr lang="fr-BE" dirty="0" smtClean="0"/>
              <a:t> </a:t>
            </a:r>
            <a:r>
              <a:rPr lang="fr-BE" dirty="0" err="1" smtClean="0"/>
              <a:t>press</a:t>
            </a:r>
            <a:r>
              <a:rPr lang="fr-BE" baseline="0" dirty="0" smtClean="0"/>
              <a:t> </a:t>
            </a:r>
            <a:r>
              <a:rPr lang="fr-BE" baseline="0" dirty="0" err="1" smtClean="0"/>
              <a:t>coverage</a:t>
            </a:r>
            <a:r>
              <a:rPr lang="fr-BE" baseline="0" dirty="0" smtClean="0"/>
              <a:t> in collaboration </a:t>
            </a:r>
            <a:r>
              <a:rPr lang="fr-BE" baseline="0" dirty="0" err="1" smtClean="0"/>
              <a:t>with</a:t>
            </a:r>
            <a:r>
              <a:rPr lang="fr-BE" baseline="0" dirty="0" smtClean="0"/>
              <a:t> </a:t>
            </a:r>
            <a:r>
              <a:rPr lang="fr-BE" baseline="0" dirty="0" err="1" smtClean="0"/>
              <a:t>our</a:t>
            </a:r>
            <a:r>
              <a:rPr lang="fr-BE" baseline="0" dirty="0" smtClean="0"/>
              <a:t> key </a:t>
            </a:r>
            <a:r>
              <a:rPr lang="fr-BE" baseline="0" dirty="0" err="1" smtClean="0"/>
              <a:t>customers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7EF260-D03C-43F2-A2FC-5E90D4A382D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6105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A lot of </a:t>
            </a:r>
            <a:r>
              <a:rPr lang="fr-BE" dirty="0" err="1" smtClean="0"/>
              <a:t>celebration</a:t>
            </a:r>
            <a:r>
              <a:rPr lang="fr-BE" dirty="0" smtClean="0"/>
              <a:t>.</a:t>
            </a:r>
            <a:r>
              <a:rPr lang="fr-BE" baseline="0" dirty="0" smtClean="0"/>
              <a:t> </a:t>
            </a:r>
            <a:r>
              <a:rPr lang="fr-BE" baseline="0" dirty="0" err="1" smtClean="0"/>
              <a:t>Formal</a:t>
            </a:r>
            <a:r>
              <a:rPr lang="fr-BE" baseline="0" dirty="0" smtClean="0"/>
              <a:t> </a:t>
            </a:r>
            <a:r>
              <a:rPr lang="fr-BE" baseline="0" dirty="0" err="1" smtClean="0"/>
              <a:t>with</a:t>
            </a:r>
            <a:r>
              <a:rPr lang="fr-BE" baseline="0" dirty="0" smtClean="0"/>
              <a:t> </a:t>
            </a:r>
            <a:r>
              <a:rPr lang="fr-BE" baseline="0" dirty="0" err="1" smtClean="0"/>
              <a:t>decision</a:t>
            </a:r>
            <a:r>
              <a:rPr lang="fr-BE" baseline="0" dirty="0" smtClean="0"/>
              <a:t> </a:t>
            </a:r>
            <a:r>
              <a:rPr lang="fr-BE" baseline="0" dirty="0" err="1" smtClean="0"/>
              <a:t>makers</a:t>
            </a:r>
            <a:r>
              <a:rPr lang="fr-BE" baseline="0" dirty="0" smtClean="0"/>
              <a:t> and influent </a:t>
            </a:r>
            <a:r>
              <a:rPr lang="fr-BE" baseline="0" dirty="0" err="1" smtClean="0"/>
              <a:t>stakeholder</a:t>
            </a:r>
            <a:r>
              <a:rPr lang="fr-BE" baseline="0" dirty="0" smtClean="0"/>
              <a:t>. </a:t>
            </a:r>
            <a:r>
              <a:rPr lang="fr-BE" baseline="0" dirty="0" err="1" smtClean="0"/>
              <a:t>Less</a:t>
            </a:r>
            <a:r>
              <a:rPr lang="fr-BE" baseline="0" dirty="0" smtClean="0"/>
              <a:t> </a:t>
            </a:r>
            <a:r>
              <a:rPr lang="fr-BE" baseline="0" dirty="0" err="1" smtClean="0"/>
              <a:t>formal</a:t>
            </a:r>
            <a:r>
              <a:rPr lang="fr-BE" baseline="0" dirty="0" smtClean="0"/>
              <a:t> </a:t>
            </a:r>
            <a:r>
              <a:rPr lang="fr-BE" baseline="0" dirty="0" err="1" smtClean="0"/>
              <a:t>with</a:t>
            </a:r>
            <a:r>
              <a:rPr lang="fr-BE" baseline="0" dirty="0" smtClean="0"/>
              <a:t> the </a:t>
            </a:r>
            <a:r>
              <a:rPr lang="fr-BE" baseline="0" dirty="0" err="1" smtClean="0"/>
              <a:t>members</a:t>
            </a:r>
            <a:r>
              <a:rPr lang="fr-BE" baseline="0" dirty="0" smtClean="0"/>
              <a:t> of </a:t>
            </a:r>
            <a:r>
              <a:rPr lang="fr-BE" baseline="0" dirty="0" err="1" smtClean="0"/>
              <a:t>our</a:t>
            </a:r>
            <a:r>
              <a:rPr lang="fr-BE" baseline="0" dirty="0" smtClean="0"/>
              <a:t> </a:t>
            </a:r>
            <a:r>
              <a:rPr lang="fr-BE" baseline="0" dirty="0" err="1" smtClean="0"/>
              <a:t>community</a:t>
            </a:r>
            <a:r>
              <a:rPr lang="fr-BE" baseline="0" dirty="0" smtClean="0"/>
              <a:t> </a:t>
            </a:r>
            <a:r>
              <a:rPr lang="fr-BE" baseline="0" dirty="0" err="1" smtClean="0"/>
              <a:t>we</a:t>
            </a:r>
            <a:r>
              <a:rPr lang="fr-BE" baseline="0" dirty="0" smtClean="0"/>
              <a:t> are </a:t>
            </a:r>
            <a:r>
              <a:rPr lang="fr-BE" baseline="0" dirty="0" err="1" smtClean="0"/>
              <a:t>working</a:t>
            </a:r>
            <a:r>
              <a:rPr lang="fr-BE" baseline="0" dirty="0" smtClean="0"/>
              <a:t> </a:t>
            </a:r>
            <a:r>
              <a:rPr lang="fr-BE" baseline="0" dirty="0" err="1" smtClean="0"/>
              <a:t>with</a:t>
            </a:r>
            <a:r>
              <a:rPr lang="fr-BE" baseline="0" dirty="0" smtClean="0"/>
              <a:t> </a:t>
            </a:r>
            <a:r>
              <a:rPr lang="fr-BE" baseline="0" dirty="0" err="1" smtClean="0"/>
              <a:t>every</a:t>
            </a:r>
            <a:r>
              <a:rPr lang="fr-BE" baseline="0" dirty="0" smtClean="0"/>
              <a:t> </a:t>
            </a:r>
            <a:r>
              <a:rPr lang="fr-BE" baseline="0" dirty="0" err="1" smtClean="0"/>
              <a:t>day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7EF260-D03C-43F2-A2FC-5E90D4A382D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535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Last but not least : </a:t>
            </a:r>
            <a:r>
              <a:rPr lang="fr-BE" dirty="0" err="1" smtClean="0"/>
              <a:t>celebration</a:t>
            </a:r>
            <a:r>
              <a:rPr lang="fr-BE" dirty="0" smtClean="0"/>
              <a:t> </a:t>
            </a:r>
            <a:r>
              <a:rPr lang="fr-BE" dirty="0" err="1" smtClean="0"/>
              <a:t>with</a:t>
            </a:r>
            <a:r>
              <a:rPr lang="fr-BE" dirty="0" smtClean="0"/>
              <a:t> </a:t>
            </a:r>
            <a:r>
              <a:rPr lang="fr-BE" dirty="0" err="1" smtClean="0"/>
              <a:t>colleagues</a:t>
            </a:r>
            <a:r>
              <a:rPr lang="fr-BE" dirty="0" smtClean="0"/>
              <a:t>!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7EF260-D03C-43F2-A2FC-5E90D4A382D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876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err="1" smtClean="0"/>
              <a:t>Still</a:t>
            </a:r>
            <a:r>
              <a:rPr lang="fr-BE" baseline="0" dirty="0" smtClean="0"/>
              <a:t> </a:t>
            </a:r>
            <a:r>
              <a:rPr lang="fr-BE" baseline="0" dirty="0" err="1" smtClean="0"/>
              <a:t>doing</a:t>
            </a:r>
            <a:r>
              <a:rPr lang="fr-BE" baseline="0" dirty="0" smtClean="0"/>
              <a:t> the </a:t>
            </a:r>
            <a:r>
              <a:rPr lang="fr-BE" baseline="0" dirty="0" err="1" smtClean="0"/>
              <a:t>same</a:t>
            </a:r>
            <a:r>
              <a:rPr lang="fr-BE" baseline="0" dirty="0" smtClean="0"/>
              <a:t> as </a:t>
            </a:r>
            <a:r>
              <a:rPr lang="fr-BE" baseline="0" dirty="0" err="1" smtClean="0"/>
              <a:t>you</a:t>
            </a:r>
            <a:r>
              <a:rPr lang="fr-BE" baseline="0" dirty="0" smtClean="0"/>
              <a:t> all do in Communication and Marketing teams : PR, </a:t>
            </a:r>
            <a:r>
              <a:rPr lang="fr-BE" baseline="0" dirty="0" err="1" smtClean="0"/>
              <a:t>events</a:t>
            </a:r>
            <a:r>
              <a:rPr lang="fr-BE" baseline="0" dirty="0" smtClean="0"/>
              <a:t>, Content </a:t>
            </a:r>
            <a:r>
              <a:rPr lang="fr-BE" baseline="0" dirty="0" err="1" smtClean="0"/>
              <a:t>writing</a:t>
            </a:r>
            <a:r>
              <a:rPr lang="fr-BE" baseline="0" dirty="0" smtClean="0"/>
              <a:t>, </a:t>
            </a:r>
            <a:r>
              <a:rPr lang="fr-BE" baseline="0" dirty="0" err="1" smtClean="0"/>
              <a:t>annual</a:t>
            </a:r>
            <a:r>
              <a:rPr lang="fr-BE" baseline="0" dirty="0" smtClean="0"/>
              <a:t> report. But I </a:t>
            </a:r>
            <a:r>
              <a:rPr lang="fr-BE" baseline="0" dirty="0" err="1" smtClean="0"/>
              <a:t>want</a:t>
            </a:r>
            <a:r>
              <a:rPr lang="fr-BE" baseline="0" dirty="0" smtClean="0"/>
              <a:t> to focus on </a:t>
            </a:r>
            <a:r>
              <a:rPr lang="fr-BE" baseline="0" dirty="0" err="1" smtClean="0"/>
              <a:t>something</a:t>
            </a:r>
            <a:r>
              <a:rPr lang="fr-BE" baseline="0" dirty="0" smtClean="0"/>
              <a:t> </a:t>
            </a:r>
            <a:r>
              <a:rPr lang="fr-BE" baseline="0" dirty="0" err="1" smtClean="0"/>
              <a:t>else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7EF260-D03C-43F2-A2FC-5E90D4A382D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89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Belnet </a:t>
            </a:r>
            <a:r>
              <a:rPr lang="fr-BE" dirty="0" err="1" smtClean="0"/>
              <a:t>moved</a:t>
            </a:r>
            <a:r>
              <a:rPr lang="fr-BE" dirty="0" smtClean="0"/>
              <a:t> </a:t>
            </a:r>
            <a:r>
              <a:rPr lang="fr-BE" dirty="0" err="1" smtClean="0"/>
              <a:t>towards</a:t>
            </a:r>
            <a:r>
              <a:rPr lang="fr-BE" dirty="0" smtClean="0"/>
              <a:t> </a:t>
            </a:r>
            <a:r>
              <a:rPr lang="fr-BE" dirty="0" err="1" smtClean="0"/>
              <a:t>project</a:t>
            </a:r>
            <a:r>
              <a:rPr lang="fr-BE" dirty="0" smtClean="0"/>
              <a:t> mode</a:t>
            </a:r>
          </a:p>
          <a:p>
            <a:r>
              <a:rPr lang="fr-BE" dirty="0" smtClean="0"/>
              <a:t>PMO</a:t>
            </a:r>
          </a:p>
          <a:p>
            <a:r>
              <a:rPr lang="fr-BE" dirty="0" smtClean="0"/>
              <a:t>Projects &gt;&lt; </a:t>
            </a:r>
            <a:r>
              <a:rPr lang="fr-BE" dirty="0" err="1" smtClean="0"/>
              <a:t>recurring</a:t>
            </a:r>
            <a:r>
              <a:rPr lang="fr-BE" dirty="0" smtClean="0"/>
              <a:t> </a:t>
            </a:r>
            <a:r>
              <a:rPr lang="fr-BE" dirty="0" err="1" smtClean="0"/>
              <a:t>tasks</a:t>
            </a:r>
            <a:endParaRPr lang="fr-BE" dirty="0" smtClean="0"/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7EF260-D03C-43F2-A2FC-5E90D4A382D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5701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First </a:t>
            </a:r>
            <a:r>
              <a:rPr lang="fr-BE" dirty="0" err="1" smtClean="0"/>
              <a:t>project</a:t>
            </a:r>
            <a:r>
              <a:rPr lang="fr-BE" baseline="0" dirty="0" smtClean="0"/>
              <a:t> in the new </a:t>
            </a:r>
            <a:r>
              <a:rPr lang="fr-BE" baseline="0" dirty="0" err="1" smtClean="0"/>
              <a:t>context</a:t>
            </a:r>
            <a:r>
              <a:rPr lang="fr-BE" baseline="0" dirty="0" smtClean="0"/>
              <a:t> : </a:t>
            </a:r>
            <a:r>
              <a:rPr lang="fr-BE" baseline="0" dirty="0" err="1" smtClean="0"/>
              <a:t>renewal</a:t>
            </a:r>
            <a:r>
              <a:rPr lang="fr-BE" baseline="0" dirty="0" smtClean="0"/>
              <a:t> of </a:t>
            </a:r>
            <a:r>
              <a:rPr lang="fr-BE" baseline="0" dirty="0" err="1" smtClean="0"/>
              <a:t>our</a:t>
            </a:r>
            <a:r>
              <a:rPr lang="fr-BE" baseline="0" dirty="0" smtClean="0"/>
              <a:t> website.</a:t>
            </a:r>
          </a:p>
          <a:p>
            <a:r>
              <a:rPr lang="fr-BE" baseline="0" dirty="0" smtClean="0"/>
              <a:t>Total relooking to </a:t>
            </a:r>
            <a:r>
              <a:rPr lang="fr-BE" baseline="0" dirty="0" err="1" smtClean="0"/>
              <a:t>meet</a:t>
            </a:r>
            <a:r>
              <a:rPr lang="fr-BE" baseline="0" dirty="0" smtClean="0"/>
              <a:t> </a:t>
            </a:r>
            <a:r>
              <a:rPr lang="fr-BE" baseline="0" dirty="0" err="1" smtClean="0"/>
              <a:t>current</a:t>
            </a:r>
            <a:r>
              <a:rPr lang="fr-BE" baseline="0" dirty="0" smtClean="0"/>
              <a:t> standards of design and </a:t>
            </a:r>
            <a:r>
              <a:rPr lang="fr-BE" baseline="0" dirty="0" err="1" smtClean="0"/>
              <a:t>responsivity</a:t>
            </a:r>
            <a:endParaRPr lang="fr-BE" baseline="0" dirty="0" smtClean="0"/>
          </a:p>
          <a:p>
            <a:r>
              <a:rPr lang="fr-BE" baseline="0" dirty="0" smtClean="0"/>
              <a:t>New content : no copy-</a:t>
            </a:r>
            <a:r>
              <a:rPr lang="fr-BE" baseline="0" dirty="0" err="1" smtClean="0"/>
              <a:t>paste</a:t>
            </a:r>
            <a:r>
              <a:rPr lang="fr-BE" baseline="0" dirty="0" smtClean="0"/>
              <a:t>, SEO</a:t>
            </a:r>
            <a:endParaRPr lang="fr-BE" dirty="0" smtClean="0"/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7EF260-D03C-43F2-A2FC-5E90D4A382D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570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5764213"/>
            <a:ext cx="13906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20000" flipH="1" flipV="1">
            <a:off x="-3575050" y="-438150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50" y="6069013"/>
            <a:ext cx="52705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1"/>
          <p:cNvGrpSpPr>
            <a:grpSpLocks/>
          </p:cNvGrpSpPr>
          <p:nvPr/>
        </p:nvGrpSpPr>
        <p:grpSpPr bwMode="auto">
          <a:xfrm>
            <a:off x="2125663" y="2071688"/>
            <a:ext cx="617537" cy="139700"/>
            <a:chOff x="4259287" y="501303"/>
            <a:chExt cx="616806" cy="140422"/>
          </a:xfrm>
        </p:grpSpPr>
        <p:sp>
          <p:nvSpPr>
            <p:cNvPr id="8" name="Afgeronde rechthoek 26"/>
            <p:cNvSpPr/>
            <p:nvPr/>
          </p:nvSpPr>
          <p:spPr>
            <a:xfrm>
              <a:off x="4259287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9" name="Afgeronde rechthoek 30"/>
            <p:cNvSpPr/>
            <p:nvPr/>
          </p:nvSpPr>
          <p:spPr>
            <a:xfrm>
              <a:off x="4417849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0" name="Afgeronde rechthoek 31"/>
            <p:cNvSpPr/>
            <p:nvPr/>
          </p:nvSpPr>
          <p:spPr>
            <a:xfrm>
              <a:off x="4576411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1" name="Afgeronde rechthoek 32"/>
            <p:cNvSpPr/>
            <p:nvPr/>
          </p:nvSpPr>
          <p:spPr>
            <a:xfrm>
              <a:off x="4734973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solidFill>
                  <a:srgbClr val="C2004D"/>
                </a:solidFill>
                <a:cs typeface="Arial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2466974"/>
            <a:ext cx="5753100" cy="1724025"/>
          </a:xfrm>
        </p:spPr>
        <p:txBody>
          <a:bodyPr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257675"/>
            <a:ext cx="5753100" cy="1000124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216056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49" y="2714625"/>
            <a:ext cx="7877176" cy="3162300"/>
          </a:xfrm>
        </p:spPr>
        <p:txBody>
          <a:bodyPr rtlCol="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124" y="1876426"/>
            <a:ext cx="6134101" cy="742949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/>
              <a:t>27/09/2016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Crisis Communication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005744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/>
              <a:t>27/09/2016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Crisis Communication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504476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7207" flipH="1" flipV="1">
            <a:off x="296863" y="5251450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eperen 42"/>
          <p:cNvGrpSpPr>
            <a:grpSpLocks/>
          </p:cNvGrpSpPr>
          <p:nvPr/>
        </p:nvGrpSpPr>
        <p:grpSpPr bwMode="auto">
          <a:xfrm>
            <a:off x="3067050" y="4864100"/>
            <a:ext cx="3009900" cy="141288"/>
            <a:chOff x="3067728" y="5089108"/>
            <a:chExt cx="3008546" cy="140422"/>
          </a:xfrm>
        </p:grpSpPr>
        <p:grpSp>
          <p:nvGrpSpPr>
            <p:cNvPr id="5" name="Groeperen 35"/>
            <p:cNvGrpSpPr>
              <a:grpSpLocks/>
            </p:cNvGrpSpPr>
            <p:nvPr/>
          </p:nvGrpSpPr>
          <p:grpSpPr bwMode="auto">
            <a:xfrm>
              <a:off x="4263597" y="5089108"/>
              <a:ext cx="616806" cy="140422"/>
              <a:chOff x="632401" y="586809"/>
              <a:chExt cx="616806" cy="140422"/>
            </a:xfrm>
          </p:grpSpPr>
          <p:sp>
            <p:nvSpPr>
              <p:cNvPr id="8" name="Afgeronde rechthoek 12"/>
              <p:cNvSpPr/>
              <p:nvPr/>
            </p:nvSpPr>
            <p:spPr>
              <a:xfrm>
                <a:off x="632969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E3B2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9" name="Afgeronde rechthoek 13"/>
              <p:cNvSpPr/>
              <p:nvPr/>
            </p:nvSpPr>
            <p:spPr>
              <a:xfrm>
                <a:off x="791647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0" name="Afgeronde rechthoek 14"/>
              <p:cNvSpPr/>
              <p:nvPr/>
            </p:nvSpPr>
            <p:spPr>
              <a:xfrm>
                <a:off x="950326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1" name="Afgeronde rechthoek 15"/>
              <p:cNvSpPr/>
              <p:nvPr/>
            </p:nvSpPr>
            <p:spPr>
              <a:xfrm>
                <a:off x="1109004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</p:grpSp>
        <p:cxnSp>
          <p:nvCxnSpPr>
            <p:cNvPr id="6" name="Rechte verbindingslijn 38"/>
            <p:cNvCxnSpPr/>
            <p:nvPr/>
          </p:nvCxnSpPr>
          <p:spPr>
            <a:xfrm flipH="1">
              <a:off x="3067728" y="5152219"/>
              <a:ext cx="108536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Rechte verbindingslijn 39"/>
            <p:cNvCxnSpPr/>
            <p:nvPr/>
          </p:nvCxnSpPr>
          <p:spPr>
            <a:xfrm flipH="1">
              <a:off x="4970285" y="5152219"/>
              <a:ext cx="110598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1162051"/>
            <a:ext cx="6336000" cy="3267074"/>
          </a:xfrm>
        </p:spPr>
        <p:txBody>
          <a:bodyPr anchor="ctr"/>
          <a:lstStyle>
            <a:lvl1pPr marL="0" indent="0" algn="ctr">
              <a:buFontTx/>
              <a:buNone/>
              <a:defRPr sz="50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66643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/>
              <a:t>27/09/2016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Crisis Communication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025538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3298825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23707" flipH="1" flipV="1">
            <a:off x="1599407" y="2485231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8178800" y="414338"/>
            <a:ext cx="615950" cy="141287"/>
            <a:chOff x="8178063" y="414687"/>
            <a:chExt cx="616806" cy="140422"/>
          </a:xfrm>
        </p:grpSpPr>
        <p:sp>
          <p:nvSpPr>
            <p:cNvPr id="8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1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3314699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9596142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9217026" cy="691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2551113"/>
            <a:ext cx="9172576" cy="1698625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403225" y="414338"/>
            <a:ext cx="617538" cy="141287"/>
            <a:chOff x="8178063" y="414687"/>
            <a:chExt cx="616806" cy="140422"/>
          </a:xfrm>
        </p:grpSpPr>
        <p:sp>
          <p:nvSpPr>
            <p:cNvPr id="6" name="Afgeronde rechthoek 12"/>
            <p:cNvSpPr/>
            <p:nvPr/>
          </p:nvSpPr>
          <p:spPr>
            <a:xfrm>
              <a:off x="8178063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7" name="Afgeronde rechthoek 13"/>
            <p:cNvSpPr/>
            <p:nvPr/>
          </p:nvSpPr>
          <p:spPr>
            <a:xfrm>
              <a:off x="8336625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4"/>
            <p:cNvSpPr/>
            <p:nvPr/>
          </p:nvSpPr>
          <p:spPr>
            <a:xfrm>
              <a:off x="8495187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5"/>
            <p:cNvSpPr/>
            <p:nvPr/>
          </p:nvSpPr>
          <p:spPr>
            <a:xfrm>
              <a:off x="8653748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0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23707" flipH="1" flipV="1">
            <a:off x="1599407" y="2485231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2566599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6510712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3114675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560000" flipH="1" flipV="1">
            <a:off x="872332" y="316706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141288" y="414338"/>
            <a:ext cx="615950" cy="141287"/>
            <a:chOff x="8178063" y="414687"/>
            <a:chExt cx="616806" cy="140422"/>
          </a:xfrm>
        </p:grpSpPr>
        <p:sp>
          <p:nvSpPr>
            <p:cNvPr id="7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1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3130622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7174502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2552700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65617">
            <a:off x="1314450" y="2835275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8178800" y="414338"/>
            <a:ext cx="615950" cy="141287"/>
            <a:chOff x="8178063" y="414687"/>
            <a:chExt cx="616806" cy="140422"/>
          </a:xfrm>
        </p:grpSpPr>
        <p:sp>
          <p:nvSpPr>
            <p:cNvPr id="7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1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2568647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50253008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3486150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65617">
            <a:off x="1314450" y="2835275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8178800" y="414338"/>
            <a:ext cx="615950" cy="141287"/>
            <a:chOff x="8178063" y="414687"/>
            <a:chExt cx="616806" cy="140422"/>
          </a:xfrm>
        </p:grpSpPr>
        <p:sp>
          <p:nvSpPr>
            <p:cNvPr id="7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1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3502097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46041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538" y="2824163"/>
            <a:ext cx="240665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26070" flipH="1" flipV="1">
            <a:off x="-3546475" y="3606800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5888038"/>
            <a:ext cx="66516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527050" y="6245225"/>
            <a:ext cx="615950" cy="141288"/>
            <a:chOff x="526383" y="6245380"/>
            <a:chExt cx="616806" cy="140422"/>
          </a:xfrm>
        </p:grpSpPr>
        <p:sp>
          <p:nvSpPr>
            <p:cNvPr id="6" name="Afgeronde rechthoek 26"/>
            <p:cNvSpPr/>
            <p:nvPr/>
          </p:nvSpPr>
          <p:spPr>
            <a:xfrm>
              <a:off x="526383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7" name="Afgeronde rechthoek 30"/>
            <p:cNvSpPr/>
            <p:nvPr/>
          </p:nvSpPr>
          <p:spPr>
            <a:xfrm>
              <a:off x="685354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31"/>
            <p:cNvSpPr/>
            <p:nvPr/>
          </p:nvSpPr>
          <p:spPr>
            <a:xfrm>
              <a:off x="844324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32"/>
            <p:cNvSpPr/>
            <p:nvPr/>
          </p:nvSpPr>
          <p:spPr>
            <a:xfrm>
              <a:off x="1003295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378455897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an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5650"/>
            <a:ext cx="9144000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80000" flipH="1" flipV="1">
            <a:off x="631825" y="373063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50" y="6069013"/>
            <a:ext cx="52705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1"/>
          <p:cNvGrpSpPr>
            <a:grpSpLocks/>
          </p:cNvGrpSpPr>
          <p:nvPr/>
        </p:nvGrpSpPr>
        <p:grpSpPr bwMode="auto">
          <a:xfrm>
            <a:off x="8016875" y="354013"/>
            <a:ext cx="617538" cy="141287"/>
            <a:chOff x="4259287" y="501303"/>
            <a:chExt cx="616806" cy="140422"/>
          </a:xfrm>
        </p:grpSpPr>
        <p:sp>
          <p:nvSpPr>
            <p:cNvPr id="8" name="Afgeronde rechthoek 26"/>
            <p:cNvSpPr/>
            <p:nvPr/>
          </p:nvSpPr>
          <p:spPr>
            <a:xfrm>
              <a:off x="4259287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9" name="Afgeronde rechthoek 30"/>
            <p:cNvSpPr/>
            <p:nvPr/>
          </p:nvSpPr>
          <p:spPr>
            <a:xfrm>
              <a:off x="4417849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0" name="Afgeronde rechthoek 31"/>
            <p:cNvSpPr/>
            <p:nvPr/>
          </p:nvSpPr>
          <p:spPr>
            <a:xfrm>
              <a:off x="4576411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1" name="Afgeronde rechthoek 32"/>
            <p:cNvSpPr/>
            <p:nvPr/>
          </p:nvSpPr>
          <p:spPr>
            <a:xfrm>
              <a:off x="4734972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solidFill>
                  <a:srgbClr val="C2004D"/>
                </a:solidFill>
                <a:cs typeface="Arial"/>
              </a:endParaRPr>
            </a:p>
          </p:txBody>
        </p:sp>
      </p:grpSp>
      <p:pic>
        <p:nvPicPr>
          <p:cNvPr id="12" name="Afbeelding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5764213"/>
            <a:ext cx="13906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24" y="3038474"/>
            <a:ext cx="6610351" cy="1724025"/>
          </a:xfrm>
        </p:spPr>
        <p:txBody>
          <a:bodyPr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7224" y="4733925"/>
            <a:ext cx="6610351" cy="89535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2562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41070" flipV="1">
            <a:off x="1910557" y="462756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5991225"/>
            <a:ext cx="528638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4"/>
          <p:cNvGrpSpPr>
            <a:grpSpLocks/>
          </p:cNvGrpSpPr>
          <p:nvPr/>
        </p:nvGrpSpPr>
        <p:grpSpPr bwMode="auto">
          <a:xfrm>
            <a:off x="682625" y="1803400"/>
            <a:ext cx="617538" cy="139700"/>
            <a:chOff x="4259287" y="501303"/>
            <a:chExt cx="616806" cy="140422"/>
          </a:xfrm>
        </p:grpSpPr>
        <p:sp>
          <p:nvSpPr>
            <p:cNvPr id="8" name="Afgeronde rechthoek 26"/>
            <p:cNvSpPr/>
            <p:nvPr/>
          </p:nvSpPr>
          <p:spPr>
            <a:xfrm>
              <a:off x="4259287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9" name="Afgeronde rechthoek 30"/>
            <p:cNvSpPr/>
            <p:nvPr/>
          </p:nvSpPr>
          <p:spPr>
            <a:xfrm>
              <a:off x="4417849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0" name="Afgeronde rechthoek 31"/>
            <p:cNvSpPr/>
            <p:nvPr/>
          </p:nvSpPr>
          <p:spPr>
            <a:xfrm>
              <a:off x="4576411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1" name="Afgeronde rechthoek 32"/>
            <p:cNvSpPr/>
            <p:nvPr/>
          </p:nvSpPr>
          <p:spPr>
            <a:xfrm>
              <a:off x="4734972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</p:grpSp>
      <p:pic>
        <p:nvPicPr>
          <p:cNvPr id="12" name="Afbeelding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5764213"/>
            <a:ext cx="13906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599" y="2247899"/>
            <a:ext cx="6610351" cy="1724025"/>
          </a:xfrm>
        </p:spPr>
        <p:txBody>
          <a:bodyPr/>
          <a:lstStyle>
            <a:lvl1pPr algn="l">
              <a:lnSpc>
                <a:spcPct val="80000"/>
              </a:lnSpc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599" y="4200525"/>
            <a:ext cx="6610351" cy="89535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52846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/>
              <a:t>27/09/2016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Crisis Communication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19373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green">
    <p:bg>
      <p:bgPr>
        <a:solidFill>
          <a:srgbClr val="A5A3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19852" flipH="1" flipV="1">
            <a:off x="1368425" y="3563938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5876925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1"/>
          <p:cNvGrpSpPr>
            <a:grpSpLocks/>
          </p:cNvGrpSpPr>
          <p:nvPr/>
        </p:nvGrpSpPr>
        <p:grpSpPr bwMode="auto">
          <a:xfrm rot="10800000">
            <a:off x="4264025" y="476250"/>
            <a:ext cx="615950" cy="141288"/>
            <a:chOff x="4259287" y="501303"/>
            <a:chExt cx="616806" cy="140422"/>
          </a:xfrm>
        </p:grpSpPr>
        <p:sp>
          <p:nvSpPr>
            <p:cNvPr id="8" name="Afgeronde rechthoek 19"/>
            <p:cNvSpPr/>
            <p:nvPr/>
          </p:nvSpPr>
          <p:spPr>
            <a:xfrm>
              <a:off x="4259287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20"/>
            <p:cNvSpPr/>
            <p:nvPr/>
          </p:nvSpPr>
          <p:spPr>
            <a:xfrm>
              <a:off x="4418258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21"/>
            <p:cNvSpPr/>
            <p:nvPr/>
          </p:nvSpPr>
          <p:spPr>
            <a:xfrm>
              <a:off x="4577228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1" name="Afgeronde rechthoek 22"/>
            <p:cNvSpPr/>
            <p:nvPr/>
          </p:nvSpPr>
          <p:spPr>
            <a:xfrm>
              <a:off x="4736199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solidFill>
                  <a:srgbClr val="C2004D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543176"/>
            <a:ext cx="6015037" cy="1809750"/>
          </a:xfrm>
        </p:spPr>
        <p:txBody>
          <a:bodyPr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32314"/>
            <a:ext cx="6043612" cy="1500187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23889" y="1619250"/>
            <a:ext cx="1471612" cy="819150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453104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fuchsia">
    <p:bg>
      <p:bgPr>
        <a:solidFill>
          <a:srgbClr val="C300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94157" flipH="1" flipV="1">
            <a:off x="2763043" y="1413669"/>
            <a:ext cx="11036301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4259263" y="501650"/>
            <a:ext cx="617537" cy="139700"/>
            <a:chOff x="4259287" y="501303"/>
            <a:chExt cx="616806" cy="140422"/>
          </a:xfrm>
        </p:grpSpPr>
        <p:sp>
          <p:nvSpPr>
            <p:cNvPr id="7" name="Afgeronde rechthoek 24"/>
            <p:cNvSpPr/>
            <p:nvPr/>
          </p:nvSpPr>
          <p:spPr>
            <a:xfrm>
              <a:off x="4259287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25"/>
            <p:cNvSpPr/>
            <p:nvPr/>
          </p:nvSpPr>
          <p:spPr>
            <a:xfrm>
              <a:off x="4417849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26"/>
            <p:cNvSpPr/>
            <p:nvPr/>
          </p:nvSpPr>
          <p:spPr>
            <a:xfrm>
              <a:off x="4576411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27"/>
            <p:cNvSpPr/>
            <p:nvPr/>
          </p:nvSpPr>
          <p:spPr>
            <a:xfrm>
              <a:off x="4734973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 dirty="0"/>
            </a:p>
          </p:txBody>
        </p:sp>
      </p:grpSp>
      <p:pic>
        <p:nvPicPr>
          <p:cNvPr id="11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5876925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543176"/>
            <a:ext cx="6015037" cy="1809750"/>
          </a:xfrm>
        </p:spPr>
        <p:txBody>
          <a:bodyPr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32314"/>
            <a:ext cx="6043612" cy="1500187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23889" y="1619250"/>
            <a:ext cx="1471612" cy="819150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687801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yellow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48175" flipH="1" flipV="1">
            <a:off x="2218532" y="3129756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eperen 18"/>
          <p:cNvGrpSpPr>
            <a:grpSpLocks/>
          </p:cNvGrpSpPr>
          <p:nvPr/>
        </p:nvGrpSpPr>
        <p:grpSpPr bwMode="auto">
          <a:xfrm>
            <a:off x="4259263" y="501650"/>
            <a:ext cx="617537" cy="139700"/>
            <a:chOff x="4259287" y="501303"/>
            <a:chExt cx="616806" cy="140422"/>
          </a:xfrm>
        </p:grpSpPr>
        <p:sp>
          <p:nvSpPr>
            <p:cNvPr id="7" name="Afgeronde rechthoek 19"/>
            <p:cNvSpPr/>
            <p:nvPr/>
          </p:nvSpPr>
          <p:spPr>
            <a:xfrm>
              <a:off x="4259287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20"/>
            <p:cNvSpPr/>
            <p:nvPr/>
          </p:nvSpPr>
          <p:spPr>
            <a:xfrm>
              <a:off x="4417849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21"/>
            <p:cNvSpPr/>
            <p:nvPr/>
          </p:nvSpPr>
          <p:spPr>
            <a:xfrm>
              <a:off x="4576411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30"/>
            <p:cNvSpPr/>
            <p:nvPr/>
          </p:nvSpPr>
          <p:spPr>
            <a:xfrm>
              <a:off x="4734973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 dirty="0"/>
            </a:p>
          </p:txBody>
        </p:sp>
      </p:grpSp>
      <p:pic>
        <p:nvPicPr>
          <p:cNvPr id="11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5876925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543176"/>
            <a:ext cx="6015037" cy="1809750"/>
          </a:xfrm>
        </p:spPr>
        <p:txBody>
          <a:bodyPr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32314"/>
            <a:ext cx="6043612" cy="1500187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23889" y="1619250"/>
            <a:ext cx="1471612" cy="819150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5849923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051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051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/>
              <a:t>27/09/2016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Crisis Communication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104364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49" y="1828800"/>
            <a:ext cx="4467225" cy="4048125"/>
          </a:xfrm>
        </p:spPr>
        <p:txBody>
          <a:bodyPr rtlCol="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1150" y="2486025"/>
            <a:ext cx="3114676" cy="3000375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/>
              <a:t>27/09/2016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Crisis Communication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11937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9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04103">
            <a:off x="7050088" y="5241925"/>
            <a:ext cx="2566987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7843838" y="6000750"/>
            <a:ext cx="938212" cy="457200"/>
            <a:chOff x="7843122" y="6000751"/>
            <a:chExt cx="939600" cy="457272"/>
          </a:xfrm>
        </p:grpSpPr>
        <p:sp>
          <p:nvSpPr>
            <p:cNvPr id="9" name="Rounded Rectangle 8"/>
            <p:cNvSpPr/>
            <p:nvPr/>
          </p:nvSpPr>
          <p:spPr>
            <a:xfrm>
              <a:off x="7876508" y="6029331"/>
              <a:ext cx="877596" cy="395350"/>
            </a:xfrm>
            <a:prstGeom prst="roundRect">
              <a:avLst>
                <a:gd name="adj" fmla="val 704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41" name="Picture 7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3122" y="6000751"/>
              <a:ext cx="939600" cy="457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608013" y="457200"/>
            <a:ext cx="78867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BE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8013" y="1552575"/>
            <a:ext cx="7886700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BE" smtClean="0"/>
              <a:t>Click to edit Master text styles</a:t>
            </a:r>
          </a:p>
          <a:p>
            <a:pPr lvl="1"/>
            <a:r>
              <a:rPr lang="en-US" altLang="nl-BE" smtClean="0"/>
              <a:t>Second level</a:t>
            </a:r>
          </a:p>
          <a:p>
            <a:pPr lvl="2"/>
            <a:r>
              <a:rPr lang="en-US" altLang="nl-BE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857250" cy="25241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nl-BE" smtClean="0"/>
              <a:t>27/09/2016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975" y="6356350"/>
            <a:ext cx="3086100" cy="25241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Crisis Communication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08EB83-1F47-49CF-A40A-0D5B1D691C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1"/>
          <p:cNvGrpSpPr>
            <a:grpSpLocks/>
          </p:cNvGrpSpPr>
          <p:nvPr/>
        </p:nvGrpSpPr>
        <p:grpSpPr bwMode="auto">
          <a:xfrm>
            <a:off x="8669338" y="365125"/>
            <a:ext cx="139700" cy="615950"/>
            <a:chOff x="8674370" y="364342"/>
            <a:chExt cx="140422" cy="616806"/>
          </a:xfrm>
        </p:grpSpPr>
        <p:sp>
          <p:nvSpPr>
            <p:cNvPr id="13" name="Afgeronde rechthoek 14"/>
            <p:cNvSpPr/>
            <p:nvPr/>
          </p:nvSpPr>
          <p:spPr>
            <a:xfrm rot="5400000">
              <a:off x="8674634" y="364078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grpSp>
          <p:nvGrpSpPr>
            <p:cNvPr id="1036" name="Group 13"/>
            <p:cNvGrpSpPr>
              <a:grpSpLocks/>
            </p:cNvGrpSpPr>
            <p:nvPr/>
          </p:nvGrpSpPr>
          <p:grpSpPr bwMode="auto"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5" name="Afgeronde rechthoek 14"/>
              <p:cNvSpPr/>
              <p:nvPr/>
            </p:nvSpPr>
            <p:spPr>
              <a:xfrm rot="5400000">
                <a:off x="8670151" y="722476"/>
                <a:ext cx="139894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6" name="Afgeronde rechthoek 15"/>
              <p:cNvSpPr/>
              <p:nvPr/>
            </p:nvSpPr>
            <p:spPr>
              <a:xfrm rot="5400000">
                <a:off x="8670151" y="881447"/>
                <a:ext cx="139894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7" name="Afgeronde rechthoek 16"/>
              <p:cNvSpPr/>
              <p:nvPr/>
            </p:nvSpPr>
            <p:spPr>
              <a:xfrm rot="5400000">
                <a:off x="8670151" y="1040418"/>
                <a:ext cx="139894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</p:grpSp>
      </p:grpSp>
      <p:cxnSp>
        <p:nvCxnSpPr>
          <p:cNvPr id="20" name="Straight Connector 19"/>
          <p:cNvCxnSpPr/>
          <p:nvPr/>
        </p:nvCxnSpPr>
        <p:spPr>
          <a:xfrm>
            <a:off x="1552575" y="6400800"/>
            <a:ext cx="0" cy="115888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  <p:sldLayoutId id="2147483712" r:id="rId19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9pPr>
    </p:titleStyle>
    <p:bodyStyle>
      <a:lvl1pPr marL="133350" indent="-133350" algn="l" rtl="0" eaLnBrk="1" fontAlgn="base" hangingPunct="1">
        <a:spcBef>
          <a:spcPts val="6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114300" algn="l" rtl="0" eaLnBrk="1" fontAlgn="base" hangingPunct="1">
        <a:spcBef>
          <a:spcPts val="4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019175" indent="-104775" algn="l" rtl="0" eaLnBrk="1" fontAlgn="base" hangingPunct="1">
        <a:spcBef>
          <a:spcPts val="4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3"/>
          <p:cNvSpPr>
            <a:spLocks noGrp="1"/>
          </p:cNvSpPr>
          <p:nvPr>
            <p:ph type="ctrTitle"/>
          </p:nvPr>
        </p:nvSpPr>
        <p:spPr>
          <a:xfrm>
            <a:off x="2057400" y="2466975"/>
            <a:ext cx="5753100" cy="1724025"/>
          </a:xfrm>
        </p:spPr>
        <p:txBody>
          <a:bodyPr/>
          <a:lstStyle/>
          <a:p>
            <a:r>
              <a:rPr lang="fr-BE" altLang="nl-BE" dirty="0" smtClean="0"/>
              <a:t>Belnet Update</a:t>
            </a:r>
            <a:br>
              <a:rPr lang="fr-BE" altLang="nl-BE" dirty="0" smtClean="0"/>
            </a:br>
            <a:endParaRPr lang="nl-BE" altLang="nl-BE" dirty="0" smtClean="0"/>
          </a:p>
        </p:txBody>
      </p:sp>
      <p:sp>
        <p:nvSpPr>
          <p:cNvPr id="21507" name="Subtitle 4"/>
          <p:cNvSpPr>
            <a:spLocks noGrp="1"/>
          </p:cNvSpPr>
          <p:nvPr>
            <p:ph type="subTitle" idx="1"/>
          </p:nvPr>
        </p:nvSpPr>
        <p:spPr>
          <a:xfrm>
            <a:off x="2057400" y="4257675"/>
            <a:ext cx="5753100" cy="10001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fr-BE" altLang="nl-BE" sz="2400" b="1" dirty="0" err="1" smtClean="0"/>
              <a:t>Sig</a:t>
            </a:r>
            <a:r>
              <a:rPr lang="fr-BE" altLang="nl-BE" sz="2400" b="1" dirty="0" smtClean="0"/>
              <a:t>-MarCom</a:t>
            </a:r>
          </a:p>
          <a:p>
            <a:pPr>
              <a:spcBef>
                <a:spcPct val="0"/>
              </a:spcBef>
            </a:pPr>
            <a:r>
              <a:rPr lang="fr-BE" altLang="nl-BE" sz="2400" b="1" dirty="0" err="1" smtClean="0"/>
              <a:t>Lisbon</a:t>
            </a:r>
            <a:r>
              <a:rPr lang="fr-BE" altLang="nl-BE" sz="2400" b="1" dirty="0" smtClean="0"/>
              <a:t>, 26th </a:t>
            </a:r>
            <a:r>
              <a:rPr lang="fr-BE" altLang="nl-BE" sz="2400" b="1" dirty="0" err="1" smtClean="0"/>
              <a:t>October</a:t>
            </a:r>
            <a:r>
              <a:rPr lang="fr-BE" altLang="nl-BE" sz="2400" b="1" dirty="0" smtClean="0"/>
              <a:t> 2018</a:t>
            </a:r>
            <a:endParaRPr lang="nl-BE" altLang="nl-BE" sz="2400" b="1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Belnet MarCom – Project #2 : </a:t>
            </a:r>
            <a:r>
              <a:rPr lang="fr-BE" dirty="0" err="1" smtClean="0"/>
              <a:t>Crisis</a:t>
            </a:r>
            <a:r>
              <a:rPr lang="fr-BE" dirty="0" smtClean="0"/>
              <a:t> communication plan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dirty="0" smtClean="0"/>
              <a:t>26/09/2018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Sig-MarCom Lisbon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42" y="1977656"/>
            <a:ext cx="7460032" cy="3323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63568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Belnet MarCom – Project #2 : </a:t>
            </a:r>
            <a:r>
              <a:rPr lang="fr-BE" dirty="0" err="1" smtClean="0"/>
              <a:t>Crisis</a:t>
            </a:r>
            <a:r>
              <a:rPr lang="fr-BE" dirty="0" smtClean="0"/>
              <a:t> communication plan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dirty="0" smtClean="0"/>
              <a:t>26/09/2018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Sig-MarCom Lisbon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834" y="1985186"/>
            <a:ext cx="3423682" cy="1903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921" y="4090204"/>
            <a:ext cx="5092995" cy="161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81038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More to come in 2019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dirty="0" smtClean="0"/>
              <a:t>26/09/2018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Sig MarCom Lisbon</a:t>
            </a:r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38" y="1862137"/>
            <a:ext cx="6648450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66785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More to come in 2019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dirty="0" smtClean="0"/>
              <a:t>26/09/2018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Sig MarCom Lisbon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2231231"/>
            <a:ext cx="7886700" cy="295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56373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More to come in 2019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dirty="0" smtClean="0"/>
              <a:t>26/09/2018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Sig MarCom Lisbon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392" y="1414352"/>
            <a:ext cx="2878797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71899" y="1953733"/>
            <a:ext cx="4316821" cy="3237616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5930309" y="1881963"/>
            <a:ext cx="756241" cy="40403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151774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dirty="0" smtClean="0"/>
              <a:t>26/09/2018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Sig MarCom Lisbon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99" y="712382"/>
            <a:ext cx="7174207" cy="4974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33847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Belnet 1993-2018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dirty="0" smtClean="0"/>
              <a:t>26/09/2018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Sig-MarCom Lisbon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2051" name="Picture 3" descr="C:\Users\Belnet\AppData\Local\Temp\25logo_wide_0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941" y="1318436"/>
            <a:ext cx="3465918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5973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Belnet 1993-2018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dirty="0"/>
              <a:t>2</a:t>
            </a:r>
            <a:r>
              <a:rPr lang="nl-BE" dirty="0" smtClean="0"/>
              <a:t>6/09/2018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Sig-Marcom Lisbon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26" y="1552575"/>
            <a:ext cx="7775674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74368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Belnet 1993-2018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dirty="0"/>
              <a:t>2</a:t>
            </a:r>
            <a:r>
              <a:rPr lang="nl-BE" dirty="0" smtClean="0"/>
              <a:t>6/09/2018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Sig-Marcom Lisbon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809" y="1552576"/>
            <a:ext cx="6432698" cy="4288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82942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Belnet 1993-2018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dirty="0" smtClean="0"/>
              <a:t>26/09/2018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Sig-Marcom Lisbon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57" y="1499412"/>
            <a:ext cx="3546709" cy="3891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804" y="2038905"/>
            <a:ext cx="3482842" cy="2320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7649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Belnet 1993-2018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dirty="0" smtClean="0"/>
              <a:t>26/09/2018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Sig-Marcom Lisbon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051" y="2161954"/>
            <a:ext cx="6272287" cy="280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50249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Belnet MarCom – </a:t>
            </a:r>
            <a:r>
              <a:rPr lang="fr-BE" dirty="0" err="1" smtClean="0"/>
              <a:t>Some</a:t>
            </a:r>
            <a:r>
              <a:rPr lang="fr-BE" dirty="0" smtClean="0"/>
              <a:t> changes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dirty="0" smtClean="0"/>
              <a:t>26/09/2018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3077" y="6366982"/>
            <a:ext cx="3086100" cy="25241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Sig-Marcom Lisbon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2152" y="1552575"/>
            <a:ext cx="3698421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03780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Belnet MarCom – </a:t>
            </a:r>
            <a:r>
              <a:rPr lang="fr-BE" dirty="0" err="1" smtClean="0"/>
              <a:t>Some</a:t>
            </a:r>
            <a:r>
              <a:rPr lang="fr-BE" dirty="0" smtClean="0"/>
              <a:t> changes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dirty="0" smtClean="0"/>
              <a:t>26/09/2018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Sig-MarCom Lisbon</a:t>
            </a:r>
            <a:endParaRPr lang="en-US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977" y="1763601"/>
            <a:ext cx="3375136" cy="3375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72242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Belnet MarCom – Project #1 : New </a:t>
            </a:r>
            <a:r>
              <a:rPr lang="fr-BE" dirty="0" err="1" smtClean="0"/>
              <a:t>corporate</a:t>
            </a:r>
            <a:r>
              <a:rPr lang="fr-BE" dirty="0" smtClean="0"/>
              <a:t> website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dirty="0" smtClean="0"/>
              <a:t>26/09/2018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Sig-MarCom Lisbon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985" y="1552575"/>
            <a:ext cx="6040755" cy="4314825"/>
          </a:xfrm>
        </p:spPr>
      </p:pic>
      <p:sp>
        <p:nvSpPr>
          <p:cNvPr id="9" name="Rectangle 8"/>
          <p:cNvSpPr/>
          <p:nvPr/>
        </p:nvSpPr>
        <p:spPr>
          <a:xfrm>
            <a:off x="2339163" y="2967335"/>
            <a:ext cx="43806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Outdated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00316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lnet - PowerPoint Template-2">
  <a:themeElements>
    <a:clrScheme name="Belnet 2016 - presentaties">
      <a:dk1>
        <a:srgbClr val="706F6F"/>
      </a:dk1>
      <a:lt1>
        <a:sysClr val="window" lastClr="FFFFFF"/>
      </a:lt1>
      <a:dk2>
        <a:srgbClr val="0071BA"/>
      </a:dk2>
      <a:lt2>
        <a:srgbClr val="FFFFFF"/>
      </a:lt2>
      <a:accent1>
        <a:srgbClr val="00599C"/>
      </a:accent1>
      <a:accent2>
        <a:srgbClr val="E3B240"/>
      </a:accent2>
      <a:accent3>
        <a:srgbClr val="A5A32E"/>
      </a:accent3>
      <a:accent4>
        <a:srgbClr val="C3004D"/>
      </a:accent4>
      <a:accent5>
        <a:srgbClr val="9DD1E7"/>
      </a:accent5>
      <a:accent6>
        <a:srgbClr val="706F6F"/>
      </a:accent6>
      <a:hlink>
        <a:srgbClr val="0071BA"/>
      </a:hlink>
      <a:folHlink>
        <a:srgbClr val="706F6F"/>
      </a:folHlink>
    </a:clrScheme>
    <a:fontScheme name="Belnet 2016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efault Theme" id="{66888BC4-4E98-4F1C-A8CB-60B641C5A694}" vid="{B096023D-71DE-40D4-922F-3B5EF51A5B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Belnet - PowerPoint Template-2</Template>
  <TotalTime>283</TotalTime>
  <Words>373</Words>
  <Application>Microsoft Office PowerPoint</Application>
  <PresentationFormat>On-screen Show (4:3)</PresentationFormat>
  <Paragraphs>85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Belnet - PowerPoint Template-2</vt:lpstr>
      <vt:lpstr>Belnet Update </vt:lpstr>
      <vt:lpstr>Belnet 1993-2018</vt:lpstr>
      <vt:lpstr>Belnet 1993-2018</vt:lpstr>
      <vt:lpstr>Belnet 1993-2018</vt:lpstr>
      <vt:lpstr>Belnet 1993-2018</vt:lpstr>
      <vt:lpstr>Belnet 1993-2018</vt:lpstr>
      <vt:lpstr>Belnet MarCom – Some changes</vt:lpstr>
      <vt:lpstr>Belnet MarCom – Some changes</vt:lpstr>
      <vt:lpstr>Belnet MarCom – Project #1 : New corporate website</vt:lpstr>
      <vt:lpstr>Belnet MarCom – Project #2 : Crisis communication plan</vt:lpstr>
      <vt:lpstr>Belnet MarCom – Project #2 : Crisis communication plan</vt:lpstr>
      <vt:lpstr>More to come in 2019</vt:lpstr>
      <vt:lpstr>More to come in 2019</vt:lpstr>
      <vt:lpstr>More to come in 2019</vt:lpstr>
      <vt:lpstr>PowerPoint Presentation</vt:lpstr>
    </vt:vector>
  </TitlesOfParts>
  <Company>Belnet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Belnet</dc:creator>
  <cp:lastModifiedBy>Belnet</cp:lastModifiedBy>
  <cp:revision>33</cp:revision>
  <dcterms:created xsi:type="dcterms:W3CDTF">2016-09-22T15:08:15Z</dcterms:created>
  <dcterms:modified xsi:type="dcterms:W3CDTF">2018-09-25T07:48:19Z</dcterms:modified>
</cp:coreProperties>
</file>