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284" r:id="rId4"/>
    <p:sldId id="285" r:id="rId5"/>
    <p:sldId id="286" r:id="rId6"/>
    <p:sldId id="290" r:id="rId7"/>
    <p:sldId id="292" r:id="rId8"/>
    <p:sldId id="293" r:id="rId9"/>
    <p:sldId id="291" r:id="rId10"/>
    <p:sldId id="294" r:id="rId11"/>
    <p:sldId id="295" r:id="rId12"/>
    <p:sldId id="296" r:id="rId13"/>
    <p:sldId id="297" r:id="rId14"/>
    <p:sldId id="298" r:id="rId15"/>
    <p:sldId id="300" r:id="rId16"/>
    <p:sldId id="280" r:id="rId17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008" y="2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DD854B10-CD0B-42FC-B9C5-08E0B1BF3B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30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44AB267-ADEE-4AC0-ACA7-0E5C04B9D543}" type="slidenum">
              <a:rPr lang="ru-RU"/>
              <a:pPr/>
              <a:t>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D854B10-CD0B-42FC-B9C5-08E0B1BF3B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09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752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325" y="6381750"/>
            <a:ext cx="20859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455301B-41B3-4CB4-A6E2-EE67C70547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0FAF73-2224-4747-843B-4CDE23814D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870D5D-521E-4AB2-8C3C-6EF12CBAC6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922713" cy="4265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8513" y="1752600"/>
            <a:ext cx="3924300" cy="4265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3539576-C73E-433B-8584-C1A2F843BD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0E0866-5D8F-4629-B2A5-FB1A083A15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7F3CA0-238B-4B17-A345-41A9F1B644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3465CA1-1790-4ED9-AF6B-603FD5B683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B8B40DE-EF8C-4F71-9CA6-372C7CA9C8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7B2D650-D85A-4B90-BFE8-BEB7392320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E164E6-074B-4AAD-9853-0B2129611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4313" y="304800"/>
            <a:ext cx="2009775" cy="57134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5878513" cy="57134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980022-0A07-43E6-907E-AB9FFF0C64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 hidden="1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G1" fmla="+- 22106 0 0"/>
              <a:gd name="G2" fmla="+- 30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C756A"/>
          </a:solidFill>
          <a:ln w="9360" cap="flat">
            <a:solidFill>
              <a:srgbClr val="00A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Line 2" hidden="1"/>
          <p:cNvSpPr>
            <a:spLocks noChangeShapeType="1"/>
          </p:cNvSpPr>
          <p:nvPr/>
        </p:nvSpPr>
        <p:spPr bwMode="auto">
          <a:xfrm>
            <a:off x="609600" y="6172200"/>
            <a:ext cx="7924800" cy="1588"/>
          </a:xfrm>
          <a:prstGeom prst="line">
            <a:avLst/>
          </a:prstGeom>
          <a:noFill/>
          <a:ln w="3240" cap="flat">
            <a:solidFill>
              <a:srgbClr val="1C756A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7" name="Picture 3" hidden="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04038" y="6172200"/>
            <a:ext cx="2239962" cy="6858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762000" y="3048000"/>
            <a:ext cx="7772400" cy="109538"/>
          </a:xfrm>
          <a:custGeom>
            <a:avLst/>
            <a:gdLst>
              <a:gd name="G0" fmla="+- 618 0 0"/>
              <a:gd name="G1" fmla="+- 21590 0 0"/>
              <a:gd name="G2" fmla="+- 30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C756A"/>
          </a:solidFill>
          <a:ln w="9360" cap="flat">
            <a:solidFill>
              <a:srgbClr val="1C756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04038" y="0"/>
            <a:ext cx="2239962" cy="6858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725" y="85725"/>
            <a:ext cx="904875" cy="808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676900"/>
            <a:ext cx="1619250" cy="11811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05700" y="5657850"/>
            <a:ext cx="1638300" cy="120015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</p:sldLayoutIdLst>
  <p:txStyles>
    <p:titleStyle>
      <a:lvl1pPr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2pPr>
      <a:lvl3pPr marL="11430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3pPr>
      <a:lvl4pPr marL="16002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4pPr>
      <a:lvl5pPr marL="20574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9pPr>
    </p:titleStyle>
    <p:bodyStyle>
      <a:lvl1pPr marL="342900" indent="-342900" algn="l" defTabSz="449263" rtl="0" fontAlgn="base" hangingPunct="0">
        <a:lnSpc>
          <a:spcPct val="101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101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101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101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G1" fmla="+- 22106 0 0"/>
              <a:gd name="G2" fmla="+- 30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C756A"/>
          </a:solidFill>
          <a:ln w="9360" cap="flat">
            <a:solidFill>
              <a:srgbClr val="00A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09600" y="6172200"/>
            <a:ext cx="7924800" cy="1588"/>
          </a:xfrm>
          <a:prstGeom prst="line">
            <a:avLst/>
          </a:prstGeom>
          <a:noFill/>
          <a:ln w="3240" cap="flat">
            <a:solidFill>
              <a:srgbClr val="1C756A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04038" y="6172200"/>
            <a:ext cx="2239962" cy="6858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7999413" cy="1214438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99413" cy="4265613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Для</a:t>
            </a:r>
            <a:r>
              <a:rPr lang="en-GB" dirty="0" smtClean="0"/>
              <a:t> </a:t>
            </a:r>
            <a:r>
              <a:rPr lang="en-GB" dirty="0" err="1" smtClean="0"/>
              <a:t>правки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r>
              <a:rPr lang="en-GB" dirty="0" smtClean="0"/>
              <a:t> </a:t>
            </a:r>
            <a:r>
              <a:rPr lang="en-GB" dirty="0" err="1" smtClean="0"/>
              <a:t>щёлкните</a:t>
            </a:r>
            <a:r>
              <a:rPr lang="en-GB" dirty="0" smtClean="0"/>
              <a:t> </a:t>
            </a:r>
            <a:r>
              <a:rPr lang="en-GB" dirty="0" err="1" smtClean="0"/>
              <a:t>мышью</a:t>
            </a:r>
            <a:endParaRPr lang="en-GB" dirty="0" smtClean="0"/>
          </a:p>
          <a:p>
            <a:pPr lvl="1"/>
            <a:r>
              <a:rPr lang="en-GB" dirty="0" err="1" smtClean="0"/>
              <a:t>Второй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endParaRPr lang="en-GB" dirty="0" smtClean="0"/>
          </a:p>
          <a:p>
            <a:pPr lvl="2"/>
            <a:r>
              <a:rPr lang="en-GB" dirty="0" err="1" smtClean="0"/>
              <a:t>Третий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endParaRPr lang="en-GB" dirty="0" smtClean="0"/>
          </a:p>
          <a:p>
            <a:pPr lvl="3"/>
            <a:r>
              <a:rPr lang="en-GB" dirty="0" err="1" smtClean="0"/>
              <a:t>Четвёртый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endParaRPr lang="en-GB" dirty="0" smtClean="0"/>
          </a:p>
          <a:p>
            <a:pPr lvl="4"/>
            <a:r>
              <a:rPr lang="en-GB" dirty="0" err="1" smtClean="0"/>
              <a:t>Пятый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endParaRPr lang="en-GB" dirty="0" smtClean="0"/>
          </a:p>
          <a:p>
            <a:pPr lvl="4"/>
            <a:r>
              <a:rPr lang="en-GB" dirty="0" err="1" smtClean="0"/>
              <a:t>Шестой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</a:t>
            </a:r>
            <a:endParaRPr lang="en-GB" dirty="0" smtClean="0"/>
          </a:p>
          <a:p>
            <a:pPr lvl="0"/>
            <a:r>
              <a:rPr lang="en-GB" dirty="0" err="1" smtClean="0"/>
              <a:t>Седьмой</a:t>
            </a:r>
            <a:r>
              <a:rPr lang="en-GB" dirty="0" smtClean="0"/>
              <a:t> </a:t>
            </a:r>
            <a:r>
              <a:rPr lang="en-GB" dirty="0" err="1" smtClean="0"/>
              <a:t>уровень</a:t>
            </a:r>
            <a:r>
              <a:rPr lang="en-GB" dirty="0" smtClean="0"/>
              <a:t> </a:t>
            </a:r>
            <a:r>
              <a:rPr lang="en-GB" dirty="0" err="1" smtClean="0"/>
              <a:t>структурыClick</a:t>
            </a:r>
            <a:r>
              <a:rPr lang="en-GB" dirty="0" smtClean="0"/>
              <a:t>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1979613" cy="474663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+mn-lt"/>
                <a:cs typeface="Segoe UI" charset="0"/>
              </a:defRPr>
            </a:lvl1pPr>
          </a:lstStyle>
          <a:p>
            <a:fld id="{59C27F60-A094-4217-B18B-A2A3D238A4DE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2pPr>
      <a:lvl3pPr marL="11430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3pPr>
      <a:lvl4pPr marL="16002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4pPr>
      <a:lvl5pPr marL="20574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Verdana" pitchFamily="32" charset="0"/>
          <a:ea typeface="Microsoft YaHei" charset="-122"/>
        </a:defRPr>
      </a:lvl9pPr>
    </p:titleStyle>
    <p:bodyStyle>
      <a:lvl1pPr marL="342900" indent="-342900" algn="l" defTabSz="449263" rtl="0" fontAlgn="base" hangingPunct="0">
        <a:lnSpc>
          <a:spcPct val="101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101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101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101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101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143000"/>
            <a:ext cx="8153400" cy="1905000"/>
          </a:xfrm>
          <a:prstGeom prst="rect">
            <a:avLst/>
          </a:prstGeom>
          <a:noFill/>
          <a:ln/>
        </p:spPr>
        <p:txBody>
          <a:bodyPr anchor="b"/>
          <a:lstStyle/>
          <a:p>
            <a:pPr algn="ct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en-US" sz="8000" b="1" dirty="0" smtClean="0">
                <a:solidFill>
                  <a:srgbClr val="1C756A"/>
                </a:solidFill>
                <a:latin typeface="Arial Black" pitchFamily="32" charset="0"/>
              </a:rPr>
              <a:t>ASNET-AM </a:t>
            </a:r>
            <a:endParaRPr lang="en-US" sz="7200" b="1" dirty="0">
              <a:solidFill>
                <a:srgbClr val="1C756A"/>
              </a:solidFill>
              <a:latin typeface="Arial Black" pitchFamily="32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1000" y="3352800"/>
            <a:ext cx="8763000" cy="2971800"/>
          </a:xfrm>
          <a:prstGeom prst="rect">
            <a:avLst/>
          </a:prstGeom>
          <a:noFill/>
          <a:ln/>
        </p:spPr>
        <p:txBody>
          <a:bodyPr/>
          <a:lstStyle/>
          <a:p>
            <a:pPr marL="0" indent="0" algn="ctr" hangingPunct="1">
              <a:lnSpc>
                <a:spcPct val="100000"/>
              </a:lnSpc>
              <a:spcBef>
                <a:spcPts val="488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Academic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Scientific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Research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en-US" sz="3200" b="1" dirty="0" smtClean="0">
                <a:solidFill>
                  <a:srgbClr val="1C756A"/>
                </a:solidFill>
                <a:latin typeface="Arial" charset="0"/>
              </a:rPr>
              <a:t/>
            </a:r>
            <a:br>
              <a:rPr lang="en-US" sz="3200" b="1" dirty="0" smtClean="0">
                <a:solidFill>
                  <a:srgbClr val="1C756A"/>
                </a:solidFill>
                <a:latin typeface="Arial" charset="0"/>
              </a:rPr>
            </a:br>
            <a:r>
              <a:rPr lang="ru-RU" sz="3200" b="1" dirty="0" err="1" smtClean="0">
                <a:solidFill>
                  <a:srgbClr val="1C756A"/>
                </a:solidFill>
                <a:latin typeface="Arial" charset="0"/>
              </a:rPr>
              <a:t>Computer</a:t>
            </a:r>
            <a:r>
              <a:rPr lang="ru-RU" sz="3200" b="1" dirty="0" smtClean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Network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of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r>
              <a:rPr lang="ru-RU" sz="3200" b="1" dirty="0" err="1">
                <a:solidFill>
                  <a:srgbClr val="1C756A"/>
                </a:solidFill>
                <a:latin typeface="Arial" charset="0"/>
              </a:rPr>
              <a:t>Armenia</a:t>
            </a:r>
            <a:r>
              <a:rPr lang="ru-RU" sz="3200" b="1" dirty="0">
                <a:solidFill>
                  <a:srgbClr val="1C756A"/>
                </a:solidFill>
                <a:latin typeface="Arial" charset="0"/>
              </a:rPr>
              <a:t> </a:t>
            </a:r>
            <a:endParaRPr lang="en-US" sz="2800" b="1" dirty="0">
              <a:latin typeface="Sylfaen" pitchFamily="16" charset="0"/>
            </a:endParaRPr>
          </a:p>
          <a:p>
            <a:pPr marL="0" indent="0" algn="ctr" hangingPunct="1">
              <a:lnSpc>
                <a:spcPct val="100000"/>
              </a:lnSpc>
              <a:spcBef>
                <a:spcPts val="488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endParaRPr lang="ru-RU" sz="2800" b="1" dirty="0">
              <a:latin typeface="Sylfaen" pitchFamily="16" charset="0"/>
            </a:endParaRPr>
          </a:p>
          <a:p>
            <a:pPr marL="0" indent="0" algn="ctr" hangingPunct="1">
              <a:lnSpc>
                <a:spcPct val="100000"/>
              </a:lnSpc>
              <a:spcBef>
                <a:spcPts val="363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Institute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for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Informatics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and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Automation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Problems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(IIAP)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of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the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National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Academy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of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Sciences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of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the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Republic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of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</a:t>
            </a:r>
            <a:r>
              <a:rPr lang="ru-RU" sz="1800" b="1" dirty="0" err="1">
                <a:solidFill>
                  <a:srgbClr val="1C756A"/>
                </a:solidFill>
                <a:latin typeface="Arial Black" pitchFamily="32" charset="0"/>
              </a:rPr>
              <a:t>Armenia</a:t>
            </a:r>
            <a:r>
              <a:rPr lang="ru-RU" sz="1800" b="1" dirty="0">
                <a:solidFill>
                  <a:srgbClr val="1C756A"/>
                </a:solidFill>
                <a:latin typeface="Arial Black" pitchFamily="32" charset="0"/>
              </a:rPr>
              <a:t> (NAS RA).</a:t>
            </a:r>
          </a:p>
          <a:p>
            <a:pPr marL="0" indent="0" hangingPunct="1">
              <a:lnSpc>
                <a:spcPct val="80000"/>
              </a:lnSpc>
              <a:spcBef>
                <a:spcPts val="400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endParaRPr lang="ru-RU" sz="2000" b="1" dirty="0">
              <a:latin typeface="Trebuchet MS" pitchFamily="32" charset="0"/>
            </a:endParaRPr>
          </a:p>
          <a:p>
            <a:pPr marL="0" indent="0" hangingPunct="1">
              <a:lnSpc>
                <a:spcPct val="80000"/>
              </a:lnSpc>
              <a:spcBef>
                <a:spcPts val="400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en-US" sz="1800" b="1" dirty="0">
                <a:solidFill>
                  <a:srgbClr val="1C756A"/>
                </a:solidFill>
                <a:latin typeface="Arial Black" pitchFamily="32" charset="0"/>
              </a:rPr>
              <a:t>26.09.2018</a:t>
            </a:r>
          </a:p>
          <a:p>
            <a:pPr marL="0" indent="0" hangingPunct="1">
              <a:lnSpc>
                <a:spcPct val="80000"/>
              </a:lnSpc>
              <a:spcBef>
                <a:spcPts val="400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en-US" sz="1800" b="1" dirty="0">
                <a:solidFill>
                  <a:srgbClr val="1C756A"/>
                </a:solidFill>
                <a:latin typeface="Arial Black" pitchFamily="32" charset="0"/>
              </a:rPr>
              <a:t>Lisbon</a:t>
            </a:r>
            <a:endParaRPr lang="ru-RU" sz="1800" b="1" dirty="0">
              <a:solidFill>
                <a:srgbClr val="1C756A"/>
              </a:solidFill>
              <a:latin typeface="Arial Black" pitchFamily="32" charset="0"/>
            </a:endParaRPr>
          </a:p>
          <a:p>
            <a:pPr marL="0" indent="0" hangingPunct="1">
              <a:lnSpc>
                <a:spcPct val="80000"/>
              </a:lnSpc>
              <a:spcBef>
                <a:spcPts val="400"/>
              </a:spcBef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endParaRPr lang="ru-RU" sz="2000" b="1" dirty="0">
              <a:latin typeface="Trebuchet MS" pitchFamily="32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1C756A"/>
                </a:solidFill>
                <a:latin typeface="Verdana" pitchFamily="32" charset="0"/>
              </a:rPr>
              <a:t>Most viewed Post in 2017</a:t>
            </a:r>
          </a:p>
        </p:txBody>
      </p:sp>
      <p:pic>
        <p:nvPicPr>
          <p:cNvPr id="4" name="Content Placeholder 3" descr="Screen Shot 2018-09-25 at 13.38.3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20" r="-13720"/>
          <a:stretch>
            <a:fillRect/>
          </a:stretch>
        </p:blipFill>
        <p:spPr>
          <a:xfrm>
            <a:off x="457200" y="13716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009653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</a:pPr>
            <a:endParaRPr lang="en-US" sz="3600" b="1" dirty="0" smtClean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en-US" sz="3600" b="1" dirty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The </a:t>
            </a: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reason???</a:t>
            </a:r>
          </a:p>
        </p:txBody>
      </p:sp>
    </p:spTree>
    <p:extLst>
      <p:ext uri="{BB962C8B-B14F-4D97-AF65-F5344CB8AC3E}">
        <p14:creationId xmlns:p14="http://schemas.microsoft.com/office/powerpoint/2010/main" val="1115080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Times New Roman" pitchFamily="16" charset="0"/>
              <a:buChar char="•"/>
            </a:pP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More activities</a:t>
            </a:r>
          </a:p>
          <a:p>
            <a:pPr>
              <a:spcBef>
                <a:spcPct val="0"/>
              </a:spcBef>
              <a:buFont typeface="Times New Roman" pitchFamily="16" charset="0"/>
              <a:buChar char="•"/>
            </a:pP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More events</a:t>
            </a:r>
          </a:p>
          <a:p>
            <a:pPr>
              <a:spcBef>
                <a:spcPct val="0"/>
              </a:spcBef>
              <a:buFont typeface="Times New Roman" pitchFamily="16" charset="0"/>
              <a:buChar char="•"/>
            </a:pP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More Services</a:t>
            </a:r>
          </a:p>
          <a:p>
            <a:pPr>
              <a:spcBef>
                <a:spcPct val="0"/>
              </a:spcBef>
              <a:buFont typeface="Times New Roman" pitchFamily="16" charset="0"/>
              <a:buChar char="•"/>
            </a:pP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More </a:t>
            </a:r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Engagement</a:t>
            </a:r>
            <a:endParaRPr lang="en-US" sz="3600" b="1" dirty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965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3600" b="1" dirty="0" smtClean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  <a:p>
            <a:pPr algn="ctr"/>
            <a:endParaRPr lang="en-US" sz="3600" b="1" dirty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  <a:p>
            <a:pPr algn="ctr"/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Challenges</a:t>
            </a:r>
            <a:r>
              <a:rPr lang="en-US" sz="3600" b="1" dirty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53281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/>
              <a:buChar char="•"/>
            </a:pPr>
            <a:r>
              <a:rPr lang="en-US" sz="24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How can we engage colleagues in social media</a:t>
            </a:r>
          </a:p>
          <a:p>
            <a:pPr marL="571500" indent="-571500">
              <a:buFont typeface="Arial"/>
              <a:buChar char="•"/>
            </a:pPr>
            <a:r>
              <a:rPr lang="en-US" sz="24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There is a need for </a:t>
            </a:r>
            <a:r>
              <a:rPr lang="en-US" sz="2400" b="1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marketing strategy</a:t>
            </a:r>
            <a:endParaRPr lang="en-US" sz="2400" b="1" dirty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1333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124200"/>
            <a:ext cx="7999413" cy="2894013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1C756A"/>
                </a:solidFill>
                <a:latin typeface="Verdana" pitchFamily="32" charset="0"/>
                <a:ea typeface="+mj-ea"/>
                <a:cs typeface="+mj-cs"/>
              </a:rPr>
              <a:t>THANK YOU</a:t>
            </a:r>
            <a:endParaRPr lang="ru-RU" sz="4400" b="1" dirty="0" smtClean="0">
              <a:solidFill>
                <a:srgbClr val="1C756A"/>
              </a:solidFill>
              <a:latin typeface="Verdana" pitchFamily="3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43000"/>
            <a:ext cx="8736012" cy="5257800"/>
          </a:xfrm>
        </p:spPr>
        <p:txBody>
          <a:bodyPr rtlCol="0">
            <a:normAutofit/>
          </a:bodyPr>
          <a:lstStyle/>
          <a:p>
            <a:pPr algn="just" defTabSz="457200" fontAlgn="auto">
              <a:lnSpc>
                <a:spcPct val="11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Academic Scientific Research Computer Network of Armenia (ASNET-AM)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the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National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Research and Education Network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NREN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of Armenia. 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 defTabSz="457200" fontAlgn="auto">
              <a:lnSpc>
                <a:spcPct val="110000"/>
              </a:lnSpc>
              <a:spcBef>
                <a:spcPts val="225"/>
              </a:spcBef>
              <a:spcAft>
                <a:spcPts val="0"/>
              </a:spcAft>
              <a:buClr>
                <a:srgbClr val="6600CC"/>
              </a:buClr>
              <a:buFont typeface="Arial" charset="0"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457200" fontAlgn="auto">
              <a:lnSpc>
                <a:spcPct val="11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Created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1994  -  almost 25 years of experience in  Networking &amp; IT.</a:t>
            </a:r>
          </a:p>
          <a:p>
            <a:pPr algn="just" defTabSz="457200" fontAlgn="auto">
              <a:lnSpc>
                <a:spcPct val="110000"/>
              </a:lnSpc>
              <a:spcBef>
                <a:spcPts val="225"/>
              </a:spcBef>
              <a:spcAft>
                <a:spcPts val="0"/>
              </a:spcAft>
              <a:buClr>
                <a:srgbClr val="6600CC"/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457200" fontAlgn="auto">
              <a:lnSpc>
                <a:spcPct val="11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Provides various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networking solutions to the Academic, Scientific, Research, Educational, Cultural and other organizations of Armenia, which are engaged in scientific and educational activity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574675" y="304801"/>
            <a:ext cx="8001000" cy="685800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ct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1C756A"/>
                </a:solidFill>
                <a:effectLst/>
                <a:uLnTx/>
                <a:uFillTx/>
                <a:latin typeface="Verdana" pitchFamily="32" charset="0"/>
                <a:ea typeface="+mj-ea"/>
                <a:cs typeface="+mj-cs"/>
              </a:rPr>
              <a:t>Basic Data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574675" y="304801"/>
            <a:ext cx="8001000" cy="685800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ct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1C756A"/>
                </a:solidFill>
                <a:effectLst/>
                <a:uLnTx/>
                <a:uFillTx/>
                <a:latin typeface="Verdana" pitchFamily="32" charset="0"/>
                <a:ea typeface="+mj-ea"/>
                <a:cs typeface="+mj-cs"/>
              </a:rPr>
              <a:t>Basic Data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50825" y="827088"/>
            <a:ext cx="8353425" cy="5516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2900" algn="ctr" defTabSz="457200" fontAlgn="auto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2600" b="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ASNET-AM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functions as a joint structure of several networking centers and departments within the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IIAP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NAS RA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structure and policy of operation was developed and implemented by the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IIAP NAS RA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ASNET-AM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leading developer of Clustering technologies and Scientific GRID infrastructure in Armenia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ASNET-AM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- supports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ru-RU" sz="26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Armenia-GÉANT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Link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457200" fontAlgn="auto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rgbClr val="6600CC"/>
              </a:buClr>
              <a:buFont typeface="Arial" panose="020B0604020202020204" pitchFamily="34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en-US" sz="2600" b="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</a:rPr>
              <a:t>Eastern Partnership Connect</a:t>
            </a:r>
            <a:br>
              <a:rPr lang="en-US" sz="3600" b="1" dirty="0" smtClean="0">
                <a:solidFill>
                  <a:srgbClr val="1C756A"/>
                </a:solidFill>
                <a:latin typeface="Verdana" pitchFamily="32" charset="0"/>
              </a:rPr>
            </a:br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</a:rPr>
              <a:t>Project</a:t>
            </a:r>
            <a:endParaRPr lang="en-US" sz="3600" b="1" dirty="0">
              <a:solidFill>
                <a:srgbClr val="1C756A"/>
              </a:solidFill>
              <a:latin typeface="Verdana" pitchFamily="3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>
              <a:spcBef>
                <a:spcPts val="1425"/>
              </a:spcBef>
            </a:pP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The Eastern Partnership (</a:t>
            </a:r>
            <a:r>
              <a:rPr lang="en-US" sz="2600" kern="1200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EaP</a:t>
            </a: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) is a joint policy initiative which aims to deepen and strengthen relations between the EU, its Member States and its six European Eastern </a:t>
            </a:r>
            <a:r>
              <a:rPr lang="en-US" sz="26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neighbors.</a:t>
            </a:r>
            <a:endParaRPr lang="en-US" sz="2600" kern="1200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Microsoft YaHei" charset="-122"/>
              <a:cs typeface="Arial" pitchFamily="34" charset="0"/>
            </a:endParaRPr>
          </a:p>
          <a:p>
            <a:pPr marL="260350" indent="-260350">
              <a:spcBef>
                <a:spcPct val="20000"/>
              </a:spcBef>
              <a:buClr>
                <a:srgbClr val="8CACBF"/>
              </a:buClr>
              <a:buSzPct val="130000"/>
              <a:buFont typeface="Lucida Grande" charset="0"/>
              <a:buChar char="●"/>
            </a:pP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Stronger economy</a:t>
            </a:r>
          </a:p>
          <a:p>
            <a:pPr marL="260350" indent="-260350">
              <a:spcBef>
                <a:spcPct val="20000"/>
              </a:spcBef>
              <a:buClr>
                <a:srgbClr val="8CACBF"/>
              </a:buClr>
              <a:buSzPct val="130000"/>
              <a:buFont typeface="Lucida Grande" charset="0"/>
              <a:buChar char="●"/>
            </a:pP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Stronger governance</a:t>
            </a:r>
          </a:p>
          <a:p>
            <a:pPr marL="260350" indent="-260350">
              <a:spcBef>
                <a:spcPct val="20000"/>
              </a:spcBef>
              <a:buClr>
                <a:srgbClr val="8CACBF"/>
              </a:buClr>
              <a:buSzPct val="130000"/>
              <a:buFont typeface="Lucida Grande" charset="0"/>
              <a:buChar char="●"/>
            </a:pP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Stronger connectivity</a:t>
            </a:r>
          </a:p>
          <a:p>
            <a:pPr marL="260350" indent="-260350">
              <a:spcBef>
                <a:spcPct val="20000"/>
              </a:spcBef>
              <a:buClr>
                <a:srgbClr val="8CACBF"/>
              </a:buClr>
              <a:buSzPct val="130000"/>
              <a:buFont typeface="Lucida Grande" charset="0"/>
              <a:buChar char="●"/>
            </a:pPr>
            <a:r>
              <a:rPr lang="en-US" sz="2600" kern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Stronger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93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1C756A"/>
                </a:solidFill>
                <a:latin typeface="Verdana" pitchFamily="32" charset="0"/>
              </a:rPr>
              <a:t>ASNET-AM in Social Media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6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Facebook – Page created on 23.05.2014</a:t>
            </a:r>
            <a:endParaRPr lang="en-US" sz="2600" kern="1200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Microsoft YaHei" charset="-122"/>
              <a:cs typeface="Arial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6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Twitter – Joined Feb 2018</a:t>
            </a:r>
          </a:p>
          <a:p>
            <a:pPr marL="0" indent="0"/>
            <a:endParaRPr lang="en-US" sz="2600" kern="1200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Microsoft YaHei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30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3600" b="1" dirty="0">
                <a:solidFill>
                  <a:srgbClr val="1C756A"/>
                </a:solidFill>
                <a:latin typeface="Verdana" pitchFamily="32" charset="0"/>
              </a:rPr>
              <a:t>2014-2015</a:t>
            </a:r>
          </a:p>
        </p:txBody>
      </p:sp>
      <p:pic>
        <p:nvPicPr>
          <p:cNvPr id="4" name="Content Placeholder 3" descr="Screen Shot 2018-09-25 at 13.18.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543" b="-93543"/>
          <a:stretch>
            <a:fillRect/>
          </a:stretch>
        </p:blipFill>
        <p:spPr>
          <a:xfrm>
            <a:off x="457200" y="1600200"/>
            <a:ext cx="8229600" cy="4114799"/>
          </a:xfrm>
        </p:spPr>
      </p:pic>
    </p:spTree>
    <p:extLst>
      <p:ext uri="{BB962C8B-B14F-4D97-AF65-F5344CB8AC3E}">
        <p14:creationId xmlns:p14="http://schemas.microsoft.com/office/powerpoint/2010/main" val="3265868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1C756A"/>
                </a:solidFill>
                <a:latin typeface="Verdana" pitchFamily="32" charset="0"/>
              </a:rPr>
              <a:t>2016</a:t>
            </a:r>
            <a:endParaRPr lang="en-US" b="1" dirty="0"/>
          </a:p>
        </p:txBody>
      </p:sp>
      <p:pic>
        <p:nvPicPr>
          <p:cNvPr id="4" name="Content Placeholder 4" descr="Screen Shot 2018-09-25 at 13.18.5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93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1108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1C756A"/>
                </a:solidFill>
                <a:latin typeface="Verdana" pitchFamily="32" charset="0"/>
              </a:rPr>
              <a:t>2016-2017</a:t>
            </a:r>
            <a:endParaRPr lang="en-US" dirty="0"/>
          </a:p>
        </p:txBody>
      </p:sp>
      <p:pic>
        <p:nvPicPr>
          <p:cNvPr id="6" name="Content Placeholder 5" descr="Screen Shot 2018-09-25 at 13.19.1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01" b="-8601"/>
          <a:stretch>
            <a:fillRect/>
          </a:stretch>
        </p:blipFill>
        <p:spPr>
          <a:xfrm>
            <a:off x="41533" y="1371600"/>
            <a:ext cx="8645267" cy="4754564"/>
          </a:xfrm>
        </p:spPr>
      </p:pic>
    </p:spTree>
    <p:extLst>
      <p:ext uri="{BB962C8B-B14F-4D97-AF65-F5344CB8AC3E}">
        <p14:creationId xmlns:p14="http://schemas.microsoft.com/office/powerpoint/2010/main" val="1473902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1C756A"/>
                </a:solidFill>
                <a:latin typeface="Verdana" pitchFamily="32" charset="0"/>
              </a:rPr>
              <a:t>2014-2018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009871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Posts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Reaches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219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3902</TotalTime>
  <Words>228</Words>
  <Application>Microsoft Macintosh PowerPoint</Application>
  <PresentationFormat>On-screen Show (4:3)</PresentationFormat>
  <Paragraphs>71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Тема Office</vt:lpstr>
      <vt:lpstr>Тема Office</vt:lpstr>
      <vt:lpstr>ASNET-AM </vt:lpstr>
      <vt:lpstr>PowerPoint Presentation</vt:lpstr>
      <vt:lpstr>PowerPoint Presentation</vt:lpstr>
      <vt:lpstr>Eastern Partnership Connect Project</vt:lpstr>
      <vt:lpstr>ASNET-AM in Social Media </vt:lpstr>
      <vt:lpstr> 2014-2015</vt:lpstr>
      <vt:lpstr>2016</vt:lpstr>
      <vt:lpstr>2016-2017</vt:lpstr>
      <vt:lpstr>2014-2018</vt:lpstr>
      <vt:lpstr>Most viewed Post in 2017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 Deployment  Practice  @ASNET-AM</dc:title>
  <dc:creator>User</dc:creator>
  <cp:lastModifiedBy>Naira Kocharyan</cp:lastModifiedBy>
  <cp:revision>450</cp:revision>
  <cp:lastPrinted>1601-01-01T00:00:00Z</cp:lastPrinted>
  <dcterms:created xsi:type="dcterms:W3CDTF">2006-11-09T08:14:08Z</dcterms:created>
  <dcterms:modified xsi:type="dcterms:W3CDTF">2018-09-25T09:53:02Z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