
<file path=[Content_Types].xml><?xml version="1.0" encoding="utf-8"?>
<Types xmlns="http://schemas.openxmlformats.org/package/2006/content-types">
  <Default Extension="png" ContentType="image/png"/>
  <Default Extension="svg" ContentType="image/svg+xml"/>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74" r:id="rId2"/>
  </p:sldMasterIdLst>
  <p:notesMasterIdLst>
    <p:notesMasterId r:id="rId25"/>
  </p:notesMasterIdLst>
  <p:sldIdLst>
    <p:sldId id="312" r:id="rId3"/>
    <p:sldId id="353" r:id="rId4"/>
    <p:sldId id="313" r:id="rId5"/>
    <p:sldId id="337" r:id="rId6"/>
    <p:sldId id="347" r:id="rId7"/>
    <p:sldId id="352" r:id="rId8"/>
    <p:sldId id="346" r:id="rId9"/>
    <p:sldId id="329" r:id="rId10"/>
    <p:sldId id="338" r:id="rId11"/>
    <p:sldId id="330" r:id="rId12"/>
    <p:sldId id="331" r:id="rId13"/>
    <p:sldId id="336" r:id="rId14"/>
    <p:sldId id="332" r:id="rId15"/>
    <p:sldId id="342" r:id="rId16"/>
    <p:sldId id="343" r:id="rId17"/>
    <p:sldId id="344" r:id="rId18"/>
    <p:sldId id="335" r:id="rId19"/>
    <p:sldId id="345" r:id="rId20"/>
    <p:sldId id="341" r:id="rId21"/>
    <p:sldId id="333" r:id="rId22"/>
    <p:sldId id="334" r:id="rId23"/>
    <p:sldId id="328" r:id="rId24"/>
  </p:sldIdLst>
  <p:sldSz cx="12192000" cy="6858000"/>
  <p:notesSz cx="6858000" cy="9144000"/>
  <p:custDataLst>
    <p:tags r:id="rId26"/>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es" id="{875E3A6B-19CF-4943-B4B3-BDBE4022238D}">
          <p14:sldIdLst/>
        </p14:section>
        <p14:section name="Template-set voorbeeld indelingen" id="{130FA196-B901-4748-8A24-CE4C5D292687}">
          <p14:sldIdLst>
            <p14:sldId id="312"/>
            <p14:sldId id="353"/>
            <p14:sldId id="313"/>
            <p14:sldId id="337"/>
            <p14:sldId id="347"/>
            <p14:sldId id="352"/>
            <p14:sldId id="346"/>
            <p14:sldId id="329"/>
            <p14:sldId id="338"/>
            <p14:sldId id="330"/>
            <p14:sldId id="331"/>
            <p14:sldId id="336"/>
            <p14:sldId id="332"/>
            <p14:sldId id="342"/>
            <p14:sldId id="343"/>
            <p14:sldId id="344"/>
            <p14:sldId id="335"/>
            <p14:sldId id="345"/>
            <p14:sldId id="341"/>
            <p14:sldId id="333"/>
            <p14:sldId id="334"/>
            <p14:sldId id="32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769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25" autoAdjust="0"/>
    <p:restoredTop sz="83041" autoAdjust="0"/>
  </p:normalViewPr>
  <p:slideViewPr>
    <p:cSldViewPr snapToGrid="0">
      <p:cViewPr varScale="1">
        <p:scale>
          <a:sx n="89" d="100"/>
          <a:sy n="89" d="100"/>
        </p:scale>
        <p:origin x="480" y="16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96BC-FA37-459B-A0D2-0B7FE8790135}" type="datetimeFigureOut">
              <a:rPr lang="nl-NL" smtClean="0"/>
              <a:t>26-09-18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7F65-5299-4383-99A9-3EF851E1080D}" type="slidenum">
              <a:rPr lang="nl-NL" smtClean="0"/>
              <a:t>‹nr.›</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t>1</a:t>
            </a:fld>
            <a:endParaRPr lang="nl-NL"/>
          </a:p>
        </p:txBody>
      </p:sp>
    </p:spTree>
    <p:extLst>
      <p:ext uri="{BB962C8B-B14F-4D97-AF65-F5344CB8AC3E}">
        <p14:creationId xmlns:p14="http://schemas.microsoft.com/office/powerpoint/2010/main" val="2823740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baseline="0" dirty="0"/>
          </a:p>
        </p:txBody>
      </p:sp>
      <p:sp>
        <p:nvSpPr>
          <p:cNvPr id="4" name="Slide Number Placeholder 3"/>
          <p:cNvSpPr>
            <a:spLocks noGrp="1"/>
          </p:cNvSpPr>
          <p:nvPr>
            <p:ph type="sldNum" sz="quarter" idx="10"/>
          </p:nvPr>
        </p:nvSpPr>
        <p:spPr/>
        <p:txBody>
          <a:bodyPr/>
          <a:lstStyle/>
          <a:p>
            <a:fld id="{544D7F65-5299-4383-99A9-3EF851E1080D}" type="slidenum">
              <a:rPr lang="nl-NL" smtClean="0"/>
              <a:t>3</a:t>
            </a:fld>
            <a:endParaRPr lang="nl-NL"/>
          </a:p>
        </p:txBody>
      </p:sp>
    </p:spTree>
    <p:extLst>
      <p:ext uri="{BB962C8B-B14F-4D97-AF65-F5344CB8AC3E}">
        <p14:creationId xmlns:p14="http://schemas.microsoft.com/office/powerpoint/2010/main" val="145723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5</a:t>
            </a:fld>
            <a:endParaRPr lang="nl-NL"/>
          </a:p>
        </p:txBody>
      </p:sp>
    </p:spTree>
    <p:extLst>
      <p:ext uri="{BB962C8B-B14F-4D97-AF65-F5344CB8AC3E}">
        <p14:creationId xmlns:p14="http://schemas.microsoft.com/office/powerpoint/2010/main" val="97906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Persoonlijk: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Intensieve samenwerking met onze leden en stakeholders is de kritische succesfactor voor SURF. Hiervoor is het belangrijk om onze doelgroepen en stakeholders goed te kennen evenals de uitdagingen waarmee zij te maken hebben.</a:t>
            </a:r>
          </a:p>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6</a:t>
            </a:fld>
            <a:endParaRPr lang="nl-NL"/>
          </a:p>
        </p:txBody>
      </p:sp>
    </p:spTree>
    <p:extLst>
      <p:ext uri="{BB962C8B-B14F-4D97-AF65-F5344CB8AC3E}">
        <p14:creationId xmlns:p14="http://schemas.microsoft.com/office/powerpoint/2010/main" val="3185558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11</a:t>
            </a:fld>
            <a:endParaRPr lang="nl-NL"/>
          </a:p>
        </p:txBody>
      </p:sp>
    </p:spTree>
    <p:extLst>
      <p:ext uri="{BB962C8B-B14F-4D97-AF65-F5344CB8AC3E}">
        <p14:creationId xmlns:p14="http://schemas.microsoft.com/office/powerpoint/2010/main" val="4010901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Paid</a:t>
            </a:r>
            <a:r>
              <a:rPr lang="nl-NL" dirty="0"/>
              <a:t> media is a </a:t>
            </a:r>
            <a:r>
              <a:rPr lang="nl-NL" dirty="0" err="1"/>
              <a:t>good</a:t>
            </a:r>
            <a:r>
              <a:rPr lang="nl-NL" dirty="0"/>
              <a:t> way </a:t>
            </a:r>
            <a:r>
              <a:rPr lang="nl-NL" dirty="0" err="1"/>
              <a:t>to</a:t>
            </a:r>
            <a:r>
              <a:rPr lang="nl-NL" dirty="0"/>
              <a:t> </a:t>
            </a:r>
            <a:r>
              <a:rPr lang="nl-NL" dirty="0" err="1"/>
              <a:t>promote</a:t>
            </a:r>
            <a:r>
              <a:rPr lang="nl-NL" dirty="0"/>
              <a:t> content in order </a:t>
            </a:r>
            <a:r>
              <a:rPr lang="nl-NL" dirty="0" err="1"/>
              <a:t>to</a:t>
            </a:r>
            <a:r>
              <a:rPr lang="nl-NL" dirty="0"/>
              <a:t> drive </a:t>
            </a:r>
            <a:r>
              <a:rPr lang="nl-NL" dirty="0" err="1"/>
              <a:t>earned</a:t>
            </a:r>
            <a:r>
              <a:rPr lang="nl-NL" dirty="0"/>
              <a:t> media, as well as direct traffic </a:t>
            </a:r>
            <a:r>
              <a:rPr lang="nl-NL" dirty="0" err="1"/>
              <a:t>to</a:t>
            </a:r>
            <a:r>
              <a:rPr lang="nl-NL" dirty="0"/>
              <a:t> </a:t>
            </a:r>
            <a:r>
              <a:rPr lang="nl-NL" dirty="0" err="1"/>
              <a:t>owned</a:t>
            </a:r>
            <a:r>
              <a:rPr lang="nl-NL" dirty="0"/>
              <a:t> media </a:t>
            </a:r>
            <a:r>
              <a:rPr lang="nl-NL" dirty="0" err="1"/>
              <a:t>properties</a:t>
            </a:r>
            <a:r>
              <a:rPr lang="nl-NL" dirty="0"/>
              <a:t>.</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13</a:t>
            </a:fld>
            <a:endParaRPr lang="nl-NL"/>
          </a:p>
        </p:txBody>
      </p:sp>
    </p:spTree>
    <p:extLst>
      <p:ext uri="{BB962C8B-B14F-4D97-AF65-F5344CB8AC3E}">
        <p14:creationId xmlns:p14="http://schemas.microsoft.com/office/powerpoint/2010/main" val="4118738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De tekst zonder</a:t>
            </a:r>
            <a:r>
              <a:rPr lang="nl-NL" baseline="0" dirty="0"/>
              <a:t> aanhalingstekens en zonder vraagteken.</a:t>
            </a:r>
            <a:br>
              <a:rPr lang="nl-NL" baseline="0" dirty="0"/>
            </a:br>
            <a:r>
              <a:rPr lang="nl-NL" baseline="0" dirty="0"/>
              <a:t>We willen hier graag ook nog de lijn plaatsen aan de rechterkant, maar dan in het wit. </a:t>
            </a:r>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t>22</a:t>
            </a:fld>
            <a:endParaRPr lang="nl-NL"/>
          </a:p>
        </p:txBody>
      </p:sp>
    </p:spTree>
    <p:extLst>
      <p:ext uri="{BB962C8B-B14F-4D97-AF65-F5344CB8AC3E}">
        <p14:creationId xmlns:p14="http://schemas.microsoft.com/office/powerpoint/2010/main" val="33508047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14.jpeg"/><Relationship Id="rId7" Type="http://schemas.openxmlformats.org/officeDocument/2006/relationships/image" Target="../media/image18.jpg"/><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image" Target="../media/image17.jpeg"/><Relationship Id="rId5" Type="http://schemas.openxmlformats.org/officeDocument/2006/relationships/image" Target="../media/image16.jpg"/><Relationship Id="rId4" Type="http://schemas.openxmlformats.org/officeDocument/2006/relationships/image" Target="../media/image15.jpeg"/></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youtu.be/09yTK-OTEPA" TargetMode="External"/><Relationship Id="rId7" Type="http://schemas.openxmlformats.org/officeDocument/2006/relationships/hyperlink" Target="http://www.pptsolutions.nl/" TargetMode="External"/><Relationship Id="rId2" Type="http://schemas.openxmlformats.org/officeDocument/2006/relationships/hyperlink" Target="https://youtu.be/hM16rifWsjU" TargetMode="External"/><Relationship Id="rId1" Type="http://schemas.openxmlformats.org/officeDocument/2006/relationships/slideMaster" Target="../slideMasters/slideMaster2.xml"/><Relationship Id="rId6" Type="http://schemas.openxmlformats.org/officeDocument/2006/relationships/hyperlink" Target="https://youtu.be/H_4HH09zxC0" TargetMode="External"/><Relationship Id="rId5" Type="http://schemas.openxmlformats.org/officeDocument/2006/relationships/hyperlink" Target="https://youtu.be/IIjbiKAotek" TargetMode="External"/><Relationship Id="rId4" Type="http://schemas.openxmlformats.org/officeDocument/2006/relationships/hyperlink" Target="https://youtu.be/fbByse1_RSY"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26-09-18</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4"/>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051033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26-09-18</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9652949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26-09-18</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ZWART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dirty="0"/>
              <a:t>‘’Plaats hier </a:t>
            </a:r>
            <a:br>
              <a:rPr lang="nl-NL" dirty="0"/>
            </a:br>
            <a:r>
              <a:rPr lang="nl-NL" dirty="0"/>
              <a:t>de 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12295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26-09-18</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WIT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dirty="0"/>
              <a:t>‘’Plaats hier </a:t>
            </a:r>
            <a:br>
              <a:rPr lang="nl-NL" dirty="0"/>
            </a:br>
            <a:r>
              <a:rPr lang="nl-NL" dirty="0"/>
              <a:t>de 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8492317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ALLEEN TITEL</a:t>
            </a:r>
          </a:p>
        </p:txBody>
      </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926910" y="6337267"/>
              <a:ext cx="1126509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VOORSTELLEN</a:t>
            </a:r>
          </a:p>
        </p:txBody>
      </p:sp>
      <p:grpSp>
        <p:nvGrpSpPr>
          <p:cNvPr id="164" name="Instructie">
            <a:extLst>
              <a:ext uri="{FF2B5EF4-FFF2-40B4-BE49-F238E27FC236}">
                <a16:creationId xmlns:a16="http://schemas.microsoft.com/office/drawing/2014/main" id="{37026B65-6948-43CC-8024-F1D2036974B0}"/>
              </a:ext>
            </a:extLst>
          </p:cNvPr>
          <p:cNvGrpSpPr/>
          <p:nvPr userDrawn="1"/>
        </p:nvGrpSpPr>
        <p:grpSpPr>
          <a:xfrm>
            <a:off x="12391601" y="0"/>
            <a:ext cx="3389661" cy="4934293"/>
            <a:chOff x="12391601" y="0"/>
            <a:chExt cx="3389661" cy="4934293"/>
          </a:xfrm>
        </p:grpSpPr>
        <p:grpSp>
          <p:nvGrpSpPr>
            <p:cNvPr id="165" name="Groep 164">
              <a:extLst>
                <a:ext uri="{FF2B5EF4-FFF2-40B4-BE49-F238E27FC236}">
                  <a16:creationId xmlns:a16="http://schemas.microsoft.com/office/drawing/2014/main" id="{C9B20113-4759-48C1-9881-247CCBE98DD8}"/>
                </a:ext>
              </a:extLst>
            </p:cNvPr>
            <p:cNvGrpSpPr/>
            <p:nvPr userDrawn="1"/>
          </p:nvGrpSpPr>
          <p:grpSpPr>
            <a:xfrm>
              <a:off x="12757282" y="3250242"/>
              <a:ext cx="1499406" cy="678267"/>
              <a:chOff x="12757283" y="3120781"/>
              <a:chExt cx="1499406" cy="678267"/>
            </a:xfrm>
          </p:grpSpPr>
          <p:sp>
            <p:nvSpPr>
              <p:cNvPr id="192" name="Rechthoek 191">
                <a:extLst>
                  <a:ext uri="{FF2B5EF4-FFF2-40B4-BE49-F238E27FC236}">
                    <a16:creationId xmlns:a16="http://schemas.microsoft.com/office/drawing/2014/main" id="{70DE0F46-9A43-45A3-8280-BC629B8D4CC1}"/>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93" name="Rechthoek 192">
                <a:extLst>
                  <a:ext uri="{FF2B5EF4-FFF2-40B4-BE49-F238E27FC236}">
                    <a16:creationId xmlns:a16="http://schemas.microsoft.com/office/drawing/2014/main" id="{72B758CA-6448-4B27-B22A-73FD81A231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94" name="Tekstvak 193">
                <a:extLst>
                  <a:ext uri="{FF2B5EF4-FFF2-40B4-BE49-F238E27FC236}">
                    <a16:creationId xmlns:a16="http://schemas.microsoft.com/office/drawing/2014/main" id="{59C2BBDD-97DB-440D-B3CB-54C597D3A0B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95" name="Tekstvak 194">
                <a:extLst>
                  <a:ext uri="{FF2B5EF4-FFF2-40B4-BE49-F238E27FC236}">
                    <a16:creationId xmlns:a16="http://schemas.microsoft.com/office/drawing/2014/main" id="{771169D2-EFDC-4694-999E-2025DE9EE1B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96" name="Picture 3">
                <a:extLst>
                  <a:ext uri="{FF2B5EF4-FFF2-40B4-BE49-F238E27FC236}">
                    <a16:creationId xmlns:a16="http://schemas.microsoft.com/office/drawing/2014/main" id="{CEE1DA5C-2467-4252-BF64-A9345864D9D1}"/>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7" name="Gelijkbenige driehoek 196">
                <a:extLst>
                  <a:ext uri="{FF2B5EF4-FFF2-40B4-BE49-F238E27FC236}">
                    <a16:creationId xmlns:a16="http://schemas.microsoft.com/office/drawing/2014/main" id="{2FBBEC4F-CD14-491C-B9AA-9B1D29FDF15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98" name="Groep 197">
                <a:extLst>
                  <a:ext uri="{FF2B5EF4-FFF2-40B4-BE49-F238E27FC236}">
                    <a16:creationId xmlns:a16="http://schemas.microsoft.com/office/drawing/2014/main" id="{F41E19F4-1ADB-48EB-B67D-27A2AF6F1D63}"/>
                  </a:ext>
                </a:extLst>
              </p:cNvPr>
              <p:cNvGrpSpPr/>
              <p:nvPr userDrawn="1"/>
            </p:nvGrpSpPr>
            <p:grpSpPr>
              <a:xfrm>
                <a:off x="12822311" y="3178534"/>
                <a:ext cx="182309" cy="163794"/>
                <a:chOff x="12832541" y="3162395"/>
                <a:chExt cx="219532" cy="197236"/>
              </a:xfrm>
            </p:grpSpPr>
            <p:sp>
              <p:nvSpPr>
                <p:cNvPr id="203" name="Rechthoek 202">
                  <a:extLst>
                    <a:ext uri="{FF2B5EF4-FFF2-40B4-BE49-F238E27FC236}">
                      <a16:creationId xmlns:a16="http://schemas.microsoft.com/office/drawing/2014/main" id="{D5FC398C-269A-49E8-8A64-64AABDADF7A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4" name="Rechthoek 203">
                  <a:extLst>
                    <a:ext uri="{FF2B5EF4-FFF2-40B4-BE49-F238E27FC236}">
                      <a16:creationId xmlns:a16="http://schemas.microsoft.com/office/drawing/2014/main" id="{04ED29EE-FBE0-4481-BE52-B2AB359E877E}"/>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5" name="Rechthoek 204">
                  <a:extLst>
                    <a:ext uri="{FF2B5EF4-FFF2-40B4-BE49-F238E27FC236}">
                      <a16:creationId xmlns:a16="http://schemas.microsoft.com/office/drawing/2014/main" id="{D33C010D-13CC-40D2-989B-508ADF8E07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99" name="Groep 198">
                <a:extLst>
                  <a:ext uri="{FF2B5EF4-FFF2-40B4-BE49-F238E27FC236}">
                    <a16:creationId xmlns:a16="http://schemas.microsoft.com/office/drawing/2014/main" id="{C875A591-EBA0-45D6-870D-3BECA0D0F7B5}"/>
                  </a:ext>
                </a:extLst>
              </p:cNvPr>
              <p:cNvGrpSpPr/>
              <p:nvPr userDrawn="1"/>
            </p:nvGrpSpPr>
            <p:grpSpPr>
              <a:xfrm>
                <a:off x="12822311" y="3480352"/>
                <a:ext cx="182309" cy="163794"/>
                <a:chOff x="12832541" y="3162395"/>
                <a:chExt cx="219532" cy="197236"/>
              </a:xfrm>
            </p:grpSpPr>
            <p:sp>
              <p:nvSpPr>
                <p:cNvPr id="200" name="Rechthoek 199">
                  <a:extLst>
                    <a:ext uri="{FF2B5EF4-FFF2-40B4-BE49-F238E27FC236}">
                      <a16:creationId xmlns:a16="http://schemas.microsoft.com/office/drawing/2014/main" id="{ED9CEDED-7608-4099-B0F2-67CBCC83AEA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1" name="Rechthoek 200">
                  <a:extLst>
                    <a:ext uri="{FF2B5EF4-FFF2-40B4-BE49-F238E27FC236}">
                      <a16:creationId xmlns:a16="http://schemas.microsoft.com/office/drawing/2014/main" id="{CCE29130-9E34-487F-9106-B5FDF5C21508}"/>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2" name="Rechthoek 201">
                  <a:extLst>
                    <a:ext uri="{FF2B5EF4-FFF2-40B4-BE49-F238E27FC236}">
                      <a16:creationId xmlns:a16="http://schemas.microsoft.com/office/drawing/2014/main" id="{2033FAF5-9A0C-4D5C-8A37-39CD78C82A8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166" name="Meer informatie">
              <a:extLst>
                <a:ext uri="{FF2B5EF4-FFF2-40B4-BE49-F238E27FC236}">
                  <a16:creationId xmlns:a16="http://schemas.microsoft.com/office/drawing/2014/main" id="{5526D891-AD8C-44F9-B187-13E5DCB2E139}"/>
                </a:ext>
              </a:extLst>
            </p:cNvPr>
            <p:cNvGrpSpPr/>
            <p:nvPr userDrawn="1"/>
          </p:nvGrpSpPr>
          <p:grpSpPr>
            <a:xfrm>
              <a:off x="12396764" y="4151020"/>
              <a:ext cx="3178515" cy="783273"/>
              <a:chOff x="-3741486" y="3386444"/>
              <a:chExt cx="3178515" cy="783273"/>
            </a:xfrm>
          </p:grpSpPr>
          <p:sp>
            <p:nvSpPr>
              <p:cNvPr id="189" name="Freeform 101">
                <a:extLst>
                  <a:ext uri="{FF2B5EF4-FFF2-40B4-BE49-F238E27FC236}">
                    <a16:creationId xmlns:a16="http://schemas.microsoft.com/office/drawing/2014/main" id="{59822D6C-2DC3-4442-8B3C-6AB767BA813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90" name="Rechthoek 189">
                <a:extLst>
                  <a:ext uri="{FF2B5EF4-FFF2-40B4-BE49-F238E27FC236}">
                    <a16:creationId xmlns:a16="http://schemas.microsoft.com/office/drawing/2014/main" id="{C017B7CB-D89E-4BF0-9B2B-E247BA82C30C}"/>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91" name="Rechte verbindingslijn 190">
                <a:extLst>
                  <a:ext uri="{FF2B5EF4-FFF2-40B4-BE49-F238E27FC236}">
                    <a16:creationId xmlns:a16="http://schemas.microsoft.com/office/drawing/2014/main" id="{2A731424-3861-43C3-84BC-130DD7142DE1}"/>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167" name="Rechthoek 166">
              <a:extLst>
                <a:ext uri="{FF2B5EF4-FFF2-40B4-BE49-F238E27FC236}">
                  <a16:creationId xmlns:a16="http://schemas.microsoft.com/office/drawing/2014/main" id="{1E86F7E8-EC7E-4A7E-A896-C02C792D470C}"/>
                </a:ext>
              </a:extLst>
            </p:cNvPr>
            <p:cNvSpPr/>
            <p:nvPr userDrawn="1"/>
          </p:nvSpPr>
          <p:spPr>
            <a:xfrm>
              <a:off x="12397262" y="0"/>
              <a:ext cx="3384000"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168" name="Ovaal 167">
              <a:extLst>
                <a:ext uri="{FF2B5EF4-FFF2-40B4-BE49-F238E27FC236}">
                  <a16:creationId xmlns:a16="http://schemas.microsoft.com/office/drawing/2014/main" id="{28E9221C-8038-4B14-ACE9-D6013B120CB4}"/>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69" name="Rechte verbindingslijn 168">
              <a:extLst>
                <a:ext uri="{FF2B5EF4-FFF2-40B4-BE49-F238E27FC236}">
                  <a16:creationId xmlns:a16="http://schemas.microsoft.com/office/drawing/2014/main" id="{FE1259F2-AEF7-4D9F-AE3A-6934AB5C5D67}"/>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70" name="Rechte verbindingslijn 169">
              <a:extLst>
                <a:ext uri="{FF2B5EF4-FFF2-40B4-BE49-F238E27FC236}">
                  <a16:creationId xmlns:a16="http://schemas.microsoft.com/office/drawing/2014/main" id="{CEE20EEE-ED28-4052-A0AD-3A088A2B7352}"/>
                </a:ext>
              </a:extLst>
            </p:cNvPr>
            <p:cNvCxnSpPr>
              <a:cxnSpLocks/>
            </p:cNvCxnSpPr>
            <p:nvPr userDrawn="1"/>
          </p:nvCxnSpPr>
          <p:spPr>
            <a:xfrm>
              <a:off x="12397261" y="1728059"/>
              <a:ext cx="3178017" cy="0"/>
            </a:xfrm>
            <a:prstGeom prst="line">
              <a:avLst/>
            </a:prstGeom>
            <a:noFill/>
            <a:ln w="3175" cap="flat" cmpd="sng" algn="ctr">
              <a:solidFill>
                <a:schemeClr val="accent1"/>
              </a:solidFill>
              <a:prstDash val="solid"/>
            </a:ln>
            <a:effectLst/>
          </p:spPr>
        </p:cxnSp>
        <p:sp>
          <p:nvSpPr>
            <p:cNvPr id="171" name="Rechthoek 170">
              <a:extLst>
                <a:ext uri="{FF2B5EF4-FFF2-40B4-BE49-F238E27FC236}">
                  <a16:creationId xmlns:a16="http://schemas.microsoft.com/office/drawing/2014/main" id="{DFC1C346-65E6-4243-9117-B1B682C8F071}"/>
                </a:ext>
              </a:extLst>
            </p:cNvPr>
            <p:cNvSpPr/>
            <p:nvPr userDrawn="1"/>
          </p:nvSpPr>
          <p:spPr>
            <a:xfrm>
              <a:off x="12757282" y="432552"/>
              <a:ext cx="2817995" cy="7386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2" name="Rechte verbindingslijn 171">
              <a:extLst>
                <a:ext uri="{FF2B5EF4-FFF2-40B4-BE49-F238E27FC236}">
                  <a16:creationId xmlns:a16="http://schemas.microsoft.com/office/drawing/2014/main" id="{AB8010CD-67EB-4078-9600-B83E44233637}"/>
                </a:ext>
              </a:extLst>
            </p:cNvPr>
            <p:cNvCxnSpPr>
              <a:cxnSpLocks/>
            </p:cNvCxnSpPr>
            <p:nvPr userDrawn="1"/>
          </p:nvCxnSpPr>
          <p:spPr>
            <a:xfrm>
              <a:off x="12397261" y="4033137"/>
              <a:ext cx="3178017" cy="0"/>
            </a:xfrm>
            <a:prstGeom prst="line">
              <a:avLst/>
            </a:prstGeom>
            <a:noFill/>
            <a:ln w="3175" cap="flat" cmpd="sng" algn="ctr">
              <a:solidFill>
                <a:schemeClr val="accent1"/>
              </a:solidFill>
              <a:prstDash val="solid"/>
            </a:ln>
            <a:effectLst/>
          </p:spPr>
        </p:cxnSp>
        <p:sp>
          <p:nvSpPr>
            <p:cNvPr id="173" name="Ovaal 172">
              <a:extLst>
                <a:ext uri="{FF2B5EF4-FFF2-40B4-BE49-F238E27FC236}">
                  <a16:creationId xmlns:a16="http://schemas.microsoft.com/office/drawing/2014/main" id="{595461CD-F1F7-4393-9666-BF029B65570F}"/>
                </a:ext>
              </a:extLst>
            </p:cNvPr>
            <p:cNvSpPr/>
            <p:nvPr userDrawn="1"/>
          </p:nvSpPr>
          <p:spPr>
            <a:xfrm>
              <a:off x="12391601" y="185652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74" name="Rechthoek 173">
              <a:extLst>
                <a:ext uri="{FF2B5EF4-FFF2-40B4-BE49-F238E27FC236}">
                  <a16:creationId xmlns:a16="http://schemas.microsoft.com/office/drawing/2014/main" id="{40FDAC91-C6BF-4FDE-A982-5EA89D20698D}"/>
                </a:ext>
              </a:extLst>
            </p:cNvPr>
            <p:cNvSpPr/>
            <p:nvPr userDrawn="1"/>
          </p:nvSpPr>
          <p:spPr>
            <a:xfrm>
              <a:off x="12757282" y="1922587"/>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75" name="Groep 174">
              <a:extLst>
                <a:ext uri="{FF2B5EF4-FFF2-40B4-BE49-F238E27FC236}">
                  <a16:creationId xmlns:a16="http://schemas.microsoft.com/office/drawing/2014/main" id="{58971AB1-AAD1-4B9D-A465-C72AE3198278}"/>
                </a:ext>
              </a:extLst>
            </p:cNvPr>
            <p:cNvGrpSpPr/>
            <p:nvPr userDrawn="1"/>
          </p:nvGrpSpPr>
          <p:grpSpPr>
            <a:xfrm>
              <a:off x="12757282" y="1291752"/>
              <a:ext cx="294789" cy="318834"/>
              <a:chOff x="14466489" y="1001522"/>
              <a:chExt cx="290627" cy="314333"/>
            </a:xfrm>
          </p:grpSpPr>
          <p:sp>
            <p:nvSpPr>
              <p:cNvPr id="183" name="Rechthoek 182">
                <a:extLst>
                  <a:ext uri="{FF2B5EF4-FFF2-40B4-BE49-F238E27FC236}">
                    <a16:creationId xmlns:a16="http://schemas.microsoft.com/office/drawing/2014/main" id="{B446B015-10CC-489B-8D8A-B269FA37F780}"/>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84" name="Ovaal 183">
                <a:extLst>
                  <a:ext uri="{FF2B5EF4-FFF2-40B4-BE49-F238E27FC236}">
                    <a16:creationId xmlns:a16="http://schemas.microsoft.com/office/drawing/2014/main" id="{BEC7E7E7-6D1E-452C-A973-0161B7FF3D05}"/>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5" name="Vrije vorm: vorm 184">
                <a:extLst>
                  <a:ext uri="{FF2B5EF4-FFF2-40B4-BE49-F238E27FC236}">
                    <a16:creationId xmlns:a16="http://schemas.microsoft.com/office/drawing/2014/main" id="{F476E58C-DA17-4829-9639-45B1E5C23737}"/>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6" name="Rechthoek: afgeronde hoeken 185">
                <a:extLst>
                  <a:ext uri="{FF2B5EF4-FFF2-40B4-BE49-F238E27FC236}">
                    <a16:creationId xmlns:a16="http://schemas.microsoft.com/office/drawing/2014/main" id="{1E88231B-ED42-41DF-9817-10466535CD5C}"/>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87" name="Rechte verbindingslijn 186">
                <a:extLst>
                  <a:ext uri="{FF2B5EF4-FFF2-40B4-BE49-F238E27FC236}">
                    <a16:creationId xmlns:a16="http://schemas.microsoft.com/office/drawing/2014/main" id="{08D7C14C-0155-485C-BF6F-813CD9CA03E9}"/>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Rechte verbindingslijn 187">
                <a:extLst>
                  <a:ext uri="{FF2B5EF4-FFF2-40B4-BE49-F238E27FC236}">
                    <a16:creationId xmlns:a16="http://schemas.microsoft.com/office/drawing/2014/main" id="{8EDE9A61-58F5-4B13-81DA-763FA00A2BA9}"/>
                  </a:ext>
                </a:extLst>
              </p:cNvPr>
              <p:cNvCxnSpPr>
                <a:cxnSpLocks/>
                <a:stCxn id="186"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76" name="Ovaal 175">
              <a:extLst>
                <a:ext uri="{FF2B5EF4-FFF2-40B4-BE49-F238E27FC236}">
                  <a16:creationId xmlns:a16="http://schemas.microsoft.com/office/drawing/2014/main" id="{98693FD5-5435-465A-B94B-B97EA03C476E}"/>
                </a:ext>
              </a:extLst>
            </p:cNvPr>
            <p:cNvSpPr/>
            <p:nvPr userDrawn="1"/>
          </p:nvSpPr>
          <p:spPr>
            <a:xfrm>
              <a:off x="12391601" y="276807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177" name="Rechthoek 176">
              <a:extLst>
                <a:ext uri="{FF2B5EF4-FFF2-40B4-BE49-F238E27FC236}">
                  <a16:creationId xmlns:a16="http://schemas.microsoft.com/office/drawing/2014/main" id="{4996E550-739C-44E7-BC89-8B6A974E3931}"/>
                </a:ext>
              </a:extLst>
            </p:cNvPr>
            <p:cNvSpPr/>
            <p:nvPr userDrawn="1"/>
          </p:nvSpPr>
          <p:spPr>
            <a:xfrm>
              <a:off x="12757283" y="2834141"/>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8" name="Rechte verbindingslijn 177">
              <a:extLst>
                <a:ext uri="{FF2B5EF4-FFF2-40B4-BE49-F238E27FC236}">
                  <a16:creationId xmlns:a16="http://schemas.microsoft.com/office/drawing/2014/main" id="{60CBD64B-9E24-4FA3-8AD0-F6F9D151F94E}"/>
                </a:ext>
              </a:extLst>
            </p:cNvPr>
            <p:cNvCxnSpPr>
              <a:cxnSpLocks/>
            </p:cNvCxnSpPr>
            <p:nvPr userDrawn="1"/>
          </p:nvCxnSpPr>
          <p:spPr>
            <a:xfrm>
              <a:off x="12397261" y="2649915"/>
              <a:ext cx="3178017" cy="0"/>
            </a:xfrm>
            <a:prstGeom prst="line">
              <a:avLst/>
            </a:prstGeom>
            <a:noFill/>
            <a:ln w="3175" cap="flat" cmpd="sng" algn="ctr">
              <a:solidFill>
                <a:schemeClr val="accent1"/>
              </a:solidFill>
              <a:prstDash val="solid"/>
            </a:ln>
            <a:effectLst/>
          </p:spPr>
        </p:cxnSp>
        <p:grpSp>
          <p:nvGrpSpPr>
            <p:cNvPr id="179" name="Groep 178">
              <a:extLst>
                <a:ext uri="{FF2B5EF4-FFF2-40B4-BE49-F238E27FC236}">
                  <a16:creationId xmlns:a16="http://schemas.microsoft.com/office/drawing/2014/main" id="{7683C293-9728-42E5-9ABE-07277D2DF1E8}"/>
                </a:ext>
              </a:extLst>
            </p:cNvPr>
            <p:cNvGrpSpPr/>
            <p:nvPr userDrawn="1"/>
          </p:nvGrpSpPr>
          <p:grpSpPr>
            <a:xfrm>
              <a:off x="12757282" y="2296644"/>
              <a:ext cx="825500" cy="209550"/>
              <a:chOff x="13504624" y="2444818"/>
              <a:chExt cx="825500" cy="209550"/>
            </a:xfrm>
          </p:grpSpPr>
          <p:sp>
            <p:nvSpPr>
              <p:cNvPr id="180" name="Rechthoek 179">
                <a:extLst>
                  <a:ext uri="{FF2B5EF4-FFF2-40B4-BE49-F238E27FC236}">
                    <a16:creationId xmlns:a16="http://schemas.microsoft.com/office/drawing/2014/main" id="{8D5780D4-F5E0-407B-963C-7404D8CC4966}"/>
                  </a:ext>
                </a:extLst>
              </p:cNvPr>
              <p:cNvSpPr/>
              <p:nvPr userDrawn="1"/>
            </p:nvSpPr>
            <p:spPr>
              <a:xfrm>
                <a:off x="13504624" y="2444818"/>
                <a:ext cx="825500" cy="209550"/>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81" name="Rechte verbindingslijn 180">
                <a:extLst>
                  <a:ext uri="{FF2B5EF4-FFF2-40B4-BE49-F238E27FC236}">
                    <a16:creationId xmlns:a16="http://schemas.microsoft.com/office/drawing/2014/main" id="{3F7F962C-6A38-48ED-A896-E0092FDF5886}"/>
                  </a:ext>
                </a:extLst>
              </p:cNvPr>
              <p:cNvCxnSpPr/>
              <p:nvPr userDrawn="1"/>
            </p:nvCxnSpPr>
            <p:spPr>
              <a:xfrm>
                <a:off x="14155269" y="2477218"/>
                <a:ext cx="0" cy="142717"/>
              </a:xfrm>
              <a:prstGeom prst="line">
                <a:avLst/>
              </a:prstGeom>
              <a:noFill/>
              <a:ln w="3175" cap="flat" cmpd="sng" algn="ctr">
                <a:solidFill>
                  <a:srgbClr val="44546A"/>
                </a:solidFill>
                <a:prstDash val="solid"/>
              </a:ln>
              <a:effectLst/>
            </p:spPr>
          </p:cxnSp>
          <p:sp>
            <p:nvSpPr>
              <p:cNvPr id="182" name="Gelijkbenige driehoek 181">
                <a:extLst>
                  <a:ext uri="{FF2B5EF4-FFF2-40B4-BE49-F238E27FC236}">
                    <a16:creationId xmlns:a16="http://schemas.microsoft.com/office/drawing/2014/main" id="{57C24AA2-E954-4575-9CA2-228AE45A5E70}"/>
                  </a:ext>
                </a:extLst>
              </p:cNvPr>
              <p:cNvSpPr/>
              <p:nvPr userDrawn="1"/>
            </p:nvSpPr>
            <p:spPr>
              <a:xfrm rot="10800000">
                <a:off x="14196089" y="2528872"/>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dirty="0"/>
              <a:t>Plaats hier je titel</a:t>
            </a:r>
            <a:endParaRPr lang="nl-NL" dirty="0"/>
          </a:p>
        </p:txBody>
      </p:sp>
      <p:sp>
        <p:nvSpPr>
          <p:cNvPr id="63" name="Onder balkje">
            <a:extLst>
              <a:ext uri="{FF2B5EF4-FFF2-40B4-BE49-F238E27FC236}">
                <a16:creationId xmlns:a16="http://schemas.microsoft.com/office/drawing/2014/main" id="{EB382FCD-9C8B-4F18-B37B-29CA0F43C41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4" name="GRID" hidden="1">
            <a:extLst>
              <a:ext uri="{FF2B5EF4-FFF2-40B4-BE49-F238E27FC236}">
                <a16:creationId xmlns:a16="http://schemas.microsoft.com/office/drawing/2014/main" id="{EB75E045-9B2F-4037-8D43-019C3B8DAD0C}"/>
              </a:ext>
            </a:extLst>
          </p:cNvPr>
          <p:cNvGrpSpPr/>
          <p:nvPr userDrawn="1"/>
        </p:nvGrpSpPr>
        <p:grpSpPr>
          <a:xfrm>
            <a:off x="0" y="0"/>
            <a:ext cx="12192000" cy="6858000"/>
            <a:chOff x="0" y="0"/>
            <a:chExt cx="12192000" cy="6858000"/>
          </a:xfrm>
        </p:grpSpPr>
        <p:sp>
          <p:nvSpPr>
            <p:cNvPr id="65" name="Rechthoek 64">
              <a:extLst>
                <a:ext uri="{FF2B5EF4-FFF2-40B4-BE49-F238E27FC236}">
                  <a16:creationId xmlns:a16="http://schemas.microsoft.com/office/drawing/2014/main" id="{9DA70BBF-1A70-4CE9-B92D-91AAD3DF13D4}"/>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6" name="Rechthoek 65">
              <a:extLst>
                <a:ext uri="{FF2B5EF4-FFF2-40B4-BE49-F238E27FC236}">
                  <a16:creationId xmlns:a16="http://schemas.microsoft.com/office/drawing/2014/main" id="{550D5FBA-5290-4AF6-AA22-20F04180A37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7" name="Rechthoek 66">
              <a:extLst>
                <a:ext uri="{FF2B5EF4-FFF2-40B4-BE49-F238E27FC236}">
                  <a16:creationId xmlns:a16="http://schemas.microsoft.com/office/drawing/2014/main" id="{2FE5C9DA-7391-4773-96D0-665A34E0478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8" name="Rechthoek 67">
              <a:extLst>
                <a:ext uri="{FF2B5EF4-FFF2-40B4-BE49-F238E27FC236}">
                  <a16:creationId xmlns:a16="http://schemas.microsoft.com/office/drawing/2014/main" id="{38AD4748-BAAA-4B2B-B4E6-3A1492B4BCF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9" name="Rechthoek 68">
              <a:extLst>
                <a:ext uri="{FF2B5EF4-FFF2-40B4-BE49-F238E27FC236}">
                  <a16:creationId xmlns:a16="http://schemas.microsoft.com/office/drawing/2014/main" id="{A9941525-5D0D-4509-8ECE-B747140CB04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0" name="Rechthoek 69">
              <a:extLst>
                <a:ext uri="{FF2B5EF4-FFF2-40B4-BE49-F238E27FC236}">
                  <a16:creationId xmlns:a16="http://schemas.microsoft.com/office/drawing/2014/main" id="{B681D3A7-95CC-4CEF-BFAB-79DF1FCD556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1" name="Rechthoek 70">
              <a:extLst>
                <a:ext uri="{FF2B5EF4-FFF2-40B4-BE49-F238E27FC236}">
                  <a16:creationId xmlns:a16="http://schemas.microsoft.com/office/drawing/2014/main" id="{60A5F06F-78F5-4257-84E5-7835A22AE4B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2" name="Rechthoek 71">
              <a:extLst>
                <a:ext uri="{FF2B5EF4-FFF2-40B4-BE49-F238E27FC236}">
                  <a16:creationId xmlns:a16="http://schemas.microsoft.com/office/drawing/2014/main" id="{13835FFF-2F9E-4252-9978-9DB584EF03B9}"/>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3" name="Rechthoek 72">
              <a:extLst>
                <a:ext uri="{FF2B5EF4-FFF2-40B4-BE49-F238E27FC236}">
                  <a16:creationId xmlns:a16="http://schemas.microsoft.com/office/drawing/2014/main" id="{877A95CF-E943-452F-98FE-320623CE6607}"/>
                </a:ext>
              </a:extLst>
            </p:cNvPr>
            <p:cNvSpPr/>
            <p:nvPr userDrawn="1"/>
          </p:nvSpPr>
          <p:spPr>
            <a:xfrm>
              <a:off x="8828730" y="0"/>
              <a:ext cx="24555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4" name="Rechthoek 73">
              <a:extLst>
                <a:ext uri="{FF2B5EF4-FFF2-40B4-BE49-F238E27FC236}">
                  <a16:creationId xmlns:a16="http://schemas.microsoft.com/office/drawing/2014/main" id="{98B73A68-CF05-4530-9622-5D3A615F068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55A617AD-4F36-41FD-AF6E-A16FCEFFA38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DA7579D0-E164-4569-B5C8-5731FCF6986E}"/>
                </a:ext>
              </a:extLst>
            </p:cNvPr>
            <p:cNvSpPr/>
            <p:nvPr userDrawn="1"/>
          </p:nvSpPr>
          <p:spPr>
            <a:xfrm>
              <a:off x="5980561"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8" name="Rechthoek 77">
              <a:extLst>
                <a:ext uri="{FF2B5EF4-FFF2-40B4-BE49-F238E27FC236}">
                  <a16:creationId xmlns:a16="http://schemas.microsoft.com/office/drawing/2014/main" id="{21553237-0241-4E78-B12B-1AC9DE9554B5}"/>
                </a:ext>
              </a:extLst>
            </p:cNvPr>
            <p:cNvSpPr/>
            <p:nvPr userDrawn="1"/>
          </p:nvSpPr>
          <p:spPr>
            <a:xfrm>
              <a:off x="3136756"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042FC887-2C74-4586-A11E-0965BADF5F84}"/>
                </a:ext>
              </a:extLst>
            </p:cNvPr>
            <p:cNvSpPr/>
            <p:nvPr userDrawn="1"/>
          </p:nvSpPr>
          <p:spPr>
            <a:xfrm>
              <a:off x="0" y="4284370"/>
              <a:ext cx="12192000" cy="24647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459277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Plaats hier de CC-BY tekst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dirty="0"/>
              <a:t>Tekst</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903371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endParaRPr lang="nl-NL" dirty="0"/>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Naam + achternaam</a:t>
            </a:r>
          </a:p>
          <a:p>
            <a:pPr lvl="0"/>
            <a:endParaRPr lang="nl-NL"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2611424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sluiting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0" name="Tekstvak">
            <a:extLst>
              <a:ext uri="{FF2B5EF4-FFF2-40B4-BE49-F238E27FC236}">
                <a16:creationId xmlns:a16="http://schemas.microsoft.com/office/drawing/2014/main" id="{6992082D-EDB3-45DF-96CC-F7B5BC4AC3C2}"/>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08879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INSTRUCTIES: Feedback aanleveren">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D8BDCCE3-C9BF-43FB-A9C6-0E04BD088A9A}"/>
              </a:ext>
            </a:extLst>
          </p:cNvPr>
          <p:cNvSpPr/>
          <p:nvPr userDrawn="1"/>
        </p:nvSpPr>
        <p:spPr>
          <a:xfrm>
            <a:off x="1"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7" name="Rechthoek 6">
            <a:extLst>
              <a:ext uri="{FF2B5EF4-FFF2-40B4-BE49-F238E27FC236}">
                <a16:creationId xmlns:a16="http://schemas.microsoft.com/office/drawing/2014/main" id="{95ECD5CE-F4FE-452A-951F-2EABB08FF745}"/>
              </a:ext>
            </a:extLst>
          </p:cNvPr>
          <p:cNvSpPr/>
          <p:nvPr userDrawn="1"/>
        </p:nvSpPr>
        <p:spPr>
          <a:xfrm>
            <a:off x="701536" y="1571501"/>
            <a:ext cx="10800649" cy="4356494"/>
          </a:xfrm>
          <a:prstGeom prst="rect">
            <a:avLst/>
          </a:prstGeom>
          <a:noFill/>
        </p:spPr>
        <p:txBody>
          <a:bodyPr vert="horz" lIns="0" tIns="0" rIns="0" bIns="0" rtlCol="0">
            <a:noAutofit/>
          </a:bodyPr>
          <a:lstStyle/>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200" kern="1200" cap="none" baseline="0" dirty="0">
                <a:solidFill>
                  <a:srgbClr val="303E48"/>
                </a:solidFill>
                <a:latin typeface="Calibri" panose="020F0502020204030204" pitchFamily="34" charset="0"/>
                <a:ea typeface="Open Sans" panose="020B0606030504020204" pitchFamily="34" charset="0"/>
                <a:cs typeface="Calibri" panose="020F0502020204030204" pitchFamily="34" charset="0"/>
              </a:rPr>
              <a:t>Beste,</a:t>
            </a: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dirty="0">
                <a:solidFill>
                  <a:srgbClr val="303E48"/>
                </a:solidFill>
                <a:ea typeface="Open Sans" panose="020B0606030504020204" pitchFamily="34" charset="0"/>
                <a:cs typeface="Open Sans" panose="020B0606030504020204" pitchFamily="34" charset="0"/>
              </a:rPr>
              <a:t>Bij PPT Solutions communiceren we feedback met opmerkingen in PowerPoint.</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Wanneer u feedback heeft wat betrekking heeft op een dia in de presentatie, ga dan naar de desbetreffende dia en volg de volgende stappen:</a:t>
            </a: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dirty="0">
                <a:solidFill>
                  <a:srgbClr val="303E48"/>
                </a:solidFill>
                <a:ea typeface="Open Sans" panose="020B0606030504020204" pitchFamily="34" charset="0"/>
                <a:cs typeface="Open Sans" panose="020B0606030504020204" pitchFamily="34" charset="0"/>
              </a:rPr>
            </a:br>
            <a:br>
              <a:rPr lang="nl-NL" sz="1000" kern="1200" cap="none" baseline="0" dirty="0">
                <a:solidFill>
                  <a:srgbClr val="303E48"/>
                </a:solidFill>
                <a:ea typeface="Open Sans" panose="020B0606030504020204" pitchFamily="34" charset="0"/>
                <a:cs typeface="Open Sans" panose="020B0606030504020204" pitchFamily="34" charset="0"/>
              </a:rPr>
            </a:b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dirty="0">
                <a:solidFill>
                  <a:srgbClr val="303E48"/>
                </a:solidFill>
                <a:ea typeface="Open Sans" panose="020B0606030504020204" pitchFamily="34" charset="0"/>
                <a:cs typeface="Open Sans" panose="020B0606030504020204" pitchFamily="34" charset="0"/>
              </a:rPr>
            </a:br>
            <a:br>
              <a:rPr lang="nl-NL" sz="1000" dirty="0">
                <a:solidFill>
                  <a:srgbClr val="303E48"/>
                </a:solidFill>
                <a:ea typeface="Open Sans" panose="020B0606030504020204" pitchFamily="34" charset="0"/>
                <a:cs typeface="Open Sans" panose="020B0606030504020204" pitchFamily="34" charset="0"/>
              </a:rPr>
            </a:br>
            <a:endParaRPr lang="nl-NL" sz="100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800"/>
              </a:spcAft>
              <a:buFont typeface="Arial" panose="020B0604020202020204" pitchFamily="34" charset="0"/>
              <a:buNone/>
            </a:pPr>
            <a:r>
              <a:rPr lang="nl-NL" sz="600" kern="1200" cap="none" baseline="0" dirty="0">
                <a:solidFill>
                  <a:srgbClr val="303E48"/>
                </a:solidFill>
                <a:ea typeface="Open Sans" panose="020B0606030504020204" pitchFamily="34" charset="0"/>
                <a:cs typeface="Open Sans" panose="020B0606030504020204" pitchFamily="34" charset="0"/>
              </a:rPr>
              <a:t>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200" dirty="0">
                <a:solidFill>
                  <a:srgbClr val="303E48"/>
                </a:solidFill>
                <a:ea typeface="Open Sans" panose="020B0606030504020204" pitchFamily="34" charset="0"/>
                <a:cs typeface="Calibri" panose="020F0502020204030204" pitchFamily="34" charset="0"/>
              </a:rPr>
              <a:t>Antwoorden</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Deze stappen kunt u uitvoeren door de gehele presentatie en eventueel ook antwoord geven op onze communicatie via opmerkingen.</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 volgende stappen kunt u uitvoeren om antwoord te geven op evt. opmerkingen of om naar de vorige/volgende opmerking in de presentatie te gaan:</a:t>
            </a:r>
          </a:p>
        </p:txBody>
      </p:sp>
      <p:sp>
        <p:nvSpPr>
          <p:cNvPr id="8" name="Tekstvak 7">
            <a:extLst>
              <a:ext uri="{FF2B5EF4-FFF2-40B4-BE49-F238E27FC236}">
                <a16:creationId xmlns:a16="http://schemas.microsoft.com/office/drawing/2014/main" id="{91861E7F-88C7-473E-BB0F-FA4E34696DC8}"/>
              </a:ext>
            </a:extLst>
          </p:cNvPr>
          <p:cNvSpPr txBox="1"/>
          <p:nvPr userDrawn="1"/>
        </p:nvSpPr>
        <p:spPr>
          <a:xfrm>
            <a:off x="1110428" y="2257839"/>
            <a:ext cx="4833347" cy="2654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Boven in je scherm, in de werkbalk, selecteer je het tabje </a:t>
            </a:r>
            <a:r>
              <a:rPr lang="nl-NL" sz="1000" b="1" dirty="0">
                <a:solidFill>
                  <a:srgbClr val="44546A"/>
                </a:solidFill>
                <a:ea typeface="Open Sans" panose="020B0606030504020204" pitchFamily="34" charset="0"/>
                <a:cs typeface="Open Sans" panose="020B0606030504020204" pitchFamily="34" charset="0"/>
              </a:rPr>
              <a:t>‘Invoegen’.</a:t>
            </a:r>
          </a:p>
        </p:txBody>
      </p:sp>
      <p:sp>
        <p:nvSpPr>
          <p:cNvPr id="9" name="Ovaal 8">
            <a:extLst>
              <a:ext uri="{FF2B5EF4-FFF2-40B4-BE49-F238E27FC236}">
                <a16:creationId xmlns:a16="http://schemas.microsoft.com/office/drawing/2014/main" id="{ABA1FBF8-EDEA-4039-80A7-6A6D27B61A77}"/>
              </a:ext>
            </a:extLst>
          </p:cNvPr>
          <p:cNvSpPr/>
          <p:nvPr userDrawn="1"/>
        </p:nvSpPr>
        <p:spPr>
          <a:xfrm>
            <a:off x="696791" y="2246539"/>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1</a:t>
            </a:r>
          </a:p>
        </p:txBody>
      </p:sp>
      <p:sp>
        <p:nvSpPr>
          <p:cNvPr id="10" name="Tekstvak 9">
            <a:extLst>
              <a:ext uri="{FF2B5EF4-FFF2-40B4-BE49-F238E27FC236}">
                <a16:creationId xmlns:a16="http://schemas.microsoft.com/office/drawing/2014/main" id="{13F83BE3-9CA0-4122-9961-95A5A0F3FB2F}"/>
              </a:ext>
            </a:extLst>
          </p:cNvPr>
          <p:cNvSpPr txBox="1"/>
          <p:nvPr userDrawn="1"/>
        </p:nvSpPr>
        <p:spPr>
          <a:xfrm>
            <a:off x="1110428" y="2737815"/>
            <a:ext cx="483334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Klik op de knop </a:t>
            </a:r>
            <a:r>
              <a:rPr lang="nl-NL" sz="1000" b="1" dirty="0">
                <a:solidFill>
                  <a:srgbClr val="44546A"/>
                </a:solidFill>
                <a:ea typeface="Open Sans" panose="020B0606030504020204" pitchFamily="34" charset="0"/>
                <a:cs typeface="Open Sans" panose="020B0606030504020204" pitchFamily="34" charset="0"/>
              </a:rPr>
              <a:t>‘Nieuwe opmerking’.</a:t>
            </a:r>
          </a:p>
        </p:txBody>
      </p:sp>
      <p:sp>
        <p:nvSpPr>
          <p:cNvPr id="11" name="Ovaal 10">
            <a:extLst>
              <a:ext uri="{FF2B5EF4-FFF2-40B4-BE49-F238E27FC236}">
                <a16:creationId xmlns:a16="http://schemas.microsoft.com/office/drawing/2014/main" id="{D3B50A4B-4773-40A6-9AEE-E193D4DB9BD6}"/>
              </a:ext>
            </a:extLst>
          </p:cNvPr>
          <p:cNvSpPr/>
          <p:nvPr userDrawn="1"/>
        </p:nvSpPr>
        <p:spPr>
          <a:xfrm>
            <a:off x="696791" y="2737815"/>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2</a:t>
            </a:r>
          </a:p>
        </p:txBody>
      </p:sp>
      <p:sp>
        <p:nvSpPr>
          <p:cNvPr id="12" name="Tekstvak 11">
            <a:extLst>
              <a:ext uri="{FF2B5EF4-FFF2-40B4-BE49-F238E27FC236}">
                <a16:creationId xmlns:a16="http://schemas.microsoft.com/office/drawing/2014/main" id="{45A583B3-D2D1-4BE9-BBE4-D44D8D9A7829}"/>
              </a:ext>
            </a:extLst>
          </p:cNvPr>
          <p:cNvSpPr txBox="1"/>
          <p:nvPr userDrawn="1"/>
        </p:nvSpPr>
        <p:spPr>
          <a:xfrm>
            <a:off x="1110428" y="3233318"/>
            <a:ext cx="5682125" cy="291423"/>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Er verschijnt nu een klein spreekwolkje op de slide en het venster voor opmerkingen opent zich aan de zijkant.</a:t>
            </a:r>
          </a:p>
          <a:p>
            <a:pPr>
              <a:lnSpc>
                <a:spcPct val="90000"/>
              </a:lnSpc>
            </a:pPr>
            <a:r>
              <a:rPr lang="nl-NL" sz="1000" b="1" dirty="0">
                <a:solidFill>
                  <a:srgbClr val="44546A"/>
                </a:solidFill>
                <a:ea typeface="Open Sans" panose="020B0606030504020204" pitchFamily="34" charset="0"/>
                <a:cs typeface="Open Sans" panose="020B0606030504020204" pitchFamily="34" charset="0"/>
              </a:rPr>
              <a:t>Typ uw feedback in het tekst vak in het venster voor opmerkingen.</a:t>
            </a:r>
          </a:p>
        </p:txBody>
      </p:sp>
      <p:sp>
        <p:nvSpPr>
          <p:cNvPr id="13" name="Ovaal 12">
            <a:extLst>
              <a:ext uri="{FF2B5EF4-FFF2-40B4-BE49-F238E27FC236}">
                <a16:creationId xmlns:a16="http://schemas.microsoft.com/office/drawing/2014/main" id="{60169D40-BEF8-4387-83A6-C6929733956F}"/>
              </a:ext>
            </a:extLst>
          </p:cNvPr>
          <p:cNvSpPr/>
          <p:nvPr userDrawn="1"/>
        </p:nvSpPr>
        <p:spPr>
          <a:xfrm>
            <a:off x="696791" y="3229091"/>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3</a:t>
            </a:r>
          </a:p>
        </p:txBody>
      </p:sp>
      <p:sp>
        <p:nvSpPr>
          <p:cNvPr id="14" name="Tekstvak 13">
            <a:extLst>
              <a:ext uri="{FF2B5EF4-FFF2-40B4-BE49-F238E27FC236}">
                <a16:creationId xmlns:a16="http://schemas.microsoft.com/office/drawing/2014/main" id="{0E13452B-4695-4201-9D3E-FE4710058DAD}"/>
              </a:ext>
            </a:extLst>
          </p:cNvPr>
          <p:cNvSpPr txBox="1"/>
          <p:nvPr userDrawn="1"/>
        </p:nvSpPr>
        <p:spPr>
          <a:xfrm>
            <a:off x="1110428" y="3727984"/>
            <a:ext cx="730697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Wanneer u dit gedaan heeft, kunt u het spreekwolkje op de juiste plaats op de dia slepen. </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Zo is het voor ons duidelijk op welk deel van de content, op de dia, uw feedback betrekking heeft.</a:t>
            </a:r>
          </a:p>
        </p:txBody>
      </p:sp>
      <p:sp>
        <p:nvSpPr>
          <p:cNvPr id="15" name="Ovaal 14">
            <a:extLst>
              <a:ext uri="{FF2B5EF4-FFF2-40B4-BE49-F238E27FC236}">
                <a16:creationId xmlns:a16="http://schemas.microsoft.com/office/drawing/2014/main" id="{0430919E-F44F-41DD-AA27-86E0AF4DA393}"/>
              </a:ext>
            </a:extLst>
          </p:cNvPr>
          <p:cNvSpPr/>
          <p:nvPr userDrawn="1"/>
        </p:nvSpPr>
        <p:spPr>
          <a:xfrm>
            <a:off x="696791" y="3720367"/>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4</a:t>
            </a:r>
          </a:p>
        </p:txBody>
      </p:sp>
      <p:pic>
        <p:nvPicPr>
          <p:cNvPr id="16" name="Afbeelding 15">
            <a:extLst>
              <a:ext uri="{FF2B5EF4-FFF2-40B4-BE49-F238E27FC236}">
                <a16:creationId xmlns:a16="http://schemas.microsoft.com/office/drawing/2014/main" id="{587EF602-1221-4BFF-A78D-D21811EEF5F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48968" y="2277214"/>
            <a:ext cx="1559400" cy="226683"/>
          </a:xfrm>
          <a:prstGeom prst="rect">
            <a:avLst/>
          </a:prstGeom>
          <a:ln w="3175">
            <a:solidFill>
              <a:srgbClr val="E7E6E6"/>
            </a:solidFill>
          </a:ln>
        </p:spPr>
      </p:pic>
      <p:pic>
        <p:nvPicPr>
          <p:cNvPr id="17" name="Afbeelding 16">
            <a:extLst>
              <a:ext uri="{FF2B5EF4-FFF2-40B4-BE49-F238E27FC236}">
                <a16:creationId xmlns:a16="http://schemas.microsoft.com/office/drawing/2014/main" id="{C9FD1223-36F2-4602-9ED2-BF6CE709EAA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648968" y="2742209"/>
            <a:ext cx="320762" cy="279243"/>
          </a:xfrm>
          <a:prstGeom prst="rect">
            <a:avLst/>
          </a:prstGeom>
          <a:ln w="3175">
            <a:solidFill>
              <a:srgbClr val="E7E6E6"/>
            </a:solidFill>
          </a:ln>
        </p:spPr>
      </p:pic>
      <p:pic>
        <p:nvPicPr>
          <p:cNvPr id="18" name="Afbeelding 17">
            <a:extLst>
              <a:ext uri="{FF2B5EF4-FFF2-40B4-BE49-F238E27FC236}">
                <a16:creationId xmlns:a16="http://schemas.microsoft.com/office/drawing/2014/main" id="{A47B09D0-1011-4094-9BD6-47AA32F6E14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648969" y="3722858"/>
            <a:ext cx="1479282" cy="618333"/>
          </a:xfrm>
          <a:prstGeom prst="rect">
            <a:avLst/>
          </a:prstGeom>
          <a:ln w="3175">
            <a:solidFill>
              <a:srgbClr val="E7E6E6"/>
            </a:solidFill>
          </a:ln>
        </p:spPr>
      </p:pic>
      <p:pic>
        <p:nvPicPr>
          <p:cNvPr id="19" name="Afbeelding 18">
            <a:extLst>
              <a:ext uri="{FF2B5EF4-FFF2-40B4-BE49-F238E27FC236}">
                <a16:creationId xmlns:a16="http://schemas.microsoft.com/office/drawing/2014/main" id="{94DDB7AA-B57B-4920-A599-25DFA4AAB10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648968" y="3220295"/>
            <a:ext cx="320761" cy="305623"/>
          </a:xfrm>
          <a:prstGeom prst="rect">
            <a:avLst/>
          </a:prstGeom>
          <a:ln w="3175">
            <a:solidFill>
              <a:srgbClr val="E7E6E6"/>
            </a:solidFill>
          </a:ln>
        </p:spPr>
      </p:pic>
      <p:grpSp>
        <p:nvGrpSpPr>
          <p:cNvPr id="20" name="Groep 19">
            <a:extLst>
              <a:ext uri="{FF2B5EF4-FFF2-40B4-BE49-F238E27FC236}">
                <a16:creationId xmlns:a16="http://schemas.microsoft.com/office/drawing/2014/main" id="{EE915324-D06A-478B-93D5-83A134A056FD}"/>
              </a:ext>
            </a:extLst>
          </p:cNvPr>
          <p:cNvGrpSpPr/>
          <p:nvPr userDrawn="1"/>
        </p:nvGrpSpPr>
        <p:grpSpPr>
          <a:xfrm>
            <a:off x="1110427" y="5258975"/>
            <a:ext cx="10532368" cy="787562"/>
            <a:chOff x="1020056" y="4938095"/>
            <a:chExt cx="10513169" cy="787562"/>
          </a:xfrm>
        </p:grpSpPr>
        <p:sp>
          <p:nvSpPr>
            <p:cNvPr id="21" name="Tekstvak 20">
              <a:extLst>
                <a:ext uri="{FF2B5EF4-FFF2-40B4-BE49-F238E27FC236}">
                  <a16:creationId xmlns:a16="http://schemas.microsoft.com/office/drawing/2014/main" id="{AB0E6B07-548D-4AEF-98FB-B988F9B5D7B3}"/>
                </a:ext>
              </a:extLst>
            </p:cNvPr>
            <p:cNvSpPr txBox="1"/>
            <p:nvPr/>
          </p:nvSpPr>
          <p:spPr>
            <a:xfrm>
              <a:off x="1020057" y="493809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en u een opmerking van PPT Solutions ziet staan, Kunt u antwoorden door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Onder de opmerking, waar een tekst vak staat met de beschrijving ‘Beantwoorden’, uw antwoord te typen.</a:t>
              </a:r>
            </a:p>
          </p:txBody>
        </p:sp>
        <p:sp>
          <p:nvSpPr>
            <p:cNvPr id="22" name="Tekstvak 21">
              <a:extLst>
                <a:ext uri="{FF2B5EF4-FFF2-40B4-BE49-F238E27FC236}">
                  <a16:creationId xmlns:a16="http://schemas.microsoft.com/office/drawing/2014/main" id="{187A5F29-E9CF-4EB3-A213-AD472362AFB1}"/>
                </a:ext>
              </a:extLst>
            </p:cNvPr>
            <p:cNvSpPr txBox="1"/>
            <p:nvPr/>
          </p:nvSpPr>
          <p:spPr>
            <a:xfrm>
              <a:off x="1020056" y="543762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zijn in de rechter bovenhoek twee knopjes zichtbaar.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Met het linker knopje gaat u naar de vorige opmerking in de presentatie en met het rechter knopje gaat u naar de volgende.</a:t>
              </a:r>
            </a:p>
          </p:txBody>
        </p:sp>
      </p:grpSp>
      <p:pic>
        <p:nvPicPr>
          <p:cNvPr id="23" name="Afbeelding 22">
            <a:extLst>
              <a:ext uri="{FF2B5EF4-FFF2-40B4-BE49-F238E27FC236}">
                <a16:creationId xmlns:a16="http://schemas.microsoft.com/office/drawing/2014/main" id="{F1F51A0F-D8F8-4EFF-9A8D-768629090D1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8648968" y="5235698"/>
            <a:ext cx="1086516" cy="342308"/>
          </a:xfrm>
          <a:prstGeom prst="rect">
            <a:avLst/>
          </a:prstGeom>
          <a:ln w="3175">
            <a:solidFill>
              <a:srgbClr val="E7E6E6"/>
            </a:solidFill>
          </a:ln>
        </p:spPr>
      </p:pic>
      <p:pic>
        <p:nvPicPr>
          <p:cNvPr id="24" name="Afbeelding 23">
            <a:extLst>
              <a:ext uri="{FF2B5EF4-FFF2-40B4-BE49-F238E27FC236}">
                <a16:creationId xmlns:a16="http://schemas.microsoft.com/office/drawing/2014/main" id="{E485764C-C5AF-4E48-AAE8-FC597546EDEB}"/>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8648969" y="5727700"/>
            <a:ext cx="599218" cy="338072"/>
          </a:xfrm>
          <a:prstGeom prst="rect">
            <a:avLst/>
          </a:prstGeom>
          <a:ln w="3175">
            <a:solidFill>
              <a:srgbClr val="E7E6E6"/>
            </a:solidFill>
          </a:ln>
        </p:spPr>
      </p:pic>
      <p:sp>
        <p:nvSpPr>
          <p:cNvPr id="25" name="Tijdelijke aanduiding voor tekst 58">
            <a:extLst>
              <a:ext uri="{FF2B5EF4-FFF2-40B4-BE49-F238E27FC236}">
                <a16:creationId xmlns:a16="http://schemas.microsoft.com/office/drawing/2014/main" id="{B1985646-E81E-4957-B2CC-8894AB5E6FB5}"/>
              </a:ext>
            </a:extLst>
          </p:cNvPr>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latin typeface="+mn-lt"/>
            </a:endParaRPr>
          </a:p>
        </p:txBody>
      </p:sp>
      <p:cxnSp>
        <p:nvCxnSpPr>
          <p:cNvPr id="26" name="Rechte verbindingslijn 25">
            <a:extLst>
              <a:ext uri="{FF2B5EF4-FFF2-40B4-BE49-F238E27FC236}">
                <a16:creationId xmlns:a16="http://schemas.microsoft.com/office/drawing/2014/main" id="{58684138-372F-48E9-B7E1-240B06E9D5D5}"/>
              </a:ext>
            </a:extLst>
          </p:cNvPr>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4475DE2B-F287-4540-9128-84BFA16D5AD5}"/>
              </a:ext>
            </a:extLst>
          </p:cNvPr>
          <p:cNvSpPr/>
          <p:nvPr userDrawn="1"/>
        </p:nvSpPr>
        <p:spPr>
          <a:xfrm>
            <a:off x="706702" y="5258338"/>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A</a:t>
            </a:r>
          </a:p>
        </p:txBody>
      </p:sp>
      <p:sp>
        <p:nvSpPr>
          <p:cNvPr id="28" name="Ovaal 27">
            <a:extLst>
              <a:ext uri="{FF2B5EF4-FFF2-40B4-BE49-F238E27FC236}">
                <a16:creationId xmlns:a16="http://schemas.microsoft.com/office/drawing/2014/main" id="{ACA1C6D5-4835-4AD0-BD3A-9295F029E75B}"/>
              </a:ext>
            </a:extLst>
          </p:cNvPr>
          <p:cNvSpPr/>
          <p:nvPr userDrawn="1"/>
        </p:nvSpPr>
        <p:spPr>
          <a:xfrm>
            <a:off x="706702" y="5749614"/>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B</a:t>
            </a:r>
          </a:p>
        </p:txBody>
      </p:sp>
      <p:cxnSp>
        <p:nvCxnSpPr>
          <p:cNvPr id="29" name="Rechte verbindingslijn 28">
            <a:extLst>
              <a:ext uri="{FF2B5EF4-FFF2-40B4-BE49-F238E27FC236}">
                <a16:creationId xmlns:a16="http://schemas.microsoft.com/office/drawing/2014/main" id="{A9F6F05C-1320-4D33-9FEF-3A6ACA0B215F}"/>
              </a:ext>
            </a:extLst>
          </p:cNvPr>
          <p:cNvCxnSpPr>
            <a:cxnSpLocks/>
          </p:cNvCxnSpPr>
          <p:nvPr userDrawn="1"/>
        </p:nvCxnSpPr>
        <p:spPr>
          <a:xfrm>
            <a:off x="698500" y="2636193"/>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DFC2F157-26F3-4969-8B80-F6EF53C93B42}"/>
              </a:ext>
            </a:extLst>
          </p:cNvPr>
          <p:cNvCxnSpPr>
            <a:cxnSpLocks/>
          </p:cNvCxnSpPr>
          <p:nvPr userDrawn="1"/>
        </p:nvCxnSpPr>
        <p:spPr>
          <a:xfrm>
            <a:off x="698500" y="3127469"/>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61F68AA0-30E5-40EE-BD98-0F1CEE6D6F18}"/>
              </a:ext>
            </a:extLst>
          </p:cNvPr>
          <p:cNvCxnSpPr>
            <a:cxnSpLocks/>
          </p:cNvCxnSpPr>
          <p:nvPr userDrawn="1"/>
        </p:nvCxnSpPr>
        <p:spPr>
          <a:xfrm>
            <a:off x="698500" y="3618745"/>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BDC20EA-15F9-4C61-947D-EB6E0BC056DD}"/>
              </a:ext>
            </a:extLst>
          </p:cNvPr>
          <p:cNvCxnSpPr>
            <a:cxnSpLocks/>
          </p:cNvCxnSpPr>
          <p:nvPr userDrawn="1"/>
        </p:nvCxnSpPr>
        <p:spPr>
          <a:xfrm>
            <a:off x="698500" y="4445304"/>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B1267E48-345D-404C-A92D-761EE1D4EAB3}"/>
              </a:ext>
            </a:extLst>
          </p:cNvPr>
          <p:cNvCxnSpPr>
            <a:cxnSpLocks/>
          </p:cNvCxnSpPr>
          <p:nvPr userDrawn="1"/>
        </p:nvCxnSpPr>
        <p:spPr>
          <a:xfrm>
            <a:off x="707612" y="5647992"/>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D458CE1D-651B-4ADC-B561-1BC3F3C45D82}"/>
              </a:ext>
            </a:extLst>
          </p:cNvPr>
          <p:cNvCxnSpPr>
            <a:cxnSpLocks/>
          </p:cNvCxnSpPr>
          <p:nvPr userDrawn="1"/>
        </p:nvCxnSpPr>
        <p:spPr>
          <a:xfrm>
            <a:off x="707612" y="6139268"/>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505E2C39-D0C8-4180-83C4-69FC98D3B3E7}"/>
              </a:ext>
            </a:extLst>
          </p:cNvPr>
          <p:cNvSpPr txBox="1"/>
          <p:nvPr userDrawn="1"/>
        </p:nvSpPr>
        <p:spPr>
          <a:xfrm>
            <a:off x="693962" y="701501"/>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r>
              <a:rPr lang="nl-NL" sz="2400" b="0" dirty="0">
                <a:solidFill>
                  <a:srgbClr val="0096A5"/>
                </a:solidFill>
                <a:latin typeface="+mj-lt"/>
              </a:rPr>
              <a:t>Feedback aanleveren</a:t>
            </a:r>
            <a:endParaRPr lang="en-US" sz="2400" b="0" dirty="0">
              <a:solidFill>
                <a:srgbClr val="0096A5"/>
              </a:solidFill>
              <a:latin typeface="+mj-lt"/>
            </a:endParaRPr>
          </a:p>
        </p:txBody>
      </p:sp>
      <p:sp>
        <p:nvSpPr>
          <p:cNvPr id="39" name="Vrije vorm 308">
            <a:extLst>
              <a:ext uri="{FF2B5EF4-FFF2-40B4-BE49-F238E27FC236}">
                <a16:creationId xmlns:a16="http://schemas.microsoft.com/office/drawing/2014/main" id="{6750858D-5CE8-4E8F-913D-B7E3DD4F2446}"/>
              </a:ext>
            </a:extLst>
          </p:cNvPr>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sp>
        <p:nvSpPr>
          <p:cNvPr id="35" name="Rechthoek 34">
            <a:hlinkClick r:id="rId8"/>
            <a:extLst>
              <a:ext uri="{FF2B5EF4-FFF2-40B4-BE49-F238E27FC236}">
                <a16:creationId xmlns:a16="http://schemas.microsoft.com/office/drawing/2014/main" id="{B785C515-30AB-4B34-97F6-6198ACD43D90}"/>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kstvak 39">
            <a:extLst>
              <a:ext uri="{FF2B5EF4-FFF2-40B4-BE49-F238E27FC236}">
                <a16:creationId xmlns:a16="http://schemas.microsoft.com/office/drawing/2014/main" id="{4A462FA7-CAC1-4228-B85C-1CAE28159A26}"/>
              </a:ext>
            </a:extLst>
          </p:cNvPr>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Feedback aanleveren</a:t>
            </a:r>
          </a:p>
        </p:txBody>
      </p:sp>
    </p:spTree>
    <p:extLst>
      <p:ext uri="{BB962C8B-B14F-4D97-AF65-F5344CB8AC3E}">
        <p14:creationId xmlns:p14="http://schemas.microsoft.com/office/powerpoint/2010/main" val="2200966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STRUCTIES: Video instructies">
    <p:spTree>
      <p:nvGrpSpPr>
        <p:cNvPr id="1" name=""/>
        <p:cNvGrpSpPr/>
        <p:nvPr/>
      </p:nvGrpSpPr>
      <p:grpSpPr>
        <a:xfrm>
          <a:off x="0" y="0"/>
          <a:ext cx="0" cy="0"/>
          <a:chOff x="0" y="0"/>
          <a:chExt cx="0" cy="0"/>
        </a:xfrm>
      </p:grpSpPr>
      <p:sp>
        <p:nvSpPr>
          <p:cNvPr id="102" name="Rechthoek 101"/>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YouTube links</a:t>
            </a:r>
          </a:p>
        </p:txBody>
      </p:sp>
      <p:grpSp>
        <p:nvGrpSpPr>
          <p:cNvPr id="9" name="GRID" hidden="1"/>
          <p:cNvGrpSpPr/>
          <p:nvPr userDrawn="1"/>
        </p:nvGrpSpPr>
        <p:grpSpPr>
          <a:xfrm>
            <a:off x="0" y="0"/>
            <a:ext cx="12191999" cy="6858000"/>
            <a:chOff x="0" y="0"/>
            <a:chExt cx="12169774" cy="6858000"/>
          </a:xfrm>
        </p:grpSpPr>
        <p:sp>
          <p:nvSpPr>
            <p:cNvPr id="10" name="Rechthoek 9"/>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Rechthoek 10"/>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Rechthoek 11"/>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3" name="Rechthoek 12"/>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4" name="Rechthoek 13"/>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5" name="Rechthoek 94"/>
            <p:cNvSpPr/>
            <p:nvPr userDrawn="1"/>
          </p:nvSpPr>
          <p:spPr>
            <a:xfrm>
              <a:off x="0" y="2582251"/>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6" name="Rechthoek 95"/>
            <p:cNvSpPr/>
            <p:nvPr userDrawn="1"/>
          </p:nvSpPr>
          <p:spPr>
            <a:xfrm>
              <a:off x="0" y="4795817"/>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Video instructies – YouTube links</a:t>
            </a:r>
          </a:p>
        </p:txBody>
      </p:sp>
      <p:cxnSp>
        <p:nvCxnSpPr>
          <p:cNvPr id="49" name="Rechte verbindingslijn 48"/>
          <p:cNvCxnSpPr/>
          <p:nvPr userDrawn="1"/>
        </p:nvCxnSpPr>
        <p:spPr>
          <a:xfrm>
            <a:off x="3394123"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userDrawn="1"/>
        </p:nvCxnSpPr>
        <p:spPr>
          <a:xfrm>
            <a:off x="6094285"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a:cxnSpLocks/>
          </p:cNvCxnSpPr>
          <p:nvPr userDrawn="1"/>
        </p:nvCxnSpPr>
        <p:spPr>
          <a:xfrm flipH="1">
            <a:off x="672268" y="3879057"/>
            <a:ext cx="8122180" cy="0"/>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sp>
        <p:nvSpPr>
          <p:cNvPr id="70" name="H2">
            <a:hlinkClick r:id="" action="ppaction://noaction"/>
          </p:cNvPr>
          <p:cNvSpPr txBox="1"/>
          <p:nvPr userDrawn="1"/>
        </p:nvSpPr>
        <p:spPr>
          <a:xfrm>
            <a:off x="1031406"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noProof="0" dirty="0">
                <a:solidFill>
                  <a:srgbClr val="44546A"/>
                </a:solidFill>
                <a:latin typeface="Oswald" panose="02000503000000000000" pitchFamily="2" charset="0"/>
              </a:rPr>
              <a:t>Werken met Tekst Niveaus</a:t>
            </a:r>
          </a:p>
          <a:p>
            <a:pPr algn="ctr">
              <a:spcBef>
                <a:spcPts val="600"/>
              </a:spcBef>
              <a:spcAft>
                <a:spcPts val="600"/>
              </a:spcAft>
            </a:pPr>
            <a:r>
              <a:rPr lang="nl-NL" sz="10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https://youtu.be/hM16rifWsjU</a:t>
            </a:r>
          </a:p>
        </p:txBody>
      </p:sp>
      <p:sp>
        <p:nvSpPr>
          <p:cNvPr id="72" name="H2">
            <a:hlinkClick r:id="" action="ppaction://noaction"/>
          </p:cNvPr>
          <p:cNvSpPr txBox="1"/>
          <p:nvPr userDrawn="1"/>
        </p:nvSpPr>
        <p:spPr>
          <a:xfrm>
            <a:off x="3781120"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Afbeeldingen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https://youtu.be/09yTK-OTEPA</a:t>
            </a:r>
          </a:p>
        </p:txBody>
      </p:sp>
      <p:sp>
        <p:nvSpPr>
          <p:cNvPr id="73" name="H2">
            <a:hlinkClick r:id="" action="ppaction://noaction"/>
          </p:cNvPr>
          <p:cNvSpPr txBox="1"/>
          <p:nvPr userDrawn="1"/>
        </p:nvSpPr>
        <p:spPr>
          <a:xfrm>
            <a:off x="6481282"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Grafieken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https://youtu.be/fbByse1_RSY</a:t>
            </a:r>
          </a:p>
        </p:txBody>
      </p:sp>
      <p:grpSp>
        <p:nvGrpSpPr>
          <p:cNvPr id="79" name="Grafiek icoon"/>
          <p:cNvGrpSpPr/>
          <p:nvPr userDrawn="1"/>
        </p:nvGrpSpPr>
        <p:grpSpPr>
          <a:xfrm>
            <a:off x="7264959" y="2184002"/>
            <a:ext cx="358817" cy="389873"/>
            <a:chOff x="12468049" y="1754144"/>
            <a:chExt cx="339072" cy="369091"/>
          </a:xfrm>
        </p:grpSpPr>
        <p:sp>
          <p:nvSpPr>
            <p:cNvPr id="80" name="Rechthoek 79"/>
            <p:cNvSpPr/>
            <p:nvPr/>
          </p:nvSpPr>
          <p:spPr>
            <a:xfrm>
              <a:off x="12468049" y="1869625"/>
              <a:ext cx="92751" cy="25360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1" name="Rechthoek 80"/>
            <p:cNvSpPr/>
            <p:nvPr/>
          </p:nvSpPr>
          <p:spPr>
            <a:xfrm>
              <a:off x="12590223" y="1754144"/>
              <a:ext cx="92751" cy="369091"/>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2" name="Rechthoek 81"/>
            <p:cNvSpPr/>
            <p:nvPr/>
          </p:nvSpPr>
          <p:spPr>
            <a:xfrm>
              <a:off x="12714370" y="1836322"/>
              <a:ext cx="92751" cy="286913"/>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83" name="H2">
            <a:hlinkClick r:id="" action="ppaction://noaction"/>
          </p:cNvPr>
          <p:cNvSpPr txBox="1"/>
          <p:nvPr userDrawn="1"/>
        </p:nvSpPr>
        <p:spPr>
          <a:xfrm>
            <a:off x="1066304"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Tabellen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https://youtu.be/IIjbiKAotek</a:t>
            </a:r>
          </a:p>
        </p:txBody>
      </p:sp>
      <p:sp>
        <p:nvSpPr>
          <p:cNvPr id="84" name="H2">
            <a:hlinkClick r:id="" action="ppaction://noaction"/>
          </p:cNvPr>
          <p:cNvSpPr txBox="1"/>
          <p:nvPr userDrawn="1"/>
        </p:nvSpPr>
        <p:spPr>
          <a:xfrm>
            <a:off x="3816019"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Video’s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https://youtu.be/H_4HH09zxC0</a:t>
            </a:r>
          </a:p>
        </p:txBody>
      </p:sp>
      <p:sp>
        <p:nvSpPr>
          <p:cNvPr id="85" name="H2">
            <a:hlinkClick r:id="" action="ppaction://noaction"/>
          </p:cNvPr>
          <p:cNvSpPr txBox="1"/>
          <p:nvPr userDrawn="1"/>
        </p:nvSpPr>
        <p:spPr>
          <a:xfrm>
            <a:off x="6516180"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chemeClr val="accent2"/>
                </a:solidFill>
                <a:latin typeface="+mj-lt"/>
              </a:rPr>
              <a:t> </a:t>
            </a:r>
            <a:br>
              <a:rPr lang="nl-NL" sz="1200" noProof="0" dirty="0">
                <a:solidFill>
                  <a:schemeClr val="tx2"/>
                </a:solidFill>
                <a:latin typeface="+mj-lt"/>
              </a:rPr>
            </a:br>
            <a:r>
              <a:rPr lang="nl-NL" sz="1200" kern="1200" noProof="0" dirty="0">
                <a:solidFill>
                  <a:srgbClr val="44546A"/>
                </a:solidFill>
                <a:latin typeface="Oswald" panose="02000503000000000000" pitchFamily="2" charset="0"/>
                <a:ea typeface="+mn-ea"/>
                <a:cs typeface="+mn-cs"/>
              </a:rPr>
              <a:t>Meer Tips &amp; Tricks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www.pptsolutions.nl</a:t>
            </a:r>
          </a:p>
        </p:txBody>
      </p:sp>
      <p:grpSp>
        <p:nvGrpSpPr>
          <p:cNvPr id="86" name="Tabel icoon"/>
          <p:cNvGrpSpPr/>
          <p:nvPr userDrawn="1"/>
        </p:nvGrpSpPr>
        <p:grpSpPr>
          <a:xfrm>
            <a:off x="1808088" y="4385924"/>
            <a:ext cx="447825" cy="403759"/>
            <a:chOff x="6072040" y="3376043"/>
            <a:chExt cx="1227920" cy="1109109"/>
          </a:xfrm>
        </p:grpSpPr>
        <p:sp>
          <p:nvSpPr>
            <p:cNvPr id="87" name="Rechthoek 86"/>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8" name="Rechthoek 87"/>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cxnSp>
          <p:nvCxnSpPr>
            <p:cNvPr id="89" name="Rechte verbindingslijn 88"/>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0" name="Rechte verbindingslijn 89"/>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1" name="Rechte verbindingslijn 90"/>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2" name="Rechte verbindingslijn 91"/>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3" name="Rechte verbindingslijn 92"/>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94" name="Rechthoek 93"/>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grpSp>
        <p:nvGrpSpPr>
          <p:cNvPr id="97" name="Video icoon"/>
          <p:cNvGrpSpPr/>
          <p:nvPr userDrawn="1"/>
        </p:nvGrpSpPr>
        <p:grpSpPr>
          <a:xfrm>
            <a:off x="4603376" y="4392447"/>
            <a:ext cx="401285" cy="403079"/>
            <a:chOff x="8066315" y="1676399"/>
            <a:chExt cx="1371600" cy="1380253"/>
          </a:xfrm>
        </p:grpSpPr>
        <p:sp>
          <p:nvSpPr>
            <p:cNvPr id="98" name="Rechthoek 97"/>
            <p:cNvSpPr/>
            <p:nvPr userDrawn="1"/>
          </p:nvSpPr>
          <p:spPr>
            <a:xfrm>
              <a:off x="8066315" y="1687286"/>
              <a:ext cx="1360714" cy="1360714"/>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99" name="Vrije vorm 112"/>
            <p:cNvSpPr/>
            <p:nvPr userDrawn="1"/>
          </p:nvSpPr>
          <p:spPr>
            <a:xfrm>
              <a:off x="8077201" y="1676399"/>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100" name="Vrije vorm 113"/>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101" name="Freeform 17"/>
          <p:cNvSpPr>
            <a:spLocks noEditPoints="1"/>
          </p:cNvSpPr>
          <p:nvPr userDrawn="1"/>
        </p:nvSpPr>
        <p:spPr bwMode="auto">
          <a:xfrm>
            <a:off x="7294860" y="4392446"/>
            <a:ext cx="409961" cy="409214"/>
          </a:xfrm>
          <a:custGeom>
            <a:avLst/>
            <a:gdLst>
              <a:gd name="T0" fmla="*/ 281 w 445"/>
              <a:gd name="T1" fmla="*/ 374 h 445"/>
              <a:gd name="T2" fmla="*/ 320 w 445"/>
              <a:gd name="T3" fmla="*/ 366 h 445"/>
              <a:gd name="T4" fmla="*/ 297 w 445"/>
              <a:gd name="T5" fmla="*/ 330 h 445"/>
              <a:gd name="T6" fmla="*/ 98 w 445"/>
              <a:gd name="T7" fmla="*/ 344 h 445"/>
              <a:gd name="T8" fmla="*/ 175 w 445"/>
              <a:gd name="T9" fmla="*/ 390 h 445"/>
              <a:gd name="T10" fmla="*/ 147 w 445"/>
              <a:gd name="T11" fmla="*/ 329 h 445"/>
              <a:gd name="T12" fmla="*/ 171 w 445"/>
              <a:gd name="T13" fmla="*/ 324 h 445"/>
              <a:gd name="T14" fmla="*/ 200 w 445"/>
              <a:gd name="T15" fmla="*/ 384 h 445"/>
              <a:gd name="T16" fmla="*/ 234 w 445"/>
              <a:gd name="T17" fmla="*/ 392 h 445"/>
              <a:gd name="T18" fmla="*/ 265 w 445"/>
              <a:gd name="T19" fmla="*/ 349 h 445"/>
              <a:gd name="T20" fmla="*/ 310 w 445"/>
              <a:gd name="T21" fmla="*/ 232 h 445"/>
              <a:gd name="T22" fmla="*/ 306 w 445"/>
              <a:gd name="T23" fmla="*/ 290 h 445"/>
              <a:gd name="T24" fmla="*/ 358 w 445"/>
              <a:gd name="T25" fmla="*/ 330 h 445"/>
              <a:gd name="T26" fmla="*/ 393 w 445"/>
              <a:gd name="T27" fmla="*/ 260 h 445"/>
              <a:gd name="T28" fmla="*/ 159 w 445"/>
              <a:gd name="T29" fmla="*/ 232 h 445"/>
              <a:gd name="T30" fmla="*/ 201 w 445"/>
              <a:gd name="T31" fmla="*/ 295 h 445"/>
              <a:gd name="T32" fmla="*/ 284 w 445"/>
              <a:gd name="T33" fmla="*/ 268 h 445"/>
              <a:gd name="T34" fmla="*/ 48 w 445"/>
              <a:gd name="T35" fmla="*/ 232 h 445"/>
              <a:gd name="T36" fmla="*/ 62 w 445"/>
              <a:gd name="T37" fmla="*/ 292 h 445"/>
              <a:gd name="T38" fmla="*/ 98 w 445"/>
              <a:gd name="T39" fmla="*/ 317 h 445"/>
              <a:gd name="T40" fmla="*/ 139 w 445"/>
              <a:gd name="T41" fmla="*/ 281 h 445"/>
              <a:gd name="T42" fmla="*/ 48 w 445"/>
              <a:gd name="T43" fmla="*/ 232 h 445"/>
              <a:gd name="T44" fmla="*/ 223 w 445"/>
              <a:gd name="T45" fmla="*/ 148 h 445"/>
              <a:gd name="T46" fmla="*/ 162 w 445"/>
              <a:gd name="T47" fmla="*/ 173 h 445"/>
              <a:gd name="T48" fmla="*/ 284 w 445"/>
              <a:gd name="T49" fmla="*/ 173 h 445"/>
              <a:gd name="T50" fmla="*/ 69 w 445"/>
              <a:gd name="T51" fmla="*/ 138 h 445"/>
              <a:gd name="T52" fmla="*/ 48 w 445"/>
              <a:gd name="T53" fmla="*/ 208 h 445"/>
              <a:gd name="T54" fmla="*/ 143 w 445"/>
              <a:gd name="T55" fmla="*/ 137 h 445"/>
              <a:gd name="T56" fmla="*/ 82 w 445"/>
              <a:gd name="T57" fmla="*/ 117 h 445"/>
              <a:gd name="T58" fmla="*/ 302 w 445"/>
              <a:gd name="T59" fmla="*/ 136 h 445"/>
              <a:gd name="T60" fmla="*/ 396 w 445"/>
              <a:gd name="T61" fmla="*/ 208 h 445"/>
              <a:gd name="T62" fmla="*/ 373 w 445"/>
              <a:gd name="T63" fmla="*/ 133 h 445"/>
              <a:gd name="T64" fmla="*/ 281 w 445"/>
              <a:gd name="T65" fmla="*/ 71 h 445"/>
              <a:gd name="T66" fmla="*/ 319 w 445"/>
              <a:gd name="T67" fmla="*/ 105 h 445"/>
              <a:gd name="T68" fmla="*/ 296 w 445"/>
              <a:gd name="T69" fmla="*/ 64 h 445"/>
              <a:gd name="T70" fmla="*/ 146 w 445"/>
              <a:gd name="T71" fmla="*/ 65 h 445"/>
              <a:gd name="T72" fmla="*/ 121 w 445"/>
              <a:gd name="T73" fmla="*/ 108 h 445"/>
              <a:gd name="T74" fmla="*/ 165 w 445"/>
              <a:gd name="T75" fmla="*/ 72 h 445"/>
              <a:gd name="T76" fmla="*/ 212 w 445"/>
              <a:gd name="T77" fmla="*/ 52 h 445"/>
              <a:gd name="T78" fmla="*/ 180 w 445"/>
              <a:gd name="T79" fmla="*/ 96 h 445"/>
              <a:gd name="T80" fmla="*/ 238 w 445"/>
              <a:gd name="T81" fmla="*/ 124 h 445"/>
              <a:gd name="T82" fmla="*/ 255 w 445"/>
              <a:gd name="T83" fmla="*/ 75 h 445"/>
              <a:gd name="T84" fmla="*/ 223 w 445"/>
              <a:gd name="T85" fmla="*/ 49 h 445"/>
              <a:gd name="T86" fmla="*/ 293 w 445"/>
              <a:gd name="T87" fmla="*/ 11 h 445"/>
              <a:gd name="T88" fmla="*/ 380 w 445"/>
              <a:gd name="T89" fmla="*/ 65 h 445"/>
              <a:gd name="T90" fmla="*/ 433 w 445"/>
              <a:gd name="T91" fmla="*/ 151 h 445"/>
              <a:gd name="T92" fmla="*/ 442 w 445"/>
              <a:gd name="T93" fmla="*/ 258 h 445"/>
              <a:gd name="T94" fmla="*/ 402 w 445"/>
              <a:gd name="T95" fmla="*/ 353 h 445"/>
              <a:gd name="T96" fmla="*/ 325 w 445"/>
              <a:gd name="T97" fmla="*/ 420 h 445"/>
              <a:gd name="T98" fmla="*/ 223 w 445"/>
              <a:gd name="T99" fmla="*/ 445 h 445"/>
              <a:gd name="T100" fmla="*/ 120 w 445"/>
              <a:gd name="T101" fmla="*/ 420 h 445"/>
              <a:gd name="T102" fmla="*/ 43 w 445"/>
              <a:gd name="T103" fmla="*/ 353 h 445"/>
              <a:gd name="T104" fmla="*/ 2 w 445"/>
              <a:gd name="T105" fmla="*/ 258 h 445"/>
              <a:gd name="T106" fmla="*/ 11 w 445"/>
              <a:gd name="T107" fmla="*/ 151 h 445"/>
              <a:gd name="T108" fmla="*/ 66 w 445"/>
              <a:gd name="T109" fmla="*/ 65 h 445"/>
              <a:gd name="T110" fmla="*/ 152 w 445"/>
              <a:gd name="T111" fmla="*/ 1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5" h="445">
                <a:moveTo>
                  <a:pt x="297" y="330"/>
                </a:moveTo>
                <a:lnTo>
                  <a:pt x="289" y="353"/>
                </a:lnTo>
                <a:lnTo>
                  <a:pt x="281" y="374"/>
                </a:lnTo>
                <a:lnTo>
                  <a:pt x="270" y="390"/>
                </a:lnTo>
                <a:lnTo>
                  <a:pt x="296" y="380"/>
                </a:lnTo>
                <a:lnTo>
                  <a:pt x="320" y="366"/>
                </a:lnTo>
                <a:lnTo>
                  <a:pt x="342" y="350"/>
                </a:lnTo>
                <a:lnTo>
                  <a:pt x="319" y="339"/>
                </a:lnTo>
                <a:lnTo>
                  <a:pt x="297" y="330"/>
                </a:lnTo>
                <a:close/>
                <a:moveTo>
                  <a:pt x="147" y="329"/>
                </a:moveTo>
                <a:lnTo>
                  <a:pt x="120" y="337"/>
                </a:lnTo>
                <a:lnTo>
                  <a:pt x="98" y="344"/>
                </a:lnTo>
                <a:lnTo>
                  <a:pt x="121" y="364"/>
                </a:lnTo>
                <a:lnTo>
                  <a:pt x="146" y="379"/>
                </a:lnTo>
                <a:lnTo>
                  <a:pt x="175" y="390"/>
                </a:lnTo>
                <a:lnTo>
                  <a:pt x="165" y="373"/>
                </a:lnTo>
                <a:lnTo>
                  <a:pt x="155" y="352"/>
                </a:lnTo>
                <a:lnTo>
                  <a:pt x="147" y="329"/>
                </a:lnTo>
                <a:close/>
                <a:moveTo>
                  <a:pt x="238" y="320"/>
                </a:moveTo>
                <a:lnTo>
                  <a:pt x="203" y="320"/>
                </a:lnTo>
                <a:lnTo>
                  <a:pt x="171" y="324"/>
                </a:lnTo>
                <a:lnTo>
                  <a:pt x="180" y="349"/>
                </a:lnTo>
                <a:lnTo>
                  <a:pt x="190" y="368"/>
                </a:lnTo>
                <a:lnTo>
                  <a:pt x="200" y="384"/>
                </a:lnTo>
                <a:lnTo>
                  <a:pt x="212" y="392"/>
                </a:lnTo>
                <a:lnTo>
                  <a:pt x="223" y="396"/>
                </a:lnTo>
                <a:lnTo>
                  <a:pt x="234" y="392"/>
                </a:lnTo>
                <a:lnTo>
                  <a:pt x="245" y="384"/>
                </a:lnTo>
                <a:lnTo>
                  <a:pt x="255" y="368"/>
                </a:lnTo>
                <a:lnTo>
                  <a:pt x="265" y="349"/>
                </a:lnTo>
                <a:lnTo>
                  <a:pt x="273" y="325"/>
                </a:lnTo>
                <a:lnTo>
                  <a:pt x="238" y="320"/>
                </a:lnTo>
                <a:close/>
                <a:moveTo>
                  <a:pt x="310" y="232"/>
                </a:moveTo>
                <a:lnTo>
                  <a:pt x="309" y="254"/>
                </a:lnTo>
                <a:lnTo>
                  <a:pt x="308" y="272"/>
                </a:lnTo>
                <a:lnTo>
                  <a:pt x="306" y="290"/>
                </a:lnTo>
                <a:lnTo>
                  <a:pt x="302" y="306"/>
                </a:lnTo>
                <a:lnTo>
                  <a:pt x="331" y="316"/>
                </a:lnTo>
                <a:lnTo>
                  <a:pt x="358" y="330"/>
                </a:lnTo>
                <a:lnTo>
                  <a:pt x="373" y="308"/>
                </a:lnTo>
                <a:lnTo>
                  <a:pt x="385" y="285"/>
                </a:lnTo>
                <a:lnTo>
                  <a:pt x="393" y="260"/>
                </a:lnTo>
                <a:lnTo>
                  <a:pt x="396" y="232"/>
                </a:lnTo>
                <a:lnTo>
                  <a:pt x="310" y="232"/>
                </a:lnTo>
                <a:close/>
                <a:moveTo>
                  <a:pt x="159" y="232"/>
                </a:moveTo>
                <a:lnTo>
                  <a:pt x="162" y="267"/>
                </a:lnTo>
                <a:lnTo>
                  <a:pt x="166" y="299"/>
                </a:lnTo>
                <a:lnTo>
                  <a:pt x="201" y="295"/>
                </a:lnTo>
                <a:lnTo>
                  <a:pt x="239" y="295"/>
                </a:lnTo>
                <a:lnTo>
                  <a:pt x="278" y="301"/>
                </a:lnTo>
                <a:lnTo>
                  <a:pt x="284" y="268"/>
                </a:lnTo>
                <a:lnTo>
                  <a:pt x="286" y="232"/>
                </a:lnTo>
                <a:lnTo>
                  <a:pt x="159" y="232"/>
                </a:lnTo>
                <a:close/>
                <a:moveTo>
                  <a:pt x="48" y="232"/>
                </a:moveTo>
                <a:lnTo>
                  <a:pt x="50" y="255"/>
                </a:lnTo>
                <a:lnTo>
                  <a:pt x="56" y="275"/>
                </a:lnTo>
                <a:lnTo>
                  <a:pt x="62" y="292"/>
                </a:lnTo>
                <a:lnTo>
                  <a:pt x="71" y="308"/>
                </a:lnTo>
                <a:lnTo>
                  <a:pt x="82" y="324"/>
                </a:lnTo>
                <a:lnTo>
                  <a:pt x="98" y="317"/>
                </a:lnTo>
                <a:lnTo>
                  <a:pt x="119" y="311"/>
                </a:lnTo>
                <a:lnTo>
                  <a:pt x="142" y="304"/>
                </a:lnTo>
                <a:lnTo>
                  <a:pt x="139" y="281"/>
                </a:lnTo>
                <a:lnTo>
                  <a:pt x="137" y="257"/>
                </a:lnTo>
                <a:lnTo>
                  <a:pt x="135" y="232"/>
                </a:lnTo>
                <a:lnTo>
                  <a:pt x="48" y="232"/>
                </a:lnTo>
                <a:close/>
                <a:moveTo>
                  <a:pt x="278" y="141"/>
                </a:moveTo>
                <a:lnTo>
                  <a:pt x="250" y="146"/>
                </a:lnTo>
                <a:lnTo>
                  <a:pt x="223" y="148"/>
                </a:lnTo>
                <a:lnTo>
                  <a:pt x="193" y="146"/>
                </a:lnTo>
                <a:lnTo>
                  <a:pt x="166" y="143"/>
                </a:lnTo>
                <a:lnTo>
                  <a:pt x="162" y="173"/>
                </a:lnTo>
                <a:lnTo>
                  <a:pt x="159" y="208"/>
                </a:lnTo>
                <a:lnTo>
                  <a:pt x="286" y="208"/>
                </a:lnTo>
                <a:lnTo>
                  <a:pt x="284" y="173"/>
                </a:lnTo>
                <a:lnTo>
                  <a:pt x="278" y="141"/>
                </a:lnTo>
                <a:close/>
                <a:moveTo>
                  <a:pt x="82" y="117"/>
                </a:moveTo>
                <a:lnTo>
                  <a:pt x="69" y="138"/>
                </a:lnTo>
                <a:lnTo>
                  <a:pt x="59" y="160"/>
                </a:lnTo>
                <a:lnTo>
                  <a:pt x="51" y="184"/>
                </a:lnTo>
                <a:lnTo>
                  <a:pt x="48" y="208"/>
                </a:lnTo>
                <a:lnTo>
                  <a:pt x="135" y="208"/>
                </a:lnTo>
                <a:lnTo>
                  <a:pt x="138" y="172"/>
                </a:lnTo>
                <a:lnTo>
                  <a:pt x="143" y="137"/>
                </a:lnTo>
                <a:lnTo>
                  <a:pt x="119" y="131"/>
                </a:lnTo>
                <a:lnTo>
                  <a:pt x="99" y="124"/>
                </a:lnTo>
                <a:lnTo>
                  <a:pt x="82" y="117"/>
                </a:lnTo>
                <a:close/>
                <a:moveTo>
                  <a:pt x="358" y="111"/>
                </a:moveTo>
                <a:lnTo>
                  <a:pt x="331" y="125"/>
                </a:lnTo>
                <a:lnTo>
                  <a:pt x="302" y="136"/>
                </a:lnTo>
                <a:lnTo>
                  <a:pt x="308" y="171"/>
                </a:lnTo>
                <a:lnTo>
                  <a:pt x="310" y="208"/>
                </a:lnTo>
                <a:lnTo>
                  <a:pt x="396" y="208"/>
                </a:lnTo>
                <a:lnTo>
                  <a:pt x="393" y="183"/>
                </a:lnTo>
                <a:lnTo>
                  <a:pt x="385" y="158"/>
                </a:lnTo>
                <a:lnTo>
                  <a:pt x="373" y="133"/>
                </a:lnTo>
                <a:lnTo>
                  <a:pt x="358" y="111"/>
                </a:lnTo>
                <a:close/>
                <a:moveTo>
                  <a:pt x="270" y="54"/>
                </a:moveTo>
                <a:lnTo>
                  <a:pt x="281" y="71"/>
                </a:lnTo>
                <a:lnTo>
                  <a:pt x="289" y="90"/>
                </a:lnTo>
                <a:lnTo>
                  <a:pt x="297" y="113"/>
                </a:lnTo>
                <a:lnTo>
                  <a:pt x="319" y="105"/>
                </a:lnTo>
                <a:lnTo>
                  <a:pt x="342" y="95"/>
                </a:lnTo>
                <a:lnTo>
                  <a:pt x="320" y="77"/>
                </a:lnTo>
                <a:lnTo>
                  <a:pt x="296" y="64"/>
                </a:lnTo>
                <a:lnTo>
                  <a:pt x="270" y="54"/>
                </a:lnTo>
                <a:close/>
                <a:moveTo>
                  <a:pt x="175" y="54"/>
                </a:moveTo>
                <a:lnTo>
                  <a:pt x="146" y="65"/>
                </a:lnTo>
                <a:lnTo>
                  <a:pt x="121" y="80"/>
                </a:lnTo>
                <a:lnTo>
                  <a:pt x="98" y="99"/>
                </a:lnTo>
                <a:lnTo>
                  <a:pt x="121" y="108"/>
                </a:lnTo>
                <a:lnTo>
                  <a:pt x="149" y="115"/>
                </a:lnTo>
                <a:lnTo>
                  <a:pt x="155" y="91"/>
                </a:lnTo>
                <a:lnTo>
                  <a:pt x="165" y="72"/>
                </a:lnTo>
                <a:lnTo>
                  <a:pt x="175" y="54"/>
                </a:lnTo>
                <a:close/>
                <a:moveTo>
                  <a:pt x="223" y="49"/>
                </a:moveTo>
                <a:lnTo>
                  <a:pt x="212" y="52"/>
                </a:lnTo>
                <a:lnTo>
                  <a:pt x="200" y="61"/>
                </a:lnTo>
                <a:lnTo>
                  <a:pt x="190" y="75"/>
                </a:lnTo>
                <a:lnTo>
                  <a:pt x="180" y="96"/>
                </a:lnTo>
                <a:lnTo>
                  <a:pt x="171" y="120"/>
                </a:lnTo>
                <a:lnTo>
                  <a:pt x="203" y="124"/>
                </a:lnTo>
                <a:lnTo>
                  <a:pt x="238" y="124"/>
                </a:lnTo>
                <a:lnTo>
                  <a:pt x="273" y="120"/>
                </a:lnTo>
                <a:lnTo>
                  <a:pt x="265" y="95"/>
                </a:lnTo>
                <a:lnTo>
                  <a:pt x="255" y="75"/>
                </a:lnTo>
                <a:lnTo>
                  <a:pt x="245" y="61"/>
                </a:lnTo>
                <a:lnTo>
                  <a:pt x="234" y="52"/>
                </a:lnTo>
                <a:lnTo>
                  <a:pt x="223" y="49"/>
                </a:lnTo>
                <a:close/>
                <a:moveTo>
                  <a:pt x="223" y="0"/>
                </a:moveTo>
                <a:lnTo>
                  <a:pt x="259" y="3"/>
                </a:lnTo>
                <a:lnTo>
                  <a:pt x="293" y="11"/>
                </a:lnTo>
                <a:lnTo>
                  <a:pt x="325" y="25"/>
                </a:lnTo>
                <a:lnTo>
                  <a:pt x="354" y="42"/>
                </a:lnTo>
                <a:lnTo>
                  <a:pt x="380" y="65"/>
                </a:lnTo>
                <a:lnTo>
                  <a:pt x="402" y="90"/>
                </a:lnTo>
                <a:lnTo>
                  <a:pt x="420" y="120"/>
                </a:lnTo>
                <a:lnTo>
                  <a:pt x="433" y="151"/>
                </a:lnTo>
                <a:lnTo>
                  <a:pt x="442" y="186"/>
                </a:lnTo>
                <a:lnTo>
                  <a:pt x="445" y="222"/>
                </a:lnTo>
                <a:lnTo>
                  <a:pt x="442" y="258"/>
                </a:lnTo>
                <a:lnTo>
                  <a:pt x="433" y="292"/>
                </a:lnTo>
                <a:lnTo>
                  <a:pt x="420" y="325"/>
                </a:lnTo>
                <a:lnTo>
                  <a:pt x="402" y="353"/>
                </a:lnTo>
                <a:lnTo>
                  <a:pt x="380" y="379"/>
                </a:lnTo>
                <a:lnTo>
                  <a:pt x="354" y="402"/>
                </a:lnTo>
                <a:lnTo>
                  <a:pt x="325" y="420"/>
                </a:lnTo>
                <a:lnTo>
                  <a:pt x="293" y="434"/>
                </a:lnTo>
                <a:lnTo>
                  <a:pt x="259" y="441"/>
                </a:lnTo>
                <a:lnTo>
                  <a:pt x="223" y="445"/>
                </a:lnTo>
                <a:lnTo>
                  <a:pt x="187" y="441"/>
                </a:lnTo>
                <a:lnTo>
                  <a:pt x="152" y="434"/>
                </a:lnTo>
                <a:lnTo>
                  <a:pt x="120" y="420"/>
                </a:lnTo>
                <a:lnTo>
                  <a:pt x="91" y="402"/>
                </a:lnTo>
                <a:lnTo>
                  <a:pt x="66" y="379"/>
                </a:lnTo>
                <a:lnTo>
                  <a:pt x="43" y="353"/>
                </a:lnTo>
                <a:lnTo>
                  <a:pt x="25" y="325"/>
                </a:lnTo>
                <a:lnTo>
                  <a:pt x="11" y="292"/>
                </a:lnTo>
                <a:lnTo>
                  <a:pt x="2" y="258"/>
                </a:lnTo>
                <a:lnTo>
                  <a:pt x="0" y="222"/>
                </a:lnTo>
                <a:lnTo>
                  <a:pt x="2" y="186"/>
                </a:lnTo>
                <a:lnTo>
                  <a:pt x="11" y="151"/>
                </a:lnTo>
                <a:lnTo>
                  <a:pt x="25" y="120"/>
                </a:lnTo>
                <a:lnTo>
                  <a:pt x="43" y="90"/>
                </a:lnTo>
                <a:lnTo>
                  <a:pt x="66" y="65"/>
                </a:lnTo>
                <a:lnTo>
                  <a:pt x="91" y="42"/>
                </a:lnTo>
                <a:lnTo>
                  <a:pt x="120" y="25"/>
                </a:lnTo>
                <a:lnTo>
                  <a:pt x="152" y="11"/>
                </a:lnTo>
                <a:lnTo>
                  <a:pt x="187" y="3"/>
                </a:lnTo>
                <a:lnTo>
                  <a:pt x="223" y="0"/>
                </a:ln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p>
        </p:txBody>
      </p:sp>
      <p:grpSp>
        <p:nvGrpSpPr>
          <p:cNvPr id="120" name="Knop uitleg"/>
          <p:cNvGrpSpPr/>
          <p:nvPr userDrawn="1"/>
        </p:nvGrpSpPr>
        <p:grpSpPr>
          <a:xfrm>
            <a:off x="9508901" y="2860359"/>
            <a:ext cx="1947767" cy="2037397"/>
            <a:chOff x="9275416" y="2755352"/>
            <a:chExt cx="1944216" cy="2037397"/>
          </a:xfrm>
        </p:grpSpPr>
        <p:sp>
          <p:nvSpPr>
            <p:cNvPr id="43" name="Rechthoek: afgeronde hoeken 42"/>
            <p:cNvSpPr/>
            <p:nvPr userDrawn="1"/>
          </p:nvSpPr>
          <p:spPr>
            <a:xfrm>
              <a:off x="9275416" y="2755352"/>
              <a:ext cx="1944216" cy="2037397"/>
            </a:xfrm>
            <a:prstGeom prst="roundRect">
              <a:avLst>
                <a:gd name="adj" fmla="val 3052"/>
              </a:avLst>
            </a:prstGeom>
            <a:solidFill>
              <a:srgbClr val="FF7800"/>
            </a:solidFill>
            <a:ln>
              <a:noFill/>
            </a:ln>
            <a:effectLst>
              <a:outerShdw dist="50800" dir="2700000" algn="tl" rotWithShape="0">
                <a:srgbClr val="76717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42" name="Groep 41"/>
            <p:cNvGrpSpPr/>
            <p:nvPr userDrawn="1"/>
          </p:nvGrpSpPr>
          <p:grpSpPr>
            <a:xfrm>
              <a:off x="9434682" y="3006335"/>
              <a:ext cx="1625685" cy="1701927"/>
              <a:chOff x="9434682" y="3006335"/>
              <a:chExt cx="1625685" cy="1701927"/>
            </a:xfrm>
          </p:grpSpPr>
          <p:sp>
            <p:nvSpPr>
              <p:cNvPr id="36" name="Ovaal 35"/>
              <p:cNvSpPr/>
              <p:nvPr userDrawn="1"/>
            </p:nvSpPr>
            <p:spPr>
              <a:xfrm>
                <a:off x="9815476" y="3006335"/>
                <a:ext cx="864096" cy="8640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16" name="H2">
                <a:hlinkClick r:id="" action="ppaction://noaction"/>
              </p:cNvPr>
              <p:cNvSpPr txBox="1"/>
              <p:nvPr userDrawn="1"/>
            </p:nvSpPr>
            <p:spPr>
              <a:xfrm>
                <a:off x="9434682" y="3998106"/>
                <a:ext cx="1625685" cy="710156"/>
              </a:xfrm>
              <a:prstGeom prst="rect">
                <a:avLst/>
              </a:prstGeom>
              <a:noFill/>
            </p:spPr>
            <p:txBody>
              <a:bodyPr wrap="square" lIns="0" tIns="0" rIns="0" bIns="0" rtlCol="0" anchor="t">
                <a:noAutofit/>
              </a:bodyPr>
              <a:lstStyle/>
              <a:p>
                <a:pPr algn="ctr" defTabSz="1217512">
                  <a:spcBef>
                    <a:spcPts val="600"/>
                  </a:spcBef>
                  <a:spcAft>
                    <a:spcPts val="600"/>
                  </a:spcAft>
                </a:pPr>
                <a:r>
                  <a:rPr lang="nl-NL" sz="1200" kern="1200" noProof="0" dirty="0">
                    <a:solidFill>
                      <a:srgbClr val="FFFFFF"/>
                    </a:solidFill>
                    <a:latin typeface="Oswald" panose="02000503000000000000" pitchFamily="2" charset="0"/>
                    <a:ea typeface="+mn-ea"/>
                    <a:cs typeface="+mn-cs"/>
                  </a:rPr>
                  <a:t>Open deze dia in de diavoorstelling en klik</a:t>
                </a:r>
                <a:br>
                  <a:rPr lang="nl-NL" sz="1200" kern="1200" noProof="0" dirty="0">
                    <a:solidFill>
                      <a:srgbClr val="FFFFFF"/>
                    </a:solidFill>
                    <a:latin typeface="Oswald" panose="02000503000000000000" pitchFamily="2" charset="0"/>
                    <a:ea typeface="+mn-ea"/>
                    <a:cs typeface="+mn-cs"/>
                  </a:rPr>
                </a:br>
                <a:r>
                  <a:rPr lang="nl-NL" sz="1200" kern="1200" noProof="0" dirty="0">
                    <a:solidFill>
                      <a:srgbClr val="FFFFFF"/>
                    </a:solidFill>
                    <a:latin typeface="Oswald" panose="02000503000000000000" pitchFamily="2" charset="0"/>
                    <a:ea typeface="+mn-ea"/>
                    <a:cs typeface="+mn-cs"/>
                  </a:rPr>
                  <a:t>op de YouTube-link</a:t>
                </a:r>
                <a:endParaRPr lang="nl-NL" sz="1000" kern="1200" noProof="0" dirty="0">
                  <a:solidFill>
                    <a:srgbClr val="FFFFFF"/>
                  </a:solidFill>
                  <a:latin typeface="Oswald" panose="02000503000000000000" pitchFamily="2" charset="0"/>
                  <a:ea typeface="+mn-ea"/>
                  <a:cs typeface="+mn-cs"/>
                </a:endParaRPr>
              </a:p>
            </p:txBody>
          </p:sp>
          <p:grpSp>
            <p:nvGrpSpPr>
              <p:cNvPr id="117" name="Groep 116"/>
              <p:cNvGrpSpPr>
                <a:grpSpLocks noChangeAspect="1"/>
              </p:cNvGrpSpPr>
              <p:nvPr userDrawn="1"/>
            </p:nvGrpSpPr>
            <p:grpSpPr>
              <a:xfrm>
                <a:off x="10139574" y="3193941"/>
                <a:ext cx="215900" cy="464820"/>
                <a:chOff x="9836152" y="1052862"/>
                <a:chExt cx="269875" cy="581025"/>
              </a:xfrm>
              <a:solidFill>
                <a:schemeClr val="bg1"/>
              </a:solidFill>
            </p:grpSpPr>
            <p:sp>
              <p:nvSpPr>
                <p:cNvPr id="118" name="Freeform 300"/>
                <p:cNvSpPr>
                  <a:spLocks/>
                </p:cNvSpPr>
                <p:nvPr/>
              </p:nvSpPr>
              <p:spPr bwMode="auto">
                <a:xfrm>
                  <a:off x="9836152" y="1219549"/>
                  <a:ext cx="269875" cy="414338"/>
                </a:xfrm>
                <a:custGeom>
                  <a:avLst/>
                  <a:gdLst>
                    <a:gd name="T0" fmla="*/ 54 w 170"/>
                    <a:gd name="T1" fmla="*/ 0 h 261"/>
                    <a:gd name="T2" fmla="*/ 77 w 170"/>
                    <a:gd name="T3" fmla="*/ 0 h 261"/>
                    <a:gd name="T4" fmla="*/ 77 w 170"/>
                    <a:gd name="T5" fmla="*/ 67 h 261"/>
                    <a:gd name="T6" fmla="*/ 77 w 170"/>
                    <a:gd name="T7" fmla="*/ 73 h 261"/>
                    <a:gd name="T8" fmla="*/ 79 w 170"/>
                    <a:gd name="T9" fmla="*/ 75 h 261"/>
                    <a:gd name="T10" fmla="*/ 85 w 170"/>
                    <a:gd name="T11" fmla="*/ 75 h 261"/>
                    <a:gd name="T12" fmla="*/ 87 w 170"/>
                    <a:gd name="T13" fmla="*/ 75 h 261"/>
                    <a:gd name="T14" fmla="*/ 92 w 170"/>
                    <a:gd name="T15" fmla="*/ 73 h 261"/>
                    <a:gd name="T16" fmla="*/ 92 w 170"/>
                    <a:gd name="T17" fmla="*/ 67 h 261"/>
                    <a:gd name="T18" fmla="*/ 92 w 170"/>
                    <a:gd name="T19" fmla="*/ 0 h 261"/>
                    <a:gd name="T20" fmla="*/ 116 w 170"/>
                    <a:gd name="T21" fmla="*/ 0 h 261"/>
                    <a:gd name="T22" fmla="*/ 136 w 170"/>
                    <a:gd name="T23" fmla="*/ 8 h 261"/>
                    <a:gd name="T24" fmla="*/ 154 w 170"/>
                    <a:gd name="T25" fmla="*/ 21 h 261"/>
                    <a:gd name="T26" fmla="*/ 165 w 170"/>
                    <a:gd name="T27" fmla="*/ 42 h 261"/>
                    <a:gd name="T28" fmla="*/ 170 w 170"/>
                    <a:gd name="T29" fmla="*/ 65 h 261"/>
                    <a:gd name="T30" fmla="*/ 170 w 170"/>
                    <a:gd name="T31" fmla="*/ 160 h 261"/>
                    <a:gd name="T32" fmla="*/ 167 w 170"/>
                    <a:gd name="T33" fmla="*/ 181 h 261"/>
                    <a:gd name="T34" fmla="*/ 159 w 170"/>
                    <a:gd name="T35" fmla="*/ 204 h 261"/>
                    <a:gd name="T36" fmla="*/ 149 w 170"/>
                    <a:gd name="T37" fmla="*/ 225 h 261"/>
                    <a:gd name="T38" fmla="*/ 134 w 170"/>
                    <a:gd name="T39" fmla="*/ 245 h 261"/>
                    <a:gd name="T40" fmla="*/ 110 w 170"/>
                    <a:gd name="T41" fmla="*/ 258 h 261"/>
                    <a:gd name="T42" fmla="*/ 85 w 170"/>
                    <a:gd name="T43" fmla="*/ 261 h 261"/>
                    <a:gd name="T44" fmla="*/ 59 w 170"/>
                    <a:gd name="T45" fmla="*/ 258 h 261"/>
                    <a:gd name="T46" fmla="*/ 36 w 170"/>
                    <a:gd name="T47" fmla="*/ 245 h 261"/>
                    <a:gd name="T48" fmla="*/ 20 w 170"/>
                    <a:gd name="T49" fmla="*/ 225 h 261"/>
                    <a:gd name="T50" fmla="*/ 7 w 170"/>
                    <a:gd name="T51" fmla="*/ 204 h 261"/>
                    <a:gd name="T52" fmla="*/ 2 w 170"/>
                    <a:gd name="T53" fmla="*/ 181 h 261"/>
                    <a:gd name="T54" fmla="*/ 0 w 170"/>
                    <a:gd name="T55" fmla="*/ 160 h 261"/>
                    <a:gd name="T56" fmla="*/ 0 w 170"/>
                    <a:gd name="T57" fmla="*/ 65 h 261"/>
                    <a:gd name="T58" fmla="*/ 5 w 170"/>
                    <a:gd name="T59" fmla="*/ 42 h 261"/>
                    <a:gd name="T60" fmla="*/ 15 w 170"/>
                    <a:gd name="T61" fmla="*/ 21 h 261"/>
                    <a:gd name="T62" fmla="*/ 33 w 170"/>
                    <a:gd name="T63" fmla="*/ 8 h 261"/>
                    <a:gd name="T64" fmla="*/ 54 w 170"/>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61">
                      <a:moveTo>
                        <a:pt x="54" y="0"/>
                      </a:moveTo>
                      <a:lnTo>
                        <a:pt x="77" y="0"/>
                      </a:lnTo>
                      <a:lnTo>
                        <a:pt x="77" y="67"/>
                      </a:lnTo>
                      <a:lnTo>
                        <a:pt x="77" y="73"/>
                      </a:lnTo>
                      <a:lnTo>
                        <a:pt x="79" y="75"/>
                      </a:lnTo>
                      <a:lnTo>
                        <a:pt x="85" y="75"/>
                      </a:lnTo>
                      <a:lnTo>
                        <a:pt x="87" y="75"/>
                      </a:lnTo>
                      <a:lnTo>
                        <a:pt x="92" y="73"/>
                      </a:lnTo>
                      <a:lnTo>
                        <a:pt x="92" y="67"/>
                      </a:lnTo>
                      <a:lnTo>
                        <a:pt x="92" y="0"/>
                      </a:lnTo>
                      <a:lnTo>
                        <a:pt x="116" y="0"/>
                      </a:lnTo>
                      <a:lnTo>
                        <a:pt x="136" y="8"/>
                      </a:lnTo>
                      <a:lnTo>
                        <a:pt x="154" y="21"/>
                      </a:lnTo>
                      <a:lnTo>
                        <a:pt x="165" y="42"/>
                      </a:lnTo>
                      <a:lnTo>
                        <a:pt x="170" y="65"/>
                      </a:lnTo>
                      <a:lnTo>
                        <a:pt x="170" y="160"/>
                      </a:lnTo>
                      <a:lnTo>
                        <a:pt x="167" y="181"/>
                      </a:lnTo>
                      <a:lnTo>
                        <a:pt x="159" y="204"/>
                      </a:lnTo>
                      <a:lnTo>
                        <a:pt x="149" y="225"/>
                      </a:lnTo>
                      <a:lnTo>
                        <a:pt x="134" y="245"/>
                      </a:lnTo>
                      <a:lnTo>
                        <a:pt x="110" y="258"/>
                      </a:lnTo>
                      <a:lnTo>
                        <a:pt x="85" y="261"/>
                      </a:lnTo>
                      <a:lnTo>
                        <a:pt x="59" y="258"/>
                      </a:lnTo>
                      <a:lnTo>
                        <a:pt x="36" y="245"/>
                      </a:lnTo>
                      <a:lnTo>
                        <a:pt x="20" y="225"/>
                      </a:lnTo>
                      <a:lnTo>
                        <a:pt x="7" y="204"/>
                      </a:lnTo>
                      <a:lnTo>
                        <a:pt x="2" y="181"/>
                      </a:lnTo>
                      <a:lnTo>
                        <a:pt x="0" y="160"/>
                      </a:lnTo>
                      <a:lnTo>
                        <a:pt x="0" y="65"/>
                      </a:lnTo>
                      <a:lnTo>
                        <a:pt x="5" y="42"/>
                      </a:lnTo>
                      <a:lnTo>
                        <a:pt x="15" y="21"/>
                      </a:lnTo>
                      <a:lnTo>
                        <a:pt x="33" y="8"/>
                      </a:lnTo>
                      <a:lnTo>
                        <a:pt x="54"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sp>
              <p:nvSpPr>
                <p:cNvPr id="119" name="Freeform 301"/>
                <p:cNvSpPr>
                  <a:spLocks/>
                </p:cNvSpPr>
                <p:nvPr/>
              </p:nvSpPr>
              <p:spPr bwMode="auto">
                <a:xfrm>
                  <a:off x="9864727" y="1052862"/>
                  <a:ext cx="122238" cy="163513"/>
                </a:xfrm>
                <a:custGeom>
                  <a:avLst/>
                  <a:gdLst>
                    <a:gd name="T0" fmla="*/ 15 w 77"/>
                    <a:gd name="T1" fmla="*/ 0 h 103"/>
                    <a:gd name="T2" fmla="*/ 18 w 77"/>
                    <a:gd name="T3" fmla="*/ 0 h 103"/>
                    <a:gd name="T4" fmla="*/ 23 w 77"/>
                    <a:gd name="T5" fmla="*/ 5 h 103"/>
                    <a:gd name="T6" fmla="*/ 23 w 77"/>
                    <a:gd name="T7" fmla="*/ 10 h 103"/>
                    <a:gd name="T8" fmla="*/ 23 w 77"/>
                    <a:gd name="T9" fmla="*/ 13 h 103"/>
                    <a:gd name="T10" fmla="*/ 23 w 77"/>
                    <a:gd name="T11" fmla="*/ 13 h 103"/>
                    <a:gd name="T12" fmla="*/ 23 w 77"/>
                    <a:gd name="T13" fmla="*/ 15 h 103"/>
                    <a:gd name="T14" fmla="*/ 23 w 77"/>
                    <a:gd name="T15" fmla="*/ 15 h 103"/>
                    <a:gd name="T16" fmla="*/ 20 w 77"/>
                    <a:gd name="T17" fmla="*/ 18 h 103"/>
                    <a:gd name="T18" fmla="*/ 20 w 77"/>
                    <a:gd name="T19" fmla="*/ 23 h 103"/>
                    <a:gd name="T20" fmla="*/ 18 w 77"/>
                    <a:gd name="T21" fmla="*/ 28 h 103"/>
                    <a:gd name="T22" fmla="*/ 20 w 77"/>
                    <a:gd name="T23" fmla="*/ 36 h 103"/>
                    <a:gd name="T24" fmla="*/ 23 w 77"/>
                    <a:gd name="T25" fmla="*/ 44 h 103"/>
                    <a:gd name="T26" fmla="*/ 28 w 77"/>
                    <a:gd name="T27" fmla="*/ 49 h 103"/>
                    <a:gd name="T28" fmla="*/ 33 w 77"/>
                    <a:gd name="T29" fmla="*/ 51 h 103"/>
                    <a:gd name="T30" fmla="*/ 43 w 77"/>
                    <a:gd name="T31" fmla="*/ 56 h 103"/>
                    <a:gd name="T32" fmla="*/ 54 w 77"/>
                    <a:gd name="T33" fmla="*/ 62 h 103"/>
                    <a:gd name="T34" fmla="*/ 61 w 77"/>
                    <a:gd name="T35" fmla="*/ 69 h 103"/>
                    <a:gd name="T36" fmla="*/ 67 w 77"/>
                    <a:gd name="T37" fmla="*/ 74 h 103"/>
                    <a:gd name="T38" fmla="*/ 72 w 77"/>
                    <a:gd name="T39" fmla="*/ 82 h 103"/>
                    <a:gd name="T40" fmla="*/ 74 w 77"/>
                    <a:gd name="T41" fmla="*/ 93 h 103"/>
                    <a:gd name="T42" fmla="*/ 77 w 77"/>
                    <a:gd name="T43" fmla="*/ 103 h 103"/>
                    <a:gd name="T44" fmla="*/ 56 w 77"/>
                    <a:gd name="T45" fmla="*/ 103 h 103"/>
                    <a:gd name="T46" fmla="*/ 54 w 77"/>
                    <a:gd name="T47" fmla="*/ 98 h 103"/>
                    <a:gd name="T48" fmla="*/ 51 w 77"/>
                    <a:gd name="T49" fmla="*/ 87 h 103"/>
                    <a:gd name="T50" fmla="*/ 46 w 77"/>
                    <a:gd name="T51" fmla="*/ 82 h 103"/>
                    <a:gd name="T52" fmla="*/ 43 w 77"/>
                    <a:gd name="T53" fmla="*/ 77 h 103"/>
                    <a:gd name="T54" fmla="*/ 36 w 77"/>
                    <a:gd name="T55" fmla="*/ 74 h 103"/>
                    <a:gd name="T56" fmla="*/ 23 w 77"/>
                    <a:gd name="T57" fmla="*/ 69 h 103"/>
                    <a:gd name="T58" fmla="*/ 15 w 77"/>
                    <a:gd name="T59" fmla="*/ 62 h 103"/>
                    <a:gd name="T60" fmla="*/ 7 w 77"/>
                    <a:gd name="T61" fmla="*/ 54 h 103"/>
                    <a:gd name="T62" fmla="*/ 2 w 77"/>
                    <a:gd name="T63" fmla="*/ 46 h 103"/>
                    <a:gd name="T64" fmla="*/ 0 w 77"/>
                    <a:gd name="T65" fmla="*/ 38 h 103"/>
                    <a:gd name="T66" fmla="*/ 0 w 77"/>
                    <a:gd name="T67" fmla="*/ 28 h 103"/>
                    <a:gd name="T68" fmla="*/ 0 w 77"/>
                    <a:gd name="T69" fmla="*/ 20 h 103"/>
                    <a:gd name="T70" fmla="*/ 2 w 77"/>
                    <a:gd name="T71" fmla="*/ 13 h 103"/>
                    <a:gd name="T72" fmla="*/ 5 w 77"/>
                    <a:gd name="T73" fmla="*/ 7 h 103"/>
                    <a:gd name="T74" fmla="*/ 5 w 77"/>
                    <a:gd name="T75" fmla="*/ 5 h 103"/>
                    <a:gd name="T76" fmla="*/ 5 w 77"/>
                    <a:gd name="T77" fmla="*/ 5 h 103"/>
                    <a:gd name="T78" fmla="*/ 10 w 77"/>
                    <a:gd name="T79" fmla="*/ 0 h 103"/>
                    <a:gd name="T80" fmla="*/ 15 w 77"/>
                    <a:gd name="T8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103">
                      <a:moveTo>
                        <a:pt x="15" y="0"/>
                      </a:moveTo>
                      <a:lnTo>
                        <a:pt x="18" y="0"/>
                      </a:lnTo>
                      <a:lnTo>
                        <a:pt x="23" y="5"/>
                      </a:lnTo>
                      <a:lnTo>
                        <a:pt x="23" y="10"/>
                      </a:lnTo>
                      <a:lnTo>
                        <a:pt x="23" y="13"/>
                      </a:lnTo>
                      <a:lnTo>
                        <a:pt x="23" y="13"/>
                      </a:lnTo>
                      <a:lnTo>
                        <a:pt x="23" y="15"/>
                      </a:lnTo>
                      <a:lnTo>
                        <a:pt x="23" y="15"/>
                      </a:lnTo>
                      <a:lnTo>
                        <a:pt x="20" y="18"/>
                      </a:lnTo>
                      <a:lnTo>
                        <a:pt x="20" y="23"/>
                      </a:lnTo>
                      <a:lnTo>
                        <a:pt x="18" y="28"/>
                      </a:lnTo>
                      <a:lnTo>
                        <a:pt x="20" y="36"/>
                      </a:lnTo>
                      <a:lnTo>
                        <a:pt x="23" y="44"/>
                      </a:lnTo>
                      <a:lnTo>
                        <a:pt x="28" y="49"/>
                      </a:lnTo>
                      <a:lnTo>
                        <a:pt x="33" y="51"/>
                      </a:lnTo>
                      <a:lnTo>
                        <a:pt x="43" y="56"/>
                      </a:lnTo>
                      <a:lnTo>
                        <a:pt x="54" y="62"/>
                      </a:lnTo>
                      <a:lnTo>
                        <a:pt x="61" y="69"/>
                      </a:lnTo>
                      <a:lnTo>
                        <a:pt x="67" y="74"/>
                      </a:lnTo>
                      <a:lnTo>
                        <a:pt x="72" y="82"/>
                      </a:lnTo>
                      <a:lnTo>
                        <a:pt x="74" y="93"/>
                      </a:lnTo>
                      <a:lnTo>
                        <a:pt x="77" y="103"/>
                      </a:lnTo>
                      <a:lnTo>
                        <a:pt x="56" y="103"/>
                      </a:lnTo>
                      <a:lnTo>
                        <a:pt x="54" y="98"/>
                      </a:lnTo>
                      <a:lnTo>
                        <a:pt x="51" y="87"/>
                      </a:lnTo>
                      <a:lnTo>
                        <a:pt x="46" y="82"/>
                      </a:lnTo>
                      <a:lnTo>
                        <a:pt x="43" y="77"/>
                      </a:lnTo>
                      <a:lnTo>
                        <a:pt x="36" y="74"/>
                      </a:lnTo>
                      <a:lnTo>
                        <a:pt x="23" y="69"/>
                      </a:lnTo>
                      <a:lnTo>
                        <a:pt x="15" y="62"/>
                      </a:lnTo>
                      <a:lnTo>
                        <a:pt x="7" y="54"/>
                      </a:lnTo>
                      <a:lnTo>
                        <a:pt x="2" y="46"/>
                      </a:lnTo>
                      <a:lnTo>
                        <a:pt x="0" y="38"/>
                      </a:lnTo>
                      <a:lnTo>
                        <a:pt x="0" y="28"/>
                      </a:lnTo>
                      <a:lnTo>
                        <a:pt x="0" y="20"/>
                      </a:lnTo>
                      <a:lnTo>
                        <a:pt x="2" y="13"/>
                      </a:lnTo>
                      <a:lnTo>
                        <a:pt x="5" y="7"/>
                      </a:lnTo>
                      <a:lnTo>
                        <a:pt x="5" y="5"/>
                      </a:lnTo>
                      <a:lnTo>
                        <a:pt x="5" y="5"/>
                      </a:lnTo>
                      <a:lnTo>
                        <a:pt x="10" y="0"/>
                      </a:lnTo>
                      <a:lnTo>
                        <a:pt x="15"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grpSp>
        </p:grpSp>
      </p:grpSp>
      <p:sp>
        <p:nvSpPr>
          <p:cNvPr id="58"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noProof="0" dirty="0"/>
          </a:p>
        </p:txBody>
      </p:sp>
      <p:cxnSp>
        <p:nvCxnSpPr>
          <p:cNvPr id="60" name="Rechte verbindingslijn 59"/>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61"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grpSp>
        <p:nvGrpSpPr>
          <p:cNvPr id="4" name="Groep 3"/>
          <p:cNvGrpSpPr/>
          <p:nvPr userDrawn="1"/>
        </p:nvGrpSpPr>
        <p:grpSpPr>
          <a:xfrm>
            <a:off x="1630522" y="2276771"/>
            <a:ext cx="758666" cy="226154"/>
            <a:chOff x="1607118" y="2276771"/>
            <a:chExt cx="757283" cy="226154"/>
          </a:xfrm>
        </p:grpSpPr>
        <p:grpSp>
          <p:nvGrpSpPr>
            <p:cNvPr id="71" name="Groep 70"/>
            <p:cNvGrpSpPr/>
            <p:nvPr userDrawn="1"/>
          </p:nvGrpSpPr>
          <p:grpSpPr>
            <a:xfrm>
              <a:off x="2077148" y="2276771"/>
              <a:ext cx="287253" cy="226154"/>
              <a:chOff x="-3310843" y="700986"/>
              <a:chExt cx="182598" cy="143759"/>
            </a:xfrm>
          </p:grpSpPr>
          <p:grpSp>
            <p:nvGrpSpPr>
              <p:cNvPr id="160" name="Groep 159"/>
              <p:cNvGrpSpPr/>
              <p:nvPr userDrawn="1"/>
            </p:nvGrpSpPr>
            <p:grpSpPr>
              <a:xfrm>
                <a:off x="-3310843" y="700986"/>
                <a:ext cx="182598" cy="143759"/>
                <a:chOff x="-3310843" y="700986"/>
                <a:chExt cx="182598" cy="143759"/>
              </a:xfrm>
            </p:grpSpPr>
            <p:cxnSp>
              <p:nvCxnSpPr>
                <p:cNvPr id="164" name="Rechte verbindingslijn 163"/>
                <p:cNvCxnSpPr/>
                <p:nvPr userDrawn="1"/>
              </p:nvCxnSpPr>
              <p:spPr>
                <a:xfrm>
                  <a:off x="-3310843" y="700986"/>
                  <a:ext cx="182598" cy="0"/>
                </a:xfrm>
                <a:prstGeom prst="line">
                  <a:avLst/>
                </a:prstGeom>
                <a:noFill/>
                <a:ln w="19050" cap="flat" cmpd="sng" algn="ctr">
                  <a:solidFill>
                    <a:srgbClr val="767171"/>
                  </a:solidFill>
                  <a:prstDash val="solid"/>
                </a:ln>
                <a:effectLst/>
              </p:spPr>
            </p:cxnSp>
            <p:cxnSp>
              <p:nvCxnSpPr>
                <p:cNvPr id="165" name="Rechte verbindingslijn 164"/>
                <p:cNvCxnSpPr/>
                <p:nvPr userDrawn="1"/>
              </p:nvCxnSpPr>
              <p:spPr>
                <a:xfrm>
                  <a:off x="-3310843" y="844745"/>
                  <a:ext cx="182598" cy="0"/>
                </a:xfrm>
                <a:prstGeom prst="line">
                  <a:avLst/>
                </a:prstGeom>
                <a:noFill/>
                <a:ln w="19050" cap="flat" cmpd="sng" algn="ctr">
                  <a:solidFill>
                    <a:srgbClr val="767171"/>
                  </a:solidFill>
                  <a:prstDash val="solid"/>
                </a:ln>
                <a:effectLst/>
              </p:spPr>
            </p:cxnSp>
            <p:cxnSp>
              <p:nvCxnSpPr>
                <p:cNvPr id="166" name="Rechte verbindingslijn 165"/>
                <p:cNvCxnSpPr/>
                <p:nvPr userDrawn="1"/>
              </p:nvCxnSpPr>
              <p:spPr>
                <a:xfrm>
                  <a:off x="-3213196" y="808806"/>
                  <a:ext cx="82203" cy="0"/>
                </a:xfrm>
                <a:prstGeom prst="line">
                  <a:avLst/>
                </a:prstGeom>
                <a:noFill/>
                <a:ln w="19050" cap="flat" cmpd="sng" algn="ctr">
                  <a:solidFill>
                    <a:srgbClr val="767171"/>
                  </a:solidFill>
                  <a:prstDash val="solid"/>
                </a:ln>
                <a:effectLst/>
              </p:spPr>
            </p:cxnSp>
            <p:cxnSp>
              <p:nvCxnSpPr>
                <p:cNvPr id="167" name="Rechte verbindingslijn 166"/>
                <p:cNvCxnSpPr/>
                <p:nvPr userDrawn="1"/>
              </p:nvCxnSpPr>
              <p:spPr>
                <a:xfrm>
                  <a:off x="-3213196" y="772866"/>
                  <a:ext cx="82203" cy="0"/>
                </a:xfrm>
                <a:prstGeom prst="line">
                  <a:avLst/>
                </a:prstGeom>
                <a:noFill/>
                <a:ln w="19050" cap="flat" cmpd="sng" algn="ctr">
                  <a:solidFill>
                    <a:srgbClr val="767171"/>
                  </a:solidFill>
                  <a:prstDash val="solid"/>
                </a:ln>
                <a:effectLst/>
              </p:spPr>
            </p:cxnSp>
            <p:cxnSp>
              <p:nvCxnSpPr>
                <p:cNvPr id="168" name="Rechte verbindingslijn 167"/>
                <p:cNvCxnSpPr/>
                <p:nvPr userDrawn="1"/>
              </p:nvCxnSpPr>
              <p:spPr>
                <a:xfrm>
                  <a:off x="-3213196" y="736926"/>
                  <a:ext cx="82203" cy="0"/>
                </a:xfrm>
                <a:prstGeom prst="line">
                  <a:avLst/>
                </a:prstGeom>
                <a:noFill/>
                <a:ln w="19050" cap="flat" cmpd="sng" algn="ctr">
                  <a:solidFill>
                    <a:srgbClr val="767171"/>
                  </a:solidFill>
                  <a:prstDash val="solid"/>
                </a:ln>
                <a:effectLst/>
              </p:spPr>
            </p:cxnSp>
          </p:grpSp>
          <p:grpSp>
            <p:nvGrpSpPr>
              <p:cNvPr id="161" name="Groep 160"/>
              <p:cNvGrpSpPr/>
              <p:nvPr userDrawn="1"/>
            </p:nvGrpSpPr>
            <p:grpSpPr>
              <a:xfrm flipH="1">
                <a:off x="-3310774" y="735854"/>
                <a:ext cx="88801" cy="72568"/>
                <a:chOff x="-2091059" y="1395403"/>
                <a:chExt cx="157316" cy="128558"/>
              </a:xfrm>
            </p:grpSpPr>
            <p:sp>
              <p:nvSpPr>
                <p:cNvPr id="162" name="Rechthoek 161"/>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3" name="Pijl: punthaak 162"/>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nvGrpSpPr>
            <p:cNvPr id="74" name="Groep 73"/>
            <p:cNvGrpSpPr/>
            <p:nvPr userDrawn="1"/>
          </p:nvGrpSpPr>
          <p:grpSpPr>
            <a:xfrm>
              <a:off x="1607118" y="2276771"/>
              <a:ext cx="287253" cy="226154"/>
              <a:chOff x="-3634116" y="700986"/>
              <a:chExt cx="182598" cy="143759"/>
            </a:xfrm>
          </p:grpSpPr>
          <p:grpSp>
            <p:nvGrpSpPr>
              <p:cNvPr id="151" name="Groep 150"/>
              <p:cNvGrpSpPr/>
              <p:nvPr userDrawn="1"/>
            </p:nvGrpSpPr>
            <p:grpSpPr>
              <a:xfrm>
                <a:off x="-3634116" y="700986"/>
                <a:ext cx="182598" cy="143759"/>
                <a:chOff x="-3634116" y="700986"/>
                <a:chExt cx="182598" cy="143759"/>
              </a:xfrm>
            </p:grpSpPr>
            <p:cxnSp>
              <p:nvCxnSpPr>
                <p:cNvPr id="155" name="Rechte verbindingslijn 154"/>
                <p:cNvCxnSpPr/>
                <p:nvPr userDrawn="1"/>
              </p:nvCxnSpPr>
              <p:spPr>
                <a:xfrm>
                  <a:off x="-3634116" y="700986"/>
                  <a:ext cx="182598" cy="0"/>
                </a:xfrm>
                <a:prstGeom prst="line">
                  <a:avLst/>
                </a:prstGeom>
                <a:noFill/>
                <a:ln w="19050" cap="flat" cmpd="sng" algn="ctr">
                  <a:solidFill>
                    <a:srgbClr val="767171"/>
                  </a:solidFill>
                  <a:prstDash val="solid"/>
                </a:ln>
                <a:effectLst/>
              </p:spPr>
            </p:cxnSp>
            <p:cxnSp>
              <p:nvCxnSpPr>
                <p:cNvPr id="156" name="Rechte verbindingslijn 155"/>
                <p:cNvCxnSpPr/>
                <p:nvPr userDrawn="1"/>
              </p:nvCxnSpPr>
              <p:spPr>
                <a:xfrm>
                  <a:off x="-3634116" y="844745"/>
                  <a:ext cx="182598" cy="0"/>
                </a:xfrm>
                <a:prstGeom prst="line">
                  <a:avLst/>
                </a:prstGeom>
                <a:noFill/>
                <a:ln w="19050" cap="flat" cmpd="sng" algn="ctr">
                  <a:solidFill>
                    <a:srgbClr val="767171"/>
                  </a:solidFill>
                  <a:prstDash val="solid"/>
                </a:ln>
                <a:effectLst/>
              </p:spPr>
            </p:cxnSp>
            <p:cxnSp>
              <p:nvCxnSpPr>
                <p:cNvPr id="157" name="Rechte verbindingslijn 156"/>
                <p:cNvCxnSpPr/>
                <p:nvPr userDrawn="1"/>
              </p:nvCxnSpPr>
              <p:spPr>
                <a:xfrm>
                  <a:off x="-3536469" y="808806"/>
                  <a:ext cx="82203" cy="0"/>
                </a:xfrm>
                <a:prstGeom prst="line">
                  <a:avLst/>
                </a:prstGeom>
                <a:noFill/>
                <a:ln w="19050" cap="flat" cmpd="sng" algn="ctr">
                  <a:solidFill>
                    <a:srgbClr val="767171"/>
                  </a:solidFill>
                  <a:prstDash val="solid"/>
                </a:ln>
                <a:effectLst/>
              </p:spPr>
            </p:cxnSp>
            <p:cxnSp>
              <p:nvCxnSpPr>
                <p:cNvPr id="158" name="Rechte verbindingslijn 157"/>
                <p:cNvCxnSpPr/>
                <p:nvPr userDrawn="1"/>
              </p:nvCxnSpPr>
              <p:spPr>
                <a:xfrm>
                  <a:off x="-3536469" y="772866"/>
                  <a:ext cx="82203" cy="0"/>
                </a:xfrm>
                <a:prstGeom prst="line">
                  <a:avLst/>
                </a:prstGeom>
                <a:noFill/>
                <a:ln w="19050" cap="flat" cmpd="sng" algn="ctr">
                  <a:solidFill>
                    <a:srgbClr val="767171"/>
                  </a:solidFill>
                  <a:prstDash val="solid"/>
                </a:ln>
                <a:effectLst/>
              </p:spPr>
            </p:cxnSp>
            <p:cxnSp>
              <p:nvCxnSpPr>
                <p:cNvPr id="159" name="Rechte verbindingslijn 158"/>
                <p:cNvCxnSpPr/>
                <p:nvPr userDrawn="1"/>
              </p:nvCxnSpPr>
              <p:spPr>
                <a:xfrm>
                  <a:off x="-3536469" y="736926"/>
                  <a:ext cx="82203" cy="0"/>
                </a:xfrm>
                <a:prstGeom prst="line">
                  <a:avLst/>
                </a:prstGeom>
                <a:noFill/>
                <a:ln w="19050" cap="flat" cmpd="sng" algn="ctr">
                  <a:solidFill>
                    <a:srgbClr val="767171"/>
                  </a:solidFill>
                  <a:prstDash val="solid"/>
                </a:ln>
                <a:effectLst/>
              </p:spPr>
            </p:cxnSp>
          </p:grpSp>
          <p:grpSp>
            <p:nvGrpSpPr>
              <p:cNvPr id="152" name="Groep 151"/>
              <p:cNvGrpSpPr/>
              <p:nvPr userDrawn="1"/>
            </p:nvGrpSpPr>
            <p:grpSpPr>
              <a:xfrm>
                <a:off x="-3634047" y="735854"/>
                <a:ext cx="88801" cy="72568"/>
                <a:chOff x="-2091059" y="1395403"/>
                <a:chExt cx="157316" cy="128558"/>
              </a:xfrm>
            </p:grpSpPr>
            <p:sp>
              <p:nvSpPr>
                <p:cNvPr id="153" name="Rechthoek 152"/>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Pijl: punthaak 153"/>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grpSp>
        <p:nvGrpSpPr>
          <p:cNvPr id="179" name="Groep 178"/>
          <p:cNvGrpSpPr/>
          <p:nvPr userDrawn="1"/>
        </p:nvGrpSpPr>
        <p:grpSpPr>
          <a:xfrm>
            <a:off x="4573974" y="2179391"/>
            <a:ext cx="369155" cy="398538"/>
            <a:chOff x="14466489" y="1001522"/>
            <a:chExt cx="290627" cy="314333"/>
          </a:xfrm>
        </p:grpSpPr>
        <p:sp>
          <p:nvSpPr>
            <p:cNvPr id="200" name="Rechthoek 199"/>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201" name="Ovaal 200"/>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2" name="Vrije vorm: vorm 201"/>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3" name="Rechthoek: afgeronde hoeken 202"/>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204" name="Rechte verbindingslijn 203"/>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205" name="Rechte verbindingslijn 204"/>
            <p:cNvCxnSpPr>
              <a:cxnSpLocks/>
              <a:stCxn id="203"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8" name="HYPERLINKS"/>
          <p:cNvGrpSpPr/>
          <p:nvPr userDrawn="1"/>
        </p:nvGrpSpPr>
        <p:grpSpPr>
          <a:xfrm>
            <a:off x="674999" y="1599166"/>
            <a:ext cx="8081505" cy="4559785"/>
            <a:chOff x="673768" y="1599165"/>
            <a:chExt cx="8066773" cy="4559785"/>
          </a:xfrm>
        </p:grpSpPr>
        <p:sp>
          <p:nvSpPr>
            <p:cNvPr id="121" name="HYPERLINK">
              <a:hlinkClick r:id="rId2"/>
            </p:cNvPr>
            <p:cNvSpPr/>
            <p:nvPr userDrawn="1"/>
          </p:nvSpPr>
          <p:spPr>
            <a:xfrm>
              <a:off x="673768" y="1599165"/>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3" name="HYPERLINK">
              <a:hlinkClick r:id="rId3"/>
            </p:cNvPr>
            <p:cNvSpPr/>
            <p:nvPr userDrawn="1"/>
          </p:nvSpPr>
          <p:spPr>
            <a:xfrm>
              <a:off x="3465094"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4" name="HYPERLINK">
              <a:hlinkClick r:id="rId4"/>
            </p:cNvPr>
            <p:cNvSpPr/>
            <p:nvPr userDrawn="1"/>
          </p:nvSpPr>
          <p:spPr>
            <a:xfrm>
              <a:off x="6148301"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5" name="HYPERLINK">
              <a:hlinkClick r:id="rId5"/>
            </p:cNvPr>
            <p:cNvSpPr/>
            <p:nvPr userDrawn="1"/>
          </p:nvSpPr>
          <p:spPr>
            <a:xfrm>
              <a:off x="673768" y="3932073"/>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6" name="HYPERLINK">
              <a:hlinkClick r:id="rId6"/>
            </p:cNvPr>
            <p:cNvSpPr/>
            <p:nvPr userDrawn="1"/>
          </p:nvSpPr>
          <p:spPr>
            <a:xfrm>
              <a:off x="3454453"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7" name="HYPERLINK">
              <a:hlinkClick r:id="rId7"/>
            </p:cNvPr>
            <p:cNvSpPr/>
            <p:nvPr userDrawn="1"/>
          </p:nvSpPr>
          <p:spPr>
            <a:xfrm>
              <a:off x="6149692"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grpSp>
      <p:sp>
        <p:nvSpPr>
          <p:cNvPr id="103" name="Rechthoek 102">
            <a:hlinkClick r:id="rId7"/>
            <a:extLst>
              <a:ext uri="{FF2B5EF4-FFF2-40B4-BE49-F238E27FC236}">
                <a16:creationId xmlns:a16="http://schemas.microsoft.com/office/drawing/2014/main" id="{A74EDF85-9D78-4A54-895F-5F47F5DE6BF2}"/>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173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730695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STRUCTIES: Dia plakken">
    <p:spTree>
      <p:nvGrpSpPr>
        <p:cNvPr id="1" name=""/>
        <p:cNvGrpSpPr/>
        <p:nvPr/>
      </p:nvGrpSpPr>
      <p:grpSpPr>
        <a:xfrm>
          <a:off x="0" y="0"/>
          <a:ext cx="0" cy="0"/>
          <a:chOff x="0" y="0"/>
          <a:chExt cx="0" cy="0"/>
        </a:xfrm>
      </p:grpSpPr>
      <p:sp>
        <p:nvSpPr>
          <p:cNvPr id="60" name="Rechthoek 59"/>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pt-BR" sz="1400" noProof="0" dirty="0">
                <a:solidFill>
                  <a:srgbClr val="303E48">
                    <a:lumMod val="60000"/>
                    <a:lumOff val="40000"/>
                  </a:srgbClr>
                </a:solidFill>
              </a:rPr>
              <a:t>Instructie dia: Dia plakken</a:t>
            </a:r>
            <a:endParaRPr lang="nl-NL" sz="1400" noProof="0" dirty="0">
              <a:solidFill>
                <a:srgbClr val="303E48">
                  <a:lumMod val="60000"/>
                  <a:lumOff val="40000"/>
                </a:srgbClr>
              </a:solidFill>
            </a:endParaRPr>
          </a:p>
        </p:txBody>
      </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Voordat je begint…</a:t>
            </a:r>
          </a:p>
        </p:txBody>
      </p:sp>
      <p:grpSp>
        <p:nvGrpSpPr>
          <p:cNvPr id="23" name="Groep 22">
            <a:extLst>
              <a:ext uri="{FF2B5EF4-FFF2-40B4-BE49-F238E27FC236}">
                <a16:creationId xmlns:a16="http://schemas.microsoft.com/office/drawing/2014/main" id="{AECC605F-1D7D-44DC-ACA6-7D0A7E2B238F}"/>
              </a:ext>
            </a:extLst>
          </p:cNvPr>
          <p:cNvGrpSpPr/>
          <p:nvPr userDrawn="1"/>
        </p:nvGrpSpPr>
        <p:grpSpPr>
          <a:xfrm>
            <a:off x="692151" y="1979427"/>
            <a:ext cx="10807637" cy="3437453"/>
            <a:chOff x="690889" y="1979426"/>
            <a:chExt cx="10787936" cy="3437453"/>
          </a:xfrm>
        </p:grpSpPr>
        <p:pic>
          <p:nvPicPr>
            <p:cNvPr id="10" name="Afbeelding 9">
              <a:extLst>
                <a:ext uri="{FF2B5EF4-FFF2-40B4-BE49-F238E27FC236}">
                  <a16:creationId xmlns:a16="http://schemas.microsoft.com/office/drawing/2014/main" id="{D247FBA0-6236-4D93-A681-2816EDF52ED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1984" y="2928312"/>
              <a:ext cx="2757115" cy="1443177"/>
            </a:xfrm>
            <a:prstGeom prst="rect">
              <a:avLst/>
            </a:prstGeom>
            <a:ln>
              <a:solidFill>
                <a:srgbClr val="8C8F92"/>
              </a:solidFill>
            </a:ln>
          </p:spPr>
        </p:pic>
        <p:pic>
          <p:nvPicPr>
            <p:cNvPr id="5" name="Afbeelding 4">
              <a:extLst>
                <a:ext uri="{FF2B5EF4-FFF2-40B4-BE49-F238E27FC236}">
                  <a16:creationId xmlns:a16="http://schemas.microsoft.com/office/drawing/2014/main" id="{FAABE902-541F-43CD-B0AB-BAE7064CE4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528720" y="2922054"/>
              <a:ext cx="2760606" cy="1443633"/>
            </a:xfrm>
            <a:prstGeom prst="rect">
              <a:avLst/>
            </a:prstGeom>
            <a:ln>
              <a:solidFill>
                <a:srgbClr val="8C8F92"/>
              </a:solidFill>
            </a:ln>
          </p:spPr>
        </p:pic>
        <p:pic>
          <p:nvPicPr>
            <p:cNvPr id="4" name="Afbeelding 3">
              <a:extLst>
                <a:ext uri="{FF2B5EF4-FFF2-40B4-BE49-F238E27FC236}">
                  <a16:creationId xmlns:a16="http://schemas.microsoft.com/office/drawing/2014/main" id="{15E11FFE-88B5-4A5D-8FE3-E92B473F349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90889" y="2942759"/>
              <a:ext cx="2735216" cy="1429545"/>
            </a:xfrm>
            <a:prstGeom prst="rect">
              <a:avLst/>
            </a:prstGeom>
            <a:ln>
              <a:solidFill>
                <a:srgbClr val="8C8F92"/>
              </a:solidFill>
            </a:ln>
          </p:spPr>
        </p:pic>
        <p:grpSp>
          <p:nvGrpSpPr>
            <p:cNvPr id="35" name="Groep 34"/>
            <p:cNvGrpSpPr/>
            <p:nvPr userDrawn="1"/>
          </p:nvGrpSpPr>
          <p:grpSpPr>
            <a:xfrm>
              <a:off x="691258" y="1979426"/>
              <a:ext cx="10787567" cy="3437453"/>
              <a:chOff x="435100" y="2165458"/>
              <a:chExt cx="10787567" cy="3437453"/>
            </a:xfrm>
          </p:grpSpPr>
          <p:grpSp>
            <p:nvGrpSpPr>
              <p:cNvPr id="42" name="Groep 41"/>
              <p:cNvGrpSpPr/>
              <p:nvPr/>
            </p:nvGrpSpPr>
            <p:grpSpPr>
              <a:xfrm>
                <a:off x="689183" y="2317897"/>
                <a:ext cx="1819124" cy="1488559"/>
                <a:chOff x="1576217" y="1539637"/>
                <a:chExt cx="2497599" cy="2043743"/>
              </a:xfrm>
            </p:grpSpPr>
            <p:sp>
              <p:nvSpPr>
                <p:cNvPr id="70" name="Ovaal 69"/>
                <p:cNvSpPr/>
                <p:nvPr/>
              </p:nvSpPr>
              <p:spPr>
                <a:xfrm>
                  <a:off x="1576217" y="2624542"/>
                  <a:ext cx="268099" cy="268101"/>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72" name="Rechte verbindingslijn 71"/>
                <p:cNvCxnSpPr>
                  <a:cxnSpLocks/>
                </p:cNvCxnSpPr>
                <p:nvPr/>
              </p:nvCxnSpPr>
              <p:spPr>
                <a:xfrm flipH="1">
                  <a:off x="1710267" y="1539637"/>
                  <a:ext cx="2013194" cy="1093496"/>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p:cNvCxnSpPr>
                <p:nvPr/>
              </p:nvCxnSpPr>
              <p:spPr>
                <a:xfrm flipH="1" flipV="1">
                  <a:off x="1693333" y="2878667"/>
                  <a:ext cx="2380483" cy="704713"/>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ep 42"/>
              <p:cNvGrpSpPr/>
              <p:nvPr/>
            </p:nvGrpSpPr>
            <p:grpSpPr>
              <a:xfrm>
                <a:off x="4524700" y="3531339"/>
                <a:ext cx="135750" cy="135750"/>
                <a:chOff x="6569918" y="3240107"/>
                <a:chExt cx="430310" cy="430310"/>
              </a:xfrm>
            </p:grpSpPr>
            <p:sp>
              <p:nvSpPr>
                <p:cNvPr id="59" name="Ovaal 58"/>
                <p:cNvSpPr/>
                <p:nvPr/>
              </p:nvSpPr>
              <p:spPr>
                <a:xfrm>
                  <a:off x="6569918"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61" name="Vermenigvuldigen 49"/>
                <p:cNvSpPr/>
                <p:nvPr/>
              </p:nvSpPr>
              <p:spPr>
                <a:xfrm>
                  <a:off x="6579279" y="3259665"/>
                  <a:ext cx="403927" cy="403927"/>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44" name="Ovaal 43"/>
              <p:cNvSpPr/>
              <p:nvPr/>
            </p:nvSpPr>
            <p:spPr>
              <a:xfrm>
                <a:off x="4498329" y="3511480"/>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45" name="Rechte verbindingslijn 44"/>
              <p:cNvCxnSpPr>
                <a:cxnSpLocks/>
                <a:stCxn id="40" idx="1"/>
              </p:cNvCxnSpPr>
              <p:nvPr/>
            </p:nvCxnSpPr>
            <p:spPr>
              <a:xfrm flipH="1">
                <a:off x="4592067" y="2411559"/>
                <a:ext cx="1394690" cy="997615"/>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a:cxnSpLocks/>
              </p:cNvCxnSpPr>
              <p:nvPr/>
            </p:nvCxnSpPr>
            <p:spPr>
              <a:xfrm flipH="1" flipV="1">
                <a:off x="4611117" y="3714750"/>
                <a:ext cx="1962150" cy="13335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48" name="Ovaal 47"/>
              <p:cNvSpPr/>
              <p:nvPr/>
            </p:nvSpPr>
            <p:spPr>
              <a:xfrm>
                <a:off x="43510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A</a:t>
                </a:r>
                <a:endParaRPr lang="nl-NL" sz="1000" b="1" cap="all" dirty="0">
                  <a:solidFill>
                    <a:schemeClr val="bg1"/>
                  </a:solidFill>
                  <a:latin typeface="+mn-lt"/>
                </a:endParaRPr>
              </a:p>
            </p:txBody>
          </p:sp>
          <p:sp>
            <p:nvSpPr>
              <p:cNvPr id="49" name="Ovaal 48"/>
              <p:cNvSpPr/>
              <p:nvPr/>
            </p:nvSpPr>
            <p:spPr>
              <a:xfrm>
                <a:off x="4273589"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B</a:t>
                </a:r>
                <a:endParaRPr lang="nl-NL" sz="1000" b="1" cap="all" dirty="0">
                  <a:solidFill>
                    <a:schemeClr val="bg1"/>
                  </a:solidFill>
                  <a:latin typeface="+mn-lt"/>
                </a:endParaRPr>
              </a:p>
            </p:txBody>
          </p:sp>
          <p:grpSp>
            <p:nvGrpSpPr>
              <p:cNvPr id="50" name="Groep 49"/>
              <p:cNvGrpSpPr/>
              <p:nvPr/>
            </p:nvGrpSpPr>
            <p:grpSpPr>
              <a:xfrm>
                <a:off x="6610285" y="2756643"/>
                <a:ext cx="433398" cy="433398"/>
                <a:chOff x="7376403" y="3240107"/>
                <a:chExt cx="430310" cy="430310"/>
              </a:xfrm>
            </p:grpSpPr>
            <p:sp>
              <p:nvSpPr>
                <p:cNvPr id="57" name="Ovaal 56"/>
                <p:cNvSpPr/>
                <p:nvPr/>
              </p:nvSpPr>
              <p:spPr>
                <a:xfrm>
                  <a:off x="7376403"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58" name="Vermenigvuldigen 40"/>
                <p:cNvSpPr/>
                <p:nvPr/>
              </p:nvSpPr>
              <p:spPr>
                <a:xfrm>
                  <a:off x="7389594" y="3259666"/>
                  <a:ext cx="403928" cy="403928"/>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51" name="Tekstvak 50"/>
              <p:cNvSpPr txBox="1"/>
              <p:nvPr/>
            </p:nvSpPr>
            <p:spPr>
              <a:xfrm>
                <a:off x="8516760" y="4854881"/>
                <a:ext cx="2697316" cy="748030"/>
              </a:xfrm>
              <a:prstGeom prst="rect">
                <a:avLst/>
              </a:prstGeom>
              <a:noFill/>
            </p:spPr>
            <p:txBody>
              <a:bodyPr wrap="square" lIns="0" tIns="0" rIns="0" bIns="0" rtlCol="0">
                <a:noAutofit/>
              </a:bodyPr>
              <a:lstStyle>
                <a:defPPr>
                  <a:defRPr lang="nl-NL"/>
                </a:defPPr>
                <a:lvl1pPr>
                  <a:lnSpc>
                    <a:spcPct val="90000"/>
                  </a:lnSpc>
                  <a:defRPr sz="1000">
                    <a:solidFill>
                      <a:srgbClr val="44546A"/>
                    </a:solidFill>
                  </a:defRPr>
                </a:lvl1pPr>
              </a:lstStyle>
              <a:p>
                <a:pPr lvl="0"/>
                <a:r>
                  <a:rPr lang="nl-NL" sz="1000" dirty="0">
                    <a:solidFill>
                      <a:srgbClr val="44546A"/>
                    </a:solidFill>
                    <a:latin typeface="+mn-lt"/>
                  </a:rPr>
                  <a:t>Klik met je rechter muisknop op de miniatuur weergave van de dia, aan de linker kant van het scherm. Kies </a:t>
                </a:r>
                <a:r>
                  <a:rPr lang="nl-NL" sz="1000" b="1" dirty="0">
                    <a:solidFill>
                      <a:srgbClr val="44546A"/>
                    </a:solidFill>
                    <a:latin typeface="+mn-lt"/>
                  </a:rPr>
                  <a:t>‘Dia herstellen’</a:t>
                </a:r>
                <a:r>
                  <a:rPr lang="nl-NL" sz="1000" dirty="0">
                    <a:solidFill>
                      <a:srgbClr val="44546A"/>
                    </a:solidFill>
                    <a:latin typeface="+mn-lt"/>
                  </a:rPr>
                  <a:t> om de opmaak van de dia weer te herstellen, volgens template instellingen.</a:t>
                </a:r>
              </a:p>
            </p:txBody>
          </p:sp>
          <p:sp>
            <p:nvSpPr>
              <p:cNvPr id="52" name="Ovaal 51"/>
              <p:cNvSpPr/>
              <p:nvPr/>
            </p:nvSpPr>
            <p:spPr>
              <a:xfrm>
                <a:off x="8465635" y="3979522"/>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53" name="Rechte verbindingslijn 52"/>
              <p:cNvCxnSpPr>
                <a:cxnSpLocks/>
              </p:cNvCxnSpPr>
              <p:nvPr/>
            </p:nvCxnSpPr>
            <p:spPr>
              <a:xfrm flipH="1">
                <a:off x="8497317" y="2392326"/>
                <a:ext cx="1315559" cy="1608174"/>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cxnSpLocks/>
                <a:endCxn id="52" idx="5"/>
              </p:cNvCxnSpPr>
              <p:nvPr/>
            </p:nvCxnSpPr>
            <p:spPr>
              <a:xfrm flipH="1">
                <a:off x="8632308" y="3819525"/>
                <a:ext cx="1989084" cy="32667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811798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C</a:t>
                </a:r>
                <a:endParaRPr lang="nl-NL" sz="1000" b="1" cap="all" dirty="0">
                  <a:solidFill>
                    <a:schemeClr val="bg1"/>
                  </a:solidFill>
                  <a:latin typeface="+mn-lt"/>
                </a:endParaRPr>
              </a:p>
            </p:txBody>
          </p:sp>
          <p:pic>
            <p:nvPicPr>
              <p:cNvPr id="40" name="Afbeelding 39"/>
              <p:cNvPicPr>
                <a:picLocks/>
              </p:cNvPicPr>
              <p:nvPr/>
            </p:nvPicPr>
            <p:blipFill rotWithShape="1">
              <a:blip r:embed="rId5" cstate="screen">
                <a:extLst>
                  <a:ext uri="{28A0092B-C50C-407E-A947-70E740481C1C}">
                    <a14:useLocalDpi xmlns:a14="http://schemas.microsoft.com/office/drawing/2010/main"/>
                  </a:ext>
                </a:extLst>
              </a:blip>
              <a:srcRect/>
              <a:stretch/>
            </p:blipFill>
            <p:spPr>
              <a:xfrm>
                <a:off x="5741291" y="2165880"/>
                <a:ext cx="1676146" cy="1677600"/>
              </a:xfrm>
              <a:prstGeom prst="ellipse">
                <a:avLst/>
              </a:prstGeom>
              <a:ln w="3175">
                <a:solidFill>
                  <a:srgbClr val="0096A5"/>
                </a:solidFill>
              </a:ln>
              <a:effectLst>
                <a:outerShdw dir="8100000" sx="102000" sy="102000" algn="tr" rotWithShape="0">
                  <a:prstClr val="black">
                    <a:alpha val="40000"/>
                  </a:prstClr>
                </a:outerShdw>
              </a:effectLst>
            </p:spPr>
          </p:pic>
          <p:pic>
            <p:nvPicPr>
              <p:cNvPr id="55" name="Afbeelding 54"/>
              <p:cNvPicPr>
                <a:picLocks/>
              </p:cNvPicPr>
              <p:nvPr/>
            </p:nvPicPr>
            <p:blipFill rotWithShape="1">
              <a:blip r:embed="rId6" cstate="screen">
                <a:extLst>
                  <a:ext uri="{28A0092B-C50C-407E-A947-70E740481C1C}">
                    <a14:useLocalDpi xmlns:a14="http://schemas.microsoft.com/office/drawing/2010/main"/>
                  </a:ext>
                </a:extLst>
              </a:blip>
              <a:srcRect/>
              <a:stretch/>
            </p:blipFill>
            <p:spPr>
              <a:xfrm>
                <a:off x="9545067" y="2165458"/>
                <a:ext cx="1677600" cy="1676147"/>
              </a:xfrm>
              <a:prstGeom prst="ellipse">
                <a:avLst/>
              </a:prstGeom>
              <a:ln w="3175">
                <a:solidFill>
                  <a:srgbClr val="0096A5"/>
                </a:solidFill>
              </a:ln>
              <a:effectLst>
                <a:outerShdw dir="8100000" sx="102000" sy="102000" algn="tr" rotWithShape="0">
                  <a:prstClr val="black">
                    <a:alpha val="40000"/>
                  </a:prstClr>
                </a:outerShdw>
              </a:effectLst>
            </p:spPr>
          </p:pic>
          <p:pic>
            <p:nvPicPr>
              <p:cNvPr id="38" name="Afbeelding 37"/>
              <p:cNvPicPr>
                <a:picLocks/>
              </p:cNvPicPr>
              <p:nvPr/>
            </p:nvPicPr>
            <p:blipFill rotWithShape="1">
              <a:blip r:embed="rId7" cstate="screen">
                <a:extLst>
                  <a:ext uri="{28A0092B-C50C-407E-A947-70E740481C1C}">
                    <a14:useLocalDpi xmlns:a14="http://schemas.microsoft.com/office/drawing/2010/main"/>
                  </a:ext>
                </a:extLst>
              </a:blip>
              <a:srcRect/>
              <a:stretch/>
            </p:blipFill>
            <p:spPr>
              <a:xfrm>
                <a:off x="1902822" y="2165458"/>
                <a:ext cx="1676146" cy="1677600"/>
              </a:xfrm>
              <a:prstGeom prst="ellipse">
                <a:avLst/>
              </a:prstGeom>
              <a:ln w="3175">
                <a:solidFill>
                  <a:srgbClr val="0096A5"/>
                </a:solidFill>
              </a:ln>
              <a:effectLst>
                <a:outerShdw dir="8100000" sx="102000" sy="102000" algn="tr" rotWithShape="0">
                  <a:prstClr val="black">
                    <a:alpha val="40000"/>
                  </a:prstClr>
                </a:outerShdw>
              </a:effectLst>
            </p:spPr>
          </p:pic>
        </p:grpSp>
      </p:grpSp>
      <p:grpSp>
        <p:nvGrpSpPr>
          <p:cNvPr id="63" name="GRID" hidden="1"/>
          <p:cNvGrpSpPr/>
          <p:nvPr userDrawn="1"/>
        </p:nvGrpSpPr>
        <p:grpSpPr>
          <a:xfrm>
            <a:off x="0" y="0"/>
            <a:ext cx="12191999" cy="6858000"/>
            <a:chOff x="0" y="0"/>
            <a:chExt cx="12169774" cy="6858000"/>
          </a:xfrm>
        </p:grpSpPr>
        <p:sp>
          <p:nvSpPr>
            <p:cNvPr id="64" name="Rechthoek 63"/>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5" name="Rechthoek 64"/>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6" name="Rechthoek 65"/>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7" name="Rechthoek 66"/>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68" name="Rechthoek 67"/>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9" name="Rechthoek 68"/>
            <p:cNvSpPr/>
            <p:nvPr userDrawn="1"/>
          </p:nvSpPr>
          <p:spPr>
            <a:xfrm rot="5400000">
              <a:off x="760320"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71" name="Rechthoek 70"/>
            <p:cNvSpPr/>
            <p:nvPr userDrawn="1"/>
          </p:nvSpPr>
          <p:spPr>
            <a:xfrm>
              <a:off x="0" y="4558336"/>
              <a:ext cx="12169774" cy="1802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4" name="Rechthoek 73"/>
            <p:cNvSpPr/>
            <p:nvPr userDrawn="1"/>
          </p:nvSpPr>
          <p:spPr>
            <a:xfrm rot="5400000">
              <a:off x="288408" y="5406273"/>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5" name="Rechthoek 74"/>
            <p:cNvSpPr/>
            <p:nvPr userDrawn="1"/>
          </p:nvSpPr>
          <p:spPr>
            <a:xfrm rot="5400000">
              <a:off x="4146704"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6" name="Rechthoek 75"/>
            <p:cNvSpPr/>
            <p:nvPr userDrawn="1"/>
          </p:nvSpPr>
          <p:spPr>
            <a:xfrm rot="5400000">
              <a:off x="4598789"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80" name="Rechthoek 79"/>
            <p:cNvSpPr/>
            <p:nvPr userDrawn="1"/>
          </p:nvSpPr>
          <p:spPr>
            <a:xfrm rot="5400000">
              <a:off x="7990288"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78" name="Tekstvak 77"/>
          <p:cNvSpPr txBox="1"/>
          <p:nvPr userDrawn="1"/>
        </p:nvSpPr>
        <p:spPr>
          <a:xfrm>
            <a:off x="1072994" y="4667649"/>
            <a:ext cx="2773568" cy="807854"/>
          </a:xfrm>
          <a:prstGeom prst="rect">
            <a:avLst/>
          </a:prstGeom>
          <a:noFill/>
        </p:spPr>
        <p:txBody>
          <a:bodyPr wrap="square" lIns="0" tIns="0" rIns="0" bIns="0" rtlCol="0">
            <a:noAutofit/>
          </a:bodyPr>
          <a:lstStyle/>
          <a:p>
            <a:pPr>
              <a:lnSpc>
                <a:spcPct val="90000"/>
              </a:lnSpc>
            </a:pPr>
            <a:r>
              <a:rPr lang="nl-NL" sz="1000" dirty="0">
                <a:solidFill>
                  <a:srgbClr val="44546A"/>
                </a:solidFill>
                <a:latin typeface="+mn-lt"/>
              </a:rPr>
              <a:t>Klik op de knop </a:t>
            </a:r>
            <a:r>
              <a:rPr lang="nl-NL" sz="1000" b="1" dirty="0">
                <a:solidFill>
                  <a:srgbClr val="44546A"/>
                </a:solidFill>
                <a:latin typeface="+mn-lt"/>
              </a:rPr>
              <a:t>‘Nieuwe dia’</a:t>
            </a:r>
            <a:br>
              <a:rPr lang="nl-NL" sz="1000" b="1" dirty="0">
                <a:solidFill>
                  <a:srgbClr val="44546A"/>
                </a:solidFill>
                <a:latin typeface="+mn-lt"/>
              </a:rPr>
            </a:br>
            <a:r>
              <a:rPr lang="nl-NL" sz="1000" dirty="0">
                <a:solidFill>
                  <a:srgbClr val="44546A"/>
                </a:solidFill>
                <a:latin typeface="+mn-lt"/>
              </a:rPr>
              <a:t>om een </a:t>
            </a:r>
            <a:r>
              <a:rPr lang="nl-NL" sz="1000" b="1" dirty="0">
                <a:solidFill>
                  <a:srgbClr val="44546A"/>
                </a:solidFill>
                <a:latin typeface="+mn-lt"/>
              </a:rPr>
              <a:t>template</a:t>
            </a:r>
            <a:r>
              <a:rPr lang="nl-NL" sz="1000" dirty="0">
                <a:solidFill>
                  <a:srgbClr val="44546A"/>
                </a:solidFill>
                <a:latin typeface="+mn-lt"/>
              </a:rPr>
              <a:t> indeling toe te voegen.</a:t>
            </a:r>
            <a:endParaRPr lang="en-GB" sz="1000" dirty="0">
              <a:solidFill>
                <a:srgbClr val="44546A"/>
              </a:solidFill>
              <a:latin typeface="+mn-lt"/>
            </a:endParaRPr>
          </a:p>
        </p:txBody>
      </p:sp>
      <p:sp>
        <p:nvSpPr>
          <p:cNvPr id="79" name="Tekstvak 78"/>
          <p:cNvSpPr txBox="1"/>
          <p:nvPr userDrawn="1"/>
        </p:nvSpPr>
        <p:spPr>
          <a:xfrm>
            <a:off x="4935951" y="4667649"/>
            <a:ext cx="2748843" cy="750430"/>
          </a:xfrm>
          <a:prstGeom prst="rect">
            <a:avLst/>
          </a:prstGeom>
          <a:noFill/>
        </p:spPr>
        <p:txBody>
          <a:bodyPr wrap="square" lIns="0" tIns="0" rIns="0" bIns="0" rtlCol="0">
            <a:noAutofit/>
          </a:bodyPr>
          <a:lstStyle>
            <a:defPPr>
              <a:defRPr lang="nl-NL"/>
            </a:defPPr>
            <a:lvl1pPr>
              <a:lnSpc>
                <a:spcPct val="90000"/>
              </a:lnSpc>
              <a:defRPr sz="1050">
                <a:solidFill>
                  <a:srgbClr val="44546A"/>
                </a:solidFill>
              </a:defRPr>
            </a:lvl1pPr>
          </a:lstStyle>
          <a:p>
            <a:pPr lvl="0"/>
            <a:r>
              <a:rPr lang="nl-NL" sz="1000" b="1" dirty="0">
                <a:solidFill>
                  <a:srgbClr val="FF7800"/>
                </a:solidFill>
                <a:latin typeface="+mn-lt"/>
              </a:rPr>
              <a:t>Let op: </a:t>
            </a:r>
            <a:br>
              <a:rPr lang="nl-NL" sz="1000" dirty="0">
                <a:latin typeface="+mn-lt"/>
              </a:rPr>
            </a:br>
            <a:r>
              <a:rPr lang="nl-NL" sz="1000" dirty="0">
                <a:solidFill>
                  <a:srgbClr val="44546A"/>
                </a:solidFill>
                <a:latin typeface="+mn-lt"/>
              </a:rPr>
              <a:t>Het is </a:t>
            </a:r>
            <a:r>
              <a:rPr lang="nl-NL" sz="1000" b="1" u="sng" dirty="0">
                <a:solidFill>
                  <a:srgbClr val="44546A"/>
                </a:solidFill>
                <a:latin typeface="+mn-lt"/>
              </a:rPr>
              <a:t>niet</a:t>
            </a:r>
            <a:r>
              <a:rPr lang="nl-NL" sz="1000" dirty="0">
                <a:solidFill>
                  <a:srgbClr val="44546A"/>
                </a:solidFill>
                <a:latin typeface="+mn-lt"/>
              </a:rPr>
              <a:t> mogelijk een slide te kopiëren </a:t>
            </a:r>
            <a:br>
              <a:rPr lang="nl-NL" sz="1000" dirty="0">
                <a:solidFill>
                  <a:srgbClr val="44546A"/>
                </a:solidFill>
                <a:latin typeface="+mn-lt"/>
              </a:rPr>
            </a:br>
            <a:r>
              <a:rPr lang="nl-NL" sz="1000" dirty="0">
                <a:solidFill>
                  <a:srgbClr val="44546A"/>
                </a:solidFill>
                <a:latin typeface="+mn-lt"/>
              </a:rPr>
              <a:t>met een </a:t>
            </a:r>
            <a:r>
              <a:rPr lang="nl-NL" sz="1000" b="1" dirty="0">
                <a:solidFill>
                  <a:srgbClr val="44546A"/>
                </a:solidFill>
                <a:latin typeface="+mn-lt"/>
              </a:rPr>
              <a:t>andere</a:t>
            </a:r>
            <a:r>
              <a:rPr lang="nl-NL" sz="1000" dirty="0">
                <a:solidFill>
                  <a:srgbClr val="44546A"/>
                </a:solidFill>
                <a:latin typeface="+mn-lt"/>
              </a:rPr>
              <a:t> opmaak. Teksten en andere objecten dienen </a:t>
            </a:r>
            <a:r>
              <a:rPr lang="nl-NL" sz="1000" b="1" dirty="0">
                <a:solidFill>
                  <a:srgbClr val="FF7800"/>
                </a:solidFill>
                <a:latin typeface="+mn-lt"/>
              </a:rPr>
              <a:t>één-voor-één</a:t>
            </a:r>
            <a:r>
              <a:rPr lang="nl-NL" sz="1000" dirty="0">
                <a:solidFill>
                  <a:srgbClr val="44546A"/>
                </a:solidFill>
                <a:latin typeface="+mn-lt"/>
              </a:rPr>
              <a:t> te worden over gekopieerd, van de originele dia naar de nieuwe.</a:t>
            </a:r>
          </a:p>
        </p:txBody>
      </p:sp>
      <p:sp>
        <p:nvSpPr>
          <p:cNvPr id="77"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p>
        </p:txBody>
      </p:sp>
      <p:cxnSp>
        <p:nvCxnSpPr>
          <p:cNvPr id="62" name="Rechte verbindingslijn 61"/>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82"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a:solidFill>
                <a:prstClr val="black"/>
              </a:solidFill>
            </a:endParaRPr>
          </a:p>
        </p:txBody>
      </p:sp>
      <p:sp>
        <p:nvSpPr>
          <p:cNvPr id="81" name="Rechthoek 80">
            <a:hlinkClick r:id="rId8"/>
            <a:extLst>
              <a:ext uri="{FF2B5EF4-FFF2-40B4-BE49-F238E27FC236}">
                <a16:creationId xmlns:a16="http://schemas.microsoft.com/office/drawing/2014/main" id="{BFFA7641-A9CC-435C-A805-0EECE9C2AA66}"/>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442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Rechthoek 27">
              <a:extLst>
                <a:ext uri="{FF2B5EF4-FFF2-40B4-BE49-F238E27FC236}">
                  <a16:creationId xmlns:a16="http://schemas.microsoft.com/office/drawing/2014/main" id="{A3AEE279-B9C9-47AF-B390-560A26DDE35A}"/>
                </a:ext>
              </a:extLst>
            </p:cNvPr>
            <p:cNvSpPr/>
            <p:nvPr userDrawn="1"/>
          </p:nvSpPr>
          <p:spPr>
            <a:xfrm>
              <a:off x="485712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31043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grpSp>
        <p:nvGrpSpPr>
          <p:cNvPr id="114" name="GRID" hidden="1">
            <a:extLst>
              <a:ext uri="{FF2B5EF4-FFF2-40B4-BE49-F238E27FC236}">
                <a16:creationId xmlns:a16="http://schemas.microsoft.com/office/drawing/2014/main" id="{C2A45CA0-1358-48B6-9E48-303D89490780}"/>
              </a:ext>
            </a:extLst>
          </p:cNvPr>
          <p:cNvGrpSpPr/>
          <p:nvPr userDrawn="1"/>
        </p:nvGrpSpPr>
        <p:grpSpPr>
          <a:xfrm>
            <a:off x="0" y="0"/>
            <a:ext cx="12192000" cy="6858000"/>
            <a:chOff x="0" y="0"/>
            <a:chExt cx="12192000" cy="6858000"/>
          </a:xfrm>
        </p:grpSpPr>
        <p:sp>
          <p:nvSpPr>
            <p:cNvPr id="115" name="Rechthoek 114">
              <a:extLst>
                <a:ext uri="{FF2B5EF4-FFF2-40B4-BE49-F238E27FC236}">
                  <a16:creationId xmlns:a16="http://schemas.microsoft.com/office/drawing/2014/main" id="{94FEA51A-4C32-44E3-AC61-EDC99F0769A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03EE3AEF-44B8-4223-9C77-0E2127CED24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D5E7D763-288B-488C-9031-77784358A6A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642B446A-0298-4E14-8348-7FA75F33B88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7EE50644-4155-4D50-A90D-5C7D37B4F735}"/>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0A4B7EEE-2920-40A2-8623-02C666C7EA13}"/>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B6ADDAAD-37B7-4932-8284-8CA1B65A834F}"/>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2" name="Rechthoek 121">
              <a:extLst>
                <a:ext uri="{FF2B5EF4-FFF2-40B4-BE49-F238E27FC236}">
                  <a16:creationId xmlns:a16="http://schemas.microsoft.com/office/drawing/2014/main" id="{9E67493A-5BA0-4DF1-9B84-F8F83E520824}"/>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B88026CC-8DA0-48DB-940A-DB85A4CA706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4" name="Rechthoek 123">
              <a:extLst>
                <a:ext uri="{FF2B5EF4-FFF2-40B4-BE49-F238E27FC236}">
                  <a16:creationId xmlns:a16="http://schemas.microsoft.com/office/drawing/2014/main" id="{6BD45FED-6518-48FC-8244-888D5D4D1A4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1DD2445-94EA-4A3A-97C8-776EC4562D4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6" name="Rechthoek 125">
              <a:extLst>
                <a:ext uri="{FF2B5EF4-FFF2-40B4-BE49-F238E27FC236}">
                  <a16:creationId xmlns:a16="http://schemas.microsoft.com/office/drawing/2014/main" id="{6407C404-EE88-46C2-9A32-2ECE9764CA7E}"/>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129" name="Onder balkje">
            <a:extLst>
              <a:ext uri="{FF2B5EF4-FFF2-40B4-BE49-F238E27FC236}">
                <a16:creationId xmlns:a16="http://schemas.microsoft.com/office/drawing/2014/main" id="{93B821B0-D9C3-453C-B3CB-E51133442ABC}"/>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(50% / 50%)</a:t>
            </a:r>
          </a:p>
        </p:txBody>
      </p:sp>
      <p:grpSp>
        <p:nvGrpSpPr>
          <p:cNvPr id="53" name="Instructies">
            <a:extLst>
              <a:ext uri="{FF2B5EF4-FFF2-40B4-BE49-F238E27FC236}">
                <a16:creationId xmlns:a16="http://schemas.microsoft.com/office/drawing/2014/main" id="{C78CB953-7AC8-4C76-B70C-B4341CD578B5}"/>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0FB13C0E-6A45-4CF7-BCAD-A3EC4D99032E}"/>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04CCC6A4-C9F1-4CE6-AAB0-80DE7C432FD0}"/>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EB98EA50-0E55-4EF6-9D8A-22E4C2F79E6E}"/>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E1E749AA-9B45-4626-997F-C6A50B3336F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7DE5A2AA-47EC-4F72-AC73-252B98993AE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40E7DD23-B1EA-431E-8035-49D0FA5A5D6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00ADC6F2-9DE9-4F3D-88AA-320CE87CAAC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A8ED3291-7B27-4A9E-AE75-A9ACCCD14380}"/>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B9FE3F69-5FAB-4125-95D0-A7E0A4705BB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E2183DEB-B1D6-420A-9354-8654B3BB1E5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FE584A5F-B34E-4097-A334-481ADD3A62F9}"/>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A3F08D64-D2AA-4B6A-A387-AA09167ED07B}"/>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18D986A8-CB40-4204-937C-6A99FA00BE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5ACBC428-979F-4629-803C-60FDD89EED63}"/>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39FA060-8121-444D-B1DD-41ADE514D4B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B41C59E9-59CF-4C4F-9A8E-332A5A153A52}"/>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EB64E5A9-5FFF-4648-BDA6-6E70CB029AE4}"/>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6B52F795-A2D6-413B-A960-974B6C3A255A}"/>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6211734C-E4D3-4D01-AD62-B89EB4A1092D}"/>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572D796F-777F-40DF-AB4C-E8D4CBC7C90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E0022A5A-85B0-404F-9D56-18E15B4DDF3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0B1847A9-5ADF-47B1-8440-C70FA57AEE60}"/>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654E7969-88DA-4944-BD2A-C67BC761072A}"/>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F0500D62-2CBC-4B9D-B7C1-4D2EFE886FDA}"/>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E27C1EFD-A001-40F3-BB88-8B1B466EB22A}"/>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6C69BAB4-F22C-4CBA-9DA0-C0FFE82D8EB6}"/>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EF6FDC64-FE1C-43FB-81E6-40A12F849DD0}"/>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00221C3E-710E-4CBF-889E-F773F2F82C7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DDBEB7FD-E8F8-4E65-A647-486E503576D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322E8E44-6361-4245-9863-9D6242A1BB1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6C9BEC24-B376-4095-AC04-119A469E65FD}"/>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9F75C778-B918-402E-A7BB-51305D6F3556}"/>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24F6F8B5-7969-4AC5-9426-510AA67C693B}"/>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464895BF-576C-4006-8C7C-D23C77699A07}"/>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B049A9F4-D7A4-4D5A-9718-D3F1A55694C2}"/>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9DDB06FF-C555-437D-AC8B-66B9621EF663}"/>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F068C0F7-C62E-4EEC-9E5E-49FC70864524}"/>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A679EF66-67EB-4C52-AF2A-7AB6B5D8A50E}"/>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ABD34FAB-9D32-4FD0-8ABE-B5E3394DE2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4C2B9AFA-5979-4269-AB90-EAC548E800FB}"/>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66B5580D-B116-43F0-8EC8-0F2E3209DAB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8F788CA4-CF7C-4B1C-A39F-E5653B491DDD}"/>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47BE0BC2-87FD-4161-8BF7-A868E119CE6B}"/>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3EB9547E-B291-4198-81C5-F22D774BDB56}"/>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BC8FEB4-9920-4082-9E4C-0E65648BFDAF}"/>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88316C1A-8330-4913-B669-729975C06AE0}"/>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518C41E3-ED28-402C-9A72-9A60A0EF81B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E706970C-15CD-48A7-9A59-4A1E414DA893}"/>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4FCAE65E-DC79-40B6-B4C5-80F5335565E1}"/>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3F0B40DA-4E24-4FC7-B312-EB73D4B3C8B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7249057B-B5AA-4B3D-A7DF-7FEAE2CA1F29}"/>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022141BE-B3AA-42ED-B672-F0BF1A0C45B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27C4DEA3-8AEE-46B2-912B-2E3D83752D91}"/>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75B3DE1-78D6-4445-9B8B-4D9AAD35899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953D29B4-26F3-4FE9-93B7-94D3B279E0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C4DC1EB7-6BDA-4EAE-AF9D-A6C36D57AAB8}"/>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E8421EA3-A62A-4BE1-BAF6-27A4542A884F}"/>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68C66A47-D732-4F15-AC4C-6E77C6309645}"/>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583A8211-DFDF-4E6A-917E-9E928E3FDAF4}"/>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3"/>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804972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128" name="Onder balkje">
            <a:extLst>
              <a:ext uri="{FF2B5EF4-FFF2-40B4-BE49-F238E27FC236}">
                <a16:creationId xmlns:a16="http://schemas.microsoft.com/office/drawing/2014/main" id="{18DBE45D-5F2E-411F-8A68-CD9CD5B31DE9}"/>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13" name="GRID" hidden="1">
            <a:extLst>
              <a:ext uri="{FF2B5EF4-FFF2-40B4-BE49-F238E27FC236}">
                <a16:creationId xmlns:a16="http://schemas.microsoft.com/office/drawing/2014/main" id="{5C8A23F1-1E75-4A10-AD96-B836E7052487}"/>
              </a:ext>
            </a:extLst>
          </p:cNvPr>
          <p:cNvGrpSpPr/>
          <p:nvPr userDrawn="1"/>
        </p:nvGrpSpPr>
        <p:grpSpPr>
          <a:xfrm>
            <a:off x="0" y="0"/>
            <a:ext cx="12192000" cy="6858000"/>
            <a:chOff x="0" y="0"/>
            <a:chExt cx="12192000" cy="6858000"/>
          </a:xfrm>
        </p:grpSpPr>
        <p:sp>
          <p:nvSpPr>
            <p:cNvPr id="114" name="Rechthoek 113">
              <a:extLst>
                <a:ext uri="{FF2B5EF4-FFF2-40B4-BE49-F238E27FC236}">
                  <a16:creationId xmlns:a16="http://schemas.microsoft.com/office/drawing/2014/main" id="{963F726C-6740-4A59-9FA5-9654F83EC49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5" name="Rechthoek 114">
              <a:extLst>
                <a:ext uri="{FF2B5EF4-FFF2-40B4-BE49-F238E27FC236}">
                  <a16:creationId xmlns:a16="http://schemas.microsoft.com/office/drawing/2014/main" id="{F3D46D3D-79D3-4FDB-9AC4-637F1FE5A1D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1098B5C1-F44D-41BE-8E84-2C506CDBDD72}"/>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BC3B9193-76E6-4709-A725-37C6173B1204}"/>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AF14CAD4-BF2D-465D-8F23-5AED86C43E27}"/>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6714C93A-6652-4C11-BCCF-E7355E8CA4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0" name="Rechthoek 119">
              <a:extLst>
                <a:ext uri="{FF2B5EF4-FFF2-40B4-BE49-F238E27FC236}">
                  <a16:creationId xmlns:a16="http://schemas.microsoft.com/office/drawing/2014/main" id="{801317D9-2071-472C-91D6-C94E915D4C3D}"/>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41F3BD06-A397-4A44-9685-0328ADAD026F}"/>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0EF1DE9-5821-4EA8-B9BB-893E2349664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3" name="Rechthoek 122">
              <a:extLst>
                <a:ext uri="{FF2B5EF4-FFF2-40B4-BE49-F238E27FC236}">
                  <a16:creationId xmlns:a16="http://schemas.microsoft.com/office/drawing/2014/main" id="{ADE29A6C-68D5-442D-9137-4901FBA476AB}"/>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1BEA619E-1B3D-4737-967B-BFA76C4342A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BBB84AE-9171-41E7-8081-615B6A2B87DC}"/>
                </a:ext>
              </a:extLst>
            </p:cNvPr>
            <p:cNvSpPr/>
            <p:nvPr userDrawn="1"/>
          </p:nvSpPr>
          <p:spPr>
            <a:xfrm>
              <a:off x="4572418"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ANDERSOM (70% / 30%)</a:t>
            </a:r>
          </a:p>
        </p:txBody>
      </p:sp>
      <p:grpSp>
        <p:nvGrpSpPr>
          <p:cNvPr id="53" name="Groep 52">
            <a:extLst>
              <a:ext uri="{FF2B5EF4-FFF2-40B4-BE49-F238E27FC236}">
                <a16:creationId xmlns:a16="http://schemas.microsoft.com/office/drawing/2014/main" id="{EAA174CE-7517-49A5-923A-21D80CE3DCCB}"/>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C4F53567-A556-401C-B626-11693C73B9A8}"/>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A83A254A-5683-4BF6-A966-9820D560BA1E}"/>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B1CA2C3C-6159-4210-88E3-756C236B4C75}"/>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D71FDAE9-5FC9-4745-9DDC-B85E58DD66A6}"/>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05190549-D27A-484E-8BBA-360ACF702C3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CDD5C37B-BFB6-4A23-B7FC-0344FC8E916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628440A2-BEFB-435F-9013-8BEF2C830469}"/>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D3DC29F3-6362-4DE0-A4E1-45CCCE19FC11}"/>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6E5BF282-2A3F-4291-A880-28FA08D6A5B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9CC2ACF3-3802-403E-B0C5-8EF6F8ECDBCF}"/>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15FAD060-A55C-47DF-9A59-23A8C0B0BAA4}"/>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6BDF7D75-E06B-4C39-8B8A-22C2D65A64B6}"/>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81583AC6-CF71-42E9-A085-6621BE76DFF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70F1DF87-BDE4-4799-A9B4-3FF188E5676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9467046-78AD-4170-A083-85E1EDF4CBDC}"/>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D601B2F3-3B16-42C0-8C99-57FC335AA253}"/>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5BA0A9D9-5FC2-45BE-B752-DAB789B37D86}"/>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8F8985AC-F625-4B04-B3C1-9E284F5140F8}"/>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4410758E-138D-4273-9B9E-3E72B50230EE}"/>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7874FD59-A20E-433A-8313-E57E00695AE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557C4C7A-2B7B-40B1-8FCE-BA14B81218B6}"/>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510E934D-2422-4FF0-AACF-217E8515876D}"/>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80477909-00F0-4A1F-B540-BCA5FD517C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6960CE26-B85B-4000-BD2F-541E65044FA8}"/>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A2534C93-5B2C-44FF-BA58-7F92FD7C058D}"/>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441DB6A8-DC59-49F6-BFE9-1B5D5EE76AED}"/>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05C113F6-1D45-4584-93DA-E58E333945CA}"/>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4055D273-62C7-46D2-A165-2505C44C8A4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B1C0E312-9BF5-4B49-BC53-2242EED7FF76}"/>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8479EFE0-8635-4DB1-B778-F943116E9FC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AECDC201-3FA6-4E86-9DEA-A30268D1787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73D96032-2A04-4E69-B143-57D145DCF7C2}"/>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74C9B7FC-0AB1-4DE5-A874-565F1C4CB20A}"/>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FAE8FE3A-D752-4344-8AF3-AEF4DCE36C54}"/>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68CAA4A5-6391-499D-AE6E-D9494792B07A}"/>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C0AB7A02-3DD6-4EFA-9FA9-4463DED1F134}"/>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1695E653-F215-4B1F-ABFF-75134A40D4F2}"/>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BCA56E40-B027-4D6D-84D0-E5B62B4CD791}"/>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58A27B51-EF04-4624-A8E1-23DC583F26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9F6F3146-2772-4377-B140-65B5A9EDC878}"/>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01738F76-82D6-4FA0-9698-3163A5BA39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F270236B-9D84-46D9-8280-FE13BEB476D6}"/>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F281A87E-D248-40DC-AD90-1DF2EB2AFF97}"/>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1D7826FD-2D45-45A0-B459-357DAAF50B79}"/>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6C1CEF3-EB75-46EE-9A2A-501EE846A3B4}"/>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13266105-05B3-4350-9A3E-80A1808869A3}"/>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6CA297B1-4E52-4277-BFA8-8CC06C3BF4A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44932BA7-C72C-43E3-9B17-546A83674776}"/>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CE76BEC3-94A8-424B-880C-90B490615237}"/>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B6B33279-769C-4A58-8BF9-FC9F47184ED4}"/>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FE7BBA67-1C6C-4FC8-B51A-817EB082490A}"/>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787C9042-5693-4EDA-8CA0-E6602F27839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B4AC4E55-355C-4332-B5D5-AB29177B7680}"/>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25FEEB2-A267-4C46-8FD8-D17EC069A42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18829EEE-77AE-4E06-B27F-92CE391B3A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BE5810B9-0716-46BA-988E-C5685B51DB0D}"/>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7AFFA373-9126-43A8-A2EA-3FF212C6CA9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C94AD153-3045-47D6-955C-F6869E081F18}"/>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EC1A5CAE-9F30-439F-9FCE-0201BA2080C6}"/>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496846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grpSp>
        <p:nvGrpSpPr>
          <p:cNvPr id="72" name="GRID" hidden="1">
            <a:extLst>
              <a:ext uri="{FF2B5EF4-FFF2-40B4-BE49-F238E27FC236}">
                <a16:creationId xmlns:a16="http://schemas.microsoft.com/office/drawing/2014/main" id="{D8098A61-1797-4AB0-A023-CD4B7C6E863E}"/>
              </a:ext>
            </a:extLst>
          </p:cNvPr>
          <p:cNvGrpSpPr/>
          <p:nvPr userDrawn="1"/>
        </p:nvGrpSpPr>
        <p:grpSpPr>
          <a:xfrm>
            <a:off x="0" y="0"/>
            <a:ext cx="12192000" cy="6858000"/>
            <a:chOff x="0" y="0"/>
            <a:chExt cx="12192000" cy="6858000"/>
          </a:xfrm>
        </p:grpSpPr>
        <p:sp>
          <p:nvSpPr>
            <p:cNvPr id="73" name="Rechthoek 72">
              <a:extLst>
                <a:ext uri="{FF2B5EF4-FFF2-40B4-BE49-F238E27FC236}">
                  <a16:creationId xmlns:a16="http://schemas.microsoft.com/office/drawing/2014/main" id="{4398C623-ABDD-483E-9286-CAFBD5DABFD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B8001D40-9B45-4E7F-8DBE-87EA71A36B48}"/>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BE80029F-0D70-40DB-843E-34A3A952CF57}"/>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0346A7F8-30E3-4F08-A234-B6D2FD8C8252}"/>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B68540D6-690A-4197-A9DB-58EB90C01F2D}"/>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7D97E9F9-A31B-46E8-88FC-FE7984C7F74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5AD708E2-A7E2-4D52-A0F7-9CB23122CA63}"/>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071E772C-68F0-46A2-A7A8-F9A1ED98AC53}"/>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A5D98152-DA71-4196-8DC7-35B274E6821C}"/>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2" name="Rechthoek 81">
              <a:extLst>
                <a:ext uri="{FF2B5EF4-FFF2-40B4-BE49-F238E27FC236}">
                  <a16:creationId xmlns:a16="http://schemas.microsoft.com/office/drawing/2014/main" id="{246655AC-E1BC-477D-B554-C586E3DCACF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EA42BD67-1553-4AAB-81A1-AF7CA6030C1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9C912707-9497-401A-BF0A-0E2FC2B1C01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52" name="logo">
            <a:extLst>
              <a:ext uri="{FF2B5EF4-FFF2-40B4-BE49-F238E27FC236}">
                <a16:creationId xmlns:a16="http://schemas.microsoft.com/office/drawing/2014/main" id="{6E7B684F-DA32-4F63-9FF5-BE1122AA898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B100AB-4F9B-4A64-908F-0A386EE51625}"/>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5191108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73" name="GRID" hidden="1">
            <a:extLst>
              <a:ext uri="{FF2B5EF4-FFF2-40B4-BE49-F238E27FC236}">
                <a16:creationId xmlns:a16="http://schemas.microsoft.com/office/drawing/2014/main" id="{A42AA2CB-EB2C-4371-99B2-FFE1C7ABC653}"/>
              </a:ext>
            </a:extLst>
          </p:cNvPr>
          <p:cNvGrpSpPr/>
          <p:nvPr userDrawn="1"/>
        </p:nvGrpSpPr>
        <p:grpSpPr>
          <a:xfrm>
            <a:off x="0" y="0"/>
            <a:ext cx="12192000" cy="6858000"/>
            <a:chOff x="0" y="0"/>
            <a:chExt cx="12192000" cy="6858000"/>
          </a:xfrm>
        </p:grpSpPr>
        <p:sp>
          <p:nvSpPr>
            <p:cNvPr id="74" name="Rechthoek 73">
              <a:extLst>
                <a:ext uri="{FF2B5EF4-FFF2-40B4-BE49-F238E27FC236}">
                  <a16:creationId xmlns:a16="http://schemas.microsoft.com/office/drawing/2014/main" id="{1B148C1F-0DC3-40A3-9ABA-60E3F85AE7F2}"/>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73E3192B-3823-4A68-84E9-3C984563ED0B}"/>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9155171A-1727-48A0-9D0A-0D7C94E29723}"/>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CED705F7-47C7-4D84-B9A4-EF4160028016}"/>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51564711-4802-42AE-A003-604DAFEC66D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A33B453C-82AE-43AA-B3DA-4A9B0925A942}"/>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C261EECC-4C34-4F17-AFB5-3CB1CC9E52EB}"/>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Rechthoek 80">
              <a:extLst>
                <a:ext uri="{FF2B5EF4-FFF2-40B4-BE49-F238E27FC236}">
                  <a16:creationId xmlns:a16="http://schemas.microsoft.com/office/drawing/2014/main" id="{DB7F3834-98C1-4824-95C1-84A4AD0BB102}"/>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F3EA1BE1-E41D-4388-9B5A-48435EF2F41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3" name="Rechthoek 82">
              <a:extLst>
                <a:ext uri="{FF2B5EF4-FFF2-40B4-BE49-F238E27FC236}">
                  <a16:creationId xmlns:a16="http://schemas.microsoft.com/office/drawing/2014/main" id="{9B706927-B552-461D-8CAB-7D27387C4669}"/>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C1979472-D81B-43AA-9831-B5D13FD80B6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5" name="Rechthoek 84">
              <a:extLst>
                <a:ext uri="{FF2B5EF4-FFF2-40B4-BE49-F238E27FC236}">
                  <a16:creationId xmlns:a16="http://schemas.microsoft.com/office/drawing/2014/main" id="{ED3B4A7B-F5C0-4103-8E58-E0D3779A2B72}"/>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69" name="logo">
            <a:extLst>
              <a:ext uri="{FF2B5EF4-FFF2-40B4-BE49-F238E27FC236}">
                <a16:creationId xmlns:a16="http://schemas.microsoft.com/office/drawing/2014/main" id="{42489D6E-7153-4D41-A3CA-45094A5775A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3B3275-0DAA-46DF-AA83-74A0CD51782F}"/>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6098355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26-09-18</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10" name="logo">
            <a:extLst>
              <a:ext uri="{FF2B5EF4-FFF2-40B4-BE49-F238E27FC236}">
                <a16:creationId xmlns:a16="http://schemas.microsoft.com/office/drawing/2014/main" id="{5A08214E-DF57-48EA-84B2-CA6EE2CD7BF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091A87-E469-4741-AFAE-D9FE9D31606F}"/>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5A6E0E6B-9076-4747-B72A-CE6754E64B56}"/>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76726127-9718-42DE-8B36-ACFA6484CDAD}"/>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5C7B464E-EB02-44DE-B0EA-1B24AF5D234F}"/>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73496353-1240-4E64-BED4-2A49E624408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A67ABC18-63E9-4A12-8233-B9211B2E9B3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89377A1B-9100-4765-8EBA-772D654519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99204BCB-084E-4A74-AFCC-C7FBCC2939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ADD40E2F-10B1-4CA7-9ED6-3F3F72DF520E}"/>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426073FA-9DF6-4303-80AD-06336912AA18}"/>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9252037A-C515-44C2-A220-ABB721F5C4A5}"/>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A06BB989-B0BE-45A8-8D37-EB49821A29C7}"/>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7EE64E67-40EE-4FF9-AA93-4EDDC2C9A94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53" name="Onder balkje">
            <a:extLst>
              <a:ext uri="{FF2B5EF4-FFF2-40B4-BE49-F238E27FC236}">
                <a16:creationId xmlns:a16="http://schemas.microsoft.com/office/drawing/2014/main" id="{11CB7B56-D687-4517-BBBD-5752B48393E8}"/>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1042654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26-09-18</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53133009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6.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19">
            <a:extLst>
              <a:ext uri="{96DAC541-7B7A-43D3-8B79-37D633B846F1}">
                <asvg:svgBlip xmlns:asvg="http://schemas.microsoft.com/office/drawing/2016/SVG/main" r:embed="rId20"/>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dirty="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dirty="0" err="1"/>
              <a:t>Bullet</a:t>
            </a:r>
            <a:r>
              <a:rPr lang="nl-NL" noProof="0" dirty="0"/>
              <a:t> oranje</a:t>
            </a:r>
          </a:p>
          <a:p>
            <a:pPr lvl="1"/>
            <a:r>
              <a:rPr lang="nl-NL" noProof="0" dirty="0" err="1"/>
              <a:t>Bullet</a:t>
            </a:r>
            <a:r>
              <a:rPr lang="nl-NL" noProof="0" dirty="0"/>
              <a:t> rood</a:t>
            </a:r>
          </a:p>
          <a:p>
            <a:pPr lvl="2"/>
            <a:r>
              <a:rPr lang="nl-NL" noProof="0" dirty="0" err="1"/>
              <a:t>Bullet</a:t>
            </a:r>
            <a:r>
              <a:rPr lang="nl-NL" noProof="0" dirty="0"/>
              <a:t> blauw</a:t>
            </a:r>
          </a:p>
          <a:p>
            <a:pPr lvl="3"/>
            <a:r>
              <a:rPr lang="nl-NL" noProof="0" dirty="0" err="1"/>
              <a:t>Bullet</a:t>
            </a:r>
            <a:r>
              <a:rPr lang="nl-NL" noProof="0" dirty="0"/>
              <a:t> groen</a:t>
            </a:r>
          </a:p>
          <a:p>
            <a:pPr lvl="4"/>
            <a:r>
              <a:rPr lang="nl-NL" noProof="0" dirty="0"/>
              <a:t>Leestekst</a:t>
            </a:r>
          </a:p>
          <a:p>
            <a:pPr lvl="5"/>
            <a:r>
              <a:rPr lang="nl-NL" noProof="0" dirty="0"/>
              <a:t>Subtitel</a:t>
            </a:r>
          </a:p>
          <a:p>
            <a:pPr lvl="6"/>
            <a:r>
              <a:rPr lang="nl-NL" noProof="0" dirty="0"/>
              <a:t>Sub-</a:t>
            </a:r>
            <a:r>
              <a:rPr lang="nl-NL" noProof="0" dirty="0" err="1"/>
              <a:t>bullet</a:t>
            </a:r>
            <a:endParaRPr lang="nl-NL" noProof="0" dirty="0"/>
          </a:p>
          <a:p>
            <a:pPr lvl="7"/>
            <a:r>
              <a:rPr lang="nl-NL" noProof="0" dirty="0"/>
              <a:t>Nummers</a:t>
            </a:r>
          </a:p>
          <a:p>
            <a:pPr lvl="8"/>
            <a:r>
              <a:rPr lang="nl-NL" noProof="0" dirty="0"/>
              <a:t>Sub-nummering</a:t>
            </a:r>
          </a:p>
        </p:txBody>
      </p:sp>
      <p:grpSp>
        <p:nvGrpSpPr>
          <p:cNvPr id="103" name="GRID" hidden="1">
            <a:extLst>
              <a:ext uri="{FF2B5EF4-FFF2-40B4-BE49-F238E27FC236}">
                <a16:creationId xmlns:a16="http://schemas.microsoft.com/office/drawing/2014/main" id="{8474276A-7378-47BC-A88E-F5BABDA49AF6}"/>
              </a:ext>
            </a:extLst>
          </p:cNvPr>
          <p:cNvGrpSpPr/>
          <p:nvPr userDrawn="1"/>
        </p:nvGrpSpPr>
        <p:grpSpPr>
          <a:xfrm>
            <a:off x="0" y="0"/>
            <a:ext cx="12192000" cy="6858000"/>
            <a:chOff x="0" y="0"/>
            <a:chExt cx="12192000" cy="6858000"/>
          </a:xfrm>
        </p:grpSpPr>
        <p:sp>
          <p:nvSpPr>
            <p:cNvPr id="104" name="Rechthoek 103">
              <a:extLst>
                <a:ext uri="{FF2B5EF4-FFF2-40B4-BE49-F238E27FC236}">
                  <a16:creationId xmlns:a16="http://schemas.microsoft.com/office/drawing/2014/main" id="{F138F63C-9024-48F4-8CD3-A4992A6D91DE}"/>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5" name="Rechthoek 104">
              <a:extLst>
                <a:ext uri="{FF2B5EF4-FFF2-40B4-BE49-F238E27FC236}">
                  <a16:creationId xmlns:a16="http://schemas.microsoft.com/office/drawing/2014/main" id="{0215613B-5C64-45D6-80BB-B963DC8EDE2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6" name="Rechthoek 105">
              <a:extLst>
                <a:ext uri="{FF2B5EF4-FFF2-40B4-BE49-F238E27FC236}">
                  <a16:creationId xmlns:a16="http://schemas.microsoft.com/office/drawing/2014/main" id="{72465A97-6C2F-45B6-8024-AF684A3AD5D6}"/>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7" name="Rechthoek 106">
              <a:extLst>
                <a:ext uri="{FF2B5EF4-FFF2-40B4-BE49-F238E27FC236}">
                  <a16:creationId xmlns:a16="http://schemas.microsoft.com/office/drawing/2014/main" id="{259D72CC-F81D-4F98-A3A5-0BAD485A58A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8" name="Rechthoek 107">
              <a:extLst>
                <a:ext uri="{FF2B5EF4-FFF2-40B4-BE49-F238E27FC236}">
                  <a16:creationId xmlns:a16="http://schemas.microsoft.com/office/drawing/2014/main" id="{28A2B9C3-3230-440F-8073-1EF9F74C13A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9" name="Rechthoek 108">
              <a:extLst>
                <a:ext uri="{FF2B5EF4-FFF2-40B4-BE49-F238E27FC236}">
                  <a16:creationId xmlns:a16="http://schemas.microsoft.com/office/drawing/2014/main" id="{3C86417D-2D40-44D5-BED5-15D4355710C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0" name="Rechthoek 109">
              <a:extLst>
                <a:ext uri="{FF2B5EF4-FFF2-40B4-BE49-F238E27FC236}">
                  <a16:creationId xmlns:a16="http://schemas.microsoft.com/office/drawing/2014/main" id="{ECE60979-D6D1-478E-90C1-26EFC26CC802}"/>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9" name="Rechthoek 118">
              <a:extLst>
                <a:ext uri="{FF2B5EF4-FFF2-40B4-BE49-F238E27FC236}">
                  <a16:creationId xmlns:a16="http://schemas.microsoft.com/office/drawing/2014/main" id="{3BE90DC0-51B0-4F22-86A2-1384A52355C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61069823-AAA4-494E-A2C2-145F92894526}"/>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D381AF8F-0B24-47CE-8CA3-95221D67D0F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6C3D69B-F065-4A21-8578-E48BFBEA8144}"/>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7" name="KADER" hidden="1">
            <a:extLst>
              <a:ext uri="{FF2B5EF4-FFF2-40B4-BE49-F238E27FC236}">
                <a16:creationId xmlns:a16="http://schemas.microsoft.com/office/drawing/2014/main" id="{E6E7F0C9-3A01-4084-9EFF-E9B01BB674B9}"/>
              </a:ext>
            </a:extLst>
          </p:cNvPr>
          <p:cNvGrpSpPr/>
          <p:nvPr userDrawn="1"/>
        </p:nvGrpSpPr>
        <p:grpSpPr>
          <a:xfrm>
            <a:off x="-355722" y="-212464"/>
            <a:ext cx="12894355" cy="7257527"/>
            <a:chOff x="-355722" y="-212464"/>
            <a:chExt cx="12894355" cy="7257527"/>
          </a:xfrm>
        </p:grpSpPr>
        <p:sp>
          <p:nvSpPr>
            <p:cNvPr id="23" name="Rechthoek 22">
              <a:extLst>
                <a:ext uri="{FF2B5EF4-FFF2-40B4-BE49-F238E27FC236}">
                  <a16:creationId xmlns:a16="http://schemas.microsoft.com/office/drawing/2014/main" id="{EA8EF71D-19CD-4203-9B9C-9F56A2224E5B}"/>
                </a:ext>
              </a:extLst>
            </p:cNvPr>
            <p:cNvSpPr/>
            <p:nvPr userDrawn="1"/>
          </p:nvSpPr>
          <p:spPr>
            <a:xfrm rot="16200000">
              <a:off x="843910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4" name="Rechthoek 23">
              <a:extLst>
                <a:ext uri="{FF2B5EF4-FFF2-40B4-BE49-F238E27FC236}">
                  <a16:creationId xmlns:a16="http://schemas.microsoft.com/office/drawing/2014/main" id="{2EDA6DA0-A430-44EF-88B3-6F36E44BBC17}"/>
                </a:ext>
              </a:extLst>
            </p:cNvPr>
            <p:cNvSpPr/>
            <p:nvPr userDrawn="1"/>
          </p:nvSpPr>
          <p:spPr>
            <a:xfrm rot="16200000">
              <a:off x="-349889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5" name="Rechthoek 24">
              <a:extLst>
                <a:ext uri="{FF2B5EF4-FFF2-40B4-BE49-F238E27FC236}">
                  <a16:creationId xmlns:a16="http://schemas.microsoft.com/office/drawing/2014/main" id="{37A82A2E-5716-4F29-AA63-0242AA0E4216}"/>
                </a:ext>
              </a:extLst>
            </p:cNvPr>
            <p:cNvSpPr/>
            <p:nvPr userDrawn="1"/>
          </p:nvSpPr>
          <p:spPr>
            <a:xfrm>
              <a:off x="-355722" y="-5619"/>
              <a:ext cx="12894355"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6" name="Rechthoek 25">
              <a:extLst>
                <a:ext uri="{FF2B5EF4-FFF2-40B4-BE49-F238E27FC236}">
                  <a16:creationId xmlns:a16="http://schemas.microsoft.com/office/drawing/2014/main" id="{BCF563EC-A799-4E63-B987-7B93FFBDF726}"/>
                </a:ext>
              </a:extLst>
            </p:cNvPr>
            <p:cNvSpPr/>
            <p:nvPr userDrawn="1"/>
          </p:nvSpPr>
          <p:spPr>
            <a:xfrm>
              <a:off x="-355722" y="6604685"/>
              <a:ext cx="12894355" cy="257475"/>
            </a:xfrm>
            <a:prstGeom prst="rect">
              <a:avLst/>
            </a:prstGeom>
            <a:solidFill>
              <a:schemeClr val="accent3">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gr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26-09-18</a:t>
            </a:fld>
            <a:endParaRPr lang="nl-NL" dirty="0"/>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endParaRPr lang="nl-NL" dirty="0"/>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‹nr.›</a:t>
            </a:fld>
            <a:endParaRPr lang="nl-NL" dirty="0"/>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1">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grpSp>
        <p:nvGrpSpPr>
          <p:cNvPr id="7" name="Groep 6">
            <a:extLst>
              <a:ext uri="{FF2B5EF4-FFF2-40B4-BE49-F238E27FC236}">
                <a16:creationId xmlns:a16="http://schemas.microsoft.com/office/drawing/2014/main" id="{2ECD4A47-91D2-4769-97EC-BDCA7F773B55}"/>
              </a:ext>
            </a:extLst>
          </p:cNvPr>
          <p:cNvGrpSpPr/>
          <p:nvPr userDrawn="1"/>
        </p:nvGrpSpPr>
        <p:grpSpPr>
          <a:xfrm>
            <a:off x="-3437547" y="1434"/>
            <a:ext cx="3201327" cy="6086099"/>
            <a:chOff x="-3437547" y="1434"/>
            <a:chExt cx="3201327" cy="6086099"/>
          </a:xfrm>
        </p:grpSpPr>
        <p:cxnSp>
          <p:nvCxnSpPr>
            <p:cNvPr id="31" name="Rechte verbindingslijn 30">
              <a:extLst>
                <a:ext uri="{FF2B5EF4-FFF2-40B4-BE49-F238E27FC236}">
                  <a16:creationId xmlns:a16="http://schemas.microsoft.com/office/drawing/2014/main" id="{B214F5A2-1EEF-44AF-B7E6-285584C74B1F}"/>
                </a:ext>
              </a:extLst>
            </p:cNvPr>
            <p:cNvCxnSpPr>
              <a:cxnSpLocks/>
            </p:cNvCxnSpPr>
            <p:nvPr userDrawn="1"/>
          </p:nvCxnSpPr>
          <p:spPr>
            <a:xfrm>
              <a:off x="-3419346" y="5168664"/>
              <a:ext cx="3176013" cy="0"/>
            </a:xfrm>
            <a:prstGeom prst="line">
              <a:avLst/>
            </a:prstGeom>
            <a:noFill/>
            <a:ln w="3175" cap="flat" cmpd="sng" algn="ctr">
              <a:solidFill>
                <a:schemeClr val="accent1"/>
              </a:solidFill>
              <a:prstDash val="solid"/>
            </a:ln>
            <a:effectLst/>
          </p:spPr>
        </p:cxnSp>
        <p:sp>
          <p:nvSpPr>
            <p:cNvPr id="32" name="Rechthoek 31">
              <a:extLst>
                <a:ext uri="{FF2B5EF4-FFF2-40B4-BE49-F238E27FC236}">
                  <a16:creationId xmlns:a16="http://schemas.microsoft.com/office/drawing/2014/main" id="{52F9F1A6-118D-4375-BC5E-ED0C47969A27}"/>
                </a:ext>
              </a:extLst>
            </p:cNvPr>
            <p:cNvSpPr/>
            <p:nvPr userDrawn="1"/>
          </p:nvSpPr>
          <p:spPr>
            <a:xfrm>
              <a:off x="-3068560" y="3225971"/>
              <a:ext cx="2823104" cy="25596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
                  <a:schemeClr val="accent2"/>
                </a:buClr>
                <a:buSzTx/>
                <a:buFont typeface="+mj-lt"/>
                <a:buNone/>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leestekst</a:t>
              </a:r>
            </a:p>
          </p:txBody>
        </p:sp>
        <p:grpSp>
          <p:nvGrpSpPr>
            <p:cNvPr id="33" name="Meer informatie">
              <a:extLst>
                <a:ext uri="{FF2B5EF4-FFF2-40B4-BE49-F238E27FC236}">
                  <a16:creationId xmlns:a16="http://schemas.microsoft.com/office/drawing/2014/main" id="{E41FB570-3CBB-4A92-BCCF-52AC066A4A66}"/>
                </a:ext>
              </a:extLst>
            </p:cNvPr>
            <p:cNvGrpSpPr/>
            <p:nvPr userDrawn="1"/>
          </p:nvGrpSpPr>
          <p:grpSpPr>
            <a:xfrm>
              <a:off x="-3421298" y="5291871"/>
              <a:ext cx="3178515" cy="795662"/>
              <a:chOff x="-3741486" y="1935764"/>
              <a:chExt cx="3178515" cy="795662"/>
            </a:xfrm>
          </p:grpSpPr>
          <p:sp>
            <p:nvSpPr>
              <p:cNvPr id="100" name="Freeform 101">
                <a:extLst>
                  <a:ext uri="{FF2B5EF4-FFF2-40B4-BE49-F238E27FC236}">
                    <a16:creationId xmlns:a16="http://schemas.microsoft.com/office/drawing/2014/main" id="{96445C1F-E860-4967-B806-A8A02CDAAD49}"/>
                  </a:ext>
                </a:extLst>
              </p:cNvPr>
              <p:cNvSpPr>
                <a:spLocks noEditPoints="1"/>
              </p:cNvSpPr>
              <p:nvPr/>
            </p:nvSpPr>
            <p:spPr bwMode="auto">
              <a:xfrm>
                <a:off x="-3741486" y="193576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01" name="Rechthoek 100">
                <a:extLst>
                  <a:ext uri="{FF2B5EF4-FFF2-40B4-BE49-F238E27FC236}">
                    <a16:creationId xmlns:a16="http://schemas.microsoft.com/office/drawing/2014/main" id="{1F0F5BCB-900A-4B24-AEEC-088CC2FC23A9}"/>
                  </a:ext>
                </a:extLst>
              </p:cNvPr>
              <p:cNvSpPr/>
              <p:nvPr userDrawn="1"/>
            </p:nvSpPr>
            <p:spPr>
              <a:xfrm>
                <a:off x="-3380966" y="200779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02" name="Rechte verbindingslijn 101">
                <a:extLst>
                  <a:ext uri="{FF2B5EF4-FFF2-40B4-BE49-F238E27FC236}">
                    <a16:creationId xmlns:a16="http://schemas.microsoft.com/office/drawing/2014/main" id="{20D8FF39-F8E2-4345-B1C5-6BB12B2E46FA}"/>
                  </a:ext>
                </a:extLst>
              </p:cNvPr>
              <p:cNvCxnSpPr>
                <a:cxnSpLocks/>
              </p:cNvCxnSpPr>
              <p:nvPr userDrawn="1"/>
            </p:nvCxnSpPr>
            <p:spPr>
              <a:xfrm>
                <a:off x="-3740987" y="2731426"/>
                <a:ext cx="3178016" cy="0"/>
              </a:xfrm>
              <a:prstGeom prst="line">
                <a:avLst/>
              </a:prstGeom>
              <a:noFill/>
              <a:ln w="3175" cap="flat" cmpd="sng" algn="ctr">
                <a:solidFill>
                  <a:schemeClr val="accent1"/>
                </a:solidFill>
                <a:prstDash val="solid"/>
              </a:ln>
              <a:effectLst/>
            </p:spPr>
          </p:cxnSp>
        </p:grpSp>
        <p:sp>
          <p:nvSpPr>
            <p:cNvPr id="34" name="Rechthoek 33">
              <a:extLst>
                <a:ext uri="{FF2B5EF4-FFF2-40B4-BE49-F238E27FC236}">
                  <a16:creationId xmlns:a16="http://schemas.microsoft.com/office/drawing/2014/main" id="{5D2DD534-3D21-4BBE-9EC0-A6D41A699C6D}"/>
                </a:ext>
              </a:extLst>
            </p:cNvPr>
            <p:cNvSpPr/>
            <p:nvPr userDrawn="1"/>
          </p:nvSpPr>
          <p:spPr>
            <a:xfrm>
              <a:off x="-3419345" y="1434"/>
              <a:ext cx="3176012"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Hoe werken tekstniveaus?</a:t>
              </a:r>
            </a:p>
          </p:txBody>
        </p:sp>
        <p:sp>
          <p:nvSpPr>
            <p:cNvPr id="35" name="Ovaal 34">
              <a:extLst>
                <a:ext uri="{FF2B5EF4-FFF2-40B4-BE49-F238E27FC236}">
                  <a16:creationId xmlns:a16="http://schemas.microsoft.com/office/drawing/2014/main" id="{D6FB0C7F-41A4-4192-85CF-4FDC17FF0D6F}"/>
                </a:ext>
              </a:extLst>
            </p:cNvPr>
            <p:cNvSpPr/>
            <p:nvPr userDrawn="1"/>
          </p:nvSpPr>
          <p:spPr>
            <a:xfrm>
              <a:off x="-3425006" y="171914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36" name="Rechte verbindingslijn 35">
              <a:extLst>
                <a:ext uri="{FF2B5EF4-FFF2-40B4-BE49-F238E27FC236}">
                  <a16:creationId xmlns:a16="http://schemas.microsoft.com/office/drawing/2014/main" id="{009DDBDF-0BB2-4BB9-86CF-D310EE175D0C}"/>
                </a:ext>
              </a:extLst>
            </p:cNvPr>
            <p:cNvCxnSpPr>
              <a:cxnSpLocks/>
            </p:cNvCxnSpPr>
            <p:nvPr userDrawn="1"/>
          </p:nvCxnSpPr>
          <p:spPr>
            <a:xfrm>
              <a:off x="-3419346" y="243069"/>
              <a:ext cx="3176013" cy="0"/>
            </a:xfrm>
            <a:prstGeom prst="line">
              <a:avLst/>
            </a:prstGeom>
            <a:noFill/>
            <a:ln w="3175" cap="flat" cmpd="sng" algn="ctr">
              <a:solidFill>
                <a:schemeClr val="accent1"/>
              </a:solidFill>
              <a:prstDash val="solid"/>
            </a:ln>
            <a:effectLst/>
          </p:spPr>
        </p:cxnSp>
        <p:grpSp>
          <p:nvGrpSpPr>
            <p:cNvPr id="37" name="Groep 36">
              <a:extLst>
                <a:ext uri="{FF2B5EF4-FFF2-40B4-BE49-F238E27FC236}">
                  <a16:creationId xmlns:a16="http://schemas.microsoft.com/office/drawing/2014/main" id="{F2C12F7B-8F9C-4E39-B0D9-DA9A028B1C16}"/>
                </a:ext>
              </a:extLst>
            </p:cNvPr>
            <p:cNvGrpSpPr/>
            <p:nvPr userDrawn="1"/>
          </p:nvGrpSpPr>
          <p:grpSpPr>
            <a:xfrm>
              <a:off x="-3437547" y="349413"/>
              <a:ext cx="2933825" cy="558875"/>
              <a:chOff x="-3419346" y="368233"/>
              <a:chExt cx="3904920" cy="743862"/>
            </a:xfrm>
          </p:grpSpPr>
          <p:sp>
            <p:nvSpPr>
              <p:cNvPr id="48" name="Rechthoek 47">
                <a:extLst>
                  <a:ext uri="{FF2B5EF4-FFF2-40B4-BE49-F238E27FC236}">
                    <a16:creationId xmlns:a16="http://schemas.microsoft.com/office/drawing/2014/main" id="{60A3C578-16FB-4698-8593-19739810514F}"/>
                  </a:ext>
                </a:extLst>
              </p:cNvPr>
              <p:cNvSpPr/>
              <p:nvPr userDrawn="1"/>
            </p:nvSpPr>
            <p:spPr>
              <a:xfrm>
                <a:off x="-3294549" y="368233"/>
                <a:ext cx="432805" cy="244981"/>
              </a:xfrm>
              <a:prstGeom prst="rect">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nl-NL" sz="800" b="0" noProof="0" dirty="0">
                    <a:solidFill>
                      <a:srgbClr val="C00000"/>
                    </a:solidFill>
                    <a:latin typeface="Arial" panose="020B0604020202020204" pitchFamily="34" charset="0"/>
                    <a:cs typeface="Arial" panose="020B0604020202020204" pitchFamily="34" charset="0"/>
                  </a:rPr>
                  <a:t>Start</a:t>
                </a:r>
              </a:p>
            </p:txBody>
          </p:sp>
          <p:cxnSp>
            <p:nvCxnSpPr>
              <p:cNvPr id="49" name="Rechte verbindingslijn 48">
                <a:extLst>
                  <a:ext uri="{FF2B5EF4-FFF2-40B4-BE49-F238E27FC236}">
                    <a16:creationId xmlns:a16="http://schemas.microsoft.com/office/drawing/2014/main" id="{1B21428A-734D-4996-91E4-4257C7A1827F}"/>
                  </a:ext>
                </a:extLst>
              </p:cNvPr>
              <p:cNvCxnSpPr>
                <a:cxnSpLocks/>
              </p:cNvCxnSpPr>
              <p:nvPr userDrawn="1"/>
            </p:nvCxnSpPr>
            <p:spPr>
              <a:xfrm>
                <a:off x="-2861744" y="613214"/>
                <a:ext cx="13708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9D628E9-D4E9-43D5-9F21-385FECC0D125}"/>
                  </a:ext>
                </a:extLst>
              </p:cNvPr>
              <p:cNvCxnSpPr>
                <a:cxnSpLocks/>
              </p:cNvCxnSpPr>
              <p:nvPr userDrawn="1"/>
            </p:nvCxnSpPr>
            <p:spPr>
              <a:xfrm>
                <a:off x="-3419346" y="613214"/>
                <a:ext cx="136215"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1" name="Rechthoek 50">
                <a:extLst>
                  <a:ext uri="{FF2B5EF4-FFF2-40B4-BE49-F238E27FC236}">
                    <a16:creationId xmlns:a16="http://schemas.microsoft.com/office/drawing/2014/main" id="{1393078C-B6E8-4B7C-82D8-A2FA6F590109}"/>
                  </a:ext>
                </a:extLst>
              </p:cNvPr>
              <p:cNvSpPr/>
              <p:nvPr userDrawn="1"/>
            </p:nvSpPr>
            <p:spPr>
              <a:xfrm>
                <a:off x="-3289012" y="589683"/>
                <a:ext cx="422160" cy="640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52" name="Groep 51">
                <a:extLst>
                  <a:ext uri="{FF2B5EF4-FFF2-40B4-BE49-F238E27FC236}">
                    <a16:creationId xmlns:a16="http://schemas.microsoft.com/office/drawing/2014/main" id="{3E609CA9-43F3-45A4-A991-7945452ECCB1}"/>
                  </a:ext>
                </a:extLst>
              </p:cNvPr>
              <p:cNvGrpSpPr/>
              <p:nvPr userDrawn="1"/>
            </p:nvGrpSpPr>
            <p:grpSpPr>
              <a:xfrm>
                <a:off x="-3002834" y="720303"/>
                <a:ext cx="182598" cy="143759"/>
                <a:chOff x="-3310843" y="700986"/>
                <a:chExt cx="182598" cy="143759"/>
              </a:xfrm>
            </p:grpSpPr>
            <p:grpSp>
              <p:nvGrpSpPr>
                <p:cNvPr id="91" name="Groep 90">
                  <a:extLst>
                    <a:ext uri="{FF2B5EF4-FFF2-40B4-BE49-F238E27FC236}">
                      <a16:creationId xmlns:a16="http://schemas.microsoft.com/office/drawing/2014/main" id="{AC0F97E4-5A57-4ACD-B0CC-E0A575A91931}"/>
                    </a:ext>
                  </a:extLst>
                </p:cNvPr>
                <p:cNvGrpSpPr/>
                <p:nvPr userDrawn="1"/>
              </p:nvGrpSpPr>
              <p:grpSpPr>
                <a:xfrm>
                  <a:off x="-3310843" y="700986"/>
                  <a:ext cx="182598" cy="143759"/>
                  <a:chOff x="-3310843" y="700986"/>
                  <a:chExt cx="182598" cy="143759"/>
                </a:xfrm>
              </p:grpSpPr>
              <p:cxnSp>
                <p:nvCxnSpPr>
                  <p:cNvPr id="95" name="Rechte verbindingslijn 94">
                    <a:extLst>
                      <a:ext uri="{FF2B5EF4-FFF2-40B4-BE49-F238E27FC236}">
                        <a16:creationId xmlns:a16="http://schemas.microsoft.com/office/drawing/2014/main" id="{CC8D3EC8-883A-4167-B622-DEDC82E40EF7}"/>
                      </a:ext>
                    </a:extLst>
                  </p:cNvPr>
                  <p:cNvCxnSpPr/>
                  <p:nvPr userDrawn="1"/>
                </p:nvCxnSpPr>
                <p:spPr>
                  <a:xfrm>
                    <a:off x="-3310843" y="700986"/>
                    <a:ext cx="182598" cy="0"/>
                  </a:xfrm>
                  <a:prstGeom prst="line">
                    <a:avLst/>
                  </a:prstGeom>
                  <a:noFill/>
                  <a:ln w="9525" cap="flat" cmpd="sng" algn="ctr">
                    <a:solidFill>
                      <a:srgbClr val="292929"/>
                    </a:solidFill>
                    <a:prstDash val="solid"/>
                  </a:ln>
                  <a:effectLst/>
                </p:spPr>
              </p:cxnSp>
              <p:cxnSp>
                <p:nvCxnSpPr>
                  <p:cNvPr id="96" name="Rechte verbindingslijn 95">
                    <a:extLst>
                      <a:ext uri="{FF2B5EF4-FFF2-40B4-BE49-F238E27FC236}">
                        <a16:creationId xmlns:a16="http://schemas.microsoft.com/office/drawing/2014/main" id="{E9ABFBD1-B15D-40D3-B3E3-3A3D6441DA87}"/>
                      </a:ext>
                    </a:extLst>
                  </p:cNvPr>
                  <p:cNvCxnSpPr/>
                  <p:nvPr userDrawn="1"/>
                </p:nvCxnSpPr>
                <p:spPr>
                  <a:xfrm>
                    <a:off x="-3310843" y="844745"/>
                    <a:ext cx="182598" cy="0"/>
                  </a:xfrm>
                  <a:prstGeom prst="line">
                    <a:avLst/>
                  </a:prstGeom>
                  <a:noFill/>
                  <a:ln w="9525" cap="flat" cmpd="sng" algn="ctr">
                    <a:solidFill>
                      <a:srgbClr val="292929"/>
                    </a:solidFill>
                    <a:prstDash val="solid"/>
                  </a:ln>
                  <a:effectLst/>
                </p:spPr>
              </p:cxnSp>
              <p:cxnSp>
                <p:nvCxnSpPr>
                  <p:cNvPr id="97" name="Rechte verbindingslijn 96">
                    <a:extLst>
                      <a:ext uri="{FF2B5EF4-FFF2-40B4-BE49-F238E27FC236}">
                        <a16:creationId xmlns:a16="http://schemas.microsoft.com/office/drawing/2014/main" id="{499F78B7-5D26-47E5-860B-A1A77CD69545}"/>
                      </a:ext>
                    </a:extLst>
                  </p:cNvPr>
                  <p:cNvCxnSpPr/>
                  <p:nvPr userDrawn="1"/>
                </p:nvCxnSpPr>
                <p:spPr>
                  <a:xfrm>
                    <a:off x="-3213196" y="808806"/>
                    <a:ext cx="82203" cy="0"/>
                  </a:xfrm>
                  <a:prstGeom prst="line">
                    <a:avLst/>
                  </a:prstGeom>
                  <a:noFill/>
                  <a:ln w="9525" cap="flat" cmpd="sng" algn="ctr">
                    <a:solidFill>
                      <a:srgbClr val="292929"/>
                    </a:solidFill>
                    <a:prstDash val="solid"/>
                  </a:ln>
                  <a:effectLst/>
                </p:spPr>
              </p:cxnSp>
              <p:cxnSp>
                <p:nvCxnSpPr>
                  <p:cNvPr id="98" name="Rechte verbindingslijn 97">
                    <a:extLst>
                      <a:ext uri="{FF2B5EF4-FFF2-40B4-BE49-F238E27FC236}">
                        <a16:creationId xmlns:a16="http://schemas.microsoft.com/office/drawing/2014/main" id="{FA1F856C-4988-4854-8D82-AAE55B2F438D}"/>
                      </a:ext>
                    </a:extLst>
                  </p:cNvPr>
                  <p:cNvCxnSpPr/>
                  <p:nvPr userDrawn="1"/>
                </p:nvCxnSpPr>
                <p:spPr>
                  <a:xfrm>
                    <a:off x="-3213196" y="772866"/>
                    <a:ext cx="82203" cy="0"/>
                  </a:xfrm>
                  <a:prstGeom prst="line">
                    <a:avLst/>
                  </a:prstGeom>
                  <a:noFill/>
                  <a:ln w="9525" cap="flat" cmpd="sng" algn="ctr">
                    <a:solidFill>
                      <a:srgbClr val="292929"/>
                    </a:solidFill>
                    <a:prstDash val="solid"/>
                  </a:ln>
                  <a:effectLst/>
                </p:spPr>
              </p:cxnSp>
              <p:cxnSp>
                <p:nvCxnSpPr>
                  <p:cNvPr id="99" name="Rechte verbindingslijn 98">
                    <a:extLst>
                      <a:ext uri="{FF2B5EF4-FFF2-40B4-BE49-F238E27FC236}">
                        <a16:creationId xmlns:a16="http://schemas.microsoft.com/office/drawing/2014/main" id="{B5E2EA56-6454-496A-894E-C13A405DCB05}"/>
                      </a:ext>
                    </a:extLst>
                  </p:cNvPr>
                  <p:cNvCxnSpPr/>
                  <p:nvPr userDrawn="1"/>
                </p:nvCxnSpPr>
                <p:spPr>
                  <a:xfrm>
                    <a:off x="-3213196" y="736926"/>
                    <a:ext cx="82203" cy="0"/>
                  </a:xfrm>
                  <a:prstGeom prst="line">
                    <a:avLst/>
                  </a:prstGeom>
                  <a:noFill/>
                  <a:ln w="9525" cap="flat" cmpd="sng" algn="ctr">
                    <a:solidFill>
                      <a:srgbClr val="292929"/>
                    </a:solidFill>
                    <a:prstDash val="solid"/>
                  </a:ln>
                  <a:effectLst/>
                </p:spPr>
              </p:cxnSp>
            </p:grpSp>
            <p:grpSp>
              <p:nvGrpSpPr>
                <p:cNvPr id="92" name="Groep 91">
                  <a:extLst>
                    <a:ext uri="{FF2B5EF4-FFF2-40B4-BE49-F238E27FC236}">
                      <a16:creationId xmlns:a16="http://schemas.microsoft.com/office/drawing/2014/main" id="{3AFD93B8-988F-4645-BBF3-6AC13A178DAC}"/>
                    </a:ext>
                  </a:extLst>
                </p:cNvPr>
                <p:cNvGrpSpPr/>
                <p:nvPr userDrawn="1"/>
              </p:nvGrpSpPr>
              <p:grpSpPr>
                <a:xfrm flipH="1">
                  <a:off x="-3310774" y="735854"/>
                  <a:ext cx="88801" cy="72568"/>
                  <a:chOff x="-2091059" y="1395403"/>
                  <a:chExt cx="157316" cy="128558"/>
                </a:xfrm>
              </p:grpSpPr>
              <p:sp>
                <p:nvSpPr>
                  <p:cNvPr id="93" name="Rechthoek 92">
                    <a:extLst>
                      <a:ext uri="{FF2B5EF4-FFF2-40B4-BE49-F238E27FC236}">
                        <a16:creationId xmlns:a16="http://schemas.microsoft.com/office/drawing/2014/main" id="{72D91498-83A2-403F-B1ED-CEEA717D6F9F}"/>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4" name="Pijl: punthaak 93">
                    <a:extLst>
                      <a:ext uri="{FF2B5EF4-FFF2-40B4-BE49-F238E27FC236}">
                        <a16:creationId xmlns:a16="http://schemas.microsoft.com/office/drawing/2014/main" id="{70467896-252B-4DA6-BDDF-01EC2E553DBB}"/>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nvGrpSpPr>
              <p:cNvPr id="53" name="Groep 52">
                <a:extLst>
                  <a:ext uri="{FF2B5EF4-FFF2-40B4-BE49-F238E27FC236}">
                    <a16:creationId xmlns:a16="http://schemas.microsoft.com/office/drawing/2014/main" id="{E57FD91A-5FD4-4DF1-8808-B06B0BAF9ECB}"/>
                  </a:ext>
                </a:extLst>
              </p:cNvPr>
              <p:cNvGrpSpPr/>
              <p:nvPr userDrawn="1"/>
            </p:nvGrpSpPr>
            <p:grpSpPr>
              <a:xfrm>
                <a:off x="-3326107" y="720303"/>
                <a:ext cx="182598" cy="143759"/>
                <a:chOff x="-3634116" y="700986"/>
                <a:chExt cx="182598" cy="143759"/>
              </a:xfrm>
            </p:grpSpPr>
            <p:grpSp>
              <p:nvGrpSpPr>
                <p:cNvPr id="82" name="Groep 81">
                  <a:extLst>
                    <a:ext uri="{FF2B5EF4-FFF2-40B4-BE49-F238E27FC236}">
                      <a16:creationId xmlns:a16="http://schemas.microsoft.com/office/drawing/2014/main" id="{7FC74A9A-A3C7-4A9A-80AF-0F0F32161AEA}"/>
                    </a:ext>
                  </a:extLst>
                </p:cNvPr>
                <p:cNvGrpSpPr/>
                <p:nvPr userDrawn="1"/>
              </p:nvGrpSpPr>
              <p:grpSpPr>
                <a:xfrm>
                  <a:off x="-3634116" y="700986"/>
                  <a:ext cx="182598" cy="143759"/>
                  <a:chOff x="-3634116" y="700986"/>
                  <a:chExt cx="182598" cy="143759"/>
                </a:xfrm>
              </p:grpSpPr>
              <p:cxnSp>
                <p:nvCxnSpPr>
                  <p:cNvPr id="86" name="Rechte verbindingslijn 85">
                    <a:extLst>
                      <a:ext uri="{FF2B5EF4-FFF2-40B4-BE49-F238E27FC236}">
                        <a16:creationId xmlns:a16="http://schemas.microsoft.com/office/drawing/2014/main" id="{A528F307-5D39-415B-BC9A-B3CA6F21F1B4}"/>
                      </a:ext>
                    </a:extLst>
                  </p:cNvPr>
                  <p:cNvCxnSpPr/>
                  <p:nvPr userDrawn="1"/>
                </p:nvCxnSpPr>
                <p:spPr>
                  <a:xfrm>
                    <a:off x="-3634116" y="700986"/>
                    <a:ext cx="182598" cy="0"/>
                  </a:xfrm>
                  <a:prstGeom prst="line">
                    <a:avLst/>
                  </a:prstGeom>
                  <a:noFill/>
                  <a:ln w="9525" cap="flat" cmpd="sng" algn="ctr">
                    <a:solidFill>
                      <a:srgbClr val="292929"/>
                    </a:solidFill>
                    <a:prstDash val="solid"/>
                  </a:ln>
                  <a:effectLst/>
                </p:spPr>
              </p:cxnSp>
              <p:cxnSp>
                <p:nvCxnSpPr>
                  <p:cNvPr id="87" name="Rechte verbindingslijn 86">
                    <a:extLst>
                      <a:ext uri="{FF2B5EF4-FFF2-40B4-BE49-F238E27FC236}">
                        <a16:creationId xmlns:a16="http://schemas.microsoft.com/office/drawing/2014/main" id="{F5C5C589-85D9-4C87-BA5A-6EF5757E3C68}"/>
                      </a:ext>
                    </a:extLst>
                  </p:cNvPr>
                  <p:cNvCxnSpPr/>
                  <p:nvPr userDrawn="1"/>
                </p:nvCxnSpPr>
                <p:spPr>
                  <a:xfrm>
                    <a:off x="-3634116" y="844745"/>
                    <a:ext cx="182598" cy="0"/>
                  </a:xfrm>
                  <a:prstGeom prst="line">
                    <a:avLst/>
                  </a:prstGeom>
                  <a:noFill/>
                  <a:ln w="9525" cap="flat" cmpd="sng" algn="ctr">
                    <a:solidFill>
                      <a:srgbClr val="292929"/>
                    </a:solidFill>
                    <a:prstDash val="solid"/>
                  </a:ln>
                  <a:effectLst/>
                </p:spPr>
              </p:cxnSp>
              <p:cxnSp>
                <p:nvCxnSpPr>
                  <p:cNvPr id="88" name="Rechte verbindingslijn 87">
                    <a:extLst>
                      <a:ext uri="{FF2B5EF4-FFF2-40B4-BE49-F238E27FC236}">
                        <a16:creationId xmlns:a16="http://schemas.microsoft.com/office/drawing/2014/main" id="{6AD0DCF5-95B3-4057-B9A9-142F51C6DCDF}"/>
                      </a:ext>
                    </a:extLst>
                  </p:cNvPr>
                  <p:cNvCxnSpPr/>
                  <p:nvPr userDrawn="1"/>
                </p:nvCxnSpPr>
                <p:spPr>
                  <a:xfrm>
                    <a:off x="-3536469" y="808806"/>
                    <a:ext cx="82203" cy="0"/>
                  </a:xfrm>
                  <a:prstGeom prst="line">
                    <a:avLst/>
                  </a:prstGeom>
                  <a:noFill/>
                  <a:ln w="9525" cap="flat" cmpd="sng" algn="ctr">
                    <a:solidFill>
                      <a:srgbClr val="292929"/>
                    </a:solidFill>
                    <a:prstDash val="solid"/>
                  </a:ln>
                  <a:effectLst/>
                </p:spPr>
              </p:cxnSp>
              <p:cxnSp>
                <p:nvCxnSpPr>
                  <p:cNvPr id="89" name="Rechte verbindingslijn 88">
                    <a:extLst>
                      <a:ext uri="{FF2B5EF4-FFF2-40B4-BE49-F238E27FC236}">
                        <a16:creationId xmlns:a16="http://schemas.microsoft.com/office/drawing/2014/main" id="{159898C5-0D06-46C7-A19D-E843330485B9}"/>
                      </a:ext>
                    </a:extLst>
                  </p:cNvPr>
                  <p:cNvCxnSpPr/>
                  <p:nvPr userDrawn="1"/>
                </p:nvCxnSpPr>
                <p:spPr>
                  <a:xfrm>
                    <a:off x="-3536469" y="772866"/>
                    <a:ext cx="82203" cy="0"/>
                  </a:xfrm>
                  <a:prstGeom prst="line">
                    <a:avLst/>
                  </a:prstGeom>
                  <a:noFill/>
                  <a:ln w="9525" cap="flat" cmpd="sng" algn="ctr">
                    <a:solidFill>
                      <a:srgbClr val="292929"/>
                    </a:solidFill>
                    <a:prstDash val="solid"/>
                  </a:ln>
                  <a:effectLst/>
                </p:spPr>
              </p:cxnSp>
              <p:cxnSp>
                <p:nvCxnSpPr>
                  <p:cNvPr id="90" name="Rechte verbindingslijn 89">
                    <a:extLst>
                      <a:ext uri="{FF2B5EF4-FFF2-40B4-BE49-F238E27FC236}">
                        <a16:creationId xmlns:a16="http://schemas.microsoft.com/office/drawing/2014/main" id="{D729B8BF-0676-4F80-9807-9BEDB65236F8}"/>
                      </a:ext>
                    </a:extLst>
                  </p:cNvPr>
                  <p:cNvCxnSpPr/>
                  <p:nvPr userDrawn="1"/>
                </p:nvCxnSpPr>
                <p:spPr>
                  <a:xfrm>
                    <a:off x="-3536469" y="736926"/>
                    <a:ext cx="82203" cy="0"/>
                  </a:xfrm>
                  <a:prstGeom prst="line">
                    <a:avLst/>
                  </a:prstGeom>
                  <a:noFill/>
                  <a:ln w="9525" cap="flat" cmpd="sng" algn="ctr">
                    <a:solidFill>
                      <a:srgbClr val="292929"/>
                    </a:solidFill>
                    <a:prstDash val="solid"/>
                  </a:ln>
                  <a:effectLst/>
                </p:spPr>
              </p:cxnSp>
            </p:grpSp>
            <p:grpSp>
              <p:nvGrpSpPr>
                <p:cNvPr id="83" name="Groep 82">
                  <a:extLst>
                    <a:ext uri="{FF2B5EF4-FFF2-40B4-BE49-F238E27FC236}">
                      <a16:creationId xmlns:a16="http://schemas.microsoft.com/office/drawing/2014/main" id="{74F5FEA7-B0A0-4FA2-9DBE-0B454DDED32B}"/>
                    </a:ext>
                  </a:extLst>
                </p:cNvPr>
                <p:cNvGrpSpPr/>
                <p:nvPr userDrawn="1"/>
              </p:nvGrpSpPr>
              <p:grpSpPr>
                <a:xfrm>
                  <a:off x="-3634047" y="735854"/>
                  <a:ext cx="88801" cy="72568"/>
                  <a:chOff x="-2091059" y="1395403"/>
                  <a:chExt cx="157316" cy="128558"/>
                </a:xfrm>
              </p:grpSpPr>
              <p:sp>
                <p:nvSpPr>
                  <p:cNvPr id="84" name="Rechthoek 83">
                    <a:extLst>
                      <a:ext uri="{FF2B5EF4-FFF2-40B4-BE49-F238E27FC236}">
                        <a16:creationId xmlns:a16="http://schemas.microsoft.com/office/drawing/2014/main" id="{04C53773-D53F-4CB2-9B2B-69A0CAE7ECBE}"/>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5" name="Pijl: punthaak 84">
                    <a:extLst>
                      <a:ext uri="{FF2B5EF4-FFF2-40B4-BE49-F238E27FC236}">
                        <a16:creationId xmlns:a16="http://schemas.microsoft.com/office/drawing/2014/main" id="{C55F79AF-2DC7-4F34-8611-374391C7F726}"/>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cxnSp>
            <p:nvCxnSpPr>
              <p:cNvPr id="54" name="Rechte verbindingslijn 53">
                <a:extLst>
                  <a:ext uri="{FF2B5EF4-FFF2-40B4-BE49-F238E27FC236}">
                    <a16:creationId xmlns:a16="http://schemas.microsoft.com/office/drawing/2014/main" id="{88CB245D-3E57-4F78-B461-B554ACF678DB}"/>
                  </a:ext>
                </a:extLst>
              </p:cNvPr>
              <p:cNvCxnSpPr>
                <a:cxnSpLocks/>
              </p:cNvCxnSpPr>
              <p:nvPr userDrawn="1"/>
            </p:nvCxnSpPr>
            <p:spPr>
              <a:xfrm flipV="1">
                <a:off x="-3136454" y="523622"/>
                <a:ext cx="720437" cy="188422"/>
              </a:xfrm>
              <a:prstGeom prst="line">
                <a:avLst/>
              </a:prstGeom>
              <a:noFill/>
              <a:ln w="19050" cap="rnd" cmpd="sng" algn="ctr">
                <a:solidFill>
                  <a:schemeClr val="accent1"/>
                </a:solidFill>
                <a:prstDash val="solid"/>
                <a:headEnd type="oval"/>
              </a:ln>
              <a:effectLst/>
            </p:spPr>
          </p:cxnSp>
          <p:cxnSp>
            <p:nvCxnSpPr>
              <p:cNvPr id="55" name="Rechte verbindingslijn 54">
                <a:extLst>
                  <a:ext uri="{FF2B5EF4-FFF2-40B4-BE49-F238E27FC236}">
                    <a16:creationId xmlns:a16="http://schemas.microsoft.com/office/drawing/2014/main" id="{EC501313-5087-4157-8C14-891E91149C99}"/>
                  </a:ext>
                </a:extLst>
              </p:cNvPr>
              <p:cNvCxnSpPr>
                <a:cxnSpLocks/>
              </p:cNvCxnSpPr>
              <p:nvPr userDrawn="1"/>
            </p:nvCxnSpPr>
            <p:spPr>
              <a:xfrm>
                <a:off x="-2820570" y="712044"/>
                <a:ext cx="399011" cy="238298"/>
              </a:xfrm>
              <a:prstGeom prst="line">
                <a:avLst/>
              </a:prstGeom>
              <a:noFill/>
              <a:ln w="19050" cap="rnd" cmpd="sng" algn="ctr">
                <a:solidFill>
                  <a:schemeClr val="accent1"/>
                </a:solidFill>
                <a:prstDash val="solid"/>
                <a:headEnd type="oval"/>
              </a:ln>
              <a:effectLst/>
            </p:spPr>
          </p:cxnSp>
          <p:grpSp>
            <p:nvGrpSpPr>
              <p:cNvPr id="56" name="Groep 55">
                <a:extLst>
                  <a:ext uri="{FF2B5EF4-FFF2-40B4-BE49-F238E27FC236}">
                    <a16:creationId xmlns:a16="http://schemas.microsoft.com/office/drawing/2014/main" id="{9F9A0D4D-FB93-4CF7-B03D-89D8F39B8AE7}"/>
                  </a:ext>
                </a:extLst>
              </p:cNvPr>
              <p:cNvGrpSpPr/>
              <p:nvPr userDrawn="1"/>
            </p:nvGrpSpPr>
            <p:grpSpPr>
              <a:xfrm>
                <a:off x="-2425037" y="370226"/>
                <a:ext cx="357690" cy="330595"/>
                <a:chOff x="-2721817" y="347336"/>
                <a:chExt cx="432805" cy="400021"/>
              </a:xfrm>
            </p:grpSpPr>
            <p:sp>
              <p:nvSpPr>
                <p:cNvPr id="71" name="Rechthoek 70">
                  <a:extLst>
                    <a:ext uri="{FF2B5EF4-FFF2-40B4-BE49-F238E27FC236}">
                      <a16:creationId xmlns:a16="http://schemas.microsoft.com/office/drawing/2014/main" id="{946112E4-3E6C-4014-9AB5-DAFCD85AD35B}"/>
                    </a:ext>
                  </a:extLst>
                </p:cNvPr>
                <p:cNvSpPr/>
                <p:nvPr userDrawn="1"/>
              </p:nvSpPr>
              <p:spPr>
                <a:xfrm>
                  <a:off x="-2721817" y="347336"/>
                  <a:ext cx="432805" cy="400021"/>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FF0000"/>
                    </a:solidFill>
                    <a:latin typeface="Arial" panose="020B0604020202020204" pitchFamily="34" charset="0"/>
                    <a:cs typeface="Arial" panose="020B0604020202020204" pitchFamily="34" charset="0"/>
                  </a:endParaRPr>
                </a:p>
              </p:txBody>
            </p:sp>
            <p:grpSp>
              <p:nvGrpSpPr>
                <p:cNvPr id="72" name="Groep 71">
                  <a:extLst>
                    <a:ext uri="{FF2B5EF4-FFF2-40B4-BE49-F238E27FC236}">
                      <a16:creationId xmlns:a16="http://schemas.microsoft.com/office/drawing/2014/main" id="{73ED37FB-B048-4907-9373-76BC5A6DDF79}"/>
                    </a:ext>
                  </a:extLst>
                </p:cNvPr>
                <p:cNvGrpSpPr/>
                <p:nvPr userDrawn="1"/>
              </p:nvGrpSpPr>
              <p:grpSpPr>
                <a:xfrm>
                  <a:off x="-2652453" y="431583"/>
                  <a:ext cx="294076" cy="231526"/>
                  <a:chOff x="-3634116" y="700986"/>
                  <a:chExt cx="182598" cy="143759"/>
                </a:xfrm>
              </p:grpSpPr>
              <p:grpSp>
                <p:nvGrpSpPr>
                  <p:cNvPr id="73" name="Groep 72">
                    <a:extLst>
                      <a:ext uri="{FF2B5EF4-FFF2-40B4-BE49-F238E27FC236}">
                        <a16:creationId xmlns:a16="http://schemas.microsoft.com/office/drawing/2014/main" id="{6BD15235-A993-48D4-9D6D-A3F8F73E5B18}"/>
                      </a:ext>
                    </a:extLst>
                  </p:cNvPr>
                  <p:cNvGrpSpPr/>
                  <p:nvPr userDrawn="1"/>
                </p:nvGrpSpPr>
                <p:grpSpPr>
                  <a:xfrm>
                    <a:off x="-3634116" y="700986"/>
                    <a:ext cx="182598" cy="143759"/>
                    <a:chOff x="-3634116" y="700986"/>
                    <a:chExt cx="182598" cy="143759"/>
                  </a:xfrm>
                </p:grpSpPr>
                <p:cxnSp>
                  <p:nvCxnSpPr>
                    <p:cNvPr id="77" name="Rechte verbindingslijn 76">
                      <a:extLst>
                        <a:ext uri="{FF2B5EF4-FFF2-40B4-BE49-F238E27FC236}">
                          <a16:creationId xmlns:a16="http://schemas.microsoft.com/office/drawing/2014/main" id="{41D36199-29F7-49E9-A958-7CF5E8E5B625}"/>
                        </a:ext>
                      </a:extLst>
                    </p:cNvPr>
                    <p:cNvCxnSpPr/>
                    <p:nvPr userDrawn="1"/>
                  </p:nvCxnSpPr>
                  <p:spPr>
                    <a:xfrm>
                      <a:off x="-3634116" y="700986"/>
                      <a:ext cx="182598" cy="0"/>
                    </a:xfrm>
                    <a:prstGeom prst="line">
                      <a:avLst/>
                    </a:prstGeom>
                    <a:noFill/>
                    <a:ln w="19050" cap="flat" cmpd="sng" algn="ctr">
                      <a:solidFill>
                        <a:srgbClr val="292929"/>
                      </a:solidFill>
                      <a:prstDash val="solid"/>
                    </a:ln>
                    <a:effectLst/>
                  </p:spPr>
                </p:cxnSp>
                <p:cxnSp>
                  <p:nvCxnSpPr>
                    <p:cNvPr id="78" name="Rechte verbindingslijn 77">
                      <a:extLst>
                        <a:ext uri="{FF2B5EF4-FFF2-40B4-BE49-F238E27FC236}">
                          <a16:creationId xmlns:a16="http://schemas.microsoft.com/office/drawing/2014/main" id="{4BA4F882-74E3-4ECA-BA64-68F172942FF2}"/>
                        </a:ext>
                      </a:extLst>
                    </p:cNvPr>
                    <p:cNvCxnSpPr/>
                    <p:nvPr userDrawn="1"/>
                  </p:nvCxnSpPr>
                  <p:spPr>
                    <a:xfrm>
                      <a:off x="-3634116" y="844745"/>
                      <a:ext cx="182598" cy="0"/>
                    </a:xfrm>
                    <a:prstGeom prst="line">
                      <a:avLst/>
                    </a:prstGeom>
                    <a:noFill/>
                    <a:ln w="19050" cap="flat" cmpd="sng" algn="ctr">
                      <a:solidFill>
                        <a:srgbClr val="292929"/>
                      </a:solidFill>
                      <a:prstDash val="solid"/>
                    </a:ln>
                    <a:effectLst/>
                  </p:spPr>
                </p:cxnSp>
                <p:cxnSp>
                  <p:nvCxnSpPr>
                    <p:cNvPr id="79" name="Rechte verbindingslijn 78">
                      <a:extLst>
                        <a:ext uri="{FF2B5EF4-FFF2-40B4-BE49-F238E27FC236}">
                          <a16:creationId xmlns:a16="http://schemas.microsoft.com/office/drawing/2014/main" id="{34EA5714-1BA3-4903-B724-E5246F6C749A}"/>
                        </a:ext>
                      </a:extLst>
                    </p:cNvPr>
                    <p:cNvCxnSpPr/>
                    <p:nvPr userDrawn="1"/>
                  </p:nvCxnSpPr>
                  <p:spPr>
                    <a:xfrm>
                      <a:off x="-3536469" y="808806"/>
                      <a:ext cx="82203" cy="0"/>
                    </a:xfrm>
                    <a:prstGeom prst="line">
                      <a:avLst/>
                    </a:prstGeom>
                    <a:noFill/>
                    <a:ln w="19050" cap="flat" cmpd="sng" algn="ctr">
                      <a:solidFill>
                        <a:srgbClr val="292929"/>
                      </a:solidFill>
                      <a:prstDash val="solid"/>
                    </a:ln>
                    <a:effectLst/>
                  </p:spPr>
                </p:cxnSp>
                <p:cxnSp>
                  <p:nvCxnSpPr>
                    <p:cNvPr id="80" name="Rechte verbindingslijn 79">
                      <a:extLst>
                        <a:ext uri="{FF2B5EF4-FFF2-40B4-BE49-F238E27FC236}">
                          <a16:creationId xmlns:a16="http://schemas.microsoft.com/office/drawing/2014/main" id="{AF1DFEF0-0FAF-4A8F-B924-CD2D4911A461}"/>
                        </a:ext>
                      </a:extLst>
                    </p:cNvPr>
                    <p:cNvCxnSpPr/>
                    <p:nvPr userDrawn="1"/>
                  </p:nvCxnSpPr>
                  <p:spPr>
                    <a:xfrm>
                      <a:off x="-3536469" y="772866"/>
                      <a:ext cx="82203" cy="0"/>
                    </a:xfrm>
                    <a:prstGeom prst="line">
                      <a:avLst/>
                    </a:prstGeom>
                    <a:noFill/>
                    <a:ln w="19050" cap="flat" cmpd="sng" algn="ctr">
                      <a:solidFill>
                        <a:srgbClr val="292929"/>
                      </a:solidFill>
                      <a:prstDash val="solid"/>
                    </a:ln>
                    <a:effectLst/>
                  </p:spPr>
                </p:cxnSp>
                <p:cxnSp>
                  <p:nvCxnSpPr>
                    <p:cNvPr id="81" name="Rechte verbindingslijn 80">
                      <a:extLst>
                        <a:ext uri="{FF2B5EF4-FFF2-40B4-BE49-F238E27FC236}">
                          <a16:creationId xmlns:a16="http://schemas.microsoft.com/office/drawing/2014/main" id="{89442A4B-02A2-4506-88AE-D2AAF829094B}"/>
                        </a:ext>
                      </a:extLst>
                    </p:cNvPr>
                    <p:cNvCxnSpPr/>
                    <p:nvPr userDrawn="1"/>
                  </p:nvCxnSpPr>
                  <p:spPr>
                    <a:xfrm>
                      <a:off x="-3536469" y="736926"/>
                      <a:ext cx="82203" cy="0"/>
                    </a:xfrm>
                    <a:prstGeom prst="line">
                      <a:avLst/>
                    </a:prstGeom>
                    <a:noFill/>
                    <a:ln w="19050" cap="flat" cmpd="sng" algn="ctr">
                      <a:solidFill>
                        <a:srgbClr val="292929"/>
                      </a:solidFill>
                      <a:prstDash val="solid"/>
                    </a:ln>
                    <a:effectLst/>
                  </p:spPr>
                </p:cxnSp>
              </p:grpSp>
              <p:grpSp>
                <p:nvGrpSpPr>
                  <p:cNvPr id="74" name="Groep 73">
                    <a:extLst>
                      <a:ext uri="{FF2B5EF4-FFF2-40B4-BE49-F238E27FC236}">
                        <a16:creationId xmlns:a16="http://schemas.microsoft.com/office/drawing/2014/main" id="{CAF72B67-DEB2-478D-97ED-546C2C6C13B4}"/>
                      </a:ext>
                    </a:extLst>
                  </p:cNvPr>
                  <p:cNvGrpSpPr/>
                  <p:nvPr userDrawn="1"/>
                </p:nvGrpSpPr>
                <p:grpSpPr>
                  <a:xfrm>
                    <a:off x="-3634047" y="735854"/>
                    <a:ext cx="88801" cy="72568"/>
                    <a:chOff x="-2091059" y="1395403"/>
                    <a:chExt cx="157316" cy="128558"/>
                  </a:xfrm>
                </p:grpSpPr>
                <p:sp>
                  <p:nvSpPr>
                    <p:cNvPr id="75" name="Rechthoek 74">
                      <a:extLst>
                        <a:ext uri="{FF2B5EF4-FFF2-40B4-BE49-F238E27FC236}">
                          <a16:creationId xmlns:a16="http://schemas.microsoft.com/office/drawing/2014/main" id="{D280409B-C48A-425A-B500-A68D7A508F92}"/>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76" name="Pijl: punthaak 75">
                      <a:extLst>
                        <a:ext uri="{FF2B5EF4-FFF2-40B4-BE49-F238E27FC236}">
                          <a16:creationId xmlns:a16="http://schemas.microsoft.com/office/drawing/2014/main" id="{16D4AEF4-4441-40C9-A756-A07D8D300851}"/>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grpSp>
            <p:nvGrpSpPr>
              <p:cNvPr id="57" name="Groep 56">
                <a:extLst>
                  <a:ext uri="{FF2B5EF4-FFF2-40B4-BE49-F238E27FC236}">
                    <a16:creationId xmlns:a16="http://schemas.microsoft.com/office/drawing/2014/main" id="{F90F3068-A97C-4B76-9009-F3E721FB47FE}"/>
                  </a:ext>
                </a:extLst>
              </p:cNvPr>
              <p:cNvGrpSpPr/>
              <p:nvPr userDrawn="1"/>
            </p:nvGrpSpPr>
            <p:grpSpPr>
              <a:xfrm>
                <a:off x="-2425037" y="781500"/>
                <a:ext cx="357690" cy="330595"/>
                <a:chOff x="-2721817" y="782525"/>
                <a:chExt cx="432805" cy="400021"/>
              </a:xfrm>
            </p:grpSpPr>
            <p:sp>
              <p:nvSpPr>
                <p:cNvPr id="60" name="Rechthoek 59">
                  <a:extLst>
                    <a:ext uri="{FF2B5EF4-FFF2-40B4-BE49-F238E27FC236}">
                      <a16:creationId xmlns:a16="http://schemas.microsoft.com/office/drawing/2014/main" id="{8C56C403-230E-44C8-899F-5877C2C06BC6}"/>
                    </a:ext>
                  </a:extLst>
                </p:cNvPr>
                <p:cNvSpPr/>
                <p:nvPr userDrawn="1"/>
              </p:nvSpPr>
              <p:spPr>
                <a:xfrm>
                  <a:off x="-2721817" y="782525"/>
                  <a:ext cx="432805" cy="400021"/>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FF0000"/>
                    </a:solidFill>
                    <a:latin typeface="Arial" panose="020B0604020202020204" pitchFamily="34" charset="0"/>
                    <a:cs typeface="Arial" panose="020B0604020202020204" pitchFamily="34" charset="0"/>
                  </a:endParaRPr>
                </a:p>
              </p:txBody>
            </p:sp>
            <p:grpSp>
              <p:nvGrpSpPr>
                <p:cNvPr id="61" name="Groep 60">
                  <a:extLst>
                    <a:ext uri="{FF2B5EF4-FFF2-40B4-BE49-F238E27FC236}">
                      <a16:creationId xmlns:a16="http://schemas.microsoft.com/office/drawing/2014/main" id="{0161456D-2D2B-412B-AE61-4AF815EF5E2B}"/>
                    </a:ext>
                  </a:extLst>
                </p:cNvPr>
                <p:cNvGrpSpPr/>
                <p:nvPr userDrawn="1"/>
              </p:nvGrpSpPr>
              <p:grpSpPr>
                <a:xfrm>
                  <a:off x="-2652453" y="866772"/>
                  <a:ext cx="294076" cy="231526"/>
                  <a:chOff x="-3310843" y="700986"/>
                  <a:chExt cx="182598" cy="143759"/>
                </a:xfrm>
              </p:grpSpPr>
              <p:grpSp>
                <p:nvGrpSpPr>
                  <p:cNvPr id="62" name="Groep 61">
                    <a:extLst>
                      <a:ext uri="{FF2B5EF4-FFF2-40B4-BE49-F238E27FC236}">
                        <a16:creationId xmlns:a16="http://schemas.microsoft.com/office/drawing/2014/main" id="{6693AC85-3B77-48D5-8E41-425B3BD09773}"/>
                      </a:ext>
                    </a:extLst>
                  </p:cNvPr>
                  <p:cNvGrpSpPr/>
                  <p:nvPr userDrawn="1"/>
                </p:nvGrpSpPr>
                <p:grpSpPr>
                  <a:xfrm>
                    <a:off x="-3310843" y="700986"/>
                    <a:ext cx="182598" cy="143759"/>
                    <a:chOff x="-3310843" y="700986"/>
                    <a:chExt cx="182598" cy="143759"/>
                  </a:xfrm>
                </p:grpSpPr>
                <p:cxnSp>
                  <p:nvCxnSpPr>
                    <p:cNvPr id="66" name="Rechte verbindingslijn 65">
                      <a:extLst>
                        <a:ext uri="{FF2B5EF4-FFF2-40B4-BE49-F238E27FC236}">
                          <a16:creationId xmlns:a16="http://schemas.microsoft.com/office/drawing/2014/main" id="{88636F51-F3A6-47A3-AAE9-4D1985924F5C}"/>
                        </a:ext>
                      </a:extLst>
                    </p:cNvPr>
                    <p:cNvCxnSpPr/>
                    <p:nvPr userDrawn="1"/>
                  </p:nvCxnSpPr>
                  <p:spPr>
                    <a:xfrm>
                      <a:off x="-3310843" y="700986"/>
                      <a:ext cx="182598" cy="0"/>
                    </a:xfrm>
                    <a:prstGeom prst="line">
                      <a:avLst/>
                    </a:prstGeom>
                    <a:noFill/>
                    <a:ln w="19050" cap="flat" cmpd="sng" algn="ctr">
                      <a:solidFill>
                        <a:srgbClr val="292929"/>
                      </a:solidFill>
                      <a:prstDash val="solid"/>
                    </a:ln>
                    <a:effectLst/>
                  </p:spPr>
                </p:cxnSp>
                <p:cxnSp>
                  <p:nvCxnSpPr>
                    <p:cNvPr id="67" name="Rechte verbindingslijn 66">
                      <a:extLst>
                        <a:ext uri="{FF2B5EF4-FFF2-40B4-BE49-F238E27FC236}">
                          <a16:creationId xmlns:a16="http://schemas.microsoft.com/office/drawing/2014/main" id="{EE5C74B7-9EEF-48AB-9BFB-BFF3747C6F4A}"/>
                        </a:ext>
                      </a:extLst>
                    </p:cNvPr>
                    <p:cNvCxnSpPr/>
                    <p:nvPr userDrawn="1"/>
                  </p:nvCxnSpPr>
                  <p:spPr>
                    <a:xfrm>
                      <a:off x="-3310843" y="844745"/>
                      <a:ext cx="182598" cy="0"/>
                    </a:xfrm>
                    <a:prstGeom prst="line">
                      <a:avLst/>
                    </a:prstGeom>
                    <a:noFill/>
                    <a:ln w="19050" cap="flat" cmpd="sng" algn="ctr">
                      <a:solidFill>
                        <a:srgbClr val="292929"/>
                      </a:solidFill>
                      <a:prstDash val="solid"/>
                    </a:ln>
                    <a:effectLst/>
                  </p:spPr>
                </p:cxnSp>
                <p:cxnSp>
                  <p:nvCxnSpPr>
                    <p:cNvPr id="68" name="Rechte verbindingslijn 67">
                      <a:extLst>
                        <a:ext uri="{FF2B5EF4-FFF2-40B4-BE49-F238E27FC236}">
                          <a16:creationId xmlns:a16="http://schemas.microsoft.com/office/drawing/2014/main" id="{A459A187-B092-4645-99AB-EBB555F9164B}"/>
                        </a:ext>
                      </a:extLst>
                    </p:cNvPr>
                    <p:cNvCxnSpPr/>
                    <p:nvPr userDrawn="1"/>
                  </p:nvCxnSpPr>
                  <p:spPr>
                    <a:xfrm>
                      <a:off x="-3213196" y="808806"/>
                      <a:ext cx="82203" cy="0"/>
                    </a:xfrm>
                    <a:prstGeom prst="line">
                      <a:avLst/>
                    </a:prstGeom>
                    <a:noFill/>
                    <a:ln w="19050" cap="flat" cmpd="sng" algn="ctr">
                      <a:solidFill>
                        <a:srgbClr val="292929"/>
                      </a:solidFill>
                      <a:prstDash val="solid"/>
                    </a:ln>
                    <a:effectLst/>
                  </p:spPr>
                </p:cxnSp>
                <p:cxnSp>
                  <p:nvCxnSpPr>
                    <p:cNvPr id="69" name="Rechte verbindingslijn 68">
                      <a:extLst>
                        <a:ext uri="{FF2B5EF4-FFF2-40B4-BE49-F238E27FC236}">
                          <a16:creationId xmlns:a16="http://schemas.microsoft.com/office/drawing/2014/main" id="{FEC74A88-8EC5-43AB-B923-CFB2DFF38EB8}"/>
                        </a:ext>
                      </a:extLst>
                    </p:cNvPr>
                    <p:cNvCxnSpPr/>
                    <p:nvPr userDrawn="1"/>
                  </p:nvCxnSpPr>
                  <p:spPr>
                    <a:xfrm>
                      <a:off x="-3213196" y="772866"/>
                      <a:ext cx="82203" cy="0"/>
                    </a:xfrm>
                    <a:prstGeom prst="line">
                      <a:avLst/>
                    </a:prstGeom>
                    <a:noFill/>
                    <a:ln w="19050" cap="flat" cmpd="sng" algn="ctr">
                      <a:solidFill>
                        <a:srgbClr val="292929"/>
                      </a:solidFill>
                      <a:prstDash val="solid"/>
                    </a:ln>
                    <a:effectLst/>
                  </p:spPr>
                </p:cxnSp>
                <p:cxnSp>
                  <p:nvCxnSpPr>
                    <p:cNvPr id="70" name="Rechte verbindingslijn 69">
                      <a:extLst>
                        <a:ext uri="{FF2B5EF4-FFF2-40B4-BE49-F238E27FC236}">
                          <a16:creationId xmlns:a16="http://schemas.microsoft.com/office/drawing/2014/main" id="{01789046-516C-4FB8-8BF5-8E69EC72239A}"/>
                        </a:ext>
                      </a:extLst>
                    </p:cNvPr>
                    <p:cNvCxnSpPr/>
                    <p:nvPr userDrawn="1"/>
                  </p:nvCxnSpPr>
                  <p:spPr>
                    <a:xfrm>
                      <a:off x="-3213196" y="736926"/>
                      <a:ext cx="82203" cy="0"/>
                    </a:xfrm>
                    <a:prstGeom prst="line">
                      <a:avLst/>
                    </a:prstGeom>
                    <a:noFill/>
                    <a:ln w="19050" cap="flat" cmpd="sng" algn="ctr">
                      <a:solidFill>
                        <a:srgbClr val="292929"/>
                      </a:solidFill>
                      <a:prstDash val="solid"/>
                    </a:ln>
                    <a:effectLst/>
                  </p:spPr>
                </p:cxnSp>
              </p:grpSp>
              <p:grpSp>
                <p:nvGrpSpPr>
                  <p:cNvPr id="63" name="Groep 62">
                    <a:extLst>
                      <a:ext uri="{FF2B5EF4-FFF2-40B4-BE49-F238E27FC236}">
                        <a16:creationId xmlns:a16="http://schemas.microsoft.com/office/drawing/2014/main" id="{DED092DF-AD26-4915-97F9-C5192EBB5CA7}"/>
                      </a:ext>
                    </a:extLst>
                  </p:cNvPr>
                  <p:cNvGrpSpPr/>
                  <p:nvPr userDrawn="1"/>
                </p:nvGrpSpPr>
                <p:grpSpPr>
                  <a:xfrm flipH="1">
                    <a:off x="-3310774" y="735854"/>
                    <a:ext cx="88801" cy="72568"/>
                    <a:chOff x="-2091059" y="1395403"/>
                    <a:chExt cx="157316" cy="128558"/>
                  </a:xfrm>
                </p:grpSpPr>
                <p:sp>
                  <p:nvSpPr>
                    <p:cNvPr id="64" name="Rechthoek 63">
                      <a:extLst>
                        <a:ext uri="{FF2B5EF4-FFF2-40B4-BE49-F238E27FC236}">
                          <a16:creationId xmlns:a16="http://schemas.microsoft.com/office/drawing/2014/main" id="{A9956DB8-1A6B-49EC-A374-A055E9A08E8B}"/>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65" name="Pijl: punthaak 64">
                      <a:extLst>
                        <a:ext uri="{FF2B5EF4-FFF2-40B4-BE49-F238E27FC236}">
                          <a16:creationId xmlns:a16="http://schemas.microsoft.com/office/drawing/2014/main" id="{1FB8CFC3-16AE-487A-B2DB-47EA044EDCE6}"/>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sp>
            <p:nvSpPr>
              <p:cNvPr id="58" name="Rechthoek 57">
                <a:extLst>
                  <a:ext uri="{FF2B5EF4-FFF2-40B4-BE49-F238E27FC236}">
                    <a16:creationId xmlns:a16="http://schemas.microsoft.com/office/drawing/2014/main" id="{3FF19286-EBC7-4F9D-B64C-754F7AED221B}"/>
                  </a:ext>
                </a:extLst>
              </p:cNvPr>
              <p:cNvSpPr/>
              <p:nvPr userDrawn="1"/>
            </p:nvSpPr>
            <p:spPr>
              <a:xfrm>
                <a:off x="-1950057" y="439449"/>
                <a:ext cx="2435631" cy="198066"/>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Tekstniveau omhoog</a:t>
                </a:r>
              </a:p>
            </p:txBody>
          </p:sp>
          <p:sp>
            <p:nvSpPr>
              <p:cNvPr id="59" name="Rechthoek 58">
                <a:extLst>
                  <a:ext uri="{FF2B5EF4-FFF2-40B4-BE49-F238E27FC236}">
                    <a16:creationId xmlns:a16="http://schemas.microsoft.com/office/drawing/2014/main" id="{D2FE9D0E-02F8-434F-8D0A-9C93328ACB58}"/>
                  </a:ext>
                </a:extLst>
              </p:cNvPr>
              <p:cNvSpPr/>
              <p:nvPr userDrawn="1"/>
            </p:nvSpPr>
            <p:spPr>
              <a:xfrm>
                <a:off x="-1950057" y="848575"/>
                <a:ext cx="2213551" cy="186424"/>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Tekstniveau omlaag</a:t>
                </a:r>
              </a:p>
            </p:txBody>
          </p:sp>
        </p:grpSp>
        <p:cxnSp>
          <p:nvCxnSpPr>
            <p:cNvPr id="38" name="Rechte verbindingslijn 37">
              <a:extLst>
                <a:ext uri="{FF2B5EF4-FFF2-40B4-BE49-F238E27FC236}">
                  <a16:creationId xmlns:a16="http://schemas.microsoft.com/office/drawing/2014/main" id="{33E06D23-63A6-4863-B417-5AB377603401}"/>
                </a:ext>
              </a:extLst>
            </p:cNvPr>
            <p:cNvCxnSpPr>
              <a:cxnSpLocks/>
            </p:cNvCxnSpPr>
            <p:nvPr userDrawn="1"/>
          </p:nvCxnSpPr>
          <p:spPr>
            <a:xfrm>
              <a:off x="-3419346" y="1020931"/>
              <a:ext cx="3176013" cy="0"/>
            </a:xfrm>
            <a:prstGeom prst="line">
              <a:avLst/>
            </a:prstGeom>
            <a:noFill/>
            <a:ln w="3175" cap="flat" cmpd="sng" algn="ctr">
              <a:solidFill>
                <a:schemeClr val="accent1"/>
              </a:solidFill>
              <a:prstDash val="solid"/>
            </a:ln>
            <a:effectLst/>
          </p:spPr>
        </p:cxnSp>
        <p:sp>
          <p:nvSpPr>
            <p:cNvPr id="39" name="Rechthoek 38">
              <a:extLst>
                <a:ext uri="{FF2B5EF4-FFF2-40B4-BE49-F238E27FC236}">
                  <a16:creationId xmlns:a16="http://schemas.microsoft.com/office/drawing/2014/main" id="{D7448E40-76A1-4A08-8316-B1C2EAB54C46}"/>
                </a:ext>
              </a:extLst>
            </p:cNvPr>
            <p:cNvSpPr/>
            <p:nvPr userDrawn="1"/>
          </p:nvSpPr>
          <p:spPr>
            <a:xfrm>
              <a:off x="-3059324" y="1719143"/>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1"/>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oranje</a:t>
              </a:r>
            </a:p>
          </p:txBody>
        </p:sp>
        <p:sp>
          <p:nvSpPr>
            <p:cNvPr id="40" name="Ovaal 39">
              <a:extLst>
                <a:ext uri="{FF2B5EF4-FFF2-40B4-BE49-F238E27FC236}">
                  <a16:creationId xmlns:a16="http://schemas.microsoft.com/office/drawing/2014/main" id="{F30E7416-D19D-4343-9EEC-2E240FCB73D6}"/>
                </a:ext>
              </a:extLst>
            </p:cNvPr>
            <p:cNvSpPr/>
            <p:nvPr userDrawn="1"/>
          </p:nvSpPr>
          <p:spPr>
            <a:xfrm>
              <a:off x="-3425006" y="2091065"/>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41" name="Rechthoek 40">
              <a:extLst>
                <a:ext uri="{FF2B5EF4-FFF2-40B4-BE49-F238E27FC236}">
                  <a16:creationId xmlns:a16="http://schemas.microsoft.com/office/drawing/2014/main" id="{FB0BA920-5978-4624-B078-8214581B6119}"/>
                </a:ext>
              </a:extLst>
            </p:cNvPr>
            <p:cNvSpPr/>
            <p:nvPr userDrawn="1"/>
          </p:nvSpPr>
          <p:spPr>
            <a:xfrm>
              <a:off x="-3059324" y="2091064"/>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2"/>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rood</a:t>
              </a:r>
            </a:p>
          </p:txBody>
        </p:sp>
        <p:sp>
          <p:nvSpPr>
            <p:cNvPr id="42" name="Ovaal 41">
              <a:extLst>
                <a:ext uri="{FF2B5EF4-FFF2-40B4-BE49-F238E27FC236}">
                  <a16:creationId xmlns:a16="http://schemas.microsoft.com/office/drawing/2014/main" id="{62B94580-3633-465B-BB35-2BF167034126}"/>
                </a:ext>
              </a:extLst>
            </p:cNvPr>
            <p:cNvSpPr/>
            <p:nvPr userDrawn="1"/>
          </p:nvSpPr>
          <p:spPr>
            <a:xfrm>
              <a:off x="-3425006" y="246524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43" name="Rechthoek 42">
              <a:extLst>
                <a:ext uri="{FF2B5EF4-FFF2-40B4-BE49-F238E27FC236}">
                  <a16:creationId xmlns:a16="http://schemas.microsoft.com/office/drawing/2014/main" id="{16331B96-65C8-4B98-896D-1D8DD2C3346F}"/>
                </a:ext>
              </a:extLst>
            </p:cNvPr>
            <p:cNvSpPr/>
            <p:nvPr userDrawn="1"/>
          </p:nvSpPr>
          <p:spPr>
            <a:xfrm>
              <a:off x="-3059324" y="2465240"/>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3"/>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blauw</a:t>
              </a:r>
            </a:p>
          </p:txBody>
        </p:sp>
        <p:sp>
          <p:nvSpPr>
            <p:cNvPr id="44" name="Ovaal 43">
              <a:extLst>
                <a:ext uri="{FF2B5EF4-FFF2-40B4-BE49-F238E27FC236}">
                  <a16:creationId xmlns:a16="http://schemas.microsoft.com/office/drawing/2014/main" id="{01CC9B19-C42E-4608-A7A1-6173CE1090A9}"/>
                </a:ext>
              </a:extLst>
            </p:cNvPr>
            <p:cNvSpPr/>
            <p:nvPr userDrawn="1"/>
          </p:nvSpPr>
          <p:spPr>
            <a:xfrm>
              <a:off x="-3425006" y="2837886"/>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45" name="Rechthoek 44">
              <a:extLst>
                <a:ext uri="{FF2B5EF4-FFF2-40B4-BE49-F238E27FC236}">
                  <a16:creationId xmlns:a16="http://schemas.microsoft.com/office/drawing/2014/main" id="{E3B51E51-A3AB-4881-B73F-48F8DD4F881B}"/>
                </a:ext>
              </a:extLst>
            </p:cNvPr>
            <p:cNvSpPr/>
            <p:nvPr userDrawn="1"/>
          </p:nvSpPr>
          <p:spPr>
            <a:xfrm>
              <a:off x="-3059324" y="2837885"/>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4"/>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groen</a:t>
              </a:r>
            </a:p>
          </p:txBody>
        </p:sp>
        <p:sp>
          <p:nvSpPr>
            <p:cNvPr id="46" name="Ovaal 45">
              <a:extLst>
                <a:ext uri="{FF2B5EF4-FFF2-40B4-BE49-F238E27FC236}">
                  <a16:creationId xmlns:a16="http://schemas.microsoft.com/office/drawing/2014/main" id="{5C5C1817-4C4C-406F-8B54-8BDD02A3D1A0}"/>
                </a:ext>
              </a:extLst>
            </p:cNvPr>
            <p:cNvSpPr/>
            <p:nvPr userDrawn="1"/>
          </p:nvSpPr>
          <p:spPr>
            <a:xfrm>
              <a:off x="-3425006" y="3221492"/>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5</a:t>
              </a:r>
            </a:p>
          </p:txBody>
        </p:sp>
        <p:sp>
          <p:nvSpPr>
            <p:cNvPr id="47" name="Rechthoek 46">
              <a:extLst>
                <a:ext uri="{FF2B5EF4-FFF2-40B4-BE49-F238E27FC236}">
                  <a16:creationId xmlns:a16="http://schemas.microsoft.com/office/drawing/2014/main" id="{6F5EB255-1EAA-4535-9DAB-CD50394E697B}"/>
                </a:ext>
              </a:extLst>
            </p:cNvPr>
            <p:cNvSpPr/>
            <p:nvPr userDrawn="1"/>
          </p:nvSpPr>
          <p:spPr>
            <a:xfrm>
              <a:off x="-3420798" y="1139659"/>
              <a:ext cx="3178016" cy="46701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Gebruik, onder de tab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‘Start’</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lijstniveau-knoppen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zoals hierboven aangegeven, om een tekst niveau te kiezen. Kies uit:</a:t>
              </a:r>
            </a:p>
          </p:txBody>
        </p:sp>
        <p:sp>
          <p:nvSpPr>
            <p:cNvPr id="111" name="Rechthoek 110">
              <a:extLst>
                <a:ext uri="{FF2B5EF4-FFF2-40B4-BE49-F238E27FC236}">
                  <a16:creationId xmlns:a16="http://schemas.microsoft.com/office/drawing/2014/main" id="{9440628F-DD42-4E39-9499-3F1310504766}"/>
                </a:ext>
              </a:extLst>
            </p:cNvPr>
            <p:cNvSpPr/>
            <p:nvPr userDrawn="1"/>
          </p:nvSpPr>
          <p:spPr>
            <a:xfrm>
              <a:off x="-3068560" y="4735457"/>
              <a:ext cx="2823104" cy="255963"/>
            </a:xfrm>
            <a:prstGeom prst="rect">
              <a:avLst/>
            </a:prstGeom>
            <a:noFill/>
            <a:ln w="25400" cap="flat" cmpd="sng" algn="ctr">
              <a:noFill/>
              <a:prstDash val="solid"/>
            </a:ln>
            <a:effectLst/>
          </p:spPr>
          <p:txBody>
            <a:bodyPr lIns="0" tIns="0" rIns="0" bIns="0" rtlCol="0" anchor="ctr"/>
            <a:lstStyle/>
            <a:p>
              <a:pPr marL="363538" marR="0" lvl="0" indent="-188913" defTabSz="914400" eaLnBrk="1" fontAlgn="auto" latinLnBrk="0" hangingPunct="1">
                <a:lnSpc>
                  <a:spcPct val="90000"/>
                </a:lnSpc>
                <a:spcBef>
                  <a:spcPts val="600"/>
                </a:spcBef>
                <a:spcAft>
                  <a:spcPts val="600"/>
                </a:spcAft>
                <a:buClr>
                  <a:schemeClr val="tx1"/>
                </a:buClr>
                <a:buSzTx/>
                <a:buFont typeface="+mj-lt"/>
                <a:buAutoNum type="arabicPeriod"/>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Sub-nummering</a:t>
              </a:r>
            </a:p>
          </p:txBody>
        </p:sp>
        <p:sp>
          <p:nvSpPr>
            <p:cNvPr id="112" name="Ovaal 111">
              <a:extLst>
                <a:ext uri="{FF2B5EF4-FFF2-40B4-BE49-F238E27FC236}">
                  <a16:creationId xmlns:a16="http://schemas.microsoft.com/office/drawing/2014/main" id="{D58744BD-7FD3-4BEC-ABBD-67362501EB31}"/>
                </a:ext>
              </a:extLst>
            </p:cNvPr>
            <p:cNvSpPr/>
            <p:nvPr userDrawn="1"/>
          </p:nvSpPr>
          <p:spPr>
            <a:xfrm>
              <a:off x="-3425006" y="36005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6</a:t>
              </a:r>
            </a:p>
          </p:txBody>
        </p:sp>
        <p:sp>
          <p:nvSpPr>
            <p:cNvPr id="113" name="Rechthoek 112">
              <a:extLst>
                <a:ext uri="{FF2B5EF4-FFF2-40B4-BE49-F238E27FC236}">
                  <a16:creationId xmlns:a16="http://schemas.microsoft.com/office/drawing/2014/main" id="{3634B715-BC7B-4A6D-998C-F368087C010B}"/>
                </a:ext>
              </a:extLst>
            </p:cNvPr>
            <p:cNvSpPr/>
            <p:nvPr userDrawn="1"/>
          </p:nvSpPr>
          <p:spPr>
            <a:xfrm>
              <a:off x="-3059324" y="3600550"/>
              <a:ext cx="2823104" cy="255963"/>
            </a:xfrm>
            <a:prstGeom prst="rect">
              <a:avLst/>
            </a:prstGeom>
            <a:noFill/>
            <a:ln w="25400" cap="flat" cmpd="sng" algn="ctr">
              <a:noFill/>
              <a:prstDash val="solid"/>
            </a:ln>
            <a:effectLst/>
          </p:spPr>
          <p:txBody>
            <a:bodyPr lIns="0" tIns="0" rIns="0" bIns="0" rtlCol="0" anchor="ctr"/>
            <a:lstStyle/>
            <a:p>
              <a:pPr marL="166688" marR="0" lvl="1" indent="-166688" algn="l" defTabSz="914400" rtl="0" eaLnBrk="1" fontAlgn="auto" latinLnBrk="0" hangingPunct="1">
                <a:lnSpc>
                  <a:spcPct val="100000"/>
                </a:lnSpc>
                <a:spcBef>
                  <a:spcPts val="600"/>
                </a:spcBef>
                <a:spcAft>
                  <a:spcPts val="600"/>
                </a:spcAft>
                <a:buClr>
                  <a:schemeClr val="accent2"/>
                </a:buClr>
                <a:buSzTx/>
                <a:buFont typeface="Calibri" panose="020F0502020204030204" pitchFamily="34" charset="0"/>
                <a:buNone/>
                <a:tabLst/>
                <a:defRPr/>
              </a:pPr>
              <a:r>
                <a:rPr lang="nl-NL" sz="1400" b="1" kern="1200" noProof="0" dirty="0">
                  <a:solidFill>
                    <a:schemeClr val="tx1">
                      <a:lumMod val="65000"/>
                      <a:lumOff val="35000"/>
                    </a:schemeClr>
                  </a:solidFill>
                  <a:latin typeface="+mn-lt"/>
                  <a:ea typeface="+mn-ea"/>
                  <a:cs typeface="+mn-cs"/>
                </a:rPr>
                <a:t>Subtitel</a:t>
              </a:r>
            </a:p>
          </p:txBody>
        </p:sp>
        <p:sp>
          <p:nvSpPr>
            <p:cNvPr id="114" name="Ovaal 113">
              <a:extLst>
                <a:ext uri="{FF2B5EF4-FFF2-40B4-BE49-F238E27FC236}">
                  <a16:creationId xmlns:a16="http://schemas.microsoft.com/office/drawing/2014/main" id="{8F6A9C44-5EDF-4972-B098-124E63DDB9B2}"/>
                </a:ext>
              </a:extLst>
            </p:cNvPr>
            <p:cNvSpPr/>
            <p:nvPr userDrawn="1"/>
          </p:nvSpPr>
          <p:spPr>
            <a:xfrm>
              <a:off x="-3425006" y="397472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7</a:t>
              </a:r>
            </a:p>
          </p:txBody>
        </p:sp>
        <p:sp>
          <p:nvSpPr>
            <p:cNvPr id="115" name="Rechthoek 114">
              <a:extLst>
                <a:ext uri="{FF2B5EF4-FFF2-40B4-BE49-F238E27FC236}">
                  <a16:creationId xmlns:a16="http://schemas.microsoft.com/office/drawing/2014/main" id="{0A5E2737-9EFE-4C55-945F-805E307A0EA9}"/>
                </a:ext>
              </a:extLst>
            </p:cNvPr>
            <p:cNvSpPr/>
            <p:nvPr userDrawn="1"/>
          </p:nvSpPr>
          <p:spPr>
            <a:xfrm>
              <a:off x="-3059324" y="3974726"/>
              <a:ext cx="2823104" cy="255963"/>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90000"/>
                </a:lnSpc>
                <a:spcBef>
                  <a:spcPts val="600"/>
                </a:spcBef>
                <a:spcAft>
                  <a:spcPts val="600"/>
                </a:spcAft>
                <a:buClr>
                  <a:schemeClr val="accent2"/>
                </a:buClr>
                <a:buSzTx/>
                <a:buFont typeface="Arial" panose="020B0604020202020204" pitchFamily="34" charset="0"/>
                <a:buNone/>
                <a:tabLst/>
                <a:defRPr/>
              </a:pPr>
              <a:r>
                <a:rPr kumimoji="0" lang="en-US"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sym typeface="Wingdings" panose="05000000000000000000" pitchFamily="2" charset="2"/>
                </a:rPr>
                <a:t>    </a:t>
              </a:r>
              <a:r>
                <a:rPr kumimoji="0" lang="en-US"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rPr>
                <a:t>Sub-bullet</a:t>
              </a:r>
            </a:p>
          </p:txBody>
        </p:sp>
        <p:sp>
          <p:nvSpPr>
            <p:cNvPr id="116" name="Ovaal 115">
              <a:extLst>
                <a:ext uri="{FF2B5EF4-FFF2-40B4-BE49-F238E27FC236}">
                  <a16:creationId xmlns:a16="http://schemas.microsoft.com/office/drawing/2014/main" id="{A9D911D8-1918-411F-92E9-5DBC0112E9E7}"/>
                </a:ext>
              </a:extLst>
            </p:cNvPr>
            <p:cNvSpPr/>
            <p:nvPr userDrawn="1"/>
          </p:nvSpPr>
          <p:spPr>
            <a:xfrm>
              <a:off x="-3425006" y="4347372"/>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8</a:t>
              </a:r>
            </a:p>
          </p:txBody>
        </p:sp>
        <p:sp>
          <p:nvSpPr>
            <p:cNvPr id="117" name="Rechthoek 116">
              <a:extLst>
                <a:ext uri="{FF2B5EF4-FFF2-40B4-BE49-F238E27FC236}">
                  <a16:creationId xmlns:a16="http://schemas.microsoft.com/office/drawing/2014/main" id="{3D145B6B-A55A-40B1-8017-23BAE405414F}"/>
                </a:ext>
              </a:extLst>
            </p:cNvPr>
            <p:cNvSpPr/>
            <p:nvPr userDrawn="1"/>
          </p:nvSpPr>
          <p:spPr>
            <a:xfrm>
              <a:off x="-3059324" y="4347371"/>
              <a:ext cx="2823104" cy="255963"/>
            </a:xfrm>
            <a:prstGeom prst="rect">
              <a:avLst/>
            </a:prstGeom>
            <a:noFill/>
            <a:ln w="25400" cap="flat" cmpd="sng" algn="ctr">
              <a:noFill/>
              <a:prstDash val="solid"/>
            </a:ln>
            <a:effectLst/>
          </p:spPr>
          <p:txBody>
            <a:bodyPr lIns="0" tIns="0" rIns="0" bIns="0" rtlCol="0" anchor="ctr"/>
            <a:lstStyle/>
            <a:p>
              <a:pPr marL="228600" marR="0" lvl="0" indent="-228600" algn="l" defTabSz="914400" rtl="0" eaLnBrk="1" fontAlgn="auto" latinLnBrk="0" hangingPunct="1">
                <a:lnSpc>
                  <a:spcPct val="90000"/>
                </a:lnSpc>
                <a:spcBef>
                  <a:spcPts val="600"/>
                </a:spcBef>
                <a:spcAft>
                  <a:spcPts val="600"/>
                </a:spcAft>
                <a:buClr>
                  <a:schemeClr val="tx1"/>
                </a:buClr>
                <a:buSzTx/>
                <a:buFont typeface="+mj-lt"/>
                <a:buAutoNum type="arabicPeriod"/>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rPr>
                <a:t>nummers</a:t>
              </a:r>
            </a:p>
          </p:txBody>
        </p:sp>
        <p:sp>
          <p:nvSpPr>
            <p:cNvPr id="118" name="Ovaal 117">
              <a:extLst>
                <a:ext uri="{FF2B5EF4-FFF2-40B4-BE49-F238E27FC236}">
                  <a16:creationId xmlns:a16="http://schemas.microsoft.com/office/drawing/2014/main" id="{5CB3D621-C2A8-48FA-A7FC-607F8CFF500B}"/>
                </a:ext>
              </a:extLst>
            </p:cNvPr>
            <p:cNvSpPr/>
            <p:nvPr userDrawn="1"/>
          </p:nvSpPr>
          <p:spPr>
            <a:xfrm>
              <a:off x="-3425006" y="473097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9</a:t>
              </a:r>
            </a:p>
          </p:txBody>
        </p:sp>
      </p:grpSp>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18" r:id="rId2"/>
    <p:sldLayoutId id="2147483736" r:id="rId3"/>
    <p:sldLayoutId id="2147483723" r:id="rId4"/>
    <p:sldLayoutId id="2147483725" r:id="rId5"/>
    <p:sldLayoutId id="2147483730" r:id="rId6"/>
    <p:sldLayoutId id="2147483731" r:id="rId7"/>
    <p:sldLayoutId id="2147483732" r:id="rId8"/>
    <p:sldLayoutId id="2147483733" r:id="rId9"/>
    <p:sldLayoutId id="2147483737" r:id="rId10"/>
    <p:sldLayoutId id="2147483738" r:id="rId11"/>
    <p:sldLayoutId id="2147483739" r:id="rId12"/>
    <p:sldLayoutId id="2147483740" r:id="rId13"/>
    <p:sldLayoutId id="2147483721" r:id="rId14"/>
    <p:sldLayoutId id="2147483741" r:id="rId15"/>
    <p:sldLayoutId id="2147483745" r:id="rId16"/>
    <p:sldLayoutId id="2147483743" r:id="rId17"/>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2"/>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23"/>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24"/>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25"/>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34309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afbeelding 2">
            <a:extLst>
              <a:ext uri="{FF2B5EF4-FFF2-40B4-BE49-F238E27FC236}">
                <a16:creationId xmlns:a16="http://schemas.microsoft.com/office/drawing/2014/main" id="{F5D9F8F5-7A47-8749-B23C-1DB0A1EE2EE3}"/>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tretch>
            <a:fillRect/>
          </a:stretch>
        </p:blipFill>
        <p:spPr>
          <a:xfrm>
            <a:off x="1013091" y="257198"/>
            <a:ext cx="10316898" cy="6343604"/>
          </a:xfrm>
        </p:spPr>
      </p:pic>
      <p:sp>
        <p:nvSpPr>
          <p:cNvPr id="19" name="Tijdelijke aanduiding voor tekst 18">
            <a:extLst>
              <a:ext uri="{FF2B5EF4-FFF2-40B4-BE49-F238E27FC236}">
                <a16:creationId xmlns:a16="http://schemas.microsoft.com/office/drawing/2014/main" id="{F489F854-1B18-4521-B332-A14A4D8B0442}"/>
              </a:ext>
            </a:extLst>
          </p:cNvPr>
          <p:cNvSpPr>
            <a:spLocks noGrp="1"/>
          </p:cNvSpPr>
          <p:nvPr>
            <p:ph type="body" sz="quarter" idx="61"/>
          </p:nvPr>
        </p:nvSpPr>
        <p:spPr>
          <a:xfrm>
            <a:off x="423435" y="524498"/>
            <a:ext cx="6177390" cy="2645107"/>
          </a:xfrm>
        </p:spPr>
        <p:txBody>
          <a:bodyPr/>
          <a:lstStyle/>
          <a:p>
            <a:r>
              <a:rPr lang="nl-NL" dirty="0"/>
              <a:t>Communications</a:t>
            </a:r>
            <a:br>
              <a:rPr lang="nl-NL" dirty="0"/>
            </a:br>
            <a:r>
              <a:rPr lang="nl-NL" dirty="0" err="1"/>
              <a:t>strategy</a:t>
            </a:r>
            <a:endParaRPr lang="nl-NL" dirty="0"/>
          </a:p>
          <a:p>
            <a:endParaRPr lang="nl-NL" dirty="0"/>
          </a:p>
        </p:txBody>
      </p:sp>
      <p:sp>
        <p:nvSpPr>
          <p:cNvPr id="10" name="Tijdelijke aanduiding voor tekst 9">
            <a:extLst>
              <a:ext uri="{FF2B5EF4-FFF2-40B4-BE49-F238E27FC236}">
                <a16:creationId xmlns:a16="http://schemas.microsoft.com/office/drawing/2014/main" id="{0E88CE3C-D5D2-4760-B29E-A97C9E422DEF}"/>
              </a:ext>
            </a:extLst>
          </p:cNvPr>
          <p:cNvSpPr>
            <a:spLocks noGrp="1"/>
          </p:cNvSpPr>
          <p:nvPr>
            <p:ph type="body" sz="quarter" idx="53"/>
          </p:nvPr>
        </p:nvSpPr>
        <p:spPr/>
        <p:txBody>
          <a:bodyPr/>
          <a:lstStyle/>
          <a:p>
            <a:r>
              <a:rPr lang="nl-NL" dirty="0"/>
              <a:t>A format</a:t>
            </a:r>
            <a:br>
              <a:rPr lang="nl-NL" dirty="0"/>
            </a:br>
            <a:endParaRPr lang="nl-NL" dirty="0"/>
          </a:p>
        </p:txBody>
      </p:sp>
      <p:sp>
        <p:nvSpPr>
          <p:cNvPr id="6" name="Text Placeholder 5"/>
          <p:cNvSpPr>
            <a:spLocks noGrp="1"/>
          </p:cNvSpPr>
          <p:nvPr>
            <p:ph type="body" sz="quarter" idx="64"/>
          </p:nvPr>
        </p:nvSpPr>
        <p:spPr/>
        <p:txBody>
          <a:bodyPr/>
          <a:lstStyle/>
          <a:p>
            <a:endParaRPr lang="nl-NL"/>
          </a:p>
        </p:txBody>
      </p:sp>
      <p:sp>
        <p:nvSpPr>
          <p:cNvPr id="7" name="Text Placeholder 6"/>
          <p:cNvSpPr>
            <a:spLocks noGrp="1"/>
          </p:cNvSpPr>
          <p:nvPr>
            <p:ph type="body" sz="quarter" idx="65"/>
          </p:nvPr>
        </p:nvSpPr>
        <p:spPr/>
        <p:txBody>
          <a:bodyPr/>
          <a:lstStyle/>
          <a:p>
            <a:endParaRPr lang="nl-NL" dirty="0"/>
          </a:p>
        </p:txBody>
      </p:sp>
      <p:sp>
        <p:nvSpPr>
          <p:cNvPr id="2" name="Tekstvak 1">
            <a:extLst>
              <a:ext uri="{FF2B5EF4-FFF2-40B4-BE49-F238E27FC236}">
                <a16:creationId xmlns:a16="http://schemas.microsoft.com/office/drawing/2014/main" id="{7A3589F1-AE24-EC40-979C-4FCDDD704464}"/>
              </a:ext>
            </a:extLst>
          </p:cNvPr>
          <p:cNvSpPr txBox="1"/>
          <p:nvPr/>
        </p:nvSpPr>
        <p:spPr>
          <a:xfrm>
            <a:off x="9314983" y="-191307"/>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242807275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8FEC1-4D18-504D-8CAD-4B94D1D9AC26}"/>
              </a:ext>
            </a:extLst>
          </p:cNvPr>
          <p:cNvSpPr>
            <a:spLocks noGrp="1"/>
          </p:cNvSpPr>
          <p:nvPr>
            <p:ph type="title"/>
          </p:nvPr>
        </p:nvSpPr>
        <p:spPr>
          <a:xfrm>
            <a:off x="518899" y="272177"/>
            <a:ext cx="11149188" cy="600744"/>
          </a:xfrm>
        </p:spPr>
        <p:txBody>
          <a:bodyPr/>
          <a:lstStyle/>
          <a:p>
            <a:r>
              <a:rPr lang="nl-NL" dirty="0"/>
              <a:t>Communications </a:t>
            </a:r>
            <a:r>
              <a:rPr lang="nl-NL" dirty="0" err="1"/>
              <a:t>strategy</a:t>
            </a:r>
            <a:br>
              <a:rPr lang="nl-NL" dirty="0"/>
            </a:br>
            <a:endParaRPr lang="nl-NL" dirty="0"/>
          </a:p>
        </p:txBody>
      </p:sp>
      <p:sp>
        <p:nvSpPr>
          <p:cNvPr id="3" name="Tijdelijke aanduiding voor verticale tekst 2">
            <a:extLst>
              <a:ext uri="{FF2B5EF4-FFF2-40B4-BE49-F238E27FC236}">
                <a16:creationId xmlns:a16="http://schemas.microsoft.com/office/drawing/2014/main" id="{C299B0BE-D8C9-3942-9279-EEFBCCD39824}"/>
              </a:ext>
            </a:extLst>
          </p:cNvPr>
          <p:cNvSpPr>
            <a:spLocks noGrp="1"/>
          </p:cNvSpPr>
          <p:nvPr>
            <p:ph type="body" orient="vert" idx="1"/>
          </p:nvPr>
        </p:nvSpPr>
        <p:spPr>
          <a:xfrm>
            <a:off x="523807" y="1414771"/>
            <a:ext cx="8974163" cy="4456846"/>
          </a:xfrm>
        </p:spPr>
        <p:txBody>
          <a:bodyPr/>
          <a:lstStyle/>
          <a:p>
            <a:r>
              <a:rPr lang="en-GB" b="1" dirty="0"/>
              <a:t>External: Participation strategy</a:t>
            </a:r>
            <a:br>
              <a:rPr lang="en-GB" b="1" dirty="0"/>
            </a:br>
            <a:r>
              <a:rPr lang="en-GB" dirty="0"/>
              <a:t>SURF cooperates with its target groups. By involving them in our developments, we create understanding and support. Together with those involved, we look at new insights and solutions for an issue.. </a:t>
            </a:r>
          </a:p>
          <a:p>
            <a:r>
              <a:rPr lang="en-GB" b="1" dirty="0"/>
              <a:t>Internal: Ambassadors strategy</a:t>
            </a:r>
            <a:br>
              <a:rPr lang="en-GB" b="1" dirty="0"/>
            </a:br>
            <a:r>
              <a:rPr lang="en-GB" dirty="0"/>
              <a:t>SURF employees actively communicate what SURF stands for and act accordingly. In this way they contribute to the communication objectives</a:t>
            </a:r>
            <a:endParaRPr lang="en-GB" b="1" dirty="0"/>
          </a:p>
          <a:p>
            <a:pPr marL="0" indent="0">
              <a:buNone/>
            </a:pPr>
            <a:endParaRPr lang="en-GB" dirty="0"/>
          </a:p>
          <a:p>
            <a:pPr marL="0" indent="0">
              <a:buNone/>
            </a:pPr>
            <a:r>
              <a:rPr lang="en-GB" dirty="0"/>
              <a:t>In communication we always distinguish between 1 of the fields: Education, Research, ICT facilities.</a:t>
            </a:r>
          </a:p>
          <a:p>
            <a:pPr marL="0" indent="0">
              <a:buNone/>
            </a:pPr>
            <a:r>
              <a:rPr lang="en-GB" dirty="0"/>
              <a:t>For each field we have different target groups, messages and channels. See further for an approach per field</a:t>
            </a:r>
          </a:p>
          <a:p>
            <a:pPr marL="0" indent="0">
              <a:buNone/>
            </a:pPr>
            <a:endParaRPr lang="en-GB" dirty="0"/>
          </a:p>
        </p:txBody>
      </p:sp>
      <p:sp>
        <p:nvSpPr>
          <p:cNvPr id="4" name="Tijdelijke aanduiding voor tekst 3">
            <a:extLst>
              <a:ext uri="{FF2B5EF4-FFF2-40B4-BE49-F238E27FC236}">
                <a16:creationId xmlns:a16="http://schemas.microsoft.com/office/drawing/2014/main" id="{B2B4ED23-9C66-1443-9BEF-7BCFED916D43}"/>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FAB97AFC-8154-024F-B143-4DBF6B8DA126}"/>
              </a:ext>
            </a:extLst>
          </p:cNvPr>
          <p:cNvSpPr>
            <a:spLocks noGrp="1"/>
          </p:cNvSpPr>
          <p:nvPr>
            <p:ph type="sldNum" sz="quarter" idx="12"/>
          </p:nvPr>
        </p:nvSpPr>
        <p:spPr/>
        <p:txBody>
          <a:bodyPr/>
          <a:lstStyle/>
          <a:p>
            <a:fld id="{7AD0FE45-509C-4BDF-9EDE-64426F8DF3D2}" type="slidenum">
              <a:rPr lang="nl-NL" smtClean="0"/>
              <a:t>10</a:t>
            </a:fld>
            <a:endParaRPr lang="nl-NL"/>
          </a:p>
        </p:txBody>
      </p:sp>
      <p:sp>
        <p:nvSpPr>
          <p:cNvPr id="6" name="Tekstvak 5">
            <a:extLst>
              <a:ext uri="{FF2B5EF4-FFF2-40B4-BE49-F238E27FC236}">
                <a16:creationId xmlns:a16="http://schemas.microsoft.com/office/drawing/2014/main" id="{B36FBC3A-DE93-D548-A7ED-E01A678C499B}"/>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115019170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FCA1C6-4C14-C34A-B94E-E6DA29D7EF73}"/>
              </a:ext>
            </a:extLst>
          </p:cNvPr>
          <p:cNvSpPr>
            <a:spLocks noGrp="1"/>
          </p:cNvSpPr>
          <p:nvPr>
            <p:ph type="title"/>
          </p:nvPr>
        </p:nvSpPr>
        <p:spPr/>
        <p:txBody>
          <a:bodyPr/>
          <a:lstStyle/>
          <a:p>
            <a:r>
              <a:rPr lang="nl-NL" dirty="0"/>
              <a:t>Message</a:t>
            </a:r>
          </a:p>
        </p:txBody>
      </p:sp>
      <p:sp>
        <p:nvSpPr>
          <p:cNvPr id="3" name="Tijdelijke aanduiding voor verticale tekst 2">
            <a:extLst>
              <a:ext uri="{FF2B5EF4-FFF2-40B4-BE49-F238E27FC236}">
                <a16:creationId xmlns:a16="http://schemas.microsoft.com/office/drawing/2014/main" id="{DE58CA27-0EF7-7F44-8223-46840CA8B5FD}"/>
              </a:ext>
            </a:extLst>
          </p:cNvPr>
          <p:cNvSpPr>
            <a:spLocks noGrp="1"/>
          </p:cNvSpPr>
          <p:nvPr>
            <p:ph type="body" orient="vert" idx="1"/>
          </p:nvPr>
        </p:nvSpPr>
        <p:spPr>
          <a:xfrm>
            <a:off x="523807" y="4414842"/>
            <a:ext cx="8974163" cy="1956841"/>
          </a:xfrm>
        </p:spPr>
        <p:txBody>
          <a:bodyPr/>
          <a:lstStyle/>
          <a:p>
            <a:pPr marL="0" indent="0">
              <a:buNone/>
            </a:pPr>
            <a:r>
              <a:rPr lang="en-GB" b="1" dirty="0"/>
              <a:t>In all messages, the following elements are always visible:</a:t>
            </a:r>
          </a:p>
          <a:p>
            <a:pPr lvl="6"/>
            <a:r>
              <a:rPr lang="en-GB" sz="1600" b="1" dirty="0"/>
              <a:t>collaboration</a:t>
            </a:r>
            <a:r>
              <a:rPr lang="en-GB" sz="1600" dirty="0"/>
              <a:t> – we are SURF, the employees, our institutions and our organisations</a:t>
            </a:r>
          </a:p>
          <a:p>
            <a:pPr lvl="6"/>
            <a:r>
              <a:rPr lang="en-GB" sz="1600" dirty="0"/>
              <a:t>What is </a:t>
            </a:r>
            <a:r>
              <a:rPr lang="en-GB" sz="1600" b="1" dirty="0"/>
              <a:t>new </a:t>
            </a:r>
            <a:r>
              <a:rPr lang="en-GB" sz="1600" dirty="0"/>
              <a:t>(innovative) or different?</a:t>
            </a:r>
          </a:p>
          <a:p>
            <a:pPr lvl="6"/>
            <a:r>
              <a:rPr lang="en-GB" sz="1600" dirty="0"/>
              <a:t>What is the result of the renewal = </a:t>
            </a:r>
            <a:r>
              <a:rPr lang="en-GB" sz="1600" b="1" dirty="0"/>
              <a:t>added value</a:t>
            </a:r>
            <a:r>
              <a:rPr lang="en-GB" sz="1600" dirty="0"/>
              <a:t> of service | project | collaboration</a:t>
            </a:r>
          </a:p>
        </p:txBody>
      </p:sp>
      <p:sp>
        <p:nvSpPr>
          <p:cNvPr id="6" name="Tijdelijke aanduiding voor tekst 5">
            <a:extLst>
              <a:ext uri="{FF2B5EF4-FFF2-40B4-BE49-F238E27FC236}">
                <a16:creationId xmlns:a16="http://schemas.microsoft.com/office/drawing/2014/main" id="{78F9445F-F6E5-264F-96F8-554A27AB93C0}"/>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37AC0B53-A593-D242-A3F0-74AFCFF06DDF}"/>
              </a:ext>
            </a:extLst>
          </p:cNvPr>
          <p:cNvSpPr>
            <a:spLocks noGrp="1"/>
          </p:cNvSpPr>
          <p:nvPr>
            <p:ph type="sldNum" sz="quarter" idx="12"/>
          </p:nvPr>
        </p:nvSpPr>
        <p:spPr/>
        <p:txBody>
          <a:bodyPr/>
          <a:lstStyle/>
          <a:p>
            <a:fld id="{7AD0FE45-509C-4BDF-9EDE-64426F8DF3D2}" type="slidenum">
              <a:rPr lang="nl-NL" smtClean="0"/>
              <a:t>11</a:t>
            </a:fld>
            <a:endParaRPr lang="nl-NL"/>
          </a:p>
        </p:txBody>
      </p:sp>
      <p:sp>
        <p:nvSpPr>
          <p:cNvPr id="4" name="Afgeronde rechthoek 3">
            <a:extLst>
              <a:ext uri="{FF2B5EF4-FFF2-40B4-BE49-F238E27FC236}">
                <a16:creationId xmlns:a16="http://schemas.microsoft.com/office/drawing/2014/main" id="{FEF01562-805C-F341-B04E-996889D7047B}"/>
              </a:ext>
            </a:extLst>
          </p:cNvPr>
          <p:cNvSpPr/>
          <p:nvPr/>
        </p:nvSpPr>
        <p:spPr>
          <a:xfrm>
            <a:off x="786201" y="1095071"/>
            <a:ext cx="8449374" cy="292893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a:t>Driving innovation together </a:t>
            </a:r>
          </a:p>
          <a:p>
            <a:r>
              <a:rPr lang="en-GB" sz="2000" dirty="0"/>
              <a:t>By combining forces in the cooperation, we jointly ensure that Dutch education and research are excellently facilitated, with an ICT infrastructure and services, where institutions and users can optimally carry out their activities. Together we discover and understand how digitization and internationalization benefit education and research. In this way we achieve results that exceed the possibilities of individual institutions.</a:t>
            </a:r>
            <a:endParaRPr lang="en-GB" b="1" dirty="0"/>
          </a:p>
        </p:txBody>
      </p:sp>
      <p:sp>
        <p:nvSpPr>
          <p:cNvPr id="7" name="Tekstvak 6">
            <a:extLst>
              <a:ext uri="{FF2B5EF4-FFF2-40B4-BE49-F238E27FC236}">
                <a16:creationId xmlns:a16="http://schemas.microsoft.com/office/drawing/2014/main" id="{482D188C-3244-FB4B-95BD-4789785F6918}"/>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96614425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5391A-E0DE-6442-B1A0-B5DB7841FBF0}"/>
              </a:ext>
            </a:extLst>
          </p:cNvPr>
          <p:cNvSpPr>
            <a:spLocks noGrp="1"/>
          </p:cNvSpPr>
          <p:nvPr>
            <p:ph type="title"/>
          </p:nvPr>
        </p:nvSpPr>
        <p:spPr/>
        <p:txBody>
          <a:bodyPr/>
          <a:lstStyle/>
          <a:p>
            <a:r>
              <a:rPr lang="nl-NL" dirty="0" err="1"/>
              <a:t>Principles</a:t>
            </a:r>
            <a:r>
              <a:rPr lang="nl-NL" dirty="0"/>
              <a:t> in </a:t>
            </a:r>
            <a:r>
              <a:rPr lang="nl-NL" dirty="0" err="1"/>
              <a:t>communication</a:t>
            </a:r>
            <a:endParaRPr lang="nl-NL" dirty="0"/>
          </a:p>
        </p:txBody>
      </p:sp>
      <p:sp>
        <p:nvSpPr>
          <p:cNvPr id="3" name="Tijdelijke aanduiding voor verticale tekst 2">
            <a:extLst>
              <a:ext uri="{FF2B5EF4-FFF2-40B4-BE49-F238E27FC236}">
                <a16:creationId xmlns:a16="http://schemas.microsoft.com/office/drawing/2014/main" id="{9BD14AE3-0A43-D040-9CF0-29FF9E3CB176}"/>
              </a:ext>
            </a:extLst>
          </p:cNvPr>
          <p:cNvSpPr>
            <a:spLocks noGrp="1"/>
          </p:cNvSpPr>
          <p:nvPr>
            <p:ph type="body" orient="vert" idx="1"/>
          </p:nvPr>
        </p:nvSpPr>
        <p:spPr/>
        <p:txBody>
          <a:bodyPr/>
          <a:lstStyle/>
          <a:p>
            <a:pPr>
              <a:buFont typeface="Arial" panose="020B0604020202020204" pitchFamily="34" charset="0"/>
              <a:buChar char="•"/>
            </a:pPr>
            <a:r>
              <a:rPr lang="en-GB" b="1" dirty="0"/>
              <a:t>(Inter)active</a:t>
            </a:r>
            <a:r>
              <a:rPr lang="en-GB" dirty="0"/>
              <a:t>: always lead to more information or an action</a:t>
            </a:r>
          </a:p>
          <a:p>
            <a:pPr>
              <a:buFont typeface="Arial" panose="020B0604020202020204" pitchFamily="34" charset="0"/>
              <a:buChar char="•"/>
            </a:pPr>
            <a:r>
              <a:rPr lang="nl-NL" b="1" dirty="0" err="1"/>
              <a:t>Demand-oriented</a:t>
            </a:r>
            <a:r>
              <a:rPr lang="nl-NL" b="1" dirty="0"/>
              <a:t> </a:t>
            </a:r>
            <a:r>
              <a:rPr lang="en-GB" dirty="0"/>
              <a:t>: always write/talk from a reader's need. We offer a solution for a challenge. </a:t>
            </a:r>
          </a:p>
          <a:p>
            <a:pPr>
              <a:buFont typeface="Arial" panose="020B0604020202020204" pitchFamily="34" charset="0"/>
              <a:buChar char="•"/>
            </a:pPr>
            <a:r>
              <a:rPr lang="en-GB" b="1" dirty="0"/>
              <a:t>Personal:</a:t>
            </a:r>
            <a:r>
              <a:rPr lang="en-GB" dirty="0"/>
              <a:t> language use and communication is aimed at the reader, we speak to the reader, often from our own ambassador or linked to employee</a:t>
            </a:r>
          </a:p>
          <a:p>
            <a:pPr>
              <a:buFont typeface="Arial" panose="020B0604020202020204" pitchFamily="34" charset="0"/>
              <a:buChar char="•"/>
            </a:pPr>
            <a:r>
              <a:rPr lang="en-GB" b="1" dirty="0"/>
              <a:t>Visual</a:t>
            </a:r>
            <a:r>
              <a:rPr lang="en-GB" dirty="0"/>
              <a:t>: use lot of images, video and infographics </a:t>
            </a:r>
          </a:p>
          <a:p>
            <a:pPr>
              <a:buFont typeface="Arial" panose="020B0604020202020204" pitchFamily="34" charset="0"/>
              <a:buChar char="•"/>
            </a:pPr>
            <a:r>
              <a:rPr lang="en-GB" b="1" dirty="0"/>
              <a:t>Show, don’t tell</a:t>
            </a:r>
            <a:endParaRPr lang="en-GB" dirty="0"/>
          </a:p>
        </p:txBody>
      </p:sp>
      <p:sp>
        <p:nvSpPr>
          <p:cNvPr id="4" name="Tijdelijke aanduiding voor tekst 3">
            <a:extLst>
              <a:ext uri="{FF2B5EF4-FFF2-40B4-BE49-F238E27FC236}">
                <a16:creationId xmlns:a16="http://schemas.microsoft.com/office/drawing/2014/main" id="{35B30C91-C230-0B48-99BB-F3D1C09CF1E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2BE4BCF-8249-9F43-8C93-E7B1782BB8F0}"/>
              </a:ext>
            </a:extLst>
          </p:cNvPr>
          <p:cNvSpPr>
            <a:spLocks noGrp="1"/>
          </p:cNvSpPr>
          <p:nvPr>
            <p:ph type="sldNum" sz="quarter" idx="12"/>
          </p:nvPr>
        </p:nvSpPr>
        <p:spPr/>
        <p:txBody>
          <a:bodyPr/>
          <a:lstStyle/>
          <a:p>
            <a:fld id="{7AD0FE45-509C-4BDF-9EDE-64426F8DF3D2}" type="slidenum">
              <a:rPr lang="nl-NL" smtClean="0"/>
              <a:t>12</a:t>
            </a:fld>
            <a:endParaRPr lang="nl-NL"/>
          </a:p>
        </p:txBody>
      </p:sp>
      <p:sp>
        <p:nvSpPr>
          <p:cNvPr id="6" name="Tekstvak 5">
            <a:extLst>
              <a:ext uri="{FF2B5EF4-FFF2-40B4-BE49-F238E27FC236}">
                <a16:creationId xmlns:a16="http://schemas.microsoft.com/office/drawing/2014/main" id="{3F221960-7FD2-2B42-AEFA-509C0AB2EE0B}"/>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166023914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9FDF32-28A3-BE48-A10B-4A4EA1CA80E1}"/>
              </a:ext>
            </a:extLst>
          </p:cNvPr>
          <p:cNvSpPr>
            <a:spLocks noGrp="1"/>
          </p:cNvSpPr>
          <p:nvPr>
            <p:ph type="title"/>
          </p:nvPr>
        </p:nvSpPr>
        <p:spPr>
          <a:xfrm>
            <a:off x="518899" y="272177"/>
            <a:ext cx="11149188" cy="600744"/>
          </a:xfrm>
        </p:spPr>
        <p:txBody>
          <a:bodyPr/>
          <a:lstStyle/>
          <a:p>
            <a:r>
              <a:rPr lang="nl-NL" dirty="0" err="1"/>
              <a:t>Channels</a:t>
            </a:r>
            <a:endParaRPr lang="nl-NL" dirty="0"/>
          </a:p>
        </p:txBody>
      </p:sp>
      <p:sp>
        <p:nvSpPr>
          <p:cNvPr id="3" name="Tijdelijke aanduiding voor verticale tekst 2">
            <a:extLst>
              <a:ext uri="{FF2B5EF4-FFF2-40B4-BE49-F238E27FC236}">
                <a16:creationId xmlns:a16="http://schemas.microsoft.com/office/drawing/2014/main" id="{44E973EB-F967-494D-906C-66BD6B18457A}"/>
              </a:ext>
            </a:extLst>
          </p:cNvPr>
          <p:cNvSpPr>
            <a:spLocks noGrp="1"/>
          </p:cNvSpPr>
          <p:nvPr>
            <p:ph type="body" orient="vert" idx="1"/>
          </p:nvPr>
        </p:nvSpPr>
        <p:spPr>
          <a:xfrm>
            <a:off x="523807" y="1200452"/>
            <a:ext cx="8974163" cy="4456846"/>
          </a:xfrm>
        </p:spPr>
        <p:txBody>
          <a:bodyPr/>
          <a:lstStyle/>
          <a:p>
            <a:pPr>
              <a:buFont typeface="Arial" panose="020B0604020202020204" pitchFamily="34" charset="0"/>
              <a:buChar char="•"/>
            </a:pPr>
            <a:r>
              <a:rPr lang="en-GB" dirty="0"/>
              <a:t>Strategic content calendar</a:t>
            </a:r>
          </a:p>
          <a:p>
            <a:pPr marL="0" indent="0">
              <a:buNone/>
            </a:pPr>
            <a:endParaRPr lang="en-GB" dirty="0"/>
          </a:p>
          <a:p>
            <a:pPr>
              <a:buFont typeface="Arial" panose="020B0604020202020204" pitchFamily="34" charset="0"/>
              <a:buChar char="•"/>
            </a:pPr>
            <a:r>
              <a:rPr lang="en-GB" dirty="0"/>
              <a:t>List of your own media channels</a:t>
            </a:r>
            <a:br>
              <a:rPr lang="en-GB" dirty="0"/>
            </a:br>
            <a:r>
              <a:rPr lang="en-GB" dirty="0"/>
              <a:t>All channels should be in house style</a:t>
            </a:r>
            <a:br>
              <a:rPr lang="en-GB" dirty="0"/>
            </a:br>
            <a:endParaRPr lang="en-GB" dirty="0"/>
          </a:p>
          <a:p>
            <a:pPr>
              <a:buFont typeface="Arial" panose="020B0604020202020204" pitchFamily="34" charset="0"/>
              <a:buChar char="•"/>
            </a:pPr>
            <a:r>
              <a:rPr lang="en-GB" dirty="0"/>
              <a:t>List of paid media (advertising)</a:t>
            </a:r>
            <a:br>
              <a:rPr lang="en-GB" dirty="0"/>
            </a:br>
            <a:r>
              <a:rPr lang="en-GB" dirty="0"/>
              <a:t>Social media adds, online banners, Search Engine marketing, print, promoted tweets</a:t>
            </a:r>
          </a:p>
          <a:p>
            <a:pPr>
              <a:buFont typeface="Arial" panose="020B0604020202020204" pitchFamily="34" charset="0"/>
              <a:buChar char="•"/>
            </a:pPr>
            <a:endParaRPr lang="en-GB" dirty="0"/>
          </a:p>
          <a:p>
            <a:pPr>
              <a:buFont typeface="Arial" panose="020B0604020202020204" pitchFamily="34" charset="0"/>
              <a:buChar char="•"/>
            </a:pPr>
            <a:r>
              <a:rPr lang="en-GB" dirty="0"/>
              <a:t>List of earned media (sharing)</a:t>
            </a:r>
            <a:br>
              <a:rPr lang="en-GB" dirty="0"/>
            </a:br>
            <a:r>
              <a:rPr lang="nl-NL" i="1" dirty="0" err="1"/>
              <a:t>Earned</a:t>
            </a:r>
            <a:r>
              <a:rPr lang="nl-NL" dirty="0"/>
              <a:t> media </a:t>
            </a:r>
            <a:r>
              <a:rPr lang="nl-NL" dirty="0" err="1"/>
              <a:t>cannot</a:t>
            </a:r>
            <a:r>
              <a:rPr lang="nl-NL" dirty="0"/>
              <a:t> </a:t>
            </a:r>
            <a:r>
              <a:rPr lang="nl-NL" dirty="0" err="1"/>
              <a:t>be</a:t>
            </a:r>
            <a:r>
              <a:rPr lang="nl-NL" dirty="0"/>
              <a:t> </a:t>
            </a:r>
            <a:r>
              <a:rPr lang="nl-NL" dirty="0" err="1"/>
              <a:t>bought</a:t>
            </a:r>
            <a:r>
              <a:rPr lang="nl-NL" dirty="0"/>
              <a:t> or </a:t>
            </a:r>
            <a:r>
              <a:rPr lang="nl-NL" dirty="0" err="1"/>
              <a:t>owned</a:t>
            </a:r>
            <a:r>
              <a:rPr lang="nl-NL" dirty="0"/>
              <a:t>; </a:t>
            </a:r>
            <a:r>
              <a:rPr lang="nl-NL" dirty="0" err="1"/>
              <a:t>it</a:t>
            </a:r>
            <a:r>
              <a:rPr lang="nl-NL" dirty="0"/>
              <a:t> </a:t>
            </a:r>
            <a:r>
              <a:rPr lang="nl-NL" dirty="0" err="1"/>
              <a:t>can</a:t>
            </a:r>
            <a:r>
              <a:rPr lang="nl-NL" dirty="0"/>
              <a:t> </a:t>
            </a:r>
            <a:r>
              <a:rPr lang="nl-NL" dirty="0" err="1"/>
              <a:t>only</a:t>
            </a:r>
            <a:r>
              <a:rPr lang="nl-NL" dirty="0"/>
              <a:t> </a:t>
            </a:r>
            <a:r>
              <a:rPr lang="nl-NL" dirty="0" err="1"/>
              <a:t>be</a:t>
            </a:r>
            <a:r>
              <a:rPr lang="nl-NL" dirty="0"/>
              <a:t> </a:t>
            </a:r>
            <a:r>
              <a:rPr lang="nl-NL" i="1" dirty="0" err="1"/>
              <a:t>gained</a:t>
            </a:r>
            <a:r>
              <a:rPr lang="nl-NL" dirty="0"/>
              <a:t> </a:t>
            </a:r>
            <a:r>
              <a:rPr lang="nl-NL" dirty="0" err="1"/>
              <a:t>organically</a:t>
            </a:r>
            <a:r>
              <a:rPr lang="nl-NL" dirty="0"/>
              <a:t>, </a:t>
            </a:r>
            <a:r>
              <a:rPr lang="nl-NL" dirty="0" err="1"/>
              <a:t>when</a:t>
            </a:r>
            <a:r>
              <a:rPr lang="nl-NL" dirty="0"/>
              <a:t> content </a:t>
            </a:r>
            <a:r>
              <a:rPr lang="nl-NL" dirty="0" err="1"/>
              <a:t>receives</a:t>
            </a:r>
            <a:r>
              <a:rPr lang="nl-NL" dirty="0"/>
              <a:t> </a:t>
            </a:r>
            <a:r>
              <a:rPr lang="nl-NL" dirty="0" err="1"/>
              <a:t>recognition</a:t>
            </a:r>
            <a:r>
              <a:rPr lang="nl-NL" dirty="0"/>
              <a:t> </a:t>
            </a:r>
            <a:r>
              <a:rPr lang="nl-NL" dirty="0" err="1"/>
              <a:t>and</a:t>
            </a:r>
            <a:r>
              <a:rPr lang="nl-NL" dirty="0"/>
              <a:t> a </a:t>
            </a:r>
            <a:r>
              <a:rPr lang="nl-NL" dirty="0" err="1"/>
              <a:t>following</a:t>
            </a:r>
            <a:r>
              <a:rPr lang="nl-NL" dirty="0"/>
              <a:t> </a:t>
            </a:r>
            <a:r>
              <a:rPr lang="nl-NL" dirty="0" err="1"/>
              <a:t>through</a:t>
            </a:r>
            <a:r>
              <a:rPr lang="nl-NL" dirty="0"/>
              <a:t> </a:t>
            </a:r>
            <a:r>
              <a:rPr lang="nl-NL" dirty="0" err="1"/>
              <a:t>communication</a:t>
            </a:r>
            <a:r>
              <a:rPr lang="nl-NL" dirty="0"/>
              <a:t> </a:t>
            </a:r>
            <a:r>
              <a:rPr lang="nl-NL" i="1" dirty="0" err="1"/>
              <a:t>channels</a:t>
            </a:r>
            <a:r>
              <a:rPr lang="nl-NL" dirty="0"/>
              <a:t> </a:t>
            </a:r>
            <a:r>
              <a:rPr lang="nl-NL" dirty="0" err="1"/>
              <a:t>such</a:t>
            </a:r>
            <a:r>
              <a:rPr lang="nl-NL" dirty="0"/>
              <a:t> as </a:t>
            </a:r>
            <a:r>
              <a:rPr lang="nl-NL" dirty="0" err="1"/>
              <a:t>social</a:t>
            </a:r>
            <a:r>
              <a:rPr lang="nl-NL" dirty="0"/>
              <a:t> media </a:t>
            </a:r>
            <a:r>
              <a:rPr lang="nl-NL" dirty="0" err="1"/>
              <a:t>and</a:t>
            </a:r>
            <a:r>
              <a:rPr lang="nl-NL" dirty="0"/>
              <a:t> word of </a:t>
            </a:r>
            <a:r>
              <a:rPr lang="nl-NL" dirty="0" err="1"/>
              <a:t>mouth</a:t>
            </a:r>
            <a:r>
              <a:rPr lang="nl-NL" dirty="0"/>
              <a:t>.</a:t>
            </a:r>
            <a:endParaRPr lang="en-GB" dirty="0"/>
          </a:p>
        </p:txBody>
      </p:sp>
      <p:sp>
        <p:nvSpPr>
          <p:cNvPr id="4" name="Tijdelijke aanduiding voor tekst 3">
            <a:extLst>
              <a:ext uri="{FF2B5EF4-FFF2-40B4-BE49-F238E27FC236}">
                <a16:creationId xmlns:a16="http://schemas.microsoft.com/office/drawing/2014/main" id="{452EFB83-C059-0344-A6BD-BADBE0A2544A}"/>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2452F25F-AB3C-C54A-AE0B-91947521A79B}"/>
              </a:ext>
            </a:extLst>
          </p:cNvPr>
          <p:cNvSpPr>
            <a:spLocks noGrp="1"/>
          </p:cNvSpPr>
          <p:nvPr>
            <p:ph type="sldNum" sz="quarter" idx="12"/>
          </p:nvPr>
        </p:nvSpPr>
        <p:spPr/>
        <p:txBody>
          <a:bodyPr/>
          <a:lstStyle/>
          <a:p>
            <a:fld id="{7AD0FE45-509C-4BDF-9EDE-64426F8DF3D2}" type="slidenum">
              <a:rPr lang="nl-NL" smtClean="0"/>
              <a:t>13</a:t>
            </a:fld>
            <a:endParaRPr lang="nl-NL"/>
          </a:p>
        </p:txBody>
      </p:sp>
      <p:sp>
        <p:nvSpPr>
          <p:cNvPr id="6" name="Tekstvak 5">
            <a:extLst>
              <a:ext uri="{FF2B5EF4-FFF2-40B4-BE49-F238E27FC236}">
                <a16:creationId xmlns:a16="http://schemas.microsoft.com/office/drawing/2014/main" id="{3AC90EC0-171B-0B46-89FD-28AD6C8E6795}"/>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5584130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ECFC7EF-25BC-1746-B151-67B0A75142B3}"/>
              </a:ext>
            </a:extLst>
          </p:cNvPr>
          <p:cNvSpPr>
            <a:spLocks noGrp="1"/>
          </p:cNvSpPr>
          <p:nvPr>
            <p:ph type="body" sz="quarter" idx="64"/>
          </p:nvPr>
        </p:nvSpPr>
        <p:spPr/>
        <p:txBody>
          <a:bodyPr/>
          <a:lstStyle/>
          <a:p>
            <a:endParaRPr lang="nl-NL"/>
          </a:p>
        </p:txBody>
      </p:sp>
      <p:sp>
        <p:nvSpPr>
          <p:cNvPr id="3" name="Tijdelijke aanduiding voor tekst 2">
            <a:extLst>
              <a:ext uri="{FF2B5EF4-FFF2-40B4-BE49-F238E27FC236}">
                <a16:creationId xmlns:a16="http://schemas.microsoft.com/office/drawing/2014/main" id="{BE28594A-E1F7-D446-B5BA-6384D2086B75}"/>
              </a:ext>
            </a:extLst>
          </p:cNvPr>
          <p:cNvSpPr>
            <a:spLocks noGrp="1"/>
          </p:cNvSpPr>
          <p:nvPr>
            <p:ph type="body" sz="quarter" idx="67"/>
          </p:nvPr>
        </p:nvSpPr>
        <p:spPr/>
        <p:txBody>
          <a:bodyPr/>
          <a:lstStyle/>
          <a:p>
            <a:endParaRPr lang="nl-NL"/>
          </a:p>
        </p:txBody>
      </p:sp>
      <p:sp>
        <p:nvSpPr>
          <p:cNvPr id="4" name="Tijdelijke aanduiding voor tekst 3">
            <a:extLst>
              <a:ext uri="{FF2B5EF4-FFF2-40B4-BE49-F238E27FC236}">
                <a16:creationId xmlns:a16="http://schemas.microsoft.com/office/drawing/2014/main" id="{D44A33B2-9837-CF46-B315-A44CC281541B}"/>
              </a:ext>
            </a:extLst>
          </p:cNvPr>
          <p:cNvSpPr>
            <a:spLocks noGrp="1"/>
          </p:cNvSpPr>
          <p:nvPr>
            <p:ph type="body" sz="quarter" idx="71"/>
          </p:nvPr>
        </p:nvSpPr>
        <p:spPr>
          <a:xfrm>
            <a:off x="1140713" y="1180824"/>
            <a:ext cx="8439150" cy="596361"/>
          </a:xfrm>
        </p:spPr>
        <p:txBody>
          <a:bodyPr/>
          <a:lstStyle/>
          <a:p>
            <a:r>
              <a:rPr lang="nl-NL" dirty="0"/>
              <a:t>Global approach per </a:t>
            </a:r>
            <a:r>
              <a:rPr lang="nl-NL" dirty="0" err="1"/>
              <a:t>communications</a:t>
            </a:r>
            <a:r>
              <a:rPr lang="nl-NL" dirty="0"/>
              <a:t> </a:t>
            </a:r>
            <a:r>
              <a:rPr lang="nl-NL" dirty="0" err="1"/>
              <a:t>objectives</a:t>
            </a:r>
            <a:endParaRPr lang="nl-NL" dirty="0"/>
          </a:p>
        </p:txBody>
      </p:sp>
    </p:spTree>
    <p:extLst>
      <p:ext uri="{BB962C8B-B14F-4D97-AF65-F5344CB8AC3E}">
        <p14:creationId xmlns:p14="http://schemas.microsoft.com/office/powerpoint/2010/main" val="313033460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56BF3D1C-1B98-2642-8339-1437E1D564F6}"/>
              </a:ext>
            </a:extLst>
          </p:cNvPr>
          <p:cNvSpPr>
            <a:spLocks noGrp="1"/>
          </p:cNvSpPr>
          <p:nvPr>
            <p:ph type="sldNum" sz="quarter" idx="12"/>
          </p:nvPr>
        </p:nvSpPr>
        <p:spPr/>
        <p:txBody>
          <a:bodyPr/>
          <a:lstStyle/>
          <a:p>
            <a:fld id="{7AD0FE45-509C-4BDF-9EDE-64426F8DF3D2}" type="slidenum">
              <a:rPr lang="nl-NL" smtClean="0"/>
              <a:t>15</a:t>
            </a:fld>
            <a:endParaRPr lang="nl-NL"/>
          </a:p>
        </p:txBody>
      </p:sp>
      <p:graphicFrame>
        <p:nvGraphicFramePr>
          <p:cNvPr id="16" name="Tabel 15">
            <a:extLst>
              <a:ext uri="{FF2B5EF4-FFF2-40B4-BE49-F238E27FC236}">
                <a16:creationId xmlns:a16="http://schemas.microsoft.com/office/drawing/2014/main" id="{C06AB5AE-1526-5C42-BD23-961C87670E09}"/>
              </a:ext>
            </a:extLst>
          </p:cNvPr>
          <p:cNvGraphicFramePr>
            <a:graphicFrameLocks noGrp="1"/>
          </p:cNvGraphicFramePr>
          <p:nvPr>
            <p:extLst>
              <p:ext uri="{D42A27DB-BD31-4B8C-83A1-F6EECF244321}">
                <p14:modId xmlns:p14="http://schemas.microsoft.com/office/powerpoint/2010/main" val="579355095"/>
              </p:ext>
            </p:extLst>
          </p:nvPr>
        </p:nvGraphicFramePr>
        <p:xfrm>
          <a:off x="202030" y="202836"/>
          <a:ext cx="11770894" cy="6609964"/>
        </p:xfrm>
        <a:graphic>
          <a:graphicData uri="http://schemas.openxmlformats.org/drawingml/2006/table">
            <a:tbl>
              <a:tblPr firstRow="1" bandRow="1">
                <a:tableStyleId>{5C22544A-7EE6-4342-B048-85BDC9FD1C3A}</a:tableStyleId>
              </a:tblPr>
              <a:tblGrid>
                <a:gridCol w="1012408">
                  <a:extLst>
                    <a:ext uri="{9D8B030D-6E8A-4147-A177-3AD203B41FA5}">
                      <a16:colId xmlns:a16="http://schemas.microsoft.com/office/drawing/2014/main" val="3099747543"/>
                    </a:ext>
                  </a:extLst>
                </a:gridCol>
                <a:gridCol w="3586162">
                  <a:extLst>
                    <a:ext uri="{9D8B030D-6E8A-4147-A177-3AD203B41FA5}">
                      <a16:colId xmlns:a16="http://schemas.microsoft.com/office/drawing/2014/main" val="3522538727"/>
                    </a:ext>
                  </a:extLst>
                </a:gridCol>
                <a:gridCol w="3586162">
                  <a:extLst>
                    <a:ext uri="{9D8B030D-6E8A-4147-A177-3AD203B41FA5}">
                      <a16:colId xmlns:a16="http://schemas.microsoft.com/office/drawing/2014/main" val="342229881"/>
                    </a:ext>
                  </a:extLst>
                </a:gridCol>
                <a:gridCol w="3586162">
                  <a:extLst>
                    <a:ext uri="{9D8B030D-6E8A-4147-A177-3AD203B41FA5}">
                      <a16:colId xmlns:a16="http://schemas.microsoft.com/office/drawing/2014/main" val="3234126129"/>
                    </a:ext>
                  </a:extLst>
                </a:gridCol>
              </a:tblGrid>
              <a:tr h="286227">
                <a:tc gridSpan="4">
                  <a:txBody>
                    <a:bodyPr/>
                    <a:lstStyle/>
                    <a:p>
                      <a:r>
                        <a:rPr lang="en-GB" sz="1200" b="1" noProof="0"/>
                        <a:t>Strengthen cooperation feeling</a:t>
                      </a:r>
                      <a:endParaRPr lang="en-GB" sz="1200" noProof="0"/>
                    </a:p>
                  </a:txBody>
                  <a:tcPr/>
                </a:tc>
                <a:tc hMerge="1">
                  <a:txBody>
                    <a:bodyPr/>
                    <a:lstStyle/>
                    <a:p>
                      <a:endParaRPr lang="nl-NL" sz="1200" dirty="0"/>
                    </a:p>
                  </a:txBody>
                  <a:tcPr/>
                </a:tc>
                <a:tc hMerge="1">
                  <a:txBody>
                    <a:bodyPr/>
                    <a:lstStyle/>
                    <a:p>
                      <a:endParaRPr lang="nl-NL" sz="1200" dirty="0"/>
                    </a:p>
                  </a:txBody>
                  <a:tcPr/>
                </a:tc>
                <a:tc hMerge="1">
                  <a:txBody>
                    <a:bodyPr/>
                    <a:lstStyle/>
                    <a:p>
                      <a:endParaRPr lang="nl-NL" sz="1200" dirty="0"/>
                    </a:p>
                  </a:txBody>
                  <a:tcPr/>
                </a:tc>
                <a:extLst>
                  <a:ext uri="{0D108BD9-81ED-4DB2-BD59-A6C34878D82A}">
                    <a16:rowId xmlns:a16="http://schemas.microsoft.com/office/drawing/2014/main" val="1458514417"/>
                  </a:ext>
                </a:extLst>
              </a:tr>
              <a:tr h="277513">
                <a:tc>
                  <a:txBody>
                    <a:bodyPr/>
                    <a:lstStyle/>
                    <a:p>
                      <a:r>
                        <a:rPr lang="en-GB" sz="1200" b="1" noProof="0"/>
                        <a:t>Area</a:t>
                      </a:r>
                    </a:p>
                  </a:txBody>
                  <a:tcPr/>
                </a:tc>
                <a:tc>
                  <a:txBody>
                    <a:bodyPr/>
                    <a:lstStyle/>
                    <a:p>
                      <a:r>
                        <a:rPr lang="en-GB" sz="1200" b="1" noProof="0"/>
                        <a:t>Education</a:t>
                      </a:r>
                    </a:p>
                  </a:txBody>
                  <a:tcPr/>
                </a:tc>
                <a:tc>
                  <a:txBody>
                    <a:bodyPr/>
                    <a:lstStyle/>
                    <a:p>
                      <a:r>
                        <a:rPr lang="en-GB" sz="1200" b="1" noProof="0"/>
                        <a:t>Research</a:t>
                      </a:r>
                    </a:p>
                  </a:txBody>
                  <a:tcPr/>
                </a:tc>
                <a:tc>
                  <a:txBody>
                    <a:bodyPr/>
                    <a:lstStyle/>
                    <a:p>
                      <a:r>
                        <a:rPr lang="en-GB" sz="1200" b="1" noProof="0" dirty="0" err="1"/>
                        <a:t>Coöperative</a:t>
                      </a:r>
                      <a:r>
                        <a:rPr lang="en-GB" sz="1200" b="1" noProof="0" dirty="0"/>
                        <a:t> ICT facilities</a:t>
                      </a:r>
                    </a:p>
                  </a:txBody>
                  <a:tcPr/>
                </a:tc>
                <a:extLst>
                  <a:ext uri="{0D108BD9-81ED-4DB2-BD59-A6C34878D82A}">
                    <a16:rowId xmlns:a16="http://schemas.microsoft.com/office/drawing/2014/main" val="1000362947"/>
                  </a:ext>
                </a:extLst>
              </a:tr>
              <a:tr h="439821">
                <a:tc>
                  <a:txBody>
                    <a:bodyPr/>
                    <a:lstStyle/>
                    <a:p>
                      <a:r>
                        <a:rPr lang="en-GB" sz="1200" noProof="0"/>
                        <a:t>Target group</a:t>
                      </a:r>
                    </a:p>
                  </a:txBody>
                  <a:tcPr/>
                </a:tc>
                <a:tc>
                  <a:txBody>
                    <a:bodyPr/>
                    <a:lstStyle/>
                    <a:p>
                      <a:r>
                        <a:rPr lang="en-GB" sz="1200" noProof="0"/>
                        <a:t>Lectures, ICTO’s</a:t>
                      </a:r>
                    </a:p>
                  </a:txBody>
                  <a:tcPr/>
                </a:tc>
                <a:tc>
                  <a:txBody>
                    <a:bodyPr/>
                    <a:lstStyle/>
                    <a:p>
                      <a:r>
                        <a:rPr lang="en-GB" sz="1200" noProof="0"/>
                        <a:t>Researchers </a:t>
                      </a:r>
                    </a:p>
                  </a:txBody>
                  <a:tcPr/>
                </a:tc>
                <a:tc>
                  <a:txBody>
                    <a:bodyPr/>
                    <a:lstStyle/>
                    <a:p>
                      <a:r>
                        <a:rPr lang="en-GB" sz="1200" noProof="0" dirty="0"/>
                        <a:t>Board members, ICT-managers, ICT-directors, ICT-employees, purchasers </a:t>
                      </a:r>
                    </a:p>
                  </a:txBody>
                  <a:tcPr/>
                </a:tc>
                <a:extLst>
                  <a:ext uri="{0D108BD9-81ED-4DB2-BD59-A6C34878D82A}">
                    <a16:rowId xmlns:a16="http://schemas.microsoft.com/office/drawing/2014/main" val="1344278859"/>
                  </a:ext>
                </a:extLst>
              </a:tr>
              <a:tr h="1017550">
                <a:tc>
                  <a:txBody>
                    <a:bodyPr/>
                    <a:lstStyle/>
                    <a:p>
                      <a:r>
                        <a:rPr lang="en-GB" sz="1200" noProof="0"/>
                        <a:t>Target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t>The target group knows and feels that they are part of a community in which they work together and in which they learn from each other to boost education with ICT. They actively share knowledge with each other.</a:t>
                      </a:r>
                    </a:p>
                    <a:p>
                      <a:endParaRPr lang="en-GB" sz="12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t>The target group knows and feels that they are part of a community in which they work together and in which they learn from each other to boost research with ICT. They actively share knowledge with each other.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t>The target group feels part of the cooperation and is proud to be member. They share knowledge with each other</a:t>
                      </a:r>
                    </a:p>
                    <a:p>
                      <a:endParaRPr lang="en-GB" sz="1200" noProof="0" dirty="0"/>
                    </a:p>
                  </a:txBody>
                  <a:tcPr/>
                </a:tc>
                <a:extLst>
                  <a:ext uri="{0D108BD9-81ED-4DB2-BD59-A6C34878D82A}">
                    <a16:rowId xmlns:a16="http://schemas.microsoft.com/office/drawing/2014/main" val="1096473744"/>
                  </a:ext>
                </a:extLst>
              </a:tr>
              <a:tr h="2312614">
                <a:tc>
                  <a:txBody>
                    <a:bodyPr/>
                    <a:lstStyle/>
                    <a:p>
                      <a:r>
                        <a:rPr lang="en-GB" sz="1200" noProof="0" dirty="0"/>
                        <a:t>Message</a:t>
                      </a:r>
                    </a:p>
                  </a:txBody>
                  <a:tcPr/>
                </a:tc>
                <a:tc>
                  <a:txBody>
                    <a:bodyPr/>
                    <a:lstStyle/>
                    <a:p>
                      <a:r>
                        <a:rPr lang="en-GB" sz="1200" noProof="0"/>
                        <a:t>Samen aanjagen van onderwijsvernieuwing.</a:t>
                      </a:r>
                    </a:p>
                    <a:p>
                      <a:r>
                        <a:rPr lang="en-GB" sz="1200" kern="1200" noProof="0">
                          <a:solidFill>
                            <a:schemeClr val="dk1"/>
                          </a:solidFill>
                          <a:effectLst/>
                          <a:latin typeface="+mn-lt"/>
                          <a:ea typeface="+mn-ea"/>
                          <a:cs typeface="+mn-cs"/>
                        </a:rPr>
                        <a:t>Waarom in de coöperatie samenwerken aan onderwijs om de uitdagingen gezamenlijk aan te gaan: Een leven lang leren is belangrijk om aansluiting met de veranderende arbeidsmarkt te houden. Studenten vragen om meer flexibiliteit in het onderwijs, zodat ze studie, werk en privéleven kunnen combineren, en bij verschillende instellingen kunnen studeren. </a:t>
                      </a:r>
                      <a:endParaRPr lang="en-GB" sz="1200"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noProof="0">
                          <a:solidFill>
                            <a:schemeClr val="dk1"/>
                          </a:solidFill>
                          <a:effectLst/>
                          <a:latin typeface="+mn-lt"/>
                          <a:ea typeface="+mn-ea"/>
                          <a:cs typeface="+mn-cs"/>
                        </a:rPr>
                        <a:t>Technologie kan een bijdrage leveren aan het realiseren van toegankelijker, meer op maat gesneden onderwijs. </a:t>
                      </a:r>
                      <a:endParaRPr lang="en-GB" sz="1200" noProof="0"/>
                    </a:p>
                    <a:p>
                      <a:endParaRPr lang="en-GB" sz="1200" noProof="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err="1"/>
                        <a:t>Samen</a:t>
                      </a:r>
                      <a:r>
                        <a:rPr lang="en-GB" sz="1200" noProof="0" dirty="0"/>
                        <a:t> </a:t>
                      </a:r>
                      <a:r>
                        <a:rPr lang="en-GB" sz="1200" noProof="0" dirty="0" err="1"/>
                        <a:t>aanjagen</a:t>
                      </a:r>
                      <a:r>
                        <a:rPr lang="en-GB" sz="1200" noProof="0" dirty="0"/>
                        <a:t> van Open Science. </a:t>
                      </a:r>
                      <a:r>
                        <a:rPr lang="en-GB" sz="1200" noProof="0" dirty="0" err="1"/>
                        <a:t>Samenwerken</a:t>
                      </a:r>
                      <a:r>
                        <a:rPr lang="en-GB" sz="1200" noProof="0" dirty="0"/>
                        <a:t> </a:t>
                      </a:r>
                      <a:r>
                        <a:rPr lang="en-GB" sz="1200" noProof="0" dirty="0" err="1"/>
                        <a:t>aan</a:t>
                      </a:r>
                      <a:r>
                        <a:rPr lang="en-GB" sz="1200" noProof="0" dirty="0"/>
                        <a:t> </a:t>
                      </a:r>
                      <a:r>
                        <a:rPr lang="en-GB" sz="1200" kern="1200" noProof="0" dirty="0" err="1">
                          <a:solidFill>
                            <a:schemeClr val="dk1"/>
                          </a:solidFill>
                          <a:effectLst/>
                          <a:latin typeface="+mn-lt"/>
                          <a:ea typeface="+mn-ea"/>
                          <a:cs typeface="+mn-cs"/>
                        </a:rPr>
                        <a:t>Nationaal</a:t>
                      </a:r>
                      <a:r>
                        <a:rPr lang="en-GB" sz="1200" kern="1200" noProof="0" dirty="0">
                          <a:solidFill>
                            <a:schemeClr val="dk1"/>
                          </a:solidFill>
                          <a:effectLst/>
                          <a:latin typeface="+mn-lt"/>
                          <a:ea typeface="+mn-ea"/>
                          <a:cs typeface="+mn-cs"/>
                        </a:rPr>
                        <a:t> Plan Open Science </a:t>
                      </a:r>
                      <a:endParaRPr lang="en-GB" sz="120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noProof="0" dirty="0" err="1">
                          <a:solidFill>
                            <a:schemeClr val="dk1"/>
                          </a:solidFill>
                          <a:effectLst/>
                          <a:latin typeface="+mn-lt"/>
                          <a:ea typeface="+mn-ea"/>
                          <a:cs typeface="+mn-cs"/>
                        </a:rPr>
                        <a:t>Waarom</a:t>
                      </a:r>
                      <a:r>
                        <a:rPr lang="en-GB" sz="1200" kern="1200" noProof="0" dirty="0">
                          <a:solidFill>
                            <a:schemeClr val="dk1"/>
                          </a:solidFill>
                          <a:effectLst/>
                          <a:latin typeface="+mn-lt"/>
                          <a:ea typeface="+mn-ea"/>
                          <a:cs typeface="+mn-cs"/>
                        </a:rPr>
                        <a:t> in de </a:t>
                      </a:r>
                      <a:r>
                        <a:rPr lang="en-GB" sz="1200" kern="1200" noProof="0" dirty="0" err="1">
                          <a:solidFill>
                            <a:schemeClr val="dk1"/>
                          </a:solidFill>
                          <a:effectLst/>
                          <a:latin typeface="+mn-lt"/>
                          <a:ea typeface="+mn-ea"/>
                          <a:cs typeface="+mn-cs"/>
                        </a:rPr>
                        <a:t>coöperatie</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samenwerken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aan</a:t>
                      </a:r>
                      <a:r>
                        <a:rPr lang="en-GB" sz="1200" kern="1200" noProof="0" dirty="0">
                          <a:solidFill>
                            <a:schemeClr val="dk1"/>
                          </a:solidFill>
                          <a:effectLst/>
                          <a:latin typeface="+mn-lt"/>
                          <a:ea typeface="+mn-ea"/>
                          <a:cs typeface="+mn-cs"/>
                        </a:rPr>
                        <a:t> open science? Op </a:t>
                      </a:r>
                      <a:r>
                        <a:rPr lang="en-GB" sz="1200" kern="1200" noProof="0" dirty="0" err="1">
                          <a:solidFill>
                            <a:schemeClr val="dk1"/>
                          </a:solidFill>
                          <a:effectLst/>
                          <a:latin typeface="+mn-lt"/>
                          <a:ea typeface="+mn-ea"/>
                          <a:cs typeface="+mn-cs"/>
                        </a:rPr>
                        <a:t>dit</a:t>
                      </a:r>
                      <a:r>
                        <a:rPr lang="en-GB" sz="1200" kern="1200" noProof="0" dirty="0">
                          <a:solidFill>
                            <a:schemeClr val="dk1"/>
                          </a:solidFill>
                          <a:effectLst/>
                          <a:latin typeface="+mn-lt"/>
                          <a:ea typeface="+mn-ea"/>
                          <a:cs typeface="+mn-cs"/>
                        </a:rPr>
                        <a:t> moment </a:t>
                      </a:r>
                      <a:r>
                        <a:rPr lang="en-GB" sz="1200" kern="1200" noProof="0" dirty="0" err="1">
                          <a:solidFill>
                            <a:schemeClr val="dk1"/>
                          </a:solidFill>
                          <a:effectLst/>
                          <a:latin typeface="+mn-lt"/>
                          <a:ea typeface="+mn-ea"/>
                          <a:cs typeface="+mn-cs"/>
                        </a:rPr>
                        <a:t>zoeken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onderzoekers</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onafhankelijk</a:t>
                      </a:r>
                      <a:r>
                        <a:rPr lang="en-GB" sz="1200" kern="1200" noProof="0" dirty="0">
                          <a:solidFill>
                            <a:schemeClr val="dk1"/>
                          </a:solidFill>
                          <a:effectLst/>
                          <a:latin typeface="+mn-lt"/>
                          <a:ea typeface="+mn-ea"/>
                          <a:cs typeface="+mn-cs"/>
                        </a:rPr>
                        <a:t> van </a:t>
                      </a:r>
                      <a:r>
                        <a:rPr lang="en-GB" sz="1200" kern="1200" noProof="0" dirty="0" err="1">
                          <a:solidFill>
                            <a:schemeClr val="dk1"/>
                          </a:solidFill>
                          <a:effectLst/>
                          <a:latin typeface="+mn-lt"/>
                          <a:ea typeface="+mn-ea"/>
                          <a:cs typeface="+mn-cs"/>
                        </a:rPr>
                        <a:t>elkaar</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naar</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oplossingen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voor</a:t>
                      </a:r>
                      <a:r>
                        <a:rPr lang="en-GB" sz="1200" kern="1200" noProof="0" dirty="0">
                          <a:solidFill>
                            <a:schemeClr val="dk1"/>
                          </a:solidFill>
                          <a:effectLst/>
                          <a:latin typeface="+mn-lt"/>
                          <a:ea typeface="+mn-ea"/>
                          <a:cs typeface="+mn-cs"/>
                        </a:rPr>
                        <a:t> data-, </a:t>
                      </a:r>
                      <a:r>
                        <a:rPr lang="en-GB" sz="1200" kern="1200" noProof="0" dirty="0" err="1">
                          <a:solidFill>
                            <a:schemeClr val="dk1"/>
                          </a:solidFill>
                          <a:effectLst/>
                          <a:latin typeface="+mn-lt"/>
                          <a:ea typeface="+mn-ea"/>
                          <a:cs typeface="+mn-cs"/>
                        </a:rPr>
                        <a:t>reken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netwerkfaciliteiten</a:t>
                      </a:r>
                      <a:r>
                        <a:rPr lang="en-GB" sz="1200" kern="1200" noProof="0" dirty="0">
                          <a:solidFill>
                            <a:schemeClr val="dk1"/>
                          </a:solidFill>
                          <a:effectLst/>
                          <a:latin typeface="+mn-lt"/>
                          <a:ea typeface="+mn-ea"/>
                          <a:cs typeface="+mn-cs"/>
                        </a:rPr>
                        <a:t>. Die </a:t>
                      </a:r>
                      <a:r>
                        <a:rPr lang="en-GB" sz="1200" kern="1200" noProof="0" dirty="0" err="1">
                          <a:solidFill>
                            <a:schemeClr val="dk1"/>
                          </a:solidFill>
                          <a:effectLst/>
                          <a:latin typeface="+mn-lt"/>
                          <a:ea typeface="+mn-ea"/>
                          <a:cs typeface="+mn-cs"/>
                        </a:rPr>
                        <a:t>vinden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zij</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voornamelijk</a:t>
                      </a:r>
                      <a:r>
                        <a:rPr lang="en-GB" sz="1200" kern="1200" noProof="0" dirty="0">
                          <a:solidFill>
                            <a:schemeClr val="dk1"/>
                          </a:solidFill>
                          <a:effectLst/>
                          <a:latin typeface="+mn-lt"/>
                          <a:ea typeface="+mn-ea"/>
                          <a:cs typeface="+mn-cs"/>
                        </a:rPr>
                        <a:t> in </a:t>
                      </a:r>
                      <a:r>
                        <a:rPr lang="en-GB" sz="1200" kern="1200" noProof="0" dirty="0" err="1">
                          <a:solidFill>
                            <a:schemeClr val="dk1"/>
                          </a:solidFill>
                          <a:effectLst/>
                          <a:latin typeface="+mn-lt"/>
                          <a:ea typeface="+mn-ea"/>
                          <a:cs typeface="+mn-cs"/>
                        </a:rPr>
                        <a:t>hun</a:t>
                      </a:r>
                      <a:r>
                        <a:rPr lang="en-GB" sz="1200" kern="1200" noProof="0" dirty="0">
                          <a:solidFill>
                            <a:schemeClr val="dk1"/>
                          </a:solidFill>
                          <a:effectLst/>
                          <a:latin typeface="+mn-lt"/>
                          <a:ea typeface="+mn-ea"/>
                          <a:cs typeface="+mn-cs"/>
                        </a:rPr>
                        <a:t> eigen (inter)</a:t>
                      </a:r>
                      <a:r>
                        <a:rPr lang="en-GB" sz="1200" kern="1200" noProof="0" dirty="0" err="1">
                          <a:solidFill>
                            <a:schemeClr val="dk1"/>
                          </a:solidFill>
                          <a:effectLst/>
                          <a:latin typeface="+mn-lt"/>
                          <a:ea typeface="+mn-ea"/>
                          <a:cs typeface="+mn-cs"/>
                        </a:rPr>
                        <a:t>nationale</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samenwerkingsverbanden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Dit</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levert</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niet</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altijd</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passende</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oplossingen</a:t>
                      </a:r>
                      <a:r>
                        <a:rPr lang="en-GB" sz="1200" kern="1200" noProof="0" dirty="0">
                          <a:solidFill>
                            <a:schemeClr val="dk1"/>
                          </a:solidFill>
                          <a:effectLst/>
                          <a:latin typeface="+mn-lt"/>
                          <a:ea typeface="+mn-ea"/>
                          <a:cs typeface="+mn-cs"/>
                        </a:rPr>
                        <a:t> op </a:t>
                      </a:r>
                      <a:r>
                        <a:rPr lang="en-GB" sz="1200" kern="1200" noProof="0" dirty="0" err="1">
                          <a:solidFill>
                            <a:schemeClr val="dk1"/>
                          </a:solidFill>
                          <a:effectLst/>
                          <a:latin typeface="+mn-lt"/>
                          <a:ea typeface="+mn-ea"/>
                          <a:cs typeface="+mn-cs"/>
                        </a:rPr>
                        <a:t>en</a:t>
                      </a:r>
                      <a:r>
                        <a:rPr lang="en-GB" sz="1200" kern="1200" noProof="0" dirty="0">
                          <a:solidFill>
                            <a:schemeClr val="dk1"/>
                          </a:solidFill>
                          <a:effectLst/>
                          <a:latin typeface="+mn-lt"/>
                          <a:ea typeface="+mn-ea"/>
                          <a:cs typeface="+mn-cs"/>
                        </a:rPr>
                        <a:t> is </a:t>
                      </a:r>
                      <a:r>
                        <a:rPr lang="en-GB" sz="1200" kern="1200" noProof="0" dirty="0" err="1">
                          <a:solidFill>
                            <a:schemeClr val="dk1"/>
                          </a:solidFill>
                          <a:effectLst/>
                          <a:latin typeface="+mn-lt"/>
                          <a:ea typeface="+mn-ea"/>
                          <a:cs typeface="+mn-cs"/>
                        </a:rPr>
                        <a:t>potentieel</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inefficiënt</a:t>
                      </a:r>
                      <a:r>
                        <a:rPr lang="en-GB" sz="1200" kern="1200" noProof="0" dirty="0">
                          <a:solidFill>
                            <a:schemeClr val="dk1"/>
                          </a:solidFill>
                          <a:effectLst/>
                          <a:latin typeface="+mn-lt"/>
                          <a:ea typeface="+mn-ea"/>
                          <a:cs typeface="+mn-cs"/>
                        </a:rPr>
                        <a:t>. De eigen </a:t>
                      </a:r>
                      <a:r>
                        <a:rPr lang="en-GB" sz="1200" kern="1200" noProof="0" dirty="0" err="1">
                          <a:solidFill>
                            <a:schemeClr val="dk1"/>
                          </a:solidFill>
                          <a:effectLst/>
                          <a:latin typeface="+mn-lt"/>
                          <a:ea typeface="+mn-ea"/>
                          <a:cs typeface="+mn-cs"/>
                        </a:rPr>
                        <a:t>faciliteiten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kunnen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vaak</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niet</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voldoen</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aan</a:t>
                      </a:r>
                      <a:r>
                        <a:rPr lang="en-GB" sz="1200" kern="1200" noProof="0" dirty="0">
                          <a:solidFill>
                            <a:schemeClr val="dk1"/>
                          </a:solidFill>
                          <a:effectLst/>
                          <a:latin typeface="+mn-lt"/>
                          <a:ea typeface="+mn-ea"/>
                          <a:cs typeface="+mn-cs"/>
                        </a:rPr>
                        <a:t> het </a:t>
                      </a:r>
                      <a:r>
                        <a:rPr lang="en-GB" sz="1200" kern="1200" noProof="0" dirty="0" err="1">
                          <a:solidFill>
                            <a:schemeClr val="dk1"/>
                          </a:solidFill>
                          <a:effectLst/>
                          <a:latin typeface="+mn-lt"/>
                          <a:ea typeface="+mn-ea"/>
                          <a:cs typeface="+mn-cs"/>
                        </a:rPr>
                        <a:t>veilig</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delen</a:t>
                      </a:r>
                      <a:r>
                        <a:rPr lang="en-GB" sz="1200" kern="1200" noProof="0" dirty="0">
                          <a:solidFill>
                            <a:schemeClr val="dk1"/>
                          </a:solidFill>
                          <a:effectLst/>
                          <a:latin typeface="+mn-lt"/>
                          <a:ea typeface="+mn-ea"/>
                          <a:cs typeface="+mn-cs"/>
                        </a:rPr>
                        <a:t> van </a:t>
                      </a:r>
                      <a:r>
                        <a:rPr lang="en-GB" sz="1200" kern="1200" noProof="0" dirty="0" err="1">
                          <a:solidFill>
                            <a:schemeClr val="dk1"/>
                          </a:solidFill>
                          <a:effectLst/>
                          <a:latin typeface="+mn-lt"/>
                          <a:ea typeface="+mn-ea"/>
                          <a:cs typeface="+mn-cs"/>
                        </a:rPr>
                        <a:t>deze</a:t>
                      </a:r>
                      <a:r>
                        <a:rPr lang="en-GB" sz="1200" kern="1200" noProof="0" dirty="0">
                          <a:solidFill>
                            <a:schemeClr val="dk1"/>
                          </a:solidFill>
                          <a:effectLst/>
                          <a:latin typeface="+mn-lt"/>
                          <a:ea typeface="+mn-ea"/>
                          <a:cs typeface="+mn-cs"/>
                        </a:rPr>
                        <a:t> </a:t>
                      </a:r>
                      <a:r>
                        <a:rPr lang="en-GB" sz="1200" kern="1200" noProof="0" dirty="0" err="1">
                          <a:solidFill>
                            <a:schemeClr val="dk1"/>
                          </a:solidFill>
                          <a:effectLst/>
                          <a:latin typeface="+mn-lt"/>
                          <a:ea typeface="+mn-ea"/>
                          <a:cs typeface="+mn-cs"/>
                        </a:rPr>
                        <a:t>onderzoeksdata</a:t>
                      </a:r>
                      <a:r>
                        <a:rPr lang="en-GB" sz="1200" kern="1200" noProof="0" dirty="0">
                          <a:solidFill>
                            <a:schemeClr val="dk1"/>
                          </a:solidFill>
                          <a:effectLst/>
                          <a:latin typeface="+mn-lt"/>
                          <a:ea typeface="+mn-ea"/>
                          <a:cs typeface="+mn-cs"/>
                        </a:rPr>
                        <a:t>. </a:t>
                      </a:r>
                      <a:endParaRPr lang="en-GB" sz="1200" b="1" noProof="0" dirty="0"/>
                    </a:p>
                    <a:p>
                      <a:endParaRPr lang="en-GB" sz="1200" noProof="0" dirty="0"/>
                    </a:p>
                  </a:txBody>
                  <a:tcPr/>
                </a:tc>
                <a:tc>
                  <a:txBody>
                    <a:bodyPr/>
                    <a:lstStyle/>
                    <a:p>
                      <a:r>
                        <a:rPr lang="en-GB" sz="1200" noProof="0"/>
                        <a:t>Samen aanjagen van vernieuwing</a:t>
                      </a:r>
                      <a:br>
                        <a:rPr lang="en-GB" sz="1200" noProof="0"/>
                      </a:br>
                      <a:r>
                        <a:rPr lang="en-GB" sz="1200" noProof="0"/>
                        <a:t>Samen de kwaliteit en flexibiliteit van onderwijs en onderzoek verbeteren door optimaal gebruik van ICT.</a:t>
                      </a:r>
                      <a:br>
                        <a:rPr lang="en-GB" sz="1200" noProof="0"/>
                      </a:br>
                      <a:r>
                        <a:rPr lang="en-GB" sz="1200" kern="1200" noProof="0">
                          <a:solidFill>
                            <a:schemeClr val="dk1"/>
                          </a:solidFill>
                          <a:effectLst/>
                          <a:latin typeface="+mn-lt"/>
                          <a:ea typeface="+mn-ea"/>
                          <a:cs typeface="+mn-cs"/>
                        </a:rPr>
                        <a:t>Door bundeling van krachten in Nederland werken we samen aan een betrouwbaar en geavanceerd netwerk voor alle connectiviteits behoeften. Daarbij inbegrepen zijn onderscheidende voorzieningen voor de opslag, verwerking en processing van onderwijs- en onderzoeksdata, cutting-edge high-performance computing voorzieningen en federatief identity management. </a:t>
                      </a:r>
                      <a:endParaRPr lang="en-GB" sz="1200" noProof="0"/>
                    </a:p>
                    <a:p>
                      <a:endParaRPr lang="en-GB" sz="1200" noProof="0"/>
                    </a:p>
                  </a:txBody>
                  <a:tcPr/>
                </a:tc>
                <a:extLst>
                  <a:ext uri="{0D108BD9-81ED-4DB2-BD59-A6C34878D82A}">
                    <a16:rowId xmlns:a16="http://schemas.microsoft.com/office/drawing/2014/main" val="3275594303"/>
                  </a:ext>
                </a:extLst>
              </a:tr>
              <a:tr h="791678">
                <a:tc>
                  <a:txBody>
                    <a:bodyPr/>
                    <a:lstStyle/>
                    <a:p>
                      <a:r>
                        <a:rPr lang="en-GB" sz="1200" noProof="0" dirty="0"/>
                        <a:t>Activities/</a:t>
                      </a:r>
                    </a:p>
                    <a:p>
                      <a:r>
                        <a:rPr lang="en-GB" sz="1200" noProof="0" dirty="0"/>
                        <a:t>resources</a:t>
                      </a:r>
                    </a:p>
                  </a:txBody>
                  <a:tcPr/>
                </a:tc>
                <a:tc>
                  <a:txBody>
                    <a:bodyPr/>
                    <a:lstStyle/>
                    <a:p>
                      <a:r>
                        <a:rPr lang="en-GB" sz="1200" noProof="0"/>
                        <a:t>Successen van samenwerking laten zien op het gebied van </a:t>
                      </a:r>
                      <a:r>
                        <a:rPr lang="en-GB" sz="1200" b="0" kern="1200" noProof="0">
                          <a:solidFill>
                            <a:schemeClr val="dk1"/>
                          </a:solidFill>
                          <a:effectLst/>
                          <a:latin typeface="+mn-lt"/>
                          <a:ea typeface="+mn-ea"/>
                          <a:cs typeface="+mn-cs"/>
                        </a:rPr>
                        <a:t>Flexibel onderwijs, divers leermateriaal, benutten van studiedata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effectLst/>
                          <a:latin typeface="+mn-lt"/>
                          <a:ea typeface="+mn-ea"/>
                          <a:cs typeface="+mn-cs"/>
                        </a:rPr>
                        <a:t>Samenwerking laten zijn met bedrijven/partners</a:t>
                      </a:r>
                      <a:endParaRPr lang="en-GB" sz="1200" b="0" noProof="0">
                        <a:solidFill>
                          <a:schemeClr val="tx1"/>
                        </a:solidFill>
                      </a:endParaRPr>
                    </a:p>
                  </a:txBody>
                  <a:tcPr/>
                </a:tc>
                <a:tc>
                  <a:txBody>
                    <a:bodyPr/>
                    <a:lstStyle/>
                    <a:p>
                      <a:r>
                        <a:rPr lang="en-GB" sz="1200" noProof="0"/>
                        <a:t>Successen van open acces en coöperatieve toegang tot data en instrumenten laten zien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effectLst/>
                          <a:latin typeface="+mn-lt"/>
                          <a:ea typeface="+mn-ea"/>
                          <a:cs typeface="+mn-cs"/>
                        </a:rPr>
                        <a:t>Samenwerking laten zijn met bedrijven/partners</a:t>
                      </a:r>
                      <a:endParaRPr lang="en-GB" sz="1200" b="0" noProof="0">
                        <a:solidFill>
                          <a:schemeClr val="tx1"/>
                        </a:solidFill>
                      </a:endParaRPr>
                    </a:p>
                    <a:p>
                      <a:endParaRPr lang="en-GB" sz="1200" noProof="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err="1"/>
                        <a:t>Successen</a:t>
                      </a:r>
                      <a:r>
                        <a:rPr lang="en-GB" sz="1200" noProof="0" dirty="0"/>
                        <a:t> van </a:t>
                      </a:r>
                      <a:r>
                        <a:rPr lang="en-GB" sz="1200" noProof="0" dirty="0" err="1"/>
                        <a:t>samenwerking</a:t>
                      </a:r>
                      <a:r>
                        <a:rPr lang="en-GB" sz="1200" noProof="0" dirty="0"/>
                        <a:t> </a:t>
                      </a:r>
                      <a:r>
                        <a:rPr lang="en-GB" sz="1200" noProof="0" dirty="0" err="1"/>
                        <a:t>laten</a:t>
                      </a:r>
                      <a:r>
                        <a:rPr lang="en-GB" sz="1200" noProof="0" dirty="0"/>
                        <a:t> </a:t>
                      </a:r>
                      <a:r>
                        <a:rPr lang="en-GB" sz="1200" noProof="0" dirty="0" err="1"/>
                        <a:t>zien</a:t>
                      </a:r>
                      <a:r>
                        <a:rPr lang="en-GB" sz="1200" noProof="0" dirty="0"/>
                        <a:t>, </a:t>
                      </a:r>
                      <a:r>
                        <a:rPr lang="en-GB" sz="1200" noProof="0" dirty="0" err="1"/>
                        <a:t>zowel</a:t>
                      </a:r>
                      <a:r>
                        <a:rPr lang="en-GB" sz="1200" noProof="0" dirty="0"/>
                        <a:t> </a:t>
                      </a:r>
                      <a:r>
                        <a:rPr lang="en-GB" sz="1200" noProof="0" dirty="0" err="1"/>
                        <a:t>bij</a:t>
                      </a:r>
                      <a:r>
                        <a:rPr lang="en-GB" sz="1200" noProof="0" dirty="0"/>
                        <a:t> de </a:t>
                      </a:r>
                      <a:r>
                        <a:rPr lang="en-GB" sz="1200" noProof="0" dirty="0" err="1"/>
                        <a:t>instellingen</a:t>
                      </a:r>
                      <a:r>
                        <a:rPr lang="en-GB" sz="1200" noProof="0" dirty="0"/>
                        <a:t> </a:t>
                      </a:r>
                      <a:r>
                        <a:rPr lang="en-GB" sz="1200" noProof="0" dirty="0" err="1"/>
                        <a:t>zelf</a:t>
                      </a:r>
                      <a:r>
                        <a:rPr lang="en-GB" sz="1200" noProof="0" dirty="0"/>
                        <a:t> </a:t>
                      </a:r>
                      <a:r>
                        <a:rPr lang="en-GB" sz="1200" noProof="0" dirty="0" err="1"/>
                        <a:t>als</a:t>
                      </a:r>
                      <a:r>
                        <a:rPr lang="en-GB" sz="1200" noProof="0" dirty="0"/>
                        <a:t> in de </a:t>
                      </a:r>
                      <a:r>
                        <a:rPr lang="en-GB" sz="1200" noProof="0" dirty="0" err="1"/>
                        <a:t>algemene</a:t>
                      </a:r>
                      <a:r>
                        <a:rPr lang="en-GB" sz="1200" noProof="0" dirty="0"/>
                        <a:t> </a:t>
                      </a:r>
                      <a:r>
                        <a:rPr lang="en-GB" sz="1200" noProof="0" dirty="0" err="1"/>
                        <a:t>pers</a:t>
                      </a:r>
                      <a:endParaRPr lang="en-GB" sz="12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noProof="0" dirty="0" err="1">
                          <a:solidFill>
                            <a:schemeClr val="tx1"/>
                          </a:solidFill>
                          <a:effectLst/>
                          <a:latin typeface="+mn-lt"/>
                          <a:ea typeface="+mn-ea"/>
                          <a:cs typeface="+mn-cs"/>
                        </a:rPr>
                        <a:t>Samenwerking</a:t>
                      </a:r>
                      <a:r>
                        <a:rPr lang="en-GB" sz="1200" b="0" kern="1200" noProof="0" dirty="0">
                          <a:solidFill>
                            <a:schemeClr val="tx1"/>
                          </a:solidFill>
                          <a:effectLst/>
                          <a:latin typeface="+mn-lt"/>
                          <a:ea typeface="+mn-ea"/>
                          <a:cs typeface="+mn-cs"/>
                        </a:rPr>
                        <a:t> </a:t>
                      </a:r>
                      <a:r>
                        <a:rPr lang="en-GB" sz="1200" b="0" kern="1200" noProof="0" dirty="0" err="1">
                          <a:solidFill>
                            <a:srgbClr val="FF0000"/>
                          </a:solidFill>
                          <a:effectLst/>
                          <a:latin typeface="+mn-lt"/>
                          <a:ea typeface="+mn-ea"/>
                          <a:cs typeface="+mn-cs"/>
                        </a:rPr>
                        <a:t>laten</a:t>
                      </a:r>
                      <a:r>
                        <a:rPr lang="en-GB" sz="1200" b="0" kern="1200" noProof="0" dirty="0">
                          <a:solidFill>
                            <a:srgbClr val="FF0000"/>
                          </a:solidFill>
                          <a:effectLst/>
                          <a:latin typeface="+mn-lt"/>
                          <a:ea typeface="+mn-ea"/>
                          <a:cs typeface="+mn-cs"/>
                        </a:rPr>
                        <a:t> </a:t>
                      </a:r>
                      <a:r>
                        <a:rPr lang="en-GB" sz="1200" b="0" kern="1200" noProof="0" dirty="0" err="1">
                          <a:solidFill>
                            <a:srgbClr val="FF0000"/>
                          </a:solidFill>
                          <a:effectLst/>
                          <a:latin typeface="+mn-lt"/>
                          <a:ea typeface="+mn-ea"/>
                          <a:cs typeface="+mn-cs"/>
                        </a:rPr>
                        <a:t>zien</a:t>
                      </a:r>
                      <a:r>
                        <a:rPr lang="en-GB" sz="1200" b="0" kern="1200" noProof="0" dirty="0">
                          <a:solidFill>
                            <a:srgbClr val="FF0000"/>
                          </a:solidFill>
                          <a:effectLst/>
                          <a:latin typeface="+mn-lt"/>
                          <a:ea typeface="+mn-ea"/>
                          <a:cs typeface="+mn-cs"/>
                        </a:rPr>
                        <a:t> met </a:t>
                      </a:r>
                      <a:r>
                        <a:rPr lang="en-GB" sz="1200" b="0" kern="1200" noProof="0" dirty="0" err="1">
                          <a:solidFill>
                            <a:srgbClr val="FF0000"/>
                          </a:solidFill>
                          <a:effectLst/>
                          <a:latin typeface="+mn-lt"/>
                          <a:ea typeface="+mn-ea"/>
                          <a:cs typeface="+mn-cs"/>
                        </a:rPr>
                        <a:t>bedrijven</a:t>
                      </a:r>
                      <a:r>
                        <a:rPr lang="en-GB" sz="1200" b="0" kern="1200" noProof="0" dirty="0">
                          <a:solidFill>
                            <a:srgbClr val="FF0000"/>
                          </a:solidFill>
                          <a:effectLst/>
                          <a:latin typeface="+mn-lt"/>
                          <a:ea typeface="+mn-ea"/>
                          <a:cs typeface="+mn-cs"/>
                        </a:rPr>
                        <a:t>/partners</a:t>
                      </a:r>
                      <a:endParaRPr lang="en-GB" sz="1200" b="0" noProof="0" dirty="0">
                        <a:solidFill>
                          <a:srgbClr val="FF0000"/>
                        </a:solidFill>
                      </a:endParaRPr>
                    </a:p>
                    <a:p>
                      <a:endParaRPr lang="en-GB" sz="1200" noProof="0" dirty="0"/>
                    </a:p>
                  </a:txBody>
                  <a:tcPr/>
                </a:tc>
                <a:extLst>
                  <a:ext uri="{0D108BD9-81ED-4DB2-BD59-A6C34878D82A}">
                    <a16:rowId xmlns:a16="http://schemas.microsoft.com/office/drawing/2014/main" val="1557978118"/>
                  </a:ext>
                </a:extLst>
              </a:tr>
              <a:tr h="1264730">
                <a:tc>
                  <a:txBody>
                    <a:bodyPr/>
                    <a:lstStyle/>
                    <a:p>
                      <a:r>
                        <a:rPr lang="en-GB" sz="1200" noProof="0" dirty="0"/>
                        <a:t>Channels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err="1"/>
                        <a:t>SURF.nl</a:t>
                      </a:r>
                      <a:endParaRPr lang="en-GB" sz="1200" noProof="0" dirty="0"/>
                    </a:p>
                    <a:p>
                      <a:r>
                        <a:rPr lang="en-GB" sz="1200" noProof="0" dirty="0"/>
                        <a:t>Events</a:t>
                      </a:r>
                    </a:p>
                    <a:p>
                      <a:r>
                        <a:rPr lang="en-GB" sz="1200" noProof="0" dirty="0"/>
                        <a:t>PR – in media </a:t>
                      </a:r>
                      <a:r>
                        <a:rPr lang="en-GB" sz="1200" noProof="0" dirty="0" err="1"/>
                        <a:t>successen</a:t>
                      </a:r>
                      <a:r>
                        <a:rPr lang="en-GB" sz="1200" noProof="0" dirty="0"/>
                        <a:t> van SURF </a:t>
                      </a:r>
                      <a:r>
                        <a:rPr lang="en-GB" sz="1200" noProof="0" dirty="0" err="1"/>
                        <a:t>laten</a:t>
                      </a:r>
                      <a:r>
                        <a:rPr lang="en-GB" sz="1200" noProof="0" dirty="0"/>
                        <a:t> </a:t>
                      </a:r>
                      <a:r>
                        <a:rPr lang="en-GB" sz="1200" noProof="0" dirty="0" err="1"/>
                        <a:t>zien</a:t>
                      </a:r>
                      <a:endParaRPr lang="en-GB" sz="1200" noProof="0" dirty="0"/>
                    </a:p>
                  </a:txBody>
                  <a:tcPr/>
                </a:tc>
                <a:tc>
                  <a:txBody>
                    <a:bodyPr/>
                    <a:lstStyle/>
                    <a:p>
                      <a:r>
                        <a:rPr lang="en-GB" sz="1200" noProof="0" dirty="0" err="1"/>
                        <a:t>SURF.nl</a:t>
                      </a:r>
                      <a:endParaRPr lang="en-GB" sz="120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noProof="0" dirty="0"/>
                        <a:t>Events</a:t>
                      </a:r>
                      <a:br>
                        <a:rPr lang="en-GB" sz="1200" noProof="0" dirty="0"/>
                      </a:br>
                      <a:r>
                        <a:rPr lang="en-GB" sz="1200" noProof="0" dirty="0"/>
                        <a:t>PR – in media </a:t>
                      </a:r>
                      <a:r>
                        <a:rPr lang="en-GB" sz="1200" noProof="0" dirty="0" err="1"/>
                        <a:t>successen</a:t>
                      </a:r>
                      <a:r>
                        <a:rPr lang="en-GB" sz="1200" noProof="0" dirty="0"/>
                        <a:t> van SURF </a:t>
                      </a:r>
                      <a:r>
                        <a:rPr lang="en-GB" sz="1200" noProof="0" dirty="0" err="1"/>
                        <a:t>laten</a:t>
                      </a:r>
                      <a:r>
                        <a:rPr lang="en-GB" sz="1200" noProof="0" dirty="0"/>
                        <a:t> </a:t>
                      </a:r>
                      <a:r>
                        <a:rPr lang="en-GB" sz="1200" noProof="0" dirty="0" err="1"/>
                        <a:t>zien</a:t>
                      </a:r>
                      <a:endParaRPr lang="en-GB" sz="1200" noProof="0" dirty="0"/>
                    </a:p>
                  </a:txBody>
                  <a:tcPr/>
                </a:tc>
                <a:tc>
                  <a:txBody>
                    <a:bodyPr/>
                    <a:lstStyle/>
                    <a:p>
                      <a:r>
                        <a:rPr lang="en-GB" sz="1200" noProof="0" dirty="0" err="1"/>
                        <a:t>SURF.nl</a:t>
                      </a:r>
                      <a:endParaRPr lang="en-GB" sz="1200" noProof="0" dirty="0"/>
                    </a:p>
                    <a:p>
                      <a:r>
                        <a:rPr lang="en-GB" sz="1200" noProof="0" dirty="0"/>
                        <a:t>SURF Magazine</a:t>
                      </a:r>
                    </a:p>
                    <a:p>
                      <a:r>
                        <a:rPr lang="en-GB" sz="1200" noProof="0" dirty="0"/>
                        <a:t>SURF summit</a:t>
                      </a:r>
                    </a:p>
                    <a:p>
                      <a:r>
                        <a:rPr lang="en-GB" sz="1200" noProof="0" dirty="0"/>
                        <a:t>PR – in media </a:t>
                      </a:r>
                      <a:r>
                        <a:rPr lang="en-GB" sz="1200" noProof="0" dirty="0" err="1"/>
                        <a:t>successen</a:t>
                      </a:r>
                      <a:r>
                        <a:rPr lang="en-GB" sz="1200" noProof="0" dirty="0"/>
                        <a:t> van SURF </a:t>
                      </a:r>
                      <a:r>
                        <a:rPr lang="en-GB" sz="1200" noProof="0" dirty="0" err="1"/>
                        <a:t>laten</a:t>
                      </a:r>
                      <a:r>
                        <a:rPr lang="en-GB" sz="1200" noProof="0" dirty="0"/>
                        <a:t> </a:t>
                      </a:r>
                      <a:r>
                        <a:rPr lang="en-GB" sz="1200" noProof="0" dirty="0" err="1"/>
                        <a:t>zien</a:t>
                      </a:r>
                      <a:endParaRPr lang="en-GB" sz="1200" noProof="0" dirty="0"/>
                    </a:p>
                  </a:txBody>
                  <a:tcPr/>
                </a:tc>
                <a:extLst>
                  <a:ext uri="{0D108BD9-81ED-4DB2-BD59-A6C34878D82A}">
                    <a16:rowId xmlns:a16="http://schemas.microsoft.com/office/drawing/2014/main" val="2087897362"/>
                  </a:ext>
                </a:extLst>
              </a:tr>
            </a:tbl>
          </a:graphicData>
        </a:graphic>
      </p:graphicFrame>
      <p:sp>
        <p:nvSpPr>
          <p:cNvPr id="4" name="Tekstvak 3">
            <a:extLst>
              <a:ext uri="{FF2B5EF4-FFF2-40B4-BE49-F238E27FC236}">
                <a16:creationId xmlns:a16="http://schemas.microsoft.com/office/drawing/2014/main" id="{8BB02ED3-EF2E-A84A-BA31-B35112A8C795}"/>
              </a:ext>
            </a:extLst>
          </p:cNvPr>
          <p:cNvSpPr txBox="1"/>
          <p:nvPr/>
        </p:nvSpPr>
        <p:spPr>
          <a:xfrm rot="20622343">
            <a:off x="3688658" y="2499920"/>
            <a:ext cx="5258703" cy="1477328"/>
          </a:xfrm>
          <a:prstGeom prst="rect">
            <a:avLst/>
          </a:prstGeom>
          <a:noFill/>
        </p:spPr>
        <p:txBody>
          <a:bodyPr wrap="square" lIns="0" tIns="0" rIns="0" bIns="0" rtlCol="0">
            <a:spAutoFit/>
          </a:bodyPr>
          <a:lstStyle/>
          <a:p>
            <a:pPr algn="l"/>
            <a:r>
              <a:rPr lang="nl-NL" sz="96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125054345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56BF3D1C-1B98-2642-8339-1437E1D564F6}"/>
              </a:ext>
            </a:extLst>
          </p:cNvPr>
          <p:cNvSpPr>
            <a:spLocks noGrp="1"/>
          </p:cNvSpPr>
          <p:nvPr>
            <p:ph type="sldNum" sz="quarter" idx="12"/>
          </p:nvPr>
        </p:nvSpPr>
        <p:spPr/>
        <p:txBody>
          <a:bodyPr/>
          <a:lstStyle/>
          <a:p>
            <a:fld id="{7AD0FE45-509C-4BDF-9EDE-64426F8DF3D2}" type="slidenum">
              <a:rPr lang="nl-NL" smtClean="0"/>
              <a:t>16</a:t>
            </a:fld>
            <a:endParaRPr lang="nl-NL"/>
          </a:p>
        </p:txBody>
      </p:sp>
      <p:graphicFrame>
        <p:nvGraphicFramePr>
          <p:cNvPr id="16" name="Tabel 15">
            <a:extLst>
              <a:ext uri="{FF2B5EF4-FFF2-40B4-BE49-F238E27FC236}">
                <a16:creationId xmlns:a16="http://schemas.microsoft.com/office/drawing/2014/main" id="{C06AB5AE-1526-5C42-BD23-961C87670E09}"/>
              </a:ext>
            </a:extLst>
          </p:cNvPr>
          <p:cNvGraphicFramePr>
            <a:graphicFrameLocks noGrp="1"/>
          </p:cNvGraphicFramePr>
          <p:nvPr>
            <p:extLst>
              <p:ext uri="{D42A27DB-BD31-4B8C-83A1-F6EECF244321}">
                <p14:modId xmlns:p14="http://schemas.microsoft.com/office/powerpoint/2010/main" val="3637124343"/>
              </p:ext>
            </p:extLst>
          </p:nvPr>
        </p:nvGraphicFramePr>
        <p:xfrm>
          <a:off x="200027" y="200026"/>
          <a:ext cx="11758611" cy="6451780"/>
        </p:xfrm>
        <a:graphic>
          <a:graphicData uri="http://schemas.openxmlformats.org/drawingml/2006/table">
            <a:tbl>
              <a:tblPr firstRow="1" bandRow="1">
                <a:tableStyleId>{5C22544A-7EE6-4342-B048-85BDC9FD1C3A}</a:tableStyleId>
              </a:tblPr>
              <a:tblGrid>
                <a:gridCol w="985836">
                  <a:extLst>
                    <a:ext uri="{9D8B030D-6E8A-4147-A177-3AD203B41FA5}">
                      <a16:colId xmlns:a16="http://schemas.microsoft.com/office/drawing/2014/main" val="3099747543"/>
                    </a:ext>
                  </a:extLst>
                </a:gridCol>
                <a:gridCol w="3590925">
                  <a:extLst>
                    <a:ext uri="{9D8B030D-6E8A-4147-A177-3AD203B41FA5}">
                      <a16:colId xmlns:a16="http://schemas.microsoft.com/office/drawing/2014/main" val="3522538727"/>
                    </a:ext>
                  </a:extLst>
                </a:gridCol>
                <a:gridCol w="3590925">
                  <a:extLst>
                    <a:ext uri="{9D8B030D-6E8A-4147-A177-3AD203B41FA5}">
                      <a16:colId xmlns:a16="http://schemas.microsoft.com/office/drawing/2014/main" val="342229881"/>
                    </a:ext>
                  </a:extLst>
                </a:gridCol>
                <a:gridCol w="3590925">
                  <a:extLst>
                    <a:ext uri="{9D8B030D-6E8A-4147-A177-3AD203B41FA5}">
                      <a16:colId xmlns:a16="http://schemas.microsoft.com/office/drawing/2014/main" val="3234126129"/>
                    </a:ext>
                  </a:extLst>
                </a:gridCol>
              </a:tblGrid>
              <a:tr h="299645">
                <a:tc gridSpan="4">
                  <a:txBody>
                    <a:bodyPr/>
                    <a:lstStyle/>
                    <a:p>
                      <a:r>
                        <a:rPr lang="nl-NL" sz="1200" b="1" dirty="0"/>
                        <a:t>Versterken merkenbekendheid</a:t>
                      </a:r>
                      <a:endParaRPr lang="nl-NL" sz="1200" dirty="0"/>
                    </a:p>
                  </a:txBody>
                  <a:tcPr/>
                </a:tc>
                <a:tc hMerge="1">
                  <a:txBody>
                    <a:bodyPr/>
                    <a:lstStyle/>
                    <a:p>
                      <a:endParaRPr lang="nl-NL" sz="1200" dirty="0"/>
                    </a:p>
                  </a:txBody>
                  <a:tcPr/>
                </a:tc>
                <a:tc hMerge="1">
                  <a:txBody>
                    <a:bodyPr/>
                    <a:lstStyle/>
                    <a:p>
                      <a:endParaRPr lang="nl-NL" sz="1200" dirty="0"/>
                    </a:p>
                  </a:txBody>
                  <a:tcPr/>
                </a:tc>
                <a:tc hMerge="1">
                  <a:txBody>
                    <a:bodyPr/>
                    <a:lstStyle/>
                    <a:p>
                      <a:endParaRPr lang="nl-NL" sz="1200" dirty="0"/>
                    </a:p>
                  </a:txBody>
                  <a:tcPr/>
                </a:tc>
                <a:extLst>
                  <a:ext uri="{0D108BD9-81ED-4DB2-BD59-A6C34878D82A}">
                    <a16:rowId xmlns:a16="http://schemas.microsoft.com/office/drawing/2014/main" val="1458514417"/>
                  </a:ext>
                </a:extLst>
              </a:tr>
              <a:tr h="314631">
                <a:tc>
                  <a:txBody>
                    <a:bodyPr/>
                    <a:lstStyle/>
                    <a:p>
                      <a:r>
                        <a:rPr lang="nl-NL" sz="1200" b="1" dirty="0"/>
                        <a:t>Werkveld</a:t>
                      </a:r>
                    </a:p>
                  </a:txBody>
                  <a:tcPr/>
                </a:tc>
                <a:tc>
                  <a:txBody>
                    <a:bodyPr/>
                    <a:lstStyle/>
                    <a:p>
                      <a:r>
                        <a:rPr lang="nl-NL" sz="1200" b="1" dirty="0"/>
                        <a:t>Onderwijs</a:t>
                      </a:r>
                    </a:p>
                  </a:txBody>
                  <a:tcPr/>
                </a:tc>
                <a:tc>
                  <a:txBody>
                    <a:bodyPr/>
                    <a:lstStyle/>
                    <a:p>
                      <a:r>
                        <a:rPr lang="nl-NL" sz="1200" b="1" dirty="0"/>
                        <a:t>Onderzoek</a:t>
                      </a:r>
                    </a:p>
                  </a:txBody>
                  <a:tcPr/>
                </a:tc>
                <a:tc>
                  <a:txBody>
                    <a:bodyPr/>
                    <a:lstStyle/>
                    <a:p>
                      <a:r>
                        <a:rPr lang="nl-NL" sz="1200" b="1" dirty="0"/>
                        <a:t>Coöperatieve ICT</a:t>
                      </a:r>
                    </a:p>
                  </a:txBody>
                  <a:tcPr/>
                </a:tc>
                <a:extLst>
                  <a:ext uri="{0D108BD9-81ED-4DB2-BD59-A6C34878D82A}">
                    <a16:rowId xmlns:a16="http://schemas.microsoft.com/office/drawing/2014/main" val="1000362947"/>
                  </a:ext>
                </a:extLst>
              </a:tr>
              <a:tr h="337639">
                <a:tc>
                  <a:txBody>
                    <a:bodyPr/>
                    <a:lstStyle/>
                    <a:p>
                      <a:r>
                        <a:rPr lang="nl-NL" sz="1200" dirty="0"/>
                        <a:t>Doelgroep</a:t>
                      </a:r>
                    </a:p>
                  </a:txBody>
                  <a:tcPr/>
                </a:tc>
                <a:tc>
                  <a:txBody>
                    <a:bodyPr/>
                    <a:lstStyle/>
                    <a:p>
                      <a:r>
                        <a:rPr lang="nl-NL" sz="1200" dirty="0"/>
                        <a:t>Docenten, </a:t>
                      </a:r>
                      <a:r>
                        <a:rPr lang="nl-NL" sz="1200" dirty="0" err="1"/>
                        <a:t>ICTO’s</a:t>
                      </a:r>
                      <a:endParaRPr lang="nl-NL" sz="1200" dirty="0"/>
                    </a:p>
                  </a:txBody>
                  <a:tcPr/>
                </a:tc>
                <a:tc>
                  <a:txBody>
                    <a:bodyPr/>
                    <a:lstStyle/>
                    <a:p>
                      <a:r>
                        <a:rPr lang="nl-NL" sz="1200" dirty="0"/>
                        <a:t>Onderzoekers, wetenschappelijke medewerkers </a:t>
                      </a:r>
                    </a:p>
                  </a:txBody>
                  <a:tcPr/>
                </a:tc>
                <a:tc>
                  <a:txBody>
                    <a:bodyPr/>
                    <a:lstStyle/>
                    <a:p>
                      <a:r>
                        <a:rPr lang="nl-NL" sz="1200" dirty="0"/>
                        <a:t>Bestuurders, managers, ICT-directeuren, medewerkers ICT, beleidsmedewerkers/adviseurs, inkopers</a:t>
                      </a:r>
                    </a:p>
                  </a:txBody>
                  <a:tcPr/>
                </a:tc>
                <a:extLst>
                  <a:ext uri="{0D108BD9-81ED-4DB2-BD59-A6C34878D82A}">
                    <a16:rowId xmlns:a16="http://schemas.microsoft.com/office/drawing/2014/main" val="1344278859"/>
                  </a:ext>
                </a:extLst>
              </a:tr>
              <a:tr h="1438313">
                <a:tc>
                  <a:txBody>
                    <a:bodyPr/>
                    <a:lstStyle/>
                    <a:p>
                      <a:r>
                        <a:rPr lang="nl-NL" sz="1200" dirty="0"/>
                        <a:t>Doelstelling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Docenten en </a:t>
                      </a:r>
                      <a:r>
                        <a:rPr lang="nl-NL" sz="1200" dirty="0" err="1"/>
                        <a:t>ICTO’s</a:t>
                      </a:r>
                      <a:r>
                        <a:rPr lang="nl-NL" sz="1200" dirty="0"/>
                        <a:t> weten wat SURF te bieden heeft op het gebied van onderwijs en ICT.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Bij een nieuwe onderwijsuitdaging met ICT kloppen ze eerst bij SURF aan.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kent de </a:t>
                      </a:r>
                      <a:r>
                        <a:rPr lang="nl-NL" sz="1200" kern="1200" dirty="0">
                          <a:solidFill>
                            <a:schemeClr val="dk1"/>
                          </a:solidFill>
                          <a:effectLst/>
                          <a:latin typeface="+mn-lt"/>
                          <a:ea typeface="+mn-ea"/>
                          <a:cs typeface="+mn-cs"/>
                        </a:rPr>
                        <a:t>SURF-aanpak met kernactiviteiten: innovatie, dienstverlening, en kennisuitwisseling. </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txBody>
                  <a:tcPr/>
                </a:tc>
                <a:tc>
                  <a:txBody>
                    <a:bodyPr/>
                    <a:lstStyle/>
                    <a:p>
                      <a:r>
                        <a:rPr lang="nl-NL" sz="1200" dirty="0"/>
                        <a:t>Doelgroep weet wat de mogelijkheden en voordelen van Open </a:t>
                      </a:r>
                      <a:r>
                        <a:rPr lang="nl-NL" sz="1200" dirty="0" err="1"/>
                        <a:t>Science</a:t>
                      </a:r>
                      <a:r>
                        <a:rPr lang="nl-NL" sz="1200" dirty="0"/>
                        <a:t> zijn en kennen de mogelijkheden die door SURF worden geboden.</a:t>
                      </a:r>
                    </a:p>
                    <a:p>
                      <a:r>
                        <a:rPr lang="nl-NL" sz="1200" dirty="0"/>
                        <a:t>Bij een nieuwe ICT uitdaging denken ze eerst aan SURF.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kent de </a:t>
                      </a:r>
                      <a:r>
                        <a:rPr lang="nl-NL" sz="1200" kern="1200" dirty="0">
                          <a:solidFill>
                            <a:schemeClr val="dk1"/>
                          </a:solidFill>
                          <a:effectLst/>
                          <a:latin typeface="+mn-lt"/>
                          <a:ea typeface="+mn-ea"/>
                          <a:cs typeface="+mn-cs"/>
                        </a:rPr>
                        <a:t>SURF-aanpak met kernactiviteiten: innovatie, dienstverlening, en kennisuitwisseling. </a:t>
                      </a:r>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weet wat SURF te bieden heeft en waar SURF voor staat.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Bij een nieuwe ICT uitdaging neemt men eerst contact op met SURF.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kent de </a:t>
                      </a:r>
                      <a:r>
                        <a:rPr lang="nl-NL" sz="1200" kern="1200" dirty="0">
                          <a:solidFill>
                            <a:schemeClr val="dk1"/>
                          </a:solidFill>
                          <a:effectLst/>
                          <a:latin typeface="+mn-lt"/>
                          <a:ea typeface="+mn-ea"/>
                          <a:cs typeface="+mn-cs"/>
                        </a:rPr>
                        <a:t>SURF-aanpak met kernactiviteiten: innovatie, dienstverlening, en kennisuitwisseling. </a:t>
                      </a:r>
                      <a:endParaRPr lang="nl-NL" sz="1200" dirty="0"/>
                    </a:p>
                    <a:p>
                      <a:endParaRPr lang="nl-NL" sz="1200" dirty="0"/>
                    </a:p>
                  </a:txBody>
                  <a:tcPr/>
                </a:tc>
                <a:extLst>
                  <a:ext uri="{0D108BD9-81ED-4DB2-BD59-A6C34878D82A}">
                    <a16:rowId xmlns:a16="http://schemas.microsoft.com/office/drawing/2014/main" val="1096473744"/>
                  </a:ext>
                </a:extLst>
              </a:tr>
              <a:tr h="1630088">
                <a:tc>
                  <a:txBody>
                    <a:bodyPr/>
                    <a:lstStyle/>
                    <a:p>
                      <a:r>
                        <a:rPr lang="nl-NL" sz="1200" dirty="0"/>
                        <a:t>Boodschap</a:t>
                      </a:r>
                    </a:p>
                  </a:txBody>
                  <a:tcPr/>
                </a:tc>
                <a:tc>
                  <a:txBody>
                    <a:bodyPr/>
                    <a:lstStyle/>
                    <a:p>
                      <a:r>
                        <a:rPr lang="nl-NL" sz="1200" dirty="0"/>
                        <a:t>Samen aanjagen van onderwijsvernieuwing</a:t>
                      </a:r>
                    </a:p>
                    <a:p>
                      <a:r>
                        <a:rPr lang="nl-NL" sz="1200" dirty="0"/>
                        <a:t>Onderwijsvernieuwing levert …….op</a:t>
                      </a:r>
                    </a:p>
                    <a:p>
                      <a:r>
                        <a:rPr lang="nl-NL" sz="1200" b="1" kern="1200" dirty="0">
                          <a:solidFill>
                            <a:schemeClr val="dk1"/>
                          </a:solidFill>
                          <a:effectLst/>
                          <a:latin typeface="+mn-lt"/>
                          <a:ea typeface="+mn-ea"/>
                          <a:cs typeface="+mn-cs"/>
                        </a:rPr>
                        <a:t>Flexibel onderwijs, divers leermateriaal, benutten van studiedata</a:t>
                      </a:r>
                      <a:endParaRPr lang="nl-NL" sz="1200" dirty="0"/>
                    </a:p>
                  </a:txBody>
                  <a:tcPr/>
                </a:tc>
                <a:tc>
                  <a:txBody>
                    <a:bodyPr/>
                    <a:lstStyle/>
                    <a:p>
                      <a:r>
                        <a:rPr lang="nl-NL" sz="1200" dirty="0"/>
                        <a:t>Samen aanjagen van Open </a:t>
                      </a:r>
                      <a:r>
                        <a:rPr lang="nl-NL" sz="1200" dirty="0" err="1"/>
                        <a:t>Science</a:t>
                      </a:r>
                      <a:endParaRPr lang="nl-NL" sz="1200" dirty="0"/>
                    </a:p>
                    <a:p>
                      <a:r>
                        <a:rPr lang="nl-NL" sz="1200" dirty="0"/>
                        <a:t>Door middel van open </a:t>
                      </a:r>
                      <a:r>
                        <a:rPr lang="nl-NL" sz="1200" dirty="0" err="1"/>
                        <a:t>science</a:t>
                      </a:r>
                      <a:r>
                        <a:rPr lang="nl-NL" sz="1200" dirty="0"/>
                        <a:t> kunnen onderzoekers ………</a:t>
                      </a:r>
                    </a:p>
                    <a:p>
                      <a:r>
                        <a:rPr lang="nl-NL" sz="1200" b="1" kern="1200" dirty="0">
                          <a:solidFill>
                            <a:schemeClr val="dk1"/>
                          </a:solidFill>
                          <a:effectLst/>
                          <a:latin typeface="+mn-lt"/>
                          <a:ea typeface="+mn-ea"/>
                          <a:cs typeface="+mn-cs"/>
                        </a:rPr>
                        <a:t>Onbegrensde toegang, aanjager open </a:t>
                      </a:r>
                      <a:r>
                        <a:rPr lang="nl-NL" sz="1200" b="1" kern="1200" dirty="0" err="1">
                          <a:solidFill>
                            <a:schemeClr val="dk1"/>
                          </a:solidFill>
                          <a:effectLst/>
                          <a:latin typeface="+mn-lt"/>
                          <a:ea typeface="+mn-ea"/>
                          <a:cs typeface="+mn-cs"/>
                        </a:rPr>
                        <a:t>science</a:t>
                      </a:r>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Samen aanjagen van vernieuwing</a:t>
                      </a:r>
                      <a:br>
                        <a:rPr lang="nl-NL" sz="1200" dirty="0"/>
                      </a:br>
                      <a:r>
                        <a:rPr lang="nl-NL" sz="1200" kern="1200" dirty="0">
                          <a:solidFill>
                            <a:schemeClr val="dk1"/>
                          </a:solidFill>
                          <a:effectLst/>
                          <a:latin typeface="+mn-lt"/>
                          <a:ea typeface="+mn-ea"/>
                          <a:cs typeface="+mn-cs"/>
                        </a:rPr>
                        <a:t>SURF biedt een palet van kennis, innovatie en dienstverlening op inhoudelijke domeinen als netwerk, </a:t>
                      </a:r>
                      <a:r>
                        <a:rPr lang="nl-NL" sz="1200" kern="1200" dirty="0" err="1">
                          <a:solidFill>
                            <a:schemeClr val="dk1"/>
                          </a:solidFill>
                          <a:effectLst/>
                          <a:latin typeface="+mn-lt"/>
                          <a:ea typeface="+mn-ea"/>
                          <a:cs typeface="+mn-cs"/>
                        </a:rPr>
                        <a:t>identity</a:t>
                      </a:r>
                      <a:r>
                        <a:rPr lang="nl-NL" sz="1200" kern="1200" dirty="0">
                          <a:solidFill>
                            <a:schemeClr val="dk1"/>
                          </a:solidFill>
                          <a:effectLst/>
                          <a:latin typeface="+mn-lt"/>
                          <a:ea typeface="+mn-ea"/>
                          <a:cs typeface="+mn-cs"/>
                        </a:rPr>
                        <a:t>, </a:t>
                      </a:r>
                      <a:r>
                        <a:rPr lang="nl-NL" sz="1200" kern="1200" dirty="0" err="1">
                          <a:solidFill>
                            <a:schemeClr val="dk1"/>
                          </a:solidFill>
                          <a:effectLst/>
                          <a:latin typeface="+mn-lt"/>
                          <a:ea typeface="+mn-ea"/>
                          <a:cs typeface="+mn-cs"/>
                        </a:rPr>
                        <a:t>compute</a:t>
                      </a:r>
                      <a:r>
                        <a:rPr lang="nl-NL" sz="1200" kern="1200" dirty="0">
                          <a:solidFill>
                            <a:schemeClr val="dk1"/>
                          </a:solidFill>
                          <a:effectLst/>
                          <a:latin typeface="+mn-lt"/>
                          <a:ea typeface="+mn-ea"/>
                          <a:cs typeface="+mn-cs"/>
                        </a:rPr>
                        <a:t>, data, security, privacy en </a:t>
                      </a:r>
                      <a:r>
                        <a:rPr lang="nl-NL" sz="1200" kern="1200" dirty="0" err="1">
                          <a:solidFill>
                            <a:schemeClr val="dk1"/>
                          </a:solidFill>
                          <a:effectLst/>
                          <a:latin typeface="+mn-lt"/>
                          <a:ea typeface="+mn-ea"/>
                          <a:cs typeface="+mn-cs"/>
                        </a:rPr>
                        <a:t>cloud</a:t>
                      </a:r>
                      <a:r>
                        <a:rPr lang="nl-NL" sz="1200" kern="1200" dirty="0">
                          <a:solidFill>
                            <a:schemeClr val="dk1"/>
                          </a:solidFill>
                          <a:effectLst/>
                          <a:latin typeface="+mn-lt"/>
                          <a:ea typeface="+mn-ea"/>
                          <a:cs typeface="+mn-cs"/>
                        </a:rPr>
                        <a:t>. Tevens borgt SURF de rechtmatige inkoop voor zijn leden en verzorgt contractmanagement, digitale distributieplatformen en gebruikerssupport.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dk1"/>
                          </a:solidFill>
                          <a:effectLst/>
                          <a:latin typeface="+mn-lt"/>
                          <a:ea typeface="+mn-ea"/>
                          <a:cs typeface="+mn-cs"/>
                        </a:rPr>
                        <a:t>Wereldklasse voorzieningen, smart campus, veilig in een digitale wereld,  </a:t>
                      </a:r>
                      <a:endParaRPr lang="nl-NL" sz="1200" dirty="0"/>
                    </a:p>
                    <a:p>
                      <a:endParaRPr lang="nl-NL" sz="1200" dirty="0"/>
                    </a:p>
                  </a:txBody>
                  <a:tcPr/>
                </a:tc>
                <a:extLst>
                  <a:ext uri="{0D108BD9-81ED-4DB2-BD59-A6C34878D82A}">
                    <a16:rowId xmlns:a16="http://schemas.microsoft.com/office/drawing/2014/main" val="3275594303"/>
                  </a:ext>
                </a:extLst>
              </a:tr>
              <a:tr h="966693">
                <a:tc>
                  <a:txBody>
                    <a:bodyPr/>
                    <a:lstStyle/>
                    <a:p>
                      <a:r>
                        <a:rPr lang="nl-NL" sz="1200" dirty="0"/>
                        <a:t>Activiteiten/</a:t>
                      </a:r>
                    </a:p>
                    <a:p>
                      <a:r>
                        <a:rPr lang="nl-NL" sz="1200" dirty="0"/>
                        <a:t>middelen</a:t>
                      </a:r>
                    </a:p>
                  </a:txBody>
                  <a:tcPr/>
                </a:tc>
                <a:tc>
                  <a:txBody>
                    <a:bodyPr/>
                    <a:lstStyle/>
                    <a:p>
                      <a:r>
                        <a:rPr lang="nl-NL" sz="1200" dirty="0"/>
                        <a:t>Overzicht van de onderwijs dienstverlening op </a:t>
                      </a:r>
                      <a:r>
                        <a:rPr lang="nl-NL" sz="1200" dirty="0" err="1"/>
                        <a:t>SURF.nl</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dk1"/>
                          </a:solidFill>
                          <a:effectLst/>
                          <a:latin typeface="+mn-lt"/>
                          <a:ea typeface="+mn-ea"/>
                          <a:cs typeface="+mn-cs"/>
                        </a:rPr>
                        <a:t>Meerwaarde van dienstverlening helder via </a:t>
                      </a:r>
                      <a:r>
                        <a:rPr lang="nl-NL" sz="1200" kern="1200" dirty="0" err="1">
                          <a:solidFill>
                            <a:schemeClr val="dk1"/>
                          </a:solidFill>
                          <a:effectLst/>
                          <a:latin typeface="+mn-lt"/>
                          <a:ea typeface="+mn-ea"/>
                          <a:cs typeface="+mn-cs"/>
                        </a:rPr>
                        <a:t>use</a:t>
                      </a:r>
                      <a:r>
                        <a:rPr lang="nl-NL" sz="1200" kern="1200" dirty="0">
                          <a:solidFill>
                            <a:schemeClr val="dk1"/>
                          </a:solidFill>
                          <a:effectLst/>
                          <a:latin typeface="+mn-lt"/>
                          <a:ea typeface="+mn-ea"/>
                          <a:cs typeface="+mn-cs"/>
                        </a:rPr>
                        <a:t> cases</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Eenduidig merkenbeleid en portfolio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Overzicht op </a:t>
                      </a:r>
                      <a:r>
                        <a:rPr lang="nl-NL" sz="1200" dirty="0" err="1"/>
                        <a:t>SURF.nl</a:t>
                      </a:r>
                      <a:r>
                        <a:rPr lang="nl-NL" sz="1200" dirty="0"/>
                        <a:t> van </a:t>
                      </a:r>
                      <a:r>
                        <a:rPr lang="nl-NL" sz="1200" kern="1200" dirty="0">
                          <a:solidFill>
                            <a:schemeClr val="dk1"/>
                          </a:solidFill>
                          <a:effectLst/>
                          <a:latin typeface="+mn-lt"/>
                          <a:ea typeface="+mn-ea"/>
                          <a:cs typeface="+mn-cs"/>
                        </a:rPr>
                        <a:t>oplossingen voor data-, reken- en netwerkfaciliteiten.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dk1"/>
                          </a:solidFill>
                          <a:effectLst/>
                          <a:latin typeface="+mn-lt"/>
                          <a:ea typeface="+mn-ea"/>
                          <a:cs typeface="+mn-cs"/>
                        </a:rPr>
                        <a:t>Meerwaarde van dienstverlening helder via </a:t>
                      </a:r>
                      <a:r>
                        <a:rPr lang="nl-NL" sz="1200" kern="1200" dirty="0" err="1">
                          <a:solidFill>
                            <a:schemeClr val="dk1"/>
                          </a:solidFill>
                          <a:effectLst/>
                          <a:latin typeface="+mn-lt"/>
                          <a:ea typeface="+mn-ea"/>
                          <a:cs typeface="+mn-cs"/>
                        </a:rPr>
                        <a:t>use</a:t>
                      </a:r>
                      <a:r>
                        <a:rPr lang="nl-NL" sz="1200" kern="1200" dirty="0">
                          <a:solidFill>
                            <a:schemeClr val="dk1"/>
                          </a:solidFill>
                          <a:effectLst/>
                          <a:latin typeface="+mn-lt"/>
                          <a:ea typeface="+mn-ea"/>
                          <a:cs typeface="+mn-cs"/>
                        </a:rPr>
                        <a:t> cases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Eenduidig merkenbeleid en portfolio</a:t>
                      </a:r>
                    </a:p>
                    <a:p>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dk1"/>
                          </a:solidFill>
                          <a:effectLst/>
                          <a:latin typeface="+mn-lt"/>
                          <a:ea typeface="+mn-ea"/>
                          <a:cs typeface="+mn-cs"/>
                        </a:rPr>
                        <a:t>Overzicht dienstverlening van SURF is beschikbaar op </a:t>
                      </a:r>
                      <a:r>
                        <a:rPr lang="nl-NL" sz="1200" kern="1200" dirty="0" err="1">
                          <a:solidFill>
                            <a:schemeClr val="dk1"/>
                          </a:solidFill>
                          <a:effectLst/>
                          <a:latin typeface="+mn-lt"/>
                          <a:ea typeface="+mn-ea"/>
                          <a:cs typeface="+mn-cs"/>
                        </a:rPr>
                        <a:t>SURF.nl</a:t>
                      </a:r>
                      <a:endParaRPr lang="nl-NL" sz="12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dk1"/>
                          </a:solidFill>
                          <a:effectLst/>
                          <a:latin typeface="+mn-lt"/>
                          <a:ea typeface="+mn-ea"/>
                          <a:cs typeface="+mn-cs"/>
                        </a:rPr>
                        <a:t>Meerwaarde van dienstverlening helder via </a:t>
                      </a:r>
                      <a:r>
                        <a:rPr lang="nl-NL" sz="1200" kern="1200" dirty="0" err="1">
                          <a:solidFill>
                            <a:schemeClr val="dk1"/>
                          </a:solidFill>
                          <a:effectLst/>
                          <a:latin typeface="+mn-lt"/>
                          <a:ea typeface="+mn-ea"/>
                          <a:cs typeface="+mn-cs"/>
                        </a:rPr>
                        <a:t>use</a:t>
                      </a:r>
                      <a:r>
                        <a:rPr lang="nl-NL" sz="1200" kern="1200" dirty="0">
                          <a:solidFill>
                            <a:schemeClr val="dk1"/>
                          </a:solidFill>
                          <a:effectLst/>
                          <a:latin typeface="+mn-lt"/>
                          <a:ea typeface="+mn-ea"/>
                          <a:cs typeface="+mn-cs"/>
                        </a:rPr>
                        <a:t> cases</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Eenduidig merkenbeleid en portfolio</a:t>
                      </a:r>
                    </a:p>
                  </a:txBody>
                  <a:tcPr/>
                </a:tc>
                <a:extLst>
                  <a:ext uri="{0D108BD9-81ED-4DB2-BD59-A6C34878D82A}">
                    <a16:rowId xmlns:a16="http://schemas.microsoft.com/office/drawing/2014/main" val="1557978118"/>
                  </a:ext>
                </a:extLst>
              </a:tr>
              <a:tr h="1015911">
                <a:tc>
                  <a:txBody>
                    <a:bodyPr/>
                    <a:lstStyle/>
                    <a:p>
                      <a:r>
                        <a:rPr lang="nl-NL" sz="1200" dirty="0"/>
                        <a:t>Kanalen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Social</a:t>
                      </a:r>
                      <a:r>
                        <a:rPr lang="nl-NL" sz="1200" dirty="0"/>
                        <a:t> media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SURF.nl</a:t>
                      </a:r>
                      <a:endParaRPr lang="nl-NL" sz="1200" dirty="0"/>
                    </a:p>
                    <a:p>
                      <a:r>
                        <a:rPr lang="nl-NL" sz="1200" dirty="0"/>
                        <a:t>Bijeenkomsten</a:t>
                      </a:r>
                    </a:p>
                    <a:p>
                      <a:r>
                        <a:rPr lang="nl-NL" sz="1200" dirty="0"/>
                        <a:t>Community/project managers</a:t>
                      </a:r>
                    </a:p>
                  </a:txBody>
                  <a:tcPr/>
                </a:tc>
                <a:tc>
                  <a:txBody>
                    <a:bodyPr/>
                    <a:lstStyle/>
                    <a:p>
                      <a:r>
                        <a:rPr lang="nl-NL" sz="1200" dirty="0" err="1"/>
                        <a:t>SURF.nl</a:t>
                      </a:r>
                      <a:endParaRPr lang="nl-NL" sz="1200" dirty="0"/>
                    </a:p>
                    <a:p>
                      <a:r>
                        <a:rPr lang="nl-NL" sz="1200" dirty="0"/>
                        <a:t>Community managers</a:t>
                      </a:r>
                    </a:p>
                    <a:p>
                      <a:r>
                        <a:rPr lang="nl-NL" sz="1200" dirty="0"/>
                        <a:t>Bijeenkomsten</a:t>
                      </a:r>
                    </a:p>
                  </a:txBody>
                  <a:tcPr/>
                </a:tc>
                <a:tc>
                  <a:txBody>
                    <a:bodyPr/>
                    <a:lstStyle/>
                    <a:p>
                      <a:r>
                        <a:rPr lang="nl-NL" sz="1200" dirty="0"/>
                        <a:t>Relatiemanagers</a:t>
                      </a:r>
                    </a:p>
                    <a:p>
                      <a:r>
                        <a:rPr lang="nl-NL" sz="1200" dirty="0" err="1"/>
                        <a:t>SURF.nl</a:t>
                      </a:r>
                      <a:endParaRPr lang="nl-NL" sz="1200" dirty="0"/>
                    </a:p>
                    <a:p>
                      <a:r>
                        <a:rPr lang="nl-NL" sz="1200" dirty="0"/>
                        <a:t>Nieuwsbrief en Magazine</a:t>
                      </a:r>
                    </a:p>
                    <a:p>
                      <a:r>
                        <a:rPr lang="nl-NL" sz="1200" dirty="0"/>
                        <a:t>SURF wiki</a:t>
                      </a:r>
                    </a:p>
                    <a:p>
                      <a:r>
                        <a:rPr lang="nl-NL" sz="1200" dirty="0"/>
                        <a:t>bijeenkomsten</a:t>
                      </a:r>
                    </a:p>
                  </a:txBody>
                  <a:tcPr/>
                </a:tc>
                <a:extLst>
                  <a:ext uri="{0D108BD9-81ED-4DB2-BD59-A6C34878D82A}">
                    <a16:rowId xmlns:a16="http://schemas.microsoft.com/office/drawing/2014/main" val="2087897362"/>
                  </a:ext>
                </a:extLst>
              </a:tr>
            </a:tbl>
          </a:graphicData>
        </a:graphic>
      </p:graphicFrame>
      <p:sp>
        <p:nvSpPr>
          <p:cNvPr id="4" name="Tekstvak 3">
            <a:extLst>
              <a:ext uri="{FF2B5EF4-FFF2-40B4-BE49-F238E27FC236}">
                <a16:creationId xmlns:a16="http://schemas.microsoft.com/office/drawing/2014/main" id="{56009128-67C3-3840-979E-51B8B1F524F7}"/>
              </a:ext>
            </a:extLst>
          </p:cNvPr>
          <p:cNvSpPr txBox="1"/>
          <p:nvPr/>
        </p:nvSpPr>
        <p:spPr>
          <a:xfrm rot="20622343">
            <a:off x="3688658" y="2499920"/>
            <a:ext cx="5258703" cy="1477328"/>
          </a:xfrm>
          <a:prstGeom prst="rect">
            <a:avLst/>
          </a:prstGeom>
          <a:noFill/>
        </p:spPr>
        <p:txBody>
          <a:bodyPr wrap="square" lIns="0" tIns="0" rIns="0" bIns="0" rtlCol="0">
            <a:spAutoFit/>
          </a:bodyPr>
          <a:lstStyle/>
          <a:p>
            <a:pPr algn="l"/>
            <a:r>
              <a:rPr lang="nl-NL" sz="96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265715528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56BF3D1C-1B98-2642-8339-1437E1D564F6}"/>
              </a:ext>
            </a:extLst>
          </p:cNvPr>
          <p:cNvSpPr>
            <a:spLocks noGrp="1"/>
          </p:cNvSpPr>
          <p:nvPr>
            <p:ph type="sldNum" sz="quarter" idx="12"/>
          </p:nvPr>
        </p:nvSpPr>
        <p:spPr/>
        <p:txBody>
          <a:bodyPr/>
          <a:lstStyle/>
          <a:p>
            <a:fld id="{7AD0FE45-509C-4BDF-9EDE-64426F8DF3D2}" type="slidenum">
              <a:rPr lang="nl-NL" smtClean="0"/>
              <a:t>17</a:t>
            </a:fld>
            <a:endParaRPr lang="nl-NL"/>
          </a:p>
        </p:txBody>
      </p:sp>
      <p:graphicFrame>
        <p:nvGraphicFramePr>
          <p:cNvPr id="16" name="Tabel 15">
            <a:extLst>
              <a:ext uri="{FF2B5EF4-FFF2-40B4-BE49-F238E27FC236}">
                <a16:creationId xmlns:a16="http://schemas.microsoft.com/office/drawing/2014/main" id="{C06AB5AE-1526-5C42-BD23-961C87670E09}"/>
              </a:ext>
            </a:extLst>
          </p:cNvPr>
          <p:cNvGraphicFramePr>
            <a:graphicFrameLocks noGrp="1"/>
          </p:cNvGraphicFramePr>
          <p:nvPr>
            <p:extLst>
              <p:ext uri="{D42A27DB-BD31-4B8C-83A1-F6EECF244321}">
                <p14:modId xmlns:p14="http://schemas.microsoft.com/office/powerpoint/2010/main" val="2191413194"/>
              </p:ext>
            </p:extLst>
          </p:nvPr>
        </p:nvGraphicFramePr>
        <p:xfrm>
          <a:off x="257174" y="214312"/>
          <a:ext cx="11744326" cy="6486526"/>
        </p:xfrm>
        <a:graphic>
          <a:graphicData uri="http://schemas.openxmlformats.org/drawingml/2006/table">
            <a:tbl>
              <a:tblPr firstRow="1" bandRow="1">
                <a:tableStyleId>{5C22544A-7EE6-4342-B048-85BDC9FD1C3A}</a:tableStyleId>
              </a:tblPr>
              <a:tblGrid>
                <a:gridCol w="1000126">
                  <a:extLst>
                    <a:ext uri="{9D8B030D-6E8A-4147-A177-3AD203B41FA5}">
                      <a16:colId xmlns:a16="http://schemas.microsoft.com/office/drawing/2014/main" val="3099747543"/>
                    </a:ext>
                  </a:extLst>
                </a:gridCol>
                <a:gridCol w="3581400">
                  <a:extLst>
                    <a:ext uri="{9D8B030D-6E8A-4147-A177-3AD203B41FA5}">
                      <a16:colId xmlns:a16="http://schemas.microsoft.com/office/drawing/2014/main" val="3522538727"/>
                    </a:ext>
                  </a:extLst>
                </a:gridCol>
                <a:gridCol w="3581400">
                  <a:extLst>
                    <a:ext uri="{9D8B030D-6E8A-4147-A177-3AD203B41FA5}">
                      <a16:colId xmlns:a16="http://schemas.microsoft.com/office/drawing/2014/main" val="342229881"/>
                    </a:ext>
                  </a:extLst>
                </a:gridCol>
                <a:gridCol w="3581400">
                  <a:extLst>
                    <a:ext uri="{9D8B030D-6E8A-4147-A177-3AD203B41FA5}">
                      <a16:colId xmlns:a16="http://schemas.microsoft.com/office/drawing/2014/main" val="3234126129"/>
                    </a:ext>
                  </a:extLst>
                </a:gridCol>
              </a:tblGrid>
              <a:tr h="321800">
                <a:tc gridSpan="4">
                  <a:txBody>
                    <a:bodyPr/>
                    <a:lstStyle/>
                    <a:p>
                      <a:r>
                        <a:rPr lang="nl-NL" sz="1200" b="1" dirty="0"/>
                        <a:t>Deelname aan dienstverlening van SURF activeren</a:t>
                      </a:r>
                      <a:endParaRPr lang="nl-NL" sz="1200" dirty="0"/>
                    </a:p>
                  </a:txBody>
                  <a:tcPr/>
                </a:tc>
                <a:tc hMerge="1">
                  <a:txBody>
                    <a:bodyPr/>
                    <a:lstStyle/>
                    <a:p>
                      <a:endParaRPr lang="nl-NL" sz="1200" dirty="0"/>
                    </a:p>
                  </a:txBody>
                  <a:tcPr/>
                </a:tc>
                <a:tc hMerge="1">
                  <a:txBody>
                    <a:bodyPr/>
                    <a:lstStyle/>
                    <a:p>
                      <a:endParaRPr lang="nl-NL" sz="1200" dirty="0"/>
                    </a:p>
                  </a:txBody>
                  <a:tcPr/>
                </a:tc>
                <a:tc hMerge="1">
                  <a:txBody>
                    <a:bodyPr/>
                    <a:lstStyle/>
                    <a:p>
                      <a:endParaRPr lang="nl-NL" sz="1200" dirty="0"/>
                    </a:p>
                  </a:txBody>
                  <a:tcPr/>
                </a:tc>
                <a:extLst>
                  <a:ext uri="{0D108BD9-81ED-4DB2-BD59-A6C34878D82A}">
                    <a16:rowId xmlns:a16="http://schemas.microsoft.com/office/drawing/2014/main" val="1458514417"/>
                  </a:ext>
                </a:extLst>
              </a:tr>
              <a:tr h="294217">
                <a:tc>
                  <a:txBody>
                    <a:bodyPr/>
                    <a:lstStyle/>
                    <a:p>
                      <a:r>
                        <a:rPr lang="nl-NL" sz="1200" b="1" dirty="0"/>
                        <a:t>Werkveld</a:t>
                      </a:r>
                    </a:p>
                  </a:txBody>
                  <a:tcPr/>
                </a:tc>
                <a:tc>
                  <a:txBody>
                    <a:bodyPr/>
                    <a:lstStyle/>
                    <a:p>
                      <a:r>
                        <a:rPr lang="nl-NL" sz="1200" b="1" dirty="0"/>
                        <a:t>Onderwijs</a:t>
                      </a:r>
                    </a:p>
                  </a:txBody>
                  <a:tcPr/>
                </a:tc>
                <a:tc>
                  <a:txBody>
                    <a:bodyPr/>
                    <a:lstStyle/>
                    <a:p>
                      <a:r>
                        <a:rPr lang="nl-NL" sz="1200" b="1" dirty="0"/>
                        <a:t>Onderzoek</a:t>
                      </a:r>
                    </a:p>
                  </a:txBody>
                  <a:tcPr/>
                </a:tc>
                <a:tc>
                  <a:txBody>
                    <a:bodyPr/>
                    <a:lstStyle/>
                    <a:p>
                      <a:r>
                        <a:rPr lang="nl-NL" sz="1200" b="1" dirty="0"/>
                        <a:t>Coöperatieve ICT</a:t>
                      </a:r>
                    </a:p>
                  </a:txBody>
                  <a:tcPr/>
                </a:tc>
                <a:extLst>
                  <a:ext uri="{0D108BD9-81ED-4DB2-BD59-A6C34878D82A}">
                    <a16:rowId xmlns:a16="http://schemas.microsoft.com/office/drawing/2014/main" val="1000362947"/>
                  </a:ext>
                </a:extLst>
              </a:tr>
              <a:tr h="458016">
                <a:tc>
                  <a:txBody>
                    <a:bodyPr/>
                    <a:lstStyle/>
                    <a:p>
                      <a:r>
                        <a:rPr lang="nl-NL" sz="1200" dirty="0"/>
                        <a:t>Doelgroep</a:t>
                      </a:r>
                    </a:p>
                  </a:txBody>
                  <a:tcPr/>
                </a:tc>
                <a:tc>
                  <a:txBody>
                    <a:bodyPr/>
                    <a:lstStyle/>
                    <a:p>
                      <a:r>
                        <a:rPr lang="nl-NL" sz="1200" dirty="0"/>
                        <a:t>Docenten, </a:t>
                      </a:r>
                      <a:r>
                        <a:rPr lang="nl-NL" sz="1200" dirty="0" err="1"/>
                        <a:t>ICTO’s</a:t>
                      </a:r>
                      <a:endParaRPr lang="nl-NL" sz="1200" dirty="0"/>
                    </a:p>
                  </a:txBody>
                  <a:tcPr/>
                </a:tc>
                <a:tc>
                  <a:txBody>
                    <a:bodyPr/>
                    <a:lstStyle/>
                    <a:p>
                      <a:r>
                        <a:rPr lang="nl-NL" sz="1200" dirty="0"/>
                        <a:t>Onderzoekers, wetenschappelijke medewerkers </a:t>
                      </a:r>
                    </a:p>
                  </a:txBody>
                  <a:tcPr/>
                </a:tc>
                <a:tc>
                  <a:txBody>
                    <a:bodyPr/>
                    <a:lstStyle/>
                    <a:p>
                      <a:r>
                        <a:rPr lang="nl-NL" sz="1200" dirty="0"/>
                        <a:t>Bestuurders, managers, ICT-directeuren, medewerkers ICT, beleidsmedewerkers/adviseurs</a:t>
                      </a:r>
                    </a:p>
                  </a:txBody>
                  <a:tcPr/>
                </a:tc>
                <a:extLst>
                  <a:ext uri="{0D108BD9-81ED-4DB2-BD59-A6C34878D82A}">
                    <a16:rowId xmlns:a16="http://schemas.microsoft.com/office/drawing/2014/main" val="1344278859"/>
                  </a:ext>
                </a:extLst>
              </a:tr>
              <a:tr h="1374048">
                <a:tc>
                  <a:txBody>
                    <a:bodyPr/>
                    <a:lstStyle/>
                    <a:p>
                      <a:r>
                        <a:rPr lang="nl-NL" sz="1200" dirty="0"/>
                        <a:t>Doelstelling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Activeren van docenten en </a:t>
                      </a:r>
                      <a:r>
                        <a:rPr lang="nl-NL" sz="1200" dirty="0" err="1"/>
                        <a:t>ICTO’s</a:t>
                      </a:r>
                      <a:r>
                        <a:rPr lang="nl-NL" sz="1200" dirty="0"/>
                        <a:t> om ICT in onderwijs toe te passen.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uitnodigen om deel te nemen aan onderwijsinnovatieprojecten, kennisproducten toe te passen of kennis te delen met elkaar.</a:t>
                      </a:r>
                    </a:p>
                    <a:p>
                      <a:endParaRPr lang="nl-NL" sz="1200" dirty="0"/>
                    </a:p>
                  </a:txBody>
                  <a:tcPr/>
                </a:tc>
                <a:tc>
                  <a:txBody>
                    <a:bodyPr/>
                    <a:lstStyle/>
                    <a:p>
                      <a:r>
                        <a:rPr lang="nl-NL" sz="1200" dirty="0"/>
                        <a:t>Activeren en motiveren van onderzoekers om actief gebruik te maken van open acces en ICT toepassingen in hun onderzoek.</a:t>
                      </a:r>
                    </a:p>
                    <a:p>
                      <a:r>
                        <a:rPr lang="nl-NL" sz="1200" dirty="0"/>
                        <a:t>Doelgroep uitnodigen om deel te nemen aan innovatieprojecten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Activeren en motiveren van inkopers en ICT afdelingen om gezamenlijk diensten af te nemen en te participeren in projecten, om zo ICT afdelingen te ontlasten waardoor ze meer regie krijgen en zich kunnen concentreren op het ondersteunen van het primaire proces van O&amp;O</a:t>
                      </a:r>
                    </a:p>
                    <a:p>
                      <a:endParaRPr lang="nl-NL" sz="1200" dirty="0"/>
                    </a:p>
                  </a:txBody>
                  <a:tcPr/>
                </a:tc>
                <a:extLst>
                  <a:ext uri="{0D108BD9-81ED-4DB2-BD59-A6C34878D82A}">
                    <a16:rowId xmlns:a16="http://schemas.microsoft.com/office/drawing/2014/main" val="1096473744"/>
                  </a:ext>
                </a:extLst>
              </a:tr>
              <a:tr h="712631">
                <a:tc>
                  <a:txBody>
                    <a:bodyPr/>
                    <a:lstStyle/>
                    <a:p>
                      <a:r>
                        <a:rPr lang="nl-NL" sz="1200" dirty="0"/>
                        <a:t>Boodschap</a:t>
                      </a:r>
                    </a:p>
                  </a:txBody>
                  <a:tcPr/>
                </a:tc>
                <a:tc>
                  <a:txBody>
                    <a:bodyPr/>
                    <a:lstStyle/>
                    <a:p>
                      <a:r>
                        <a:rPr lang="nl-NL" sz="1200" dirty="0"/>
                        <a:t>Samen aanjagen van onderwijsvernieuwing</a:t>
                      </a:r>
                    </a:p>
                    <a:p>
                      <a:r>
                        <a:rPr lang="nl-NL" sz="1200" dirty="0"/>
                        <a:t>Werk mee aan onderwijsvernieuwing</a:t>
                      </a:r>
                    </a:p>
                    <a:p>
                      <a:endParaRPr lang="nl-NL" sz="1200" dirty="0"/>
                    </a:p>
                  </a:txBody>
                  <a:tcPr/>
                </a:tc>
                <a:tc>
                  <a:txBody>
                    <a:bodyPr/>
                    <a:lstStyle/>
                    <a:p>
                      <a:r>
                        <a:rPr lang="nl-NL" sz="1200" dirty="0"/>
                        <a:t>Samen aanjagen van Open </a:t>
                      </a:r>
                      <a:r>
                        <a:rPr lang="nl-NL" sz="1200" dirty="0" err="1"/>
                        <a:t>Science</a:t>
                      </a:r>
                      <a:endParaRPr lang="nl-NL" sz="1200" dirty="0"/>
                    </a:p>
                    <a:p>
                      <a:r>
                        <a:rPr lang="nl-NL" sz="1200" dirty="0"/>
                        <a:t>Werk mee aan het toegankelijk maken van </a:t>
                      </a:r>
                      <a:r>
                        <a:rPr lang="nl-NL" sz="1200" dirty="0" err="1"/>
                        <a:t>onderzoeksdata</a:t>
                      </a:r>
                      <a:r>
                        <a:rPr lang="nl-NL" sz="1200" dirty="0"/>
                        <a:t>…….</a:t>
                      </a:r>
                    </a:p>
                  </a:txBody>
                  <a:tcPr/>
                </a:tc>
                <a:tc>
                  <a:txBody>
                    <a:bodyPr/>
                    <a:lstStyle/>
                    <a:p>
                      <a:r>
                        <a:rPr lang="nl-NL" sz="1200" dirty="0"/>
                        <a:t>Samen aanjagen van vernieuwing.</a:t>
                      </a:r>
                    </a:p>
                    <a:p>
                      <a:endParaRPr lang="nl-NL" sz="1200" dirty="0"/>
                    </a:p>
                  </a:txBody>
                  <a:tcPr/>
                </a:tc>
                <a:extLst>
                  <a:ext uri="{0D108BD9-81ED-4DB2-BD59-A6C34878D82A}">
                    <a16:rowId xmlns:a16="http://schemas.microsoft.com/office/drawing/2014/main" val="3275594303"/>
                  </a:ext>
                </a:extLst>
              </a:tr>
              <a:tr h="1770979">
                <a:tc>
                  <a:txBody>
                    <a:bodyPr/>
                    <a:lstStyle/>
                    <a:p>
                      <a:r>
                        <a:rPr lang="nl-NL" sz="1200" dirty="0"/>
                        <a:t>Activiteiten/</a:t>
                      </a:r>
                    </a:p>
                    <a:p>
                      <a:r>
                        <a:rPr lang="nl-NL" sz="1200" dirty="0"/>
                        <a:t>middelen</a:t>
                      </a:r>
                    </a:p>
                  </a:txBody>
                  <a:tcPr/>
                </a:tc>
                <a:tc>
                  <a:txBody>
                    <a:bodyPr/>
                    <a:lstStyle/>
                    <a:p>
                      <a:r>
                        <a:rPr lang="nl-NL" sz="1200" dirty="0"/>
                        <a:t>Beschikbaar maken van </a:t>
                      </a:r>
                      <a:r>
                        <a:rPr lang="nl-NL" sz="1200" dirty="0" err="1"/>
                        <a:t>Use</a:t>
                      </a:r>
                      <a:r>
                        <a:rPr lang="nl-NL" sz="1200" dirty="0"/>
                        <a:t>-cases</a:t>
                      </a:r>
                    </a:p>
                    <a:p>
                      <a:r>
                        <a:rPr lang="nl-NL" sz="1200" dirty="0"/>
                        <a:t>Ervaringen van klanten via vlogs en blogs</a:t>
                      </a:r>
                    </a:p>
                    <a:p>
                      <a:r>
                        <a:rPr lang="nl-NL" sz="1200" dirty="0"/>
                        <a:t>Doelgroep uitnodigen om te participeren aan pilots en projecten</a:t>
                      </a:r>
                    </a:p>
                    <a:p>
                      <a:r>
                        <a:rPr lang="nl-NL" sz="1200" dirty="0"/>
                        <a:t>Campagnes voor dienstverlening (eventueel samen met instelling)</a:t>
                      </a:r>
                    </a:p>
                    <a:p>
                      <a:r>
                        <a:rPr lang="nl-NL" sz="1200" dirty="0"/>
                        <a:t>Eenduidig merkenbeleid en portfolio</a:t>
                      </a:r>
                    </a:p>
                    <a:p>
                      <a:r>
                        <a:rPr lang="nl-NL" sz="1200" dirty="0" err="1"/>
                        <a:t>Communities</a:t>
                      </a:r>
                      <a:r>
                        <a:rPr lang="nl-NL" sz="1200" dirty="0"/>
                        <a:t> in </a:t>
                      </a:r>
                      <a:r>
                        <a:rPr lang="nl-NL" sz="1200" dirty="0" err="1"/>
                        <a:t>the</a:t>
                      </a:r>
                      <a:r>
                        <a:rPr lang="nl-NL" sz="1200" dirty="0"/>
                        <a:t> picture</a:t>
                      </a:r>
                    </a:p>
                  </a:txBody>
                  <a:tcPr/>
                </a:tc>
                <a:tc>
                  <a:txBody>
                    <a:bodyPr/>
                    <a:lstStyle/>
                    <a:p>
                      <a:r>
                        <a:rPr lang="nl-NL" sz="1200" dirty="0"/>
                        <a:t>Beschikbaar maken van </a:t>
                      </a:r>
                      <a:r>
                        <a:rPr lang="nl-NL" sz="1200" dirty="0" err="1"/>
                        <a:t>Use</a:t>
                      </a:r>
                      <a:r>
                        <a:rPr lang="nl-NL" sz="1200" dirty="0"/>
                        <a:t>-cases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uitnodigen om te participeren aan pilots en projecten.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Campagnes voor dienstverlening (</a:t>
                      </a:r>
                      <a:r>
                        <a:rPr lang="nl-NL" sz="1200" dirty="0" err="1"/>
                        <a:t>evt</a:t>
                      </a:r>
                      <a:r>
                        <a:rPr lang="nl-NL" sz="1200" dirty="0"/>
                        <a:t> samen met instelling)</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Eenduidig merkenbeleid en portfolio</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Communities</a:t>
                      </a:r>
                      <a:r>
                        <a:rPr lang="nl-NL" sz="1200" dirty="0"/>
                        <a:t> in </a:t>
                      </a:r>
                      <a:r>
                        <a:rPr lang="nl-NL" sz="1200" dirty="0" err="1"/>
                        <a:t>the</a:t>
                      </a:r>
                      <a:r>
                        <a:rPr lang="nl-NL" sz="1200" dirty="0"/>
                        <a:t> picture</a:t>
                      </a:r>
                    </a:p>
                    <a:p>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Beschikbaar maken van </a:t>
                      </a:r>
                      <a:r>
                        <a:rPr lang="nl-NL" sz="1200" dirty="0" err="1"/>
                        <a:t>Use</a:t>
                      </a:r>
                      <a:r>
                        <a:rPr lang="nl-NL" sz="1200" dirty="0"/>
                        <a:t>-cases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Doelgroep </a:t>
                      </a:r>
                      <a:r>
                        <a:rPr lang="nl-NL" sz="1200" dirty="0" err="1"/>
                        <a:t>uitnodingen</a:t>
                      </a:r>
                      <a:r>
                        <a:rPr lang="nl-NL" sz="1200" dirty="0"/>
                        <a:t> om te participeren aan pilots en projecten.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Campagnes voor dienstverlening</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Eenduidig merkenbeleid en portfolio</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Communities</a:t>
                      </a:r>
                      <a:r>
                        <a:rPr lang="nl-NL" sz="1200" dirty="0"/>
                        <a:t> in </a:t>
                      </a:r>
                      <a:r>
                        <a:rPr lang="nl-NL" sz="1200" dirty="0" err="1"/>
                        <a:t>the</a:t>
                      </a:r>
                      <a:r>
                        <a:rPr lang="nl-NL" sz="1200" dirty="0"/>
                        <a:t> picture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p>
                      <a:endParaRPr lang="nl-NL" sz="1200" dirty="0"/>
                    </a:p>
                  </a:txBody>
                  <a:tcPr/>
                </a:tc>
                <a:extLst>
                  <a:ext uri="{0D108BD9-81ED-4DB2-BD59-A6C34878D82A}">
                    <a16:rowId xmlns:a16="http://schemas.microsoft.com/office/drawing/2014/main" val="1557978118"/>
                  </a:ext>
                </a:extLst>
              </a:tr>
              <a:tr h="1554835">
                <a:tc>
                  <a:txBody>
                    <a:bodyPr/>
                    <a:lstStyle/>
                    <a:p>
                      <a:r>
                        <a:rPr lang="nl-NL" sz="1200" dirty="0"/>
                        <a:t>Kanalen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Community managers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SURF.nl</a:t>
                      </a:r>
                      <a:endParaRPr lang="nl-NL" sz="1200" dirty="0"/>
                    </a:p>
                    <a:p>
                      <a:r>
                        <a:rPr lang="nl-NL" sz="1200" dirty="0"/>
                        <a:t>Bijeenkomsten en presentaties</a:t>
                      </a:r>
                    </a:p>
                    <a:p>
                      <a:r>
                        <a:rPr lang="nl-NL" sz="1200" dirty="0"/>
                        <a:t>SURF wiki</a:t>
                      </a:r>
                    </a:p>
                    <a:p>
                      <a:r>
                        <a:rPr lang="nl-NL" sz="1200" dirty="0"/>
                        <a:t>SURF innovatieblog</a:t>
                      </a:r>
                    </a:p>
                    <a:p>
                      <a:r>
                        <a:rPr lang="nl-NL" sz="1200" dirty="0" err="1"/>
                        <a:t>Social</a:t>
                      </a:r>
                      <a:r>
                        <a:rPr lang="nl-NL" sz="1200" dirty="0"/>
                        <a:t> media</a:t>
                      </a:r>
                    </a:p>
                  </a:txBody>
                  <a:tcPr/>
                </a:tc>
                <a:tc>
                  <a:txBody>
                    <a:bodyPr/>
                    <a:lstStyle/>
                    <a:p>
                      <a:r>
                        <a:rPr lang="nl-NL" sz="1200" dirty="0"/>
                        <a:t>Community managers</a:t>
                      </a:r>
                    </a:p>
                    <a:p>
                      <a:r>
                        <a:rPr lang="nl-NL" sz="1200" dirty="0" err="1"/>
                        <a:t>SURF.nl</a:t>
                      </a:r>
                      <a:endParaRPr lang="nl-NL" sz="1200" dirty="0"/>
                    </a:p>
                    <a:p>
                      <a:r>
                        <a:rPr lang="nl-NL" sz="1200" dirty="0"/>
                        <a:t>Bijeenkomsten en presentaties</a:t>
                      </a:r>
                    </a:p>
                    <a:p>
                      <a:r>
                        <a:rPr lang="nl-NL" sz="1200" dirty="0"/>
                        <a:t>SURF wiki</a:t>
                      </a:r>
                    </a:p>
                    <a:p>
                      <a:r>
                        <a:rPr lang="nl-NL" sz="1200" dirty="0"/>
                        <a:t>SURF innovatieblog</a:t>
                      </a:r>
                    </a:p>
                    <a:p>
                      <a:r>
                        <a:rPr lang="nl-NL" sz="1200" dirty="0" err="1"/>
                        <a:t>Social</a:t>
                      </a:r>
                      <a:r>
                        <a:rPr lang="nl-NL" sz="1200" dirty="0"/>
                        <a:t> media</a:t>
                      </a:r>
                    </a:p>
                  </a:txBody>
                  <a:tcPr/>
                </a:tc>
                <a:tc>
                  <a:txBody>
                    <a:bodyPr/>
                    <a:lstStyle/>
                    <a:p>
                      <a:r>
                        <a:rPr lang="nl-NL" sz="1200" dirty="0"/>
                        <a:t>Relatiemanagers</a:t>
                      </a:r>
                    </a:p>
                    <a:p>
                      <a:r>
                        <a:rPr lang="nl-NL" sz="1200" dirty="0" err="1"/>
                        <a:t>SURF.nl</a:t>
                      </a:r>
                      <a:endParaRPr lang="nl-NL" sz="1200" dirty="0"/>
                    </a:p>
                    <a:p>
                      <a:r>
                        <a:rPr lang="nl-NL" sz="1200" dirty="0"/>
                        <a:t>Nieuwsbrief en Magazine</a:t>
                      </a:r>
                    </a:p>
                    <a:p>
                      <a:r>
                        <a:rPr lang="nl-NL" sz="1200" dirty="0"/>
                        <a:t>SURF wiki</a:t>
                      </a:r>
                    </a:p>
                    <a:p>
                      <a:r>
                        <a:rPr lang="nl-NL" sz="1200" dirty="0"/>
                        <a:t>SURF innovatieblog</a:t>
                      </a:r>
                    </a:p>
                    <a:p>
                      <a:r>
                        <a:rPr lang="nl-NL" sz="1200" dirty="0"/>
                        <a:t>Bijeenkomsten en presentaties</a:t>
                      </a:r>
                    </a:p>
                    <a:p>
                      <a:endParaRPr lang="nl-NL" sz="1200" dirty="0"/>
                    </a:p>
                  </a:txBody>
                  <a:tcPr/>
                </a:tc>
                <a:extLst>
                  <a:ext uri="{0D108BD9-81ED-4DB2-BD59-A6C34878D82A}">
                    <a16:rowId xmlns:a16="http://schemas.microsoft.com/office/drawing/2014/main" val="2087897362"/>
                  </a:ext>
                </a:extLst>
              </a:tr>
            </a:tbl>
          </a:graphicData>
        </a:graphic>
      </p:graphicFrame>
      <p:sp>
        <p:nvSpPr>
          <p:cNvPr id="4" name="Tekstvak 3">
            <a:extLst>
              <a:ext uri="{FF2B5EF4-FFF2-40B4-BE49-F238E27FC236}">
                <a16:creationId xmlns:a16="http://schemas.microsoft.com/office/drawing/2014/main" id="{CAB2816A-BBBB-F249-A5E0-323AA3E26DB9}"/>
              </a:ext>
            </a:extLst>
          </p:cNvPr>
          <p:cNvSpPr txBox="1"/>
          <p:nvPr/>
        </p:nvSpPr>
        <p:spPr>
          <a:xfrm rot="20622343">
            <a:off x="3688658" y="2499920"/>
            <a:ext cx="5258703" cy="1477328"/>
          </a:xfrm>
          <a:prstGeom prst="rect">
            <a:avLst/>
          </a:prstGeom>
          <a:noFill/>
        </p:spPr>
        <p:txBody>
          <a:bodyPr wrap="square" lIns="0" tIns="0" rIns="0" bIns="0" rtlCol="0">
            <a:spAutoFit/>
          </a:bodyPr>
          <a:lstStyle/>
          <a:p>
            <a:pPr algn="l"/>
            <a:r>
              <a:rPr lang="nl-NL" sz="96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579766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56BF3D1C-1B98-2642-8339-1437E1D564F6}"/>
              </a:ext>
            </a:extLst>
          </p:cNvPr>
          <p:cNvSpPr>
            <a:spLocks noGrp="1"/>
          </p:cNvSpPr>
          <p:nvPr>
            <p:ph type="sldNum" sz="quarter" idx="12"/>
          </p:nvPr>
        </p:nvSpPr>
        <p:spPr/>
        <p:txBody>
          <a:bodyPr/>
          <a:lstStyle/>
          <a:p>
            <a:fld id="{7AD0FE45-509C-4BDF-9EDE-64426F8DF3D2}" type="slidenum">
              <a:rPr lang="nl-NL" smtClean="0"/>
              <a:t>18</a:t>
            </a:fld>
            <a:endParaRPr lang="nl-NL"/>
          </a:p>
        </p:txBody>
      </p:sp>
      <p:graphicFrame>
        <p:nvGraphicFramePr>
          <p:cNvPr id="16" name="Tabel 15">
            <a:extLst>
              <a:ext uri="{FF2B5EF4-FFF2-40B4-BE49-F238E27FC236}">
                <a16:creationId xmlns:a16="http://schemas.microsoft.com/office/drawing/2014/main" id="{C06AB5AE-1526-5C42-BD23-961C87670E09}"/>
              </a:ext>
            </a:extLst>
          </p:cNvPr>
          <p:cNvGraphicFramePr>
            <a:graphicFrameLocks noGrp="1"/>
          </p:cNvGraphicFramePr>
          <p:nvPr>
            <p:extLst>
              <p:ext uri="{D42A27DB-BD31-4B8C-83A1-F6EECF244321}">
                <p14:modId xmlns:p14="http://schemas.microsoft.com/office/powerpoint/2010/main" val="3990185393"/>
              </p:ext>
            </p:extLst>
          </p:nvPr>
        </p:nvGraphicFramePr>
        <p:xfrm>
          <a:off x="200025" y="171450"/>
          <a:ext cx="11787186" cy="6434240"/>
        </p:xfrm>
        <a:graphic>
          <a:graphicData uri="http://schemas.openxmlformats.org/drawingml/2006/table">
            <a:tbl>
              <a:tblPr firstRow="1" bandRow="1">
                <a:tableStyleId>{5C22544A-7EE6-4342-B048-85BDC9FD1C3A}</a:tableStyleId>
              </a:tblPr>
              <a:tblGrid>
                <a:gridCol w="1032456">
                  <a:extLst>
                    <a:ext uri="{9D8B030D-6E8A-4147-A177-3AD203B41FA5}">
                      <a16:colId xmlns:a16="http://schemas.microsoft.com/office/drawing/2014/main" val="3099747543"/>
                    </a:ext>
                  </a:extLst>
                </a:gridCol>
                <a:gridCol w="3584910">
                  <a:extLst>
                    <a:ext uri="{9D8B030D-6E8A-4147-A177-3AD203B41FA5}">
                      <a16:colId xmlns:a16="http://schemas.microsoft.com/office/drawing/2014/main" val="3522538727"/>
                    </a:ext>
                  </a:extLst>
                </a:gridCol>
                <a:gridCol w="3584910">
                  <a:extLst>
                    <a:ext uri="{9D8B030D-6E8A-4147-A177-3AD203B41FA5}">
                      <a16:colId xmlns:a16="http://schemas.microsoft.com/office/drawing/2014/main" val="342229881"/>
                    </a:ext>
                  </a:extLst>
                </a:gridCol>
                <a:gridCol w="3584910">
                  <a:extLst>
                    <a:ext uri="{9D8B030D-6E8A-4147-A177-3AD203B41FA5}">
                      <a16:colId xmlns:a16="http://schemas.microsoft.com/office/drawing/2014/main" val="3234126129"/>
                    </a:ext>
                  </a:extLst>
                </a:gridCol>
              </a:tblGrid>
              <a:tr h="324021">
                <a:tc gridSpan="4">
                  <a:txBody>
                    <a:bodyPr/>
                    <a:lstStyle/>
                    <a:p>
                      <a:r>
                        <a:rPr lang="nl-NL" sz="1200" b="1" dirty="0"/>
                        <a:t>SURF is een aantrekkelijke werkgever</a:t>
                      </a:r>
                      <a:endParaRPr lang="nl-NL" sz="1200" dirty="0"/>
                    </a:p>
                  </a:txBody>
                  <a:tcPr/>
                </a:tc>
                <a:tc hMerge="1">
                  <a:txBody>
                    <a:bodyPr/>
                    <a:lstStyle/>
                    <a:p>
                      <a:endParaRPr lang="nl-NL" sz="1200" dirty="0"/>
                    </a:p>
                  </a:txBody>
                  <a:tcPr/>
                </a:tc>
                <a:tc hMerge="1">
                  <a:txBody>
                    <a:bodyPr/>
                    <a:lstStyle/>
                    <a:p>
                      <a:endParaRPr lang="nl-NL" sz="1200" dirty="0"/>
                    </a:p>
                  </a:txBody>
                  <a:tcPr/>
                </a:tc>
                <a:tc hMerge="1">
                  <a:txBody>
                    <a:bodyPr/>
                    <a:lstStyle/>
                    <a:p>
                      <a:endParaRPr lang="nl-NL" sz="1200" dirty="0"/>
                    </a:p>
                  </a:txBody>
                  <a:tcPr/>
                </a:tc>
                <a:extLst>
                  <a:ext uri="{0D108BD9-81ED-4DB2-BD59-A6C34878D82A}">
                    <a16:rowId xmlns:a16="http://schemas.microsoft.com/office/drawing/2014/main" val="1458514417"/>
                  </a:ext>
                </a:extLst>
              </a:tr>
              <a:tr h="305054">
                <a:tc>
                  <a:txBody>
                    <a:bodyPr/>
                    <a:lstStyle/>
                    <a:p>
                      <a:r>
                        <a:rPr lang="nl-NL" sz="1200" b="1" dirty="0"/>
                        <a:t>Werkveld</a:t>
                      </a:r>
                    </a:p>
                  </a:txBody>
                  <a:tcPr/>
                </a:tc>
                <a:tc>
                  <a:txBody>
                    <a:bodyPr/>
                    <a:lstStyle/>
                    <a:p>
                      <a:r>
                        <a:rPr lang="nl-NL" sz="1200" b="1" dirty="0"/>
                        <a:t>Onderwijs</a:t>
                      </a:r>
                    </a:p>
                  </a:txBody>
                  <a:tcPr/>
                </a:tc>
                <a:tc>
                  <a:txBody>
                    <a:bodyPr/>
                    <a:lstStyle/>
                    <a:p>
                      <a:r>
                        <a:rPr lang="nl-NL" sz="1200" b="1" dirty="0"/>
                        <a:t>Onderzoek</a:t>
                      </a:r>
                    </a:p>
                  </a:txBody>
                  <a:tcPr/>
                </a:tc>
                <a:tc>
                  <a:txBody>
                    <a:bodyPr/>
                    <a:lstStyle/>
                    <a:p>
                      <a:r>
                        <a:rPr lang="nl-NL" sz="1200" b="1" dirty="0"/>
                        <a:t>Coöperatieve ICT</a:t>
                      </a:r>
                    </a:p>
                  </a:txBody>
                  <a:tcPr/>
                </a:tc>
                <a:extLst>
                  <a:ext uri="{0D108BD9-81ED-4DB2-BD59-A6C34878D82A}">
                    <a16:rowId xmlns:a16="http://schemas.microsoft.com/office/drawing/2014/main" val="1000362947"/>
                  </a:ext>
                </a:extLst>
              </a:tr>
              <a:tr h="305054">
                <a:tc>
                  <a:txBody>
                    <a:bodyPr/>
                    <a:lstStyle/>
                    <a:p>
                      <a:r>
                        <a:rPr lang="nl-NL" sz="1200" dirty="0"/>
                        <a:t>Doelgroep</a:t>
                      </a:r>
                    </a:p>
                  </a:txBody>
                  <a:tcPr/>
                </a:tc>
                <a:tc>
                  <a:txBody>
                    <a:bodyPr/>
                    <a:lstStyle/>
                    <a:p>
                      <a:r>
                        <a:rPr lang="nl-NL" sz="1200" dirty="0"/>
                        <a:t>Potentiele werknemers, Projectleiders</a:t>
                      </a:r>
                    </a:p>
                  </a:txBody>
                  <a:tcPr/>
                </a:tc>
                <a:tc>
                  <a:txBody>
                    <a:bodyPr/>
                    <a:lstStyle/>
                    <a:p>
                      <a:r>
                        <a:rPr lang="nl-NL" sz="1200"/>
                        <a:t>Potentiele werknemers, projectleiders</a:t>
                      </a:r>
                      <a:endParaRPr lang="nl-NL" sz="1200" dirty="0"/>
                    </a:p>
                  </a:txBody>
                  <a:tcPr/>
                </a:tc>
                <a:tc>
                  <a:txBody>
                    <a:bodyPr/>
                    <a:lstStyle/>
                    <a:p>
                      <a:r>
                        <a:rPr lang="nl-NL" sz="1200" dirty="0"/>
                        <a:t>Potentiele werknemers, ICT medewerkers</a:t>
                      </a:r>
                    </a:p>
                  </a:txBody>
                  <a:tcPr/>
                </a:tc>
                <a:extLst>
                  <a:ext uri="{0D108BD9-81ED-4DB2-BD59-A6C34878D82A}">
                    <a16:rowId xmlns:a16="http://schemas.microsoft.com/office/drawing/2014/main" val="1344278859"/>
                  </a:ext>
                </a:extLst>
              </a:tr>
              <a:tr h="1599752">
                <a:tc>
                  <a:txBody>
                    <a:bodyPr/>
                    <a:lstStyle/>
                    <a:p>
                      <a:r>
                        <a:rPr lang="nl-NL" sz="1200" dirty="0"/>
                        <a:t>Doelstelling</a:t>
                      </a:r>
                    </a:p>
                  </a:txBody>
                  <a:tcPr/>
                </a:tc>
                <a:tc>
                  <a:txBody>
                    <a:bodyPr/>
                    <a:lstStyle/>
                    <a:p>
                      <a:r>
                        <a:rPr lang="nl-NL" sz="1200" dirty="0"/>
                        <a:t>Doelgroep kent de SURF organisatie, weet waar deze voor staat.</a:t>
                      </a:r>
                    </a:p>
                    <a:p>
                      <a:r>
                        <a:rPr lang="nl-NL" sz="1200" dirty="0"/>
                        <a:t>Doelgroep is geneigd om te solliciteren op functie bij SURF of beveelt anderen aan om te solliciteren bij SURF</a:t>
                      </a:r>
                    </a:p>
                  </a:txBody>
                  <a:tcPr/>
                </a:tc>
                <a:tc>
                  <a:txBody>
                    <a:bodyPr/>
                    <a:lstStyle/>
                    <a:p>
                      <a:r>
                        <a:rPr lang="nl-NL" sz="1200" dirty="0"/>
                        <a:t>Doelgroep kent de SURF organisatie, weet waar deze voor staat.</a:t>
                      </a:r>
                    </a:p>
                    <a:p>
                      <a:r>
                        <a:rPr lang="nl-NL" sz="1200" dirty="0"/>
                        <a:t>Doelgroep is geneigd om te solliciteren op functie bij SURF of beveelt anderen aan om te solliciteren bij SURF</a:t>
                      </a:r>
                    </a:p>
                    <a:p>
                      <a:endParaRPr lang="nl-NL" sz="1200" dirty="0"/>
                    </a:p>
                  </a:txBody>
                  <a:tcPr/>
                </a:tc>
                <a:tc>
                  <a:txBody>
                    <a:bodyPr/>
                    <a:lstStyle/>
                    <a:p>
                      <a:r>
                        <a:rPr lang="nl-NL" sz="1200" dirty="0"/>
                        <a:t>Doelgroep kent de SURF organisatie, weet waar deze voor staat.</a:t>
                      </a:r>
                    </a:p>
                    <a:p>
                      <a:r>
                        <a:rPr lang="nl-NL" sz="1200" dirty="0"/>
                        <a:t>Doelgroep is geneigd om te solliciteren op functie bij SURF of beveelt anderen aan om te solliciteren bij SURF</a:t>
                      </a:r>
                    </a:p>
                    <a:p>
                      <a:endParaRPr lang="nl-NL" sz="1200" dirty="0"/>
                    </a:p>
                  </a:txBody>
                  <a:tcPr/>
                </a:tc>
                <a:extLst>
                  <a:ext uri="{0D108BD9-81ED-4DB2-BD59-A6C34878D82A}">
                    <a16:rowId xmlns:a16="http://schemas.microsoft.com/office/drawing/2014/main" val="1096473744"/>
                  </a:ext>
                </a:extLst>
              </a:tr>
              <a:tr h="802929">
                <a:tc>
                  <a:txBody>
                    <a:bodyPr/>
                    <a:lstStyle/>
                    <a:p>
                      <a:r>
                        <a:rPr lang="nl-NL" sz="1200" dirty="0"/>
                        <a:t>Boodschap</a:t>
                      </a:r>
                    </a:p>
                  </a:txBody>
                  <a:tcPr/>
                </a:tc>
                <a:tc>
                  <a:txBody>
                    <a:bodyPr/>
                    <a:lstStyle/>
                    <a:p>
                      <a:r>
                        <a:rPr lang="nl-NL" sz="1200" dirty="0"/>
                        <a:t>Help mee aan het aanjagen van onderwijsvernieuwing</a:t>
                      </a:r>
                    </a:p>
                    <a:p>
                      <a:endParaRPr lang="nl-NL" sz="1200" dirty="0"/>
                    </a:p>
                  </a:txBody>
                  <a:tcPr/>
                </a:tc>
                <a:tc>
                  <a:txBody>
                    <a:bodyPr/>
                    <a:lstStyle/>
                    <a:p>
                      <a:r>
                        <a:rPr lang="nl-NL" sz="1200" dirty="0"/>
                        <a:t>Help mee aan het aanjagen van Open </a:t>
                      </a:r>
                      <a:r>
                        <a:rPr lang="nl-NL" sz="1200" dirty="0" err="1"/>
                        <a:t>Science</a:t>
                      </a:r>
                      <a:endParaRPr lang="nl-NL" sz="1200" dirty="0"/>
                    </a:p>
                  </a:txBody>
                  <a:tcPr/>
                </a:tc>
                <a:tc>
                  <a:txBody>
                    <a:bodyPr/>
                    <a:lstStyle/>
                    <a:p>
                      <a:r>
                        <a:rPr lang="nl-NL" sz="1200" dirty="0"/>
                        <a:t>Help mee om het onderwijs en onderzoek te vernieuwen door middel van ICT</a:t>
                      </a:r>
                    </a:p>
                  </a:txBody>
                  <a:tcPr/>
                </a:tc>
                <a:extLst>
                  <a:ext uri="{0D108BD9-81ED-4DB2-BD59-A6C34878D82A}">
                    <a16:rowId xmlns:a16="http://schemas.microsoft.com/office/drawing/2014/main" val="3275594303"/>
                  </a:ext>
                </a:extLst>
              </a:tr>
              <a:tr h="1516244">
                <a:tc>
                  <a:txBody>
                    <a:bodyPr/>
                    <a:lstStyle/>
                    <a:p>
                      <a:r>
                        <a:rPr lang="nl-NL" sz="1200" dirty="0"/>
                        <a:t>Activiteiten/</a:t>
                      </a:r>
                    </a:p>
                    <a:p>
                      <a:r>
                        <a:rPr lang="nl-NL" sz="1200" dirty="0"/>
                        <a:t>middelen</a:t>
                      </a:r>
                    </a:p>
                  </a:txBody>
                  <a:tcPr/>
                </a:tc>
                <a:tc>
                  <a:txBody>
                    <a:bodyPr/>
                    <a:lstStyle/>
                    <a:p>
                      <a:r>
                        <a:rPr lang="nl-NL" sz="1200" dirty="0"/>
                        <a:t>Toolkit voor HRM</a:t>
                      </a:r>
                    </a:p>
                    <a:p>
                      <a:r>
                        <a:rPr lang="nl-NL" sz="1200" dirty="0"/>
                        <a:t>Introductieboekje voor nieuwe werknemers</a:t>
                      </a:r>
                    </a:p>
                    <a:p>
                      <a:r>
                        <a:rPr lang="nl-NL" sz="1200" dirty="0"/>
                        <a:t>Arbeidsmarkt campagne</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kern="1200" dirty="0">
                          <a:solidFill>
                            <a:schemeClr val="tx1"/>
                          </a:solidFill>
                          <a:effectLst/>
                          <a:latin typeface="+mn-lt"/>
                          <a:ea typeface="+mn-ea"/>
                          <a:cs typeface="+mn-cs"/>
                        </a:rPr>
                        <a:t>Samenwerking laten zijn met bedrijven/partners</a:t>
                      </a:r>
                      <a:endParaRPr lang="nl-NL" sz="1200" b="0" dirty="0">
                        <a:solidFill>
                          <a:schemeClr val="tx1"/>
                        </a:solidFill>
                      </a:endParaRPr>
                    </a:p>
                    <a:p>
                      <a:endParaRPr lang="nl-NL" sz="1200" dirty="0"/>
                    </a:p>
                  </a:txBody>
                  <a:tcPr/>
                </a:tc>
                <a:tc>
                  <a:txBody>
                    <a:bodyPr/>
                    <a:lstStyle/>
                    <a:p>
                      <a:r>
                        <a:rPr lang="nl-NL" sz="1200" dirty="0"/>
                        <a:t>Toolkit voor HRM</a:t>
                      </a:r>
                    </a:p>
                    <a:p>
                      <a:r>
                        <a:rPr lang="nl-NL" sz="1200" dirty="0"/>
                        <a:t>Introductieboekje voor nieuwe werknemers</a:t>
                      </a:r>
                    </a:p>
                    <a:p>
                      <a:r>
                        <a:rPr lang="nl-NL" sz="1200" dirty="0"/>
                        <a:t>Arbeidsmarkt campagne</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kern="1200" dirty="0">
                          <a:solidFill>
                            <a:schemeClr val="tx1"/>
                          </a:solidFill>
                          <a:effectLst/>
                          <a:latin typeface="+mn-lt"/>
                          <a:ea typeface="+mn-ea"/>
                          <a:cs typeface="+mn-cs"/>
                        </a:rPr>
                        <a:t>Samenwerking laten zijn met bedrijven/partners</a:t>
                      </a:r>
                      <a:endParaRPr lang="nl-NL" sz="1200" b="0" dirty="0">
                        <a:solidFill>
                          <a:schemeClr val="tx1"/>
                        </a:solidFill>
                      </a:endParaRPr>
                    </a:p>
                    <a:p>
                      <a:endParaRPr lang="nl-NL" sz="1200" dirty="0"/>
                    </a:p>
                  </a:txBody>
                  <a:tcPr/>
                </a:tc>
                <a:tc>
                  <a:txBody>
                    <a:bodyPr/>
                    <a:lstStyle/>
                    <a:p>
                      <a:r>
                        <a:rPr lang="nl-NL" sz="1200" dirty="0"/>
                        <a:t>Toolkit voor HRM</a:t>
                      </a:r>
                    </a:p>
                    <a:p>
                      <a:r>
                        <a:rPr lang="nl-NL" sz="1200" dirty="0"/>
                        <a:t>Introductieboekje voor nieuwe werknemers</a:t>
                      </a:r>
                    </a:p>
                    <a:p>
                      <a:r>
                        <a:rPr lang="nl-NL" sz="1200" dirty="0"/>
                        <a:t>Arbeidsmarkt campagne</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kern="1200" dirty="0">
                          <a:solidFill>
                            <a:schemeClr val="tx1"/>
                          </a:solidFill>
                          <a:effectLst/>
                          <a:latin typeface="+mn-lt"/>
                          <a:ea typeface="+mn-ea"/>
                          <a:cs typeface="+mn-cs"/>
                        </a:rPr>
                        <a:t>Samenwerking laten zijn met bedrijven/partners</a:t>
                      </a:r>
                      <a:endParaRPr lang="nl-NL" sz="1200" b="0" dirty="0">
                        <a:solidFill>
                          <a:schemeClr val="tx1"/>
                        </a:solidFill>
                      </a:endParaRPr>
                    </a:p>
                    <a:p>
                      <a:endParaRPr lang="nl-NL" sz="1200" dirty="0"/>
                    </a:p>
                  </a:txBody>
                  <a:tcPr/>
                </a:tc>
                <a:extLst>
                  <a:ext uri="{0D108BD9-81ED-4DB2-BD59-A6C34878D82A}">
                    <a16:rowId xmlns:a16="http://schemas.microsoft.com/office/drawing/2014/main" val="1557978118"/>
                  </a:ext>
                </a:extLst>
              </a:tr>
              <a:tr h="1581186">
                <a:tc>
                  <a:txBody>
                    <a:bodyPr/>
                    <a:lstStyle/>
                    <a:p>
                      <a:r>
                        <a:rPr lang="nl-NL" sz="1200" dirty="0"/>
                        <a:t>Kanalen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SURF.nl</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(video) </a:t>
                      </a:r>
                      <a:r>
                        <a:rPr lang="nl-NL" sz="1200" dirty="0" err="1"/>
                        <a:t>Testimonials</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Personalia in media</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LinkedIn en online arbeidsmarkt sites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als ambassadeurs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PR – in media successen van SURF laten zien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SURF.nl</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(video) </a:t>
                      </a:r>
                      <a:r>
                        <a:rPr lang="nl-NL" sz="1200" dirty="0" err="1"/>
                        <a:t>Testimonials</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Personalia in media</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LinkedIn en online arbeidsmarkt sites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als ambassadeurs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PR – in media successen van SURF laten zien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p>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err="1"/>
                        <a:t>SURF.nl</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(video) </a:t>
                      </a:r>
                      <a:r>
                        <a:rPr lang="nl-NL" sz="1200" dirty="0" err="1"/>
                        <a:t>Testimonials</a:t>
                      </a:r>
                      <a:endParaRPr lang="nl-NL"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Personalia in media</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LinkedIn en online arbeidsmarkt sites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als ambassadeurs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PR – in media successen van SURF laten zien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dirty="0"/>
                    </a:p>
                    <a:p>
                      <a:endParaRPr lang="nl-NL" sz="1200" dirty="0"/>
                    </a:p>
                  </a:txBody>
                  <a:tcPr/>
                </a:tc>
                <a:extLst>
                  <a:ext uri="{0D108BD9-81ED-4DB2-BD59-A6C34878D82A}">
                    <a16:rowId xmlns:a16="http://schemas.microsoft.com/office/drawing/2014/main" val="2087897362"/>
                  </a:ext>
                </a:extLst>
              </a:tr>
            </a:tbl>
          </a:graphicData>
        </a:graphic>
      </p:graphicFrame>
      <p:sp>
        <p:nvSpPr>
          <p:cNvPr id="4" name="Tekstvak 3">
            <a:extLst>
              <a:ext uri="{FF2B5EF4-FFF2-40B4-BE49-F238E27FC236}">
                <a16:creationId xmlns:a16="http://schemas.microsoft.com/office/drawing/2014/main" id="{C8AA3737-041C-F745-B932-BDF8A99D12B6}"/>
              </a:ext>
            </a:extLst>
          </p:cNvPr>
          <p:cNvSpPr txBox="1"/>
          <p:nvPr/>
        </p:nvSpPr>
        <p:spPr>
          <a:xfrm rot="20622343">
            <a:off x="3688658" y="2499920"/>
            <a:ext cx="5258703" cy="1477328"/>
          </a:xfrm>
          <a:prstGeom prst="rect">
            <a:avLst/>
          </a:prstGeom>
          <a:noFill/>
        </p:spPr>
        <p:txBody>
          <a:bodyPr wrap="square" lIns="0" tIns="0" rIns="0" bIns="0" rtlCol="0">
            <a:spAutoFit/>
          </a:bodyPr>
          <a:lstStyle/>
          <a:p>
            <a:pPr algn="l"/>
            <a:r>
              <a:rPr lang="nl-NL" sz="96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25379213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56BF3D1C-1B98-2642-8339-1437E1D564F6}"/>
              </a:ext>
            </a:extLst>
          </p:cNvPr>
          <p:cNvSpPr>
            <a:spLocks noGrp="1"/>
          </p:cNvSpPr>
          <p:nvPr>
            <p:ph type="sldNum" sz="quarter" idx="12"/>
          </p:nvPr>
        </p:nvSpPr>
        <p:spPr/>
        <p:txBody>
          <a:bodyPr/>
          <a:lstStyle/>
          <a:p>
            <a:fld id="{7AD0FE45-509C-4BDF-9EDE-64426F8DF3D2}" type="slidenum">
              <a:rPr lang="nl-NL" smtClean="0"/>
              <a:t>19</a:t>
            </a:fld>
            <a:endParaRPr lang="nl-NL"/>
          </a:p>
        </p:txBody>
      </p:sp>
      <p:graphicFrame>
        <p:nvGraphicFramePr>
          <p:cNvPr id="16" name="Tabel 15">
            <a:extLst>
              <a:ext uri="{FF2B5EF4-FFF2-40B4-BE49-F238E27FC236}">
                <a16:creationId xmlns:a16="http://schemas.microsoft.com/office/drawing/2014/main" id="{C06AB5AE-1526-5C42-BD23-961C87670E09}"/>
              </a:ext>
            </a:extLst>
          </p:cNvPr>
          <p:cNvGraphicFramePr>
            <a:graphicFrameLocks noGrp="1"/>
          </p:cNvGraphicFramePr>
          <p:nvPr>
            <p:extLst>
              <p:ext uri="{D42A27DB-BD31-4B8C-83A1-F6EECF244321}">
                <p14:modId xmlns:p14="http://schemas.microsoft.com/office/powerpoint/2010/main" val="473884486"/>
              </p:ext>
            </p:extLst>
          </p:nvPr>
        </p:nvGraphicFramePr>
        <p:xfrm>
          <a:off x="142875" y="171450"/>
          <a:ext cx="11887202" cy="6421520"/>
        </p:xfrm>
        <a:graphic>
          <a:graphicData uri="http://schemas.openxmlformats.org/drawingml/2006/table">
            <a:tbl>
              <a:tblPr firstRow="1" bandRow="1">
                <a:tableStyleId>{5C22544A-7EE6-4342-B048-85BDC9FD1C3A}</a:tableStyleId>
              </a:tblPr>
              <a:tblGrid>
                <a:gridCol w="985838">
                  <a:extLst>
                    <a:ext uri="{9D8B030D-6E8A-4147-A177-3AD203B41FA5}">
                      <a16:colId xmlns:a16="http://schemas.microsoft.com/office/drawing/2014/main" val="3099747543"/>
                    </a:ext>
                  </a:extLst>
                </a:gridCol>
                <a:gridCol w="3633788">
                  <a:extLst>
                    <a:ext uri="{9D8B030D-6E8A-4147-A177-3AD203B41FA5}">
                      <a16:colId xmlns:a16="http://schemas.microsoft.com/office/drawing/2014/main" val="3522538727"/>
                    </a:ext>
                  </a:extLst>
                </a:gridCol>
                <a:gridCol w="3633788">
                  <a:extLst>
                    <a:ext uri="{9D8B030D-6E8A-4147-A177-3AD203B41FA5}">
                      <a16:colId xmlns:a16="http://schemas.microsoft.com/office/drawing/2014/main" val="342229881"/>
                    </a:ext>
                  </a:extLst>
                </a:gridCol>
                <a:gridCol w="3633788">
                  <a:extLst>
                    <a:ext uri="{9D8B030D-6E8A-4147-A177-3AD203B41FA5}">
                      <a16:colId xmlns:a16="http://schemas.microsoft.com/office/drawing/2014/main" val="3234126129"/>
                    </a:ext>
                  </a:extLst>
                </a:gridCol>
              </a:tblGrid>
              <a:tr h="322933">
                <a:tc gridSpan="4">
                  <a:txBody>
                    <a:bodyPr/>
                    <a:lstStyle/>
                    <a:p>
                      <a:r>
                        <a:rPr lang="nl-NL" sz="1200" b="1" dirty="0"/>
                        <a:t>Werknemers treden op als ambassadeurs van SURF</a:t>
                      </a:r>
                      <a:endParaRPr lang="nl-NL" sz="1200" dirty="0"/>
                    </a:p>
                  </a:txBody>
                  <a:tcPr/>
                </a:tc>
                <a:tc hMerge="1">
                  <a:txBody>
                    <a:bodyPr/>
                    <a:lstStyle/>
                    <a:p>
                      <a:endParaRPr lang="nl-NL" sz="1200" dirty="0"/>
                    </a:p>
                  </a:txBody>
                  <a:tcPr/>
                </a:tc>
                <a:tc hMerge="1">
                  <a:txBody>
                    <a:bodyPr/>
                    <a:lstStyle/>
                    <a:p>
                      <a:endParaRPr lang="nl-NL" sz="1200" dirty="0"/>
                    </a:p>
                  </a:txBody>
                  <a:tcPr/>
                </a:tc>
                <a:tc hMerge="1">
                  <a:txBody>
                    <a:bodyPr/>
                    <a:lstStyle/>
                    <a:p>
                      <a:endParaRPr lang="nl-NL" sz="1200" dirty="0"/>
                    </a:p>
                  </a:txBody>
                  <a:tcPr/>
                </a:tc>
                <a:extLst>
                  <a:ext uri="{0D108BD9-81ED-4DB2-BD59-A6C34878D82A}">
                    <a16:rowId xmlns:a16="http://schemas.microsoft.com/office/drawing/2014/main" val="1458514417"/>
                  </a:ext>
                </a:extLst>
              </a:tr>
              <a:tr h="304012">
                <a:tc>
                  <a:txBody>
                    <a:bodyPr/>
                    <a:lstStyle/>
                    <a:p>
                      <a:r>
                        <a:rPr lang="nl-NL" sz="1200" b="1" dirty="0"/>
                        <a:t>Werkveld</a:t>
                      </a:r>
                    </a:p>
                  </a:txBody>
                  <a:tcPr/>
                </a:tc>
                <a:tc>
                  <a:txBody>
                    <a:bodyPr/>
                    <a:lstStyle/>
                    <a:p>
                      <a:r>
                        <a:rPr lang="nl-NL" sz="1200" b="1" dirty="0"/>
                        <a:t>Onderwijs</a:t>
                      </a:r>
                    </a:p>
                  </a:txBody>
                  <a:tcPr/>
                </a:tc>
                <a:tc>
                  <a:txBody>
                    <a:bodyPr/>
                    <a:lstStyle/>
                    <a:p>
                      <a:r>
                        <a:rPr lang="nl-NL" sz="1200" b="1" dirty="0"/>
                        <a:t>Onderzoek</a:t>
                      </a:r>
                    </a:p>
                  </a:txBody>
                  <a:tcPr/>
                </a:tc>
                <a:tc>
                  <a:txBody>
                    <a:bodyPr/>
                    <a:lstStyle/>
                    <a:p>
                      <a:r>
                        <a:rPr lang="nl-NL" sz="1200" b="1" dirty="0"/>
                        <a:t>Coöperatieve ICT</a:t>
                      </a:r>
                    </a:p>
                  </a:txBody>
                  <a:tcPr/>
                </a:tc>
                <a:extLst>
                  <a:ext uri="{0D108BD9-81ED-4DB2-BD59-A6C34878D82A}">
                    <a16:rowId xmlns:a16="http://schemas.microsoft.com/office/drawing/2014/main" val="1000362947"/>
                  </a:ext>
                </a:extLst>
              </a:tr>
              <a:tr h="299769">
                <a:tc>
                  <a:txBody>
                    <a:bodyPr/>
                    <a:lstStyle/>
                    <a:p>
                      <a:r>
                        <a:rPr lang="nl-NL" sz="1200" dirty="0"/>
                        <a:t>Doelgroep</a:t>
                      </a:r>
                    </a:p>
                  </a:txBody>
                  <a:tcPr/>
                </a:tc>
                <a:tc>
                  <a:txBody>
                    <a:bodyPr/>
                    <a:lstStyle/>
                    <a:p>
                      <a:r>
                        <a:rPr lang="nl-NL" sz="1200" dirty="0"/>
                        <a:t>Medewerkers SURF</a:t>
                      </a:r>
                    </a:p>
                  </a:txBody>
                  <a:tcPr/>
                </a:tc>
                <a:tc>
                  <a:txBody>
                    <a:bodyPr/>
                    <a:lstStyle/>
                    <a:p>
                      <a:r>
                        <a:rPr lang="nl-NL" sz="1200" dirty="0"/>
                        <a:t>Medewerkers SURF</a:t>
                      </a:r>
                    </a:p>
                  </a:txBody>
                  <a:tcPr/>
                </a:tc>
                <a:tc>
                  <a:txBody>
                    <a:bodyPr/>
                    <a:lstStyle/>
                    <a:p>
                      <a:r>
                        <a:rPr lang="nl-NL" sz="1200" dirty="0"/>
                        <a:t>Medewerkers SURF</a:t>
                      </a:r>
                    </a:p>
                  </a:txBody>
                  <a:tcPr/>
                </a:tc>
                <a:extLst>
                  <a:ext uri="{0D108BD9-81ED-4DB2-BD59-A6C34878D82A}">
                    <a16:rowId xmlns:a16="http://schemas.microsoft.com/office/drawing/2014/main" val="1344278859"/>
                  </a:ext>
                </a:extLst>
              </a:tr>
              <a:tr h="2160717">
                <a:tc>
                  <a:txBody>
                    <a:bodyPr/>
                    <a:lstStyle/>
                    <a:p>
                      <a:r>
                        <a:rPr lang="nl-NL" sz="1200" dirty="0"/>
                        <a:t>Doelstelling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kennen de positionering van SURF en weten waar SURF voor staat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weten wat er speelt op het gebied van onderwijsinnovatie en dragen dit uit naar relaties. Ze weten wat er speelt in het onderwijsveld en kunnen uitdagingen in het onderwijs vertalen naar oplossingen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denken </a:t>
                      </a:r>
                      <a:r>
                        <a:rPr lang="nl-NL" sz="1200" dirty="0" err="1"/>
                        <a:t>outside</a:t>
                      </a:r>
                      <a:r>
                        <a:rPr lang="nl-NL" sz="1200" dirty="0"/>
                        <a:t> – in : communiceren vanuit de uitdaging van een relatie en niet vanuit een dienst.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zijn trots om onderdeel te zijn van SURF</a:t>
                      </a:r>
                    </a:p>
                    <a:p>
                      <a:r>
                        <a:rPr lang="nl-NL" sz="1200"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kennen de positionering van SURF en weten waar SURF voor staat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weten wat er speelt op het gebied van open </a:t>
                      </a:r>
                      <a:r>
                        <a:rPr lang="nl-NL" sz="1200" dirty="0" err="1"/>
                        <a:t>science</a:t>
                      </a:r>
                      <a:r>
                        <a:rPr lang="nl-NL" sz="1200" dirty="0"/>
                        <a:t> en dragen dit actief uit naar relaties. Ze weten wat er speelt bij de onderzoek klanten en kunnen hun uitdagingen vertalen naar oplossingen  </a:t>
                      </a:r>
                    </a:p>
                    <a:p>
                      <a:r>
                        <a:rPr lang="nl-NL" sz="1200" dirty="0"/>
                        <a:t>Medewerkers denken </a:t>
                      </a:r>
                      <a:r>
                        <a:rPr lang="nl-NL" sz="1200" dirty="0" err="1"/>
                        <a:t>outside</a:t>
                      </a:r>
                      <a:r>
                        <a:rPr lang="nl-NL" sz="1200" dirty="0"/>
                        <a:t> – in : communiceren vanuit de uitdaging van een relatie en niet vanuit een dienst.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zijn trots om onderdeel te zijn van SURF</a:t>
                      </a:r>
                    </a:p>
                    <a:p>
                      <a:endParaRPr lang="nl-N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kennen de positionering van SURF en weten waar SURF voor staat</a:t>
                      </a:r>
                    </a:p>
                    <a:p>
                      <a:r>
                        <a:rPr lang="nl-NL" sz="1200" dirty="0"/>
                        <a:t>Medewerkers weten wat er bij de instellingen in de verschillende sectoren speelt.</a:t>
                      </a:r>
                    </a:p>
                    <a:p>
                      <a:r>
                        <a:rPr lang="nl-NL" sz="1200" dirty="0"/>
                        <a:t>communiceren een oplossing voor de uitdaging bij relatie </a:t>
                      </a:r>
                    </a:p>
                    <a:p>
                      <a:r>
                        <a:rPr lang="nl-NL" sz="1200" dirty="0"/>
                        <a:t>Medewerkers denken </a:t>
                      </a:r>
                      <a:r>
                        <a:rPr lang="nl-NL" sz="1200" dirty="0" err="1"/>
                        <a:t>outside</a:t>
                      </a:r>
                      <a:r>
                        <a:rPr lang="nl-NL" sz="1200" dirty="0"/>
                        <a:t> – in : communiceren vanuit de uitdaging van een relatie en niet vanuit een dienst.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Medewerkers zijn trots om onderdeel te zijn van SURF</a:t>
                      </a:r>
                    </a:p>
                    <a:p>
                      <a:endParaRPr lang="nl-NL" sz="1200" dirty="0"/>
                    </a:p>
                  </a:txBody>
                  <a:tcPr/>
                </a:tc>
                <a:extLst>
                  <a:ext uri="{0D108BD9-81ED-4DB2-BD59-A6C34878D82A}">
                    <a16:rowId xmlns:a16="http://schemas.microsoft.com/office/drawing/2014/main" val="1096473744"/>
                  </a:ext>
                </a:extLst>
              </a:tr>
              <a:tr h="642287">
                <a:tc>
                  <a:txBody>
                    <a:bodyPr/>
                    <a:lstStyle/>
                    <a:p>
                      <a:r>
                        <a:rPr lang="nl-NL" sz="1200" dirty="0"/>
                        <a:t>Boodschap</a:t>
                      </a:r>
                    </a:p>
                  </a:txBody>
                  <a:tcPr/>
                </a:tc>
                <a:tc>
                  <a:txBody>
                    <a:bodyPr/>
                    <a:lstStyle/>
                    <a:p>
                      <a:r>
                        <a:rPr lang="nl-NL" sz="1200" dirty="0"/>
                        <a:t>Ook jij jaagt onderwijsvernieuwing aan.</a:t>
                      </a:r>
                    </a:p>
                    <a:p>
                      <a:endParaRPr lang="nl-NL" sz="1200" dirty="0"/>
                    </a:p>
                  </a:txBody>
                  <a:tcPr/>
                </a:tc>
                <a:tc>
                  <a:txBody>
                    <a:bodyPr/>
                    <a:lstStyle/>
                    <a:p>
                      <a:r>
                        <a:rPr lang="nl-NL" sz="1200" dirty="0"/>
                        <a:t>Ook jij jaagt Open </a:t>
                      </a:r>
                      <a:r>
                        <a:rPr lang="nl-NL" sz="1200" dirty="0" err="1"/>
                        <a:t>Science</a:t>
                      </a:r>
                      <a:r>
                        <a:rPr lang="nl-NL" sz="1200" dirty="0"/>
                        <a:t> vernieuwing aan</a:t>
                      </a:r>
                    </a:p>
                  </a:txBody>
                  <a:tcPr/>
                </a:tc>
                <a:tc>
                  <a:txBody>
                    <a:bodyPr/>
                    <a:lstStyle/>
                    <a:p>
                      <a:r>
                        <a:rPr lang="nl-NL" sz="1200" dirty="0"/>
                        <a:t>Ook jij draagt bij aan het aanjagen van vernieuwing binnen het onderwijs en onderzoek</a:t>
                      </a:r>
                    </a:p>
                  </a:txBody>
                  <a:tcPr/>
                </a:tc>
                <a:extLst>
                  <a:ext uri="{0D108BD9-81ED-4DB2-BD59-A6C34878D82A}">
                    <a16:rowId xmlns:a16="http://schemas.microsoft.com/office/drawing/2014/main" val="3275594303"/>
                  </a:ext>
                </a:extLst>
              </a:tr>
              <a:tr h="1200135">
                <a:tc>
                  <a:txBody>
                    <a:bodyPr/>
                    <a:lstStyle/>
                    <a:p>
                      <a:r>
                        <a:rPr lang="nl-NL" sz="1200" dirty="0"/>
                        <a:t>Activiteiten/</a:t>
                      </a:r>
                    </a:p>
                    <a:p>
                      <a:r>
                        <a:rPr lang="nl-NL" sz="1200" dirty="0"/>
                        <a:t>middelen</a:t>
                      </a:r>
                    </a:p>
                  </a:txBody>
                  <a:tcPr/>
                </a:tc>
                <a:tc>
                  <a:txBody>
                    <a:bodyPr/>
                    <a:lstStyle/>
                    <a:p>
                      <a:r>
                        <a:rPr lang="nl-NL" sz="1200" dirty="0"/>
                        <a:t>Toolkit met communicatiemateriaal dat medewerkers kunnen gebruiken in gesprekken en presentaties bij klanten.</a:t>
                      </a:r>
                    </a:p>
                    <a:p>
                      <a:r>
                        <a:rPr lang="nl-NL" sz="1200" dirty="0"/>
                        <a:t>Huisstijlhandboek</a:t>
                      </a:r>
                    </a:p>
                    <a:p>
                      <a:r>
                        <a:rPr lang="nl-NL" sz="1200" dirty="0"/>
                        <a:t>Succes vieren</a:t>
                      </a:r>
                    </a:p>
                  </a:txBody>
                  <a:tcPr/>
                </a:tc>
                <a:tc>
                  <a:txBody>
                    <a:bodyPr/>
                    <a:lstStyle/>
                    <a:p>
                      <a:r>
                        <a:rPr lang="nl-NL" sz="1200" dirty="0"/>
                        <a:t>Toolkit met materiaal dat medewerkers kunnen gebruiken in gesprekken en presentaties bij klanten</a:t>
                      </a:r>
                    </a:p>
                    <a:p>
                      <a:r>
                        <a:rPr lang="nl-NL" sz="1200" dirty="0"/>
                        <a:t>Huisstijlhandboek</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Succes vieren</a:t>
                      </a:r>
                    </a:p>
                    <a:p>
                      <a:endParaRPr lang="nl-NL" sz="1200" dirty="0"/>
                    </a:p>
                  </a:txBody>
                  <a:tcPr/>
                </a:tc>
                <a:tc>
                  <a:txBody>
                    <a:bodyPr/>
                    <a:lstStyle/>
                    <a:p>
                      <a:r>
                        <a:rPr lang="nl-NL" sz="1200" dirty="0"/>
                        <a:t>Toolkit met materiaal dat medewerkers kunnen gebruiken in gesprekken en presentaties bij klanten</a:t>
                      </a:r>
                    </a:p>
                    <a:p>
                      <a:r>
                        <a:rPr lang="nl-NL" sz="1200" dirty="0"/>
                        <a:t>Huisstijlhandboek</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t>Succes vieren</a:t>
                      </a:r>
                    </a:p>
                    <a:p>
                      <a:endParaRPr lang="nl-NL" sz="1200" dirty="0"/>
                    </a:p>
                  </a:txBody>
                  <a:tcPr/>
                </a:tc>
                <a:extLst>
                  <a:ext uri="{0D108BD9-81ED-4DB2-BD59-A6C34878D82A}">
                    <a16:rowId xmlns:a16="http://schemas.microsoft.com/office/drawing/2014/main" val="1557978118"/>
                  </a:ext>
                </a:extLst>
              </a:tr>
              <a:tr h="1491667">
                <a:tc>
                  <a:txBody>
                    <a:bodyPr/>
                    <a:lstStyle/>
                    <a:p>
                      <a:r>
                        <a:rPr lang="nl-NL" sz="1200" dirty="0"/>
                        <a:t>Kanalen</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Intranet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bijeenkomsten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Trainingen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kennisdeling over dienstverlening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management</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Intranet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bijeenkomsten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trainingen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kennisdeling over dienstverlening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err="1"/>
                        <a:t>Science</a:t>
                      </a:r>
                      <a:r>
                        <a:rPr lang="nl-NL" sz="1200" dirty="0"/>
                        <a:t> </a:t>
                      </a:r>
                      <a:r>
                        <a:rPr lang="nl-NL" sz="1200" dirty="0" err="1"/>
                        <a:t>Thursday</a:t>
                      </a:r>
                      <a:r>
                        <a:rPr lang="nl-NL" sz="1200" dirty="0"/>
                        <a:t> lezingen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management</a:t>
                      </a:r>
                    </a:p>
                    <a:p>
                      <a:endParaRPr lang="nl-NL" sz="1200"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Intranet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bijeenkomsten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trainingen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Interne kennisdeling over dienstverlening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dirty="0"/>
                        <a:t>management</a:t>
                      </a:r>
                    </a:p>
                    <a:p>
                      <a:endParaRPr lang="nl-NL" sz="1200" dirty="0"/>
                    </a:p>
                  </a:txBody>
                  <a:tcPr/>
                </a:tc>
                <a:extLst>
                  <a:ext uri="{0D108BD9-81ED-4DB2-BD59-A6C34878D82A}">
                    <a16:rowId xmlns:a16="http://schemas.microsoft.com/office/drawing/2014/main" val="2087897362"/>
                  </a:ext>
                </a:extLst>
              </a:tr>
            </a:tbl>
          </a:graphicData>
        </a:graphic>
      </p:graphicFrame>
      <p:sp>
        <p:nvSpPr>
          <p:cNvPr id="4" name="Tekstvak 3">
            <a:extLst>
              <a:ext uri="{FF2B5EF4-FFF2-40B4-BE49-F238E27FC236}">
                <a16:creationId xmlns:a16="http://schemas.microsoft.com/office/drawing/2014/main" id="{F2F59D36-5FD7-2746-B2D3-423905F2883C}"/>
              </a:ext>
            </a:extLst>
          </p:cNvPr>
          <p:cNvSpPr txBox="1"/>
          <p:nvPr/>
        </p:nvSpPr>
        <p:spPr>
          <a:xfrm rot="20622343">
            <a:off x="3688658" y="2499920"/>
            <a:ext cx="5258703" cy="1477328"/>
          </a:xfrm>
          <a:prstGeom prst="rect">
            <a:avLst/>
          </a:prstGeom>
          <a:noFill/>
        </p:spPr>
        <p:txBody>
          <a:bodyPr wrap="square" lIns="0" tIns="0" rIns="0" bIns="0" rtlCol="0">
            <a:spAutoFit/>
          </a:bodyPr>
          <a:lstStyle/>
          <a:p>
            <a:pPr algn="l"/>
            <a:r>
              <a:rPr lang="nl-NL" sz="96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42622469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6D5CE-A0D3-714E-8B2C-59C16DEAA5A1}"/>
              </a:ext>
            </a:extLst>
          </p:cNvPr>
          <p:cNvSpPr>
            <a:spLocks noGrp="1"/>
          </p:cNvSpPr>
          <p:nvPr>
            <p:ph type="title"/>
          </p:nvPr>
        </p:nvSpPr>
        <p:spPr/>
        <p:txBody>
          <a:bodyPr/>
          <a:lstStyle/>
          <a:p>
            <a:r>
              <a:rPr lang="en-GB"/>
              <a:t>Notes in front</a:t>
            </a:r>
          </a:p>
        </p:txBody>
      </p:sp>
      <p:sp>
        <p:nvSpPr>
          <p:cNvPr id="3" name="Tijdelijke aanduiding voor verticale tekst 2">
            <a:extLst>
              <a:ext uri="{FF2B5EF4-FFF2-40B4-BE49-F238E27FC236}">
                <a16:creationId xmlns:a16="http://schemas.microsoft.com/office/drawing/2014/main" id="{73E12F55-0C2F-BD4C-8925-405192F17875}"/>
              </a:ext>
            </a:extLst>
          </p:cNvPr>
          <p:cNvSpPr>
            <a:spLocks noGrp="1"/>
          </p:cNvSpPr>
          <p:nvPr>
            <p:ph type="body" orient="vert" idx="1"/>
          </p:nvPr>
        </p:nvSpPr>
        <p:spPr/>
        <p:txBody>
          <a:bodyPr/>
          <a:lstStyle/>
          <a:p>
            <a:r>
              <a:rPr lang="en-GB" dirty="0"/>
              <a:t>It’s not about our SURF communications strategy, but it’s as an example how to make a strategy. </a:t>
            </a:r>
          </a:p>
          <a:p>
            <a:r>
              <a:rPr lang="en-GB" dirty="0"/>
              <a:t>A format which may inspire you.</a:t>
            </a:r>
          </a:p>
          <a:p>
            <a:r>
              <a:rPr lang="en-GB" dirty="0"/>
              <a:t>It’s a draft! </a:t>
            </a:r>
          </a:p>
          <a:p>
            <a:r>
              <a:rPr lang="en-GB" dirty="0"/>
              <a:t>First version and not finished.</a:t>
            </a:r>
          </a:p>
          <a:p>
            <a:r>
              <a:rPr lang="en-GB" dirty="0"/>
              <a:t>Don’t mind the translation.</a:t>
            </a:r>
          </a:p>
          <a:p>
            <a:r>
              <a:rPr lang="en-GB" dirty="0"/>
              <a:t>In the end this will be our strategy in PowerPoint, try to be lean and mean</a:t>
            </a:r>
          </a:p>
        </p:txBody>
      </p:sp>
      <p:sp>
        <p:nvSpPr>
          <p:cNvPr id="4" name="Tijdelijke aanduiding voor tekst 3">
            <a:extLst>
              <a:ext uri="{FF2B5EF4-FFF2-40B4-BE49-F238E27FC236}">
                <a16:creationId xmlns:a16="http://schemas.microsoft.com/office/drawing/2014/main" id="{CC31011A-F05B-7541-AFF8-768AAC26EF05}"/>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4AC0A4A4-4ED3-F349-9DC4-F0A77D4C7424}"/>
              </a:ext>
            </a:extLst>
          </p:cNvPr>
          <p:cNvSpPr>
            <a:spLocks noGrp="1"/>
          </p:cNvSpPr>
          <p:nvPr>
            <p:ph type="sldNum" sz="quarter" idx="12"/>
          </p:nvPr>
        </p:nvSpPr>
        <p:spPr/>
        <p:txBody>
          <a:bodyPr/>
          <a:lstStyle/>
          <a:p>
            <a:fld id="{7AD0FE45-509C-4BDF-9EDE-64426F8DF3D2}" type="slidenum">
              <a:rPr lang="nl-NL" smtClean="0"/>
              <a:t>2</a:t>
            </a:fld>
            <a:endParaRPr lang="nl-NL"/>
          </a:p>
        </p:txBody>
      </p:sp>
      <p:sp>
        <p:nvSpPr>
          <p:cNvPr id="6" name="Tekstvak 5">
            <a:extLst>
              <a:ext uri="{FF2B5EF4-FFF2-40B4-BE49-F238E27FC236}">
                <a16:creationId xmlns:a16="http://schemas.microsoft.com/office/drawing/2014/main" id="{2FD90943-ED87-4543-90D3-3CFB316AA3F1}"/>
              </a:ext>
            </a:extLst>
          </p:cNvPr>
          <p:cNvSpPr txBox="1"/>
          <p:nvPr/>
        </p:nvSpPr>
        <p:spPr>
          <a:xfrm>
            <a:off x="9314983" y="-191307"/>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121318227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F63CFF-80CA-7645-91DC-B6571487B44B}"/>
              </a:ext>
            </a:extLst>
          </p:cNvPr>
          <p:cNvSpPr>
            <a:spLocks noGrp="1"/>
          </p:cNvSpPr>
          <p:nvPr>
            <p:ph type="title"/>
          </p:nvPr>
        </p:nvSpPr>
        <p:spPr/>
        <p:txBody>
          <a:bodyPr/>
          <a:lstStyle/>
          <a:p>
            <a:r>
              <a:rPr lang="en-GB" dirty="0"/>
              <a:t>Evaluation and measure</a:t>
            </a:r>
          </a:p>
        </p:txBody>
      </p:sp>
      <p:sp>
        <p:nvSpPr>
          <p:cNvPr id="3" name="Tijdelijke aanduiding voor verticale tekst 2">
            <a:extLst>
              <a:ext uri="{FF2B5EF4-FFF2-40B4-BE49-F238E27FC236}">
                <a16:creationId xmlns:a16="http://schemas.microsoft.com/office/drawing/2014/main" id="{D2A26E82-A251-1143-A902-3D9CEB74CA38}"/>
              </a:ext>
            </a:extLst>
          </p:cNvPr>
          <p:cNvSpPr>
            <a:spLocks noGrp="1"/>
          </p:cNvSpPr>
          <p:nvPr>
            <p:ph type="body" orient="vert" idx="1"/>
          </p:nvPr>
        </p:nvSpPr>
        <p:spPr/>
        <p:txBody>
          <a:bodyPr/>
          <a:lstStyle/>
          <a:p>
            <a:r>
              <a:rPr lang="nl-NL" dirty="0"/>
              <a:t>How </a:t>
            </a:r>
            <a:r>
              <a:rPr lang="nl-NL" dirty="0" err="1"/>
              <a:t>to</a:t>
            </a:r>
            <a:r>
              <a:rPr lang="nl-NL" dirty="0"/>
              <a:t> </a:t>
            </a:r>
            <a:r>
              <a:rPr lang="nl-NL" dirty="0" err="1"/>
              <a:t>measure</a:t>
            </a:r>
            <a:r>
              <a:rPr lang="nl-NL" dirty="0"/>
              <a:t>? Per </a:t>
            </a:r>
            <a:r>
              <a:rPr lang="nl-NL" dirty="0" err="1"/>
              <a:t>objective</a:t>
            </a:r>
            <a:r>
              <a:rPr lang="nl-NL" dirty="0"/>
              <a:t> </a:t>
            </a:r>
            <a:r>
              <a:rPr lang="nl-NL" dirty="0" err="1"/>
              <a:t>develop</a:t>
            </a:r>
            <a:r>
              <a:rPr lang="nl-NL" dirty="0"/>
              <a:t> </a:t>
            </a:r>
            <a:r>
              <a:rPr lang="nl-NL" dirty="0" err="1"/>
              <a:t>KPI’s</a:t>
            </a:r>
            <a:endParaRPr lang="nl-NL" dirty="0"/>
          </a:p>
          <a:p>
            <a:r>
              <a:rPr lang="nl-NL" dirty="0" err="1"/>
              <a:t>What</a:t>
            </a:r>
            <a:r>
              <a:rPr lang="nl-NL" dirty="0"/>
              <a:t> do we </a:t>
            </a:r>
            <a:r>
              <a:rPr lang="nl-NL" dirty="0" err="1"/>
              <a:t>need</a:t>
            </a:r>
            <a:r>
              <a:rPr lang="nl-NL" dirty="0"/>
              <a:t> </a:t>
            </a:r>
            <a:r>
              <a:rPr lang="nl-NL" dirty="0" err="1"/>
              <a:t>to</a:t>
            </a:r>
            <a:r>
              <a:rPr lang="nl-NL" dirty="0"/>
              <a:t> </a:t>
            </a:r>
            <a:r>
              <a:rPr lang="nl-NL" dirty="0" err="1"/>
              <a:t>know</a:t>
            </a:r>
            <a:r>
              <a:rPr lang="nl-NL" dirty="0"/>
              <a:t>?</a:t>
            </a:r>
          </a:p>
          <a:p>
            <a:r>
              <a:rPr lang="nl-NL" dirty="0" err="1"/>
              <a:t>What</a:t>
            </a:r>
            <a:r>
              <a:rPr lang="nl-NL" dirty="0"/>
              <a:t> </a:t>
            </a:r>
            <a:r>
              <a:rPr lang="nl-NL" dirty="0" err="1"/>
              <a:t>don’t</a:t>
            </a:r>
            <a:r>
              <a:rPr lang="nl-NL" dirty="0"/>
              <a:t> we </a:t>
            </a:r>
            <a:r>
              <a:rPr lang="nl-NL" dirty="0" err="1"/>
              <a:t>need</a:t>
            </a:r>
            <a:r>
              <a:rPr lang="nl-NL" dirty="0"/>
              <a:t> </a:t>
            </a:r>
            <a:r>
              <a:rPr lang="nl-NL" dirty="0" err="1"/>
              <a:t>to</a:t>
            </a:r>
            <a:r>
              <a:rPr lang="nl-NL" dirty="0"/>
              <a:t> </a:t>
            </a:r>
            <a:r>
              <a:rPr lang="nl-NL" dirty="0" err="1"/>
              <a:t>know</a:t>
            </a:r>
            <a:r>
              <a:rPr lang="nl-NL" dirty="0"/>
              <a:t>? </a:t>
            </a:r>
          </a:p>
          <a:p>
            <a:r>
              <a:rPr lang="nl-NL" dirty="0" err="1"/>
              <a:t>Which</a:t>
            </a:r>
            <a:r>
              <a:rPr lang="nl-NL" dirty="0"/>
              <a:t> tools?</a:t>
            </a:r>
          </a:p>
        </p:txBody>
      </p:sp>
      <p:sp>
        <p:nvSpPr>
          <p:cNvPr id="4" name="Tijdelijke aanduiding voor tekst 3">
            <a:extLst>
              <a:ext uri="{FF2B5EF4-FFF2-40B4-BE49-F238E27FC236}">
                <a16:creationId xmlns:a16="http://schemas.microsoft.com/office/drawing/2014/main" id="{DF9120A6-6191-2247-A3CD-0402EA426874}"/>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00E485CC-A35F-D54A-BA6B-96799A8A61A6}"/>
              </a:ext>
            </a:extLst>
          </p:cNvPr>
          <p:cNvSpPr>
            <a:spLocks noGrp="1"/>
          </p:cNvSpPr>
          <p:nvPr>
            <p:ph type="sldNum" sz="quarter" idx="12"/>
          </p:nvPr>
        </p:nvSpPr>
        <p:spPr/>
        <p:txBody>
          <a:bodyPr/>
          <a:lstStyle/>
          <a:p>
            <a:fld id="{7AD0FE45-509C-4BDF-9EDE-64426F8DF3D2}" type="slidenum">
              <a:rPr lang="nl-NL" smtClean="0"/>
              <a:t>20</a:t>
            </a:fld>
            <a:endParaRPr lang="nl-NL"/>
          </a:p>
        </p:txBody>
      </p:sp>
      <p:sp>
        <p:nvSpPr>
          <p:cNvPr id="6" name="Tekstvak 5">
            <a:extLst>
              <a:ext uri="{FF2B5EF4-FFF2-40B4-BE49-F238E27FC236}">
                <a16:creationId xmlns:a16="http://schemas.microsoft.com/office/drawing/2014/main" id="{C704E7C0-FC47-8B40-835A-E3779094A693}"/>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5255570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467119-FB77-B744-B2C5-20AEF489DC70}"/>
              </a:ext>
            </a:extLst>
          </p:cNvPr>
          <p:cNvSpPr>
            <a:spLocks noGrp="1"/>
          </p:cNvSpPr>
          <p:nvPr>
            <p:ph type="title"/>
          </p:nvPr>
        </p:nvSpPr>
        <p:spPr/>
        <p:txBody>
          <a:bodyPr/>
          <a:lstStyle/>
          <a:p>
            <a:r>
              <a:rPr lang="nl-NL" dirty="0" err="1"/>
              <a:t>Organisation</a:t>
            </a:r>
            <a:r>
              <a:rPr lang="nl-NL" dirty="0"/>
              <a:t> </a:t>
            </a:r>
            <a:r>
              <a:rPr lang="nl-NL" dirty="0" err="1"/>
              <a:t>and</a:t>
            </a:r>
            <a:r>
              <a:rPr lang="nl-NL" dirty="0"/>
              <a:t> </a:t>
            </a:r>
            <a:r>
              <a:rPr lang="nl-NL" dirty="0" err="1"/>
              <a:t>collaboration</a:t>
            </a:r>
            <a:endParaRPr lang="nl-NL" dirty="0"/>
          </a:p>
        </p:txBody>
      </p:sp>
      <p:sp>
        <p:nvSpPr>
          <p:cNvPr id="3" name="Tijdelijke aanduiding voor verticale tekst 2">
            <a:extLst>
              <a:ext uri="{FF2B5EF4-FFF2-40B4-BE49-F238E27FC236}">
                <a16:creationId xmlns:a16="http://schemas.microsoft.com/office/drawing/2014/main" id="{0381B06A-B854-024A-9912-5E9F5D20D5F7}"/>
              </a:ext>
            </a:extLst>
          </p:cNvPr>
          <p:cNvSpPr>
            <a:spLocks noGrp="1"/>
          </p:cNvSpPr>
          <p:nvPr>
            <p:ph type="body" orient="vert" idx="1"/>
          </p:nvPr>
        </p:nvSpPr>
        <p:spPr/>
        <p:txBody>
          <a:bodyPr/>
          <a:lstStyle/>
          <a:p>
            <a:r>
              <a:rPr lang="nl-NL" dirty="0"/>
              <a:t>How do we </a:t>
            </a:r>
            <a:r>
              <a:rPr lang="nl-NL" dirty="0" err="1"/>
              <a:t>organise</a:t>
            </a:r>
            <a:r>
              <a:rPr lang="nl-NL" dirty="0"/>
              <a:t> </a:t>
            </a:r>
            <a:r>
              <a:rPr lang="nl-NL" dirty="0" err="1"/>
              <a:t>communication</a:t>
            </a:r>
            <a:r>
              <a:rPr lang="nl-NL" dirty="0"/>
              <a:t>- </a:t>
            </a:r>
            <a:r>
              <a:rPr lang="nl-NL" dirty="0" err="1"/>
              <a:t>and</a:t>
            </a:r>
            <a:r>
              <a:rPr lang="nl-NL" dirty="0"/>
              <a:t> marketing?</a:t>
            </a:r>
          </a:p>
          <a:p>
            <a:r>
              <a:rPr lang="nl-NL" dirty="0" err="1"/>
              <a:t>Who</a:t>
            </a:r>
            <a:r>
              <a:rPr lang="nl-NL" dirty="0"/>
              <a:t> is </a:t>
            </a:r>
            <a:r>
              <a:rPr lang="nl-NL" dirty="0" err="1"/>
              <a:t>responsible</a:t>
            </a:r>
            <a:r>
              <a:rPr lang="nl-NL" dirty="0"/>
              <a:t> </a:t>
            </a:r>
            <a:r>
              <a:rPr lang="nl-NL" dirty="0" err="1"/>
              <a:t>for</a:t>
            </a:r>
            <a:r>
              <a:rPr lang="nl-NL" dirty="0"/>
              <a:t> </a:t>
            </a:r>
            <a:r>
              <a:rPr lang="nl-NL"/>
              <a:t>what</a:t>
            </a:r>
            <a:endParaRPr lang="nl-NL" dirty="0"/>
          </a:p>
        </p:txBody>
      </p:sp>
      <p:sp>
        <p:nvSpPr>
          <p:cNvPr id="4" name="Tijdelijke aanduiding voor tekst 3">
            <a:extLst>
              <a:ext uri="{FF2B5EF4-FFF2-40B4-BE49-F238E27FC236}">
                <a16:creationId xmlns:a16="http://schemas.microsoft.com/office/drawing/2014/main" id="{1DF1C8F8-C637-264C-981D-A6E52DFD9732}"/>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FA505652-3B8D-0646-A331-CBFE903B66B7}"/>
              </a:ext>
            </a:extLst>
          </p:cNvPr>
          <p:cNvSpPr>
            <a:spLocks noGrp="1"/>
          </p:cNvSpPr>
          <p:nvPr>
            <p:ph type="sldNum" sz="quarter" idx="12"/>
          </p:nvPr>
        </p:nvSpPr>
        <p:spPr/>
        <p:txBody>
          <a:bodyPr/>
          <a:lstStyle/>
          <a:p>
            <a:fld id="{7AD0FE45-509C-4BDF-9EDE-64426F8DF3D2}" type="slidenum">
              <a:rPr lang="nl-NL" smtClean="0"/>
              <a:t>21</a:t>
            </a:fld>
            <a:endParaRPr lang="nl-NL"/>
          </a:p>
        </p:txBody>
      </p:sp>
      <p:sp>
        <p:nvSpPr>
          <p:cNvPr id="6" name="Tekstvak 5">
            <a:extLst>
              <a:ext uri="{FF2B5EF4-FFF2-40B4-BE49-F238E27FC236}">
                <a16:creationId xmlns:a16="http://schemas.microsoft.com/office/drawing/2014/main" id="{57F0E1E6-7B5A-2B40-986B-E1D38193CC13}"/>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04698062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E757C40D-0A6E-4999-927A-2FE8D52C3CF1}"/>
              </a:ext>
            </a:extLst>
          </p:cNvPr>
          <p:cNvSpPr>
            <a:spLocks noGrp="1"/>
          </p:cNvSpPr>
          <p:nvPr>
            <p:ph type="body" sz="quarter" idx="64"/>
          </p:nvPr>
        </p:nvSpPr>
        <p:spPr/>
        <p:txBody>
          <a:bodyPr/>
          <a:lstStyle/>
          <a:p>
            <a:endParaRPr lang="nl-NL" dirty="0"/>
          </a:p>
        </p:txBody>
      </p:sp>
      <p:sp>
        <p:nvSpPr>
          <p:cNvPr id="4" name="Tijdelijke aanduiding voor tekst 3">
            <a:extLst>
              <a:ext uri="{FF2B5EF4-FFF2-40B4-BE49-F238E27FC236}">
                <a16:creationId xmlns:a16="http://schemas.microsoft.com/office/drawing/2014/main" id="{BE6468B4-EA67-4AEA-B94D-CB219E25E0E6}"/>
              </a:ext>
            </a:extLst>
          </p:cNvPr>
          <p:cNvSpPr>
            <a:spLocks noGrp="1"/>
          </p:cNvSpPr>
          <p:nvPr>
            <p:ph type="body" sz="quarter" idx="67"/>
          </p:nvPr>
        </p:nvSpPr>
        <p:spPr/>
        <p:txBody>
          <a:bodyPr/>
          <a:lstStyle/>
          <a:p>
            <a:endParaRPr lang="nl-NL" dirty="0"/>
          </a:p>
        </p:txBody>
      </p:sp>
      <p:sp>
        <p:nvSpPr>
          <p:cNvPr id="5" name="Tijdelijke aanduiding voor tekst 4">
            <a:extLst>
              <a:ext uri="{FF2B5EF4-FFF2-40B4-BE49-F238E27FC236}">
                <a16:creationId xmlns:a16="http://schemas.microsoft.com/office/drawing/2014/main" id="{A7D1AD16-9485-44C2-A5A4-917C6F84F8D3}"/>
              </a:ext>
            </a:extLst>
          </p:cNvPr>
          <p:cNvSpPr>
            <a:spLocks noGrp="1"/>
          </p:cNvSpPr>
          <p:nvPr>
            <p:ph type="body" sz="quarter" idx="71"/>
          </p:nvPr>
        </p:nvSpPr>
        <p:spPr/>
        <p:txBody>
          <a:bodyPr/>
          <a:lstStyle/>
          <a:p>
            <a:r>
              <a:rPr lang="en-GB" dirty="0"/>
              <a:t>Driving innovation together </a:t>
            </a:r>
          </a:p>
        </p:txBody>
      </p:sp>
    </p:spTree>
    <p:extLst>
      <p:ext uri="{BB962C8B-B14F-4D97-AF65-F5344CB8AC3E}">
        <p14:creationId xmlns:p14="http://schemas.microsoft.com/office/powerpoint/2010/main" val="423943421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3F8ADC-7AB1-47B3-B769-2113313E7D85}"/>
              </a:ext>
            </a:extLst>
          </p:cNvPr>
          <p:cNvSpPr>
            <a:spLocks noGrp="1"/>
          </p:cNvSpPr>
          <p:nvPr>
            <p:ph type="title"/>
          </p:nvPr>
        </p:nvSpPr>
        <p:spPr/>
        <p:txBody>
          <a:bodyPr/>
          <a:lstStyle/>
          <a:p>
            <a:r>
              <a:rPr lang="nl-NL" dirty="0" err="1"/>
              <a:t>Introduction</a:t>
            </a:r>
            <a:endParaRPr lang="nl-NL" dirty="0"/>
          </a:p>
        </p:txBody>
      </p:sp>
      <p:sp>
        <p:nvSpPr>
          <p:cNvPr id="8" name="Tijdelijke aanduiding voor tekst 7">
            <a:extLst>
              <a:ext uri="{FF2B5EF4-FFF2-40B4-BE49-F238E27FC236}">
                <a16:creationId xmlns:a16="http://schemas.microsoft.com/office/drawing/2014/main" id="{E0AFCC85-AAC3-496D-B07C-44372CF5D8FE}"/>
              </a:ext>
            </a:extLst>
          </p:cNvPr>
          <p:cNvSpPr>
            <a:spLocks noGrp="1"/>
          </p:cNvSpPr>
          <p:nvPr>
            <p:ph type="body" sz="quarter" idx="65"/>
          </p:nvPr>
        </p:nvSpPr>
        <p:spPr/>
        <p:txBody>
          <a:bodyPr/>
          <a:lstStyle/>
          <a:p>
            <a:endParaRPr lang="en-GB"/>
          </a:p>
        </p:txBody>
      </p:sp>
      <p:sp>
        <p:nvSpPr>
          <p:cNvPr id="5" name="Tijdelijke aanduiding voor dianummer 4">
            <a:extLst>
              <a:ext uri="{FF2B5EF4-FFF2-40B4-BE49-F238E27FC236}">
                <a16:creationId xmlns:a16="http://schemas.microsoft.com/office/drawing/2014/main" id="{1D44424A-D56A-4174-B37C-9C487C2CDA8B}"/>
              </a:ext>
            </a:extLst>
          </p:cNvPr>
          <p:cNvSpPr>
            <a:spLocks noGrp="1"/>
          </p:cNvSpPr>
          <p:nvPr>
            <p:ph type="sldNum" sz="quarter" idx="12"/>
          </p:nvPr>
        </p:nvSpPr>
        <p:spPr/>
        <p:txBody>
          <a:bodyPr/>
          <a:lstStyle/>
          <a:p>
            <a:fld id="{7AD0FE45-509C-4BDF-9EDE-64426F8DF3D2}" type="slidenum">
              <a:rPr lang="nl-NL" smtClean="0"/>
              <a:pPr/>
              <a:t>3</a:t>
            </a:fld>
            <a:endParaRPr lang="nl-NL"/>
          </a:p>
        </p:txBody>
      </p:sp>
      <p:sp>
        <p:nvSpPr>
          <p:cNvPr id="6" name="Tijdelijke aanduiding voor tekst 5">
            <a:extLst>
              <a:ext uri="{FF2B5EF4-FFF2-40B4-BE49-F238E27FC236}">
                <a16:creationId xmlns:a16="http://schemas.microsoft.com/office/drawing/2014/main" id="{B2A9AB71-2427-7840-9A1C-FC829A51822E}"/>
              </a:ext>
            </a:extLst>
          </p:cNvPr>
          <p:cNvSpPr>
            <a:spLocks noGrp="1"/>
          </p:cNvSpPr>
          <p:nvPr>
            <p:ph type="body" idx="1"/>
          </p:nvPr>
        </p:nvSpPr>
        <p:spPr/>
        <p:txBody>
          <a:bodyPr/>
          <a:lstStyle/>
          <a:p>
            <a:pPr marL="0" indent="0">
              <a:buNone/>
            </a:pPr>
            <a:r>
              <a:rPr lang="en-GB" dirty="0"/>
              <a:t>It is useful to say up front why you have developed a communications strategy and what you hope to achieve with it. This does not need to be very detailed, it acts as a reference and reminder for those using it in their work. For example:</a:t>
            </a:r>
          </a:p>
          <a:p>
            <a:pPr marL="0" indent="0">
              <a:buNone/>
            </a:pPr>
            <a:r>
              <a:rPr lang="en-GB" dirty="0"/>
              <a:t>"This communications strategy shows how effective communications can:</a:t>
            </a:r>
          </a:p>
          <a:p>
            <a:r>
              <a:rPr lang="en-GB" dirty="0"/>
              <a:t>help us achieve our overall organisational objectives</a:t>
            </a:r>
          </a:p>
          <a:p>
            <a:r>
              <a:rPr lang="en-GB" dirty="0"/>
              <a:t>engage effectively with stakeholders</a:t>
            </a:r>
          </a:p>
          <a:p>
            <a:r>
              <a:rPr lang="en-GB" dirty="0"/>
              <a:t>present a consequent story and image of the organisation</a:t>
            </a:r>
          </a:p>
          <a:p>
            <a:r>
              <a:rPr lang="en-GB" dirty="0"/>
              <a:t>demonstrate the success of our work</a:t>
            </a:r>
          </a:p>
          <a:p>
            <a:r>
              <a:rPr lang="en-GB" dirty="0"/>
              <a:t>ensure people understand what we do</a:t>
            </a:r>
          </a:p>
          <a:p>
            <a:r>
              <a:rPr lang="en-GB" dirty="0"/>
              <a:t>change behaviour and perceptions where necessary."</a:t>
            </a:r>
          </a:p>
          <a:p>
            <a:pPr marL="0" indent="0">
              <a:buNone/>
            </a:pPr>
            <a:endParaRPr lang="en-GB" dirty="0"/>
          </a:p>
        </p:txBody>
      </p:sp>
      <p:sp>
        <p:nvSpPr>
          <p:cNvPr id="7" name="Tekstvak 6">
            <a:extLst>
              <a:ext uri="{FF2B5EF4-FFF2-40B4-BE49-F238E27FC236}">
                <a16:creationId xmlns:a16="http://schemas.microsoft.com/office/drawing/2014/main" id="{40C82CD8-6642-3E4E-BF8C-E6ABF8D69FAC}"/>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64421024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AD32FCB9-298F-F641-A71A-0C8F997D2496}"/>
              </a:ext>
            </a:extLst>
          </p:cNvPr>
          <p:cNvSpPr>
            <a:spLocks noGrp="1"/>
          </p:cNvSpPr>
          <p:nvPr>
            <p:ph type="sldNum" sz="quarter" idx="12"/>
          </p:nvPr>
        </p:nvSpPr>
        <p:spPr/>
        <p:txBody>
          <a:bodyPr/>
          <a:lstStyle/>
          <a:p>
            <a:fld id="{7AD0FE45-509C-4BDF-9EDE-64426F8DF3D2}" type="slidenum">
              <a:rPr lang="nl-NL" smtClean="0"/>
              <a:t>4</a:t>
            </a:fld>
            <a:endParaRPr lang="nl-NL"/>
          </a:p>
        </p:txBody>
      </p:sp>
      <p:sp>
        <p:nvSpPr>
          <p:cNvPr id="2" name="Titel 1">
            <a:extLst>
              <a:ext uri="{FF2B5EF4-FFF2-40B4-BE49-F238E27FC236}">
                <a16:creationId xmlns:a16="http://schemas.microsoft.com/office/drawing/2014/main" id="{E6EA438E-7EAA-F741-92AD-DF5C5984B961}"/>
              </a:ext>
            </a:extLst>
          </p:cNvPr>
          <p:cNvSpPr>
            <a:spLocks noGrp="1"/>
          </p:cNvSpPr>
          <p:nvPr>
            <p:ph type="title"/>
          </p:nvPr>
        </p:nvSpPr>
        <p:spPr/>
        <p:txBody>
          <a:bodyPr/>
          <a:lstStyle/>
          <a:p>
            <a:r>
              <a:rPr lang="nl-NL" dirty="0"/>
              <a:t>Positioning statement </a:t>
            </a:r>
            <a:r>
              <a:rPr lang="nl-NL" dirty="0" err="1"/>
              <a:t>organisation</a:t>
            </a:r>
            <a:endParaRPr lang="nl-NL" dirty="0"/>
          </a:p>
        </p:txBody>
      </p:sp>
      <p:pic>
        <p:nvPicPr>
          <p:cNvPr id="7" name="Afbeelding 6">
            <a:extLst>
              <a:ext uri="{FF2B5EF4-FFF2-40B4-BE49-F238E27FC236}">
                <a16:creationId xmlns:a16="http://schemas.microsoft.com/office/drawing/2014/main" id="{94B19146-2371-644B-9172-266CC51873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938" y="688530"/>
            <a:ext cx="8577961" cy="5904440"/>
          </a:xfrm>
          <a:prstGeom prst="rect">
            <a:avLst/>
          </a:prstGeom>
        </p:spPr>
      </p:pic>
      <p:sp>
        <p:nvSpPr>
          <p:cNvPr id="6" name="Tekstvak 5">
            <a:extLst>
              <a:ext uri="{FF2B5EF4-FFF2-40B4-BE49-F238E27FC236}">
                <a16:creationId xmlns:a16="http://schemas.microsoft.com/office/drawing/2014/main" id="{7ADFEF8A-508A-7F47-9D70-AE7DA32311D9}"/>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92687854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E9D0ED-A9DE-684E-A718-79878E80B9B9}"/>
              </a:ext>
            </a:extLst>
          </p:cNvPr>
          <p:cNvSpPr>
            <a:spLocks noGrp="1"/>
          </p:cNvSpPr>
          <p:nvPr>
            <p:ph type="title"/>
          </p:nvPr>
        </p:nvSpPr>
        <p:spPr/>
        <p:txBody>
          <a:bodyPr/>
          <a:lstStyle/>
          <a:p>
            <a:r>
              <a:rPr lang="nl-NL" dirty="0"/>
              <a:t>Positioning statement SURF (1)</a:t>
            </a:r>
          </a:p>
        </p:txBody>
      </p:sp>
      <p:sp>
        <p:nvSpPr>
          <p:cNvPr id="3" name="Tijdelijke aanduiding voor verticale tekst 2">
            <a:extLst>
              <a:ext uri="{FF2B5EF4-FFF2-40B4-BE49-F238E27FC236}">
                <a16:creationId xmlns:a16="http://schemas.microsoft.com/office/drawing/2014/main" id="{B00982EC-3C69-5B45-B564-C37B5F53CE57}"/>
              </a:ext>
            </a:extLst>
          </p:cNvPr>
          <p:cNvSpPr>
            <a:spLocks noGrp="1"/>
          </p:cNvSpPr>
          <p:nvPr>
            <p:ph type="body" orient="vert" idx="1"/>
          </p:nvPr>
        </p:nvSpPr>
        <p:spPr>
          <a:xfrm>
            <a:off x="523807" y="1400483"/>
            <a:ext cx="8974163" cy="4834062"/>
          </a:xfrm>
        </p:spPr>
        <p:txBody>
          <a:bodyPr/>
          <a:lstStyle/>
          <a:p>
            <a:r>
              <a:rPr lang="en-GB" b="1" dirty="0"/>
              <a:t>Brand essence</a:t>
            </a:r>
          </a:p>
          <a:p>
            <a:pPr lvl="6"/>
            <a:r>
              <a:rPr lang="en-GB" sz="2400" i="1" dirty="0">
                <a:solidFill>
                  <a:schemeClr val="accent1"/>
                </a:solidFill>
              </a:rPr>
              <a:t>Driving innovation together</a:t>
            </a:r>
            <a:endParaRPr lang="en-GB" sz="2400" b="1" i="1" dirty="0"/>
          </a:p>
          <a:p>
            <a:r>
              <a:rPr lang="en-GB" b="1" dirty="0"/>
              <a:t>Mission</a:t>
            </a:r>
            <a:br>
              <a:rPr lang="en-GB" b="1" dirty="0"/>
            </a:br>
            <a:r>
              <a:rPr lang="en-GB" dirty="0"/>
              <a:t>SURF's mission is to enhance the quality of Dutch education and research through innovations in ICT. SURF makes its innovations available on favourable terms and ensures that optimum use can be made of the possibilities offered by ICT. The innovations of SURF have an impact on society that extends further than the institutions themselves.</a:t>
            </a:r>
            <a:endParaRPr lang="en-GB" b="1" dirty="0"/>
          </a:p>
          <a:p>
            <a:r>
              <a:rPr lang="en-GB" b="1" dirty="0"/>
              <a:t>Key values</a:t>
            </a:r>
          </a:p>
          <a:p>
            <a:pPr marL="261937" lvl="6" indent="0">
              <a:buNone/>
            </a:pPr>
            <a:r>
              <a:rPr lang="en-GB" dirty="0"/>
              <a:t>Personal, open, connected, innovative, socially concerned</a:t>
            </a:r>
          </a:p>
          <a:p>
            <a:r>
              <a:rPr lang="en-GB" b="1" dirty="0"/>
              <a:t>Areas</a:t>
            </a:r>
            <a:br>
              <a:rPr lang="en-GB" dirty="0"/>
            </a:br>
            <a:r>
              <a:rPr lang="en-GB" b="1" dirty="0"/>
              <a:t>Education with </a:t>
            </a:r>
            <a:r>
              <a:rPr lang="en-GB" dirty="0"/>
              <a:t>ICT, </a:t>
            </a:r>
            <a:r>
              <a:rPr lang="en-GB" b="1" dirty="0"/>
              <a:t>Research</a:t>
            </a:r>
            <a:r>
              <a:rPr lang="en-GB" dirty="0"/>
              <a:t> with ICT, </a:t>
            </a:r>
            <a:r>
              <a:rPr lang="en-GB" b="1" dirty="0"/>
              <a:t>Cooperative ICT </a:t>
            </a:r>
            <a:r>
              <a:rPr lang="en-GB" dirty="0"/>
              <a:t>services</a:t>
            </a:r>
          </a:p>
          <a:p>
            <a:pPr marL="0" indent="0">
              <a:buNone/>
            </a:pPr>
            <a:br>
              <a:rPr lang="en-GB" dirty="0"/>
            </a:br>
            <a:br>
              <a:rPr lang="en-GB" dirty="0"/>
            </a:br>
            <a:r>
              <a:rPr lang="en-GB" dirty="0"/>
              <a:t> </a:t>
            </a:r>
            <a:br>
              <a:rPr lang="en-GB" dirty="0"/>
            </a:br>
            <a:br>
              <a:rPr lang="en-GB" dirty="0"/>
            </a:br>
            <a:endParaRPr lang="en-GB" dirty="0"/>
          </a:p>
          <a:p>
            <a:endParaRPr lang="en-GB" dirty="0"/>
          </a:p>
        </p:txBody>
      </p:sp>
      <p:sp>
        <p:nvSpPr>
          <p:cNvPr id="4" name="Tijdelijke aanduiding voor tekst 3">
            <a:extLst>
              <a:ext uri="{FF2B5EF4-FFF2-40B4-BE49-F238E27FC236}">
                <a16:creationId xmlns:a16="http://schemas.microsoft.com/office/drawing/2014/main" id="{34DB5BBB-3D8C-AC45-ADF4-B0336056F1E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152AF289-76AA-CC44-AA7C-F0DB88A549A2}"/>
              </a:ext>
            </a:extLst>
          </p:cNvPr>
          <p:cNvSpPr>
            <a:spLocks noGrp="1"/>
          </p:cNvSpPr>
          <p:nvPr>
            <p:ph type="sldNum" sz="quarter" idx="12"/>
          </p:nvPr>
        </p:nvSpPr>
        <p:spPr/>
        <p:txBody>
          <a:bodyPr/>
          <a:lstStyle/>
          <a:p>
            <a:fld id="{7AD0FE45-509C-4BDF-9EDE-64426F8DF3D2}" type="slidenum">
              <a:rPr lang="nl-NL" smtClean="0"/>
              <a:t>5</a:t>
            </a:fld>
            <a:endParaRPr lang="nl-NL"/>
          </a:p>
        </p:txBody>
      </p:sp>
      <p:sp>
        <p:nvSpPr>
          <p:cNvPr id="6" name="Tekstvak 5">
            <a:extLst>
              <a:ext uri="{FF2B5EF4-FFF2-40B4-BE49-F238E27FC236}">
                <a16:creationId xmlns:a16="http://schemas.microsoft.com/office/drawing/2014/main" id="{4404FE9B-48F8-A44A-9AA3-6342937DEDD5}"/>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224349659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E9D0ED-A9DE-684E-A718-79878E80B9B9}"/>
              </a:ext>
            </a:extLst>
          </p:cNvPr>
          <p:cNvSpPr>
            <a:spLocks noGrp="1"/>
          </p:cNvSpPr>
          <p:nvPr>
            <p:ph type="title"/>
          </p:nvPr>
        </p:nvSpPr>
        <p:spPr/>
        <p:txBody>
          <a:bodyPr/>
          <a:lstStyle/>
          <a:p>
            <a:r>
              <a:rPr lang="nl-NL" dirty="0"/>
              <a:t>Positioning statement SURF (2)</a:t>
            </a:r>
          </a:p>
        </p:txBody>
      </p:sp>
      <p:sp>
        <p:nvSpPr>
          <p:cNvPr id="3" name="Tijdelijke aanduiding voor verticale tekst 2">
            <a:extLst>
              <a:ext uri="{FF2B5EF4-FFF2-40B4-BE49-F238E27FC236}">
                <a16:creationId xmlns:a16="http://schemas.microsoft.com/office/drawing/2014/main" id="{B00982EC-3C69-5B45-B564-C37B5F53CE57}"/>
              </a:ext>
            </a:extLst>
          </p:cNvPr>
          <p:cNvSpPr>
            <a:spLocks noGrp="1"/>
          </p:cNvSpPr>
          <p:nvPr>
            <p:ph type="body" orient="vert" idx="1"/>
          </p:nvPr>
        </p:nvSpPr>
        <p:spPr>
          <a:xfrm>
            <a:off x="523807" y="1400483"/>
            <a:ext cx="8974163" cy="4834062"/>
          </a:xfrm>
        </p:spPr>
        <p:txBody>
          <a:bodyPr/>
          <a:lstStyle/>
          <a:p>
            <a:r>
              <a:rPr lang="en-GB" b="1" dirty="0"/>
              <a:t>Key Qualities</a:t>
            </a:r>
          </a:p>
          <a:p>
            <a:pPr marL="261937" lvl="6" indent="0">
              <a:buNone/>
            </a:pPr>
            <a:r>
              <a:rPr lang="en-GB" dirty="0"/>
              <a:t>SURF is catalyst, connector and service provider</a:t>
            </a:r>
          </a:p>
          <a:p>
            <a:r>
              <a:rPr lang="en-GB" b="1" dirty="0"/>
              <a:t>Key activities</a:t>
            </a:r>
          </a:p>
          <a:p>
            <a:pPr marL="261937" lvl="6" indent="0">
              <a:buNone/>
            </a:pPr>
            <a:r>
              <a:rPr lang="en-GB" dirty="0"/>
              <a:t>Innovation, providing services  and knowledge sharing</a:t>
            </a:r>
            <a:endParaRPr lang="en-GB" b="1" dirty="0"/>
          </a:p>
          <a:p>
            <a:r>
              <a:rPr lang="en-GB" b="1" dirty="0"/>
              <a:t>Expertise</a:t>
            </a:r>
          </a:p>
          <a:p>
            <a:pPr marL="261937" lvl="6" indent="0">
              <a:buNone/>
            </a:pPr>
            <a:r>
              <a:rPr lang="en-GB" dirty="0"/>
              <a:t>Under construction</a:t>
            </a:r>
          </a:p>
          <a:p>
            <a:pPr marL="0" indent="0">
              <a:buNone/>
            </a:pPr>
            <a:br>
              <a:rPr lang="en-GB" dirty="0"/>
            </a:br>
            <a:endParaRPr lang="en-GB" dirty="0"/>
          </a:p>
          <a:p>
            <a:pPr marL="0" indent="0">
              <a:buNone/>
            </a:pPr>
            <a:r>
              <a:rPr lang="en-GB" dirty="0"/>
              <a:t> </a:t>
            </a:r>
            <a:br>
              <a:rPr lang="en-GB" dirty="0"/>
            </a:br>
            <a:br>
              <a:rPr lang="en-GB" dirty="0"/>
            </a:br>
            <a:endParaRPr lang="en-GB" dirty="0"/>
          </a:p>
          <a:p>
            <a:endParaRPr lang="en-GB" dirty="0"/>
          </a:p>
        </p:txBody>
      </p:sp>
      <p:sp>
        <p:nvSpPr>
          <p:cNvPr id="4" name="Tijdelijke aanduiding voor tekst 3">
            <a:extLst>
              <a:ext uri="{FF2B5EF4-FFF2-40B4-BE49-F238E27FC236}">
                <a16:creationId xmlns:a16="http://schemas.microsoft.com/office/drawing/2014/main" id="{34DB5BBB-3D8C-AC45-ADF4-B0336056F1E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152AF289-76AA-CC44-AA7C-F0DB88A549A2}"/>
              </a:ext>
            </a:extLst>
          </p:cNvPr>
          <p:cNvSpPr>
            <a:spLocks noGrp="1"/>
          </p:cNvSpPr>
          <p:nvPr>
            <p:ph type="sldNum" sz="quarter" idx="12"/>
          </p:nvPr>
        </p:nvSpPr>
        <p:spPr/>
        <p:txBody>
          <a:bodyPr/>
          <a:lstStyle/>
          <a:p>
            <a:fld id="{7AD0FE45-509C-4BDF-9EDE-64426F8DF3D2}" type="slidenum">
              <a:rPr lang="nl-NL" smtClean="0"/>
              <a:t>6</a:t>
            </a:fld>
            <a:endParaRPr lang="nl-NL"/>
          </a:p>
        </p:txBody>
      </p:sp>
      <p:sp>
        <p:nvSpPr>
          <p:cNvPr id="6" name="Tekstvak 5">
            <a:extLst>
              <a:ext uri="{FF2B5EF4-FFF2-40B4-BE49-F238E27FC236}">
                <a16:creationId xmlns:a16="http://schemas.microsoft.com/office/drawing/2014/main" id="{0D159356-601C-3E40-B140-4A468ED49FC1}"/>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76166985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846B883-276B-B44D-913B-90BC95E29461}"/>
              </a:ext>
            </a:extLst>
          </p:cNvPr>
          <p:cNvSpPr>
            <a:spLocks noGrp="1"/>
          </p:cNvSpPr>
          <p:nvPr>
            <p:ph type="title"/>
          </p:nvPr>
        </p:nvSpPr>
        <p:spPr/>
        <p:txBody>
          <a:bodyPr/>
          <a:lstStyle/>
          <a:p>
            <a:r>
              <a:rPr lang="en-GB"/>
              <a:t>Organisational objectives</a:t>
            </a:r>
          </a:p>
        </p:txBody>
      </p:sp>
      <p:sp>
        <p:nvSpPr>
          <p:cNvPr id="4" name="Tijdelijke aanduiding voor verticale tekst 3">
            <a:extLst>
              <a:ext uri="{FF2B5EF4-FFF2-40B4-BE49-F238E27FC236}">
                <a16:creationId xmlns:a16="http://schemas.microsoft.com/office/drawing/2014/main" id="{92FB257F-FAC2-A34B-89C8-ED142CDB59EC}"/>
              </a:ext>
            </a:extLst>
          </p:cNvPr>
          <p:cNvSpPr>
            <a:spLocks noGrp="1"/>
          </p:cNvSpPr>
          <p:nvPr>
            <p:ph type="body" orient="vert" idx="1"/>
          </p:nvPr>
        </p:nvSpPr>
        <p:spPr/>
        <p:txBody>
          <a:bodyPr/>
          <a:lstStyle/>
          <a:p>
            <a:pPr marL="0" indent="0">
              <a:buNone/>
            </a:pPr>
            <a:r>
              <a:rPr lang="en-GB" dirty="0"/>
              <a:t>Any communications strategy should closely reflect your overall organisational plan. In this section you should look at your organisation’s overall vision and core aims and objectives. You should then suggest how communications can help deliver these goals.</a:t>
            </a:r>
          </a:p>
          <a:p>
            <a:r>
              <a:rPr lang="en-GB" dirty="0"/>
              <a:t>List here your organisational objectives</a:t>
            </a:r>
          </a:p>
        </p:txBody>
      </p:sp>
      <p:sp>
        <p:nvSpPr>
          <p:cNvPr id="5" name="Tijdelijke aanduiding voor tekst 4">
            <a:extLst>
              <a:ext uri="{FF2B5EF4-FFF2-40B4-BE49-F238E27FC236}">
                <a16:creationId xmlns:a16="http://schemas.microsoft.com/office/drawing/2014/main" id="{A0FC5C3E-AB85-3849-A104-850D2E8F89EE}"/>
              </a:ext>
            </a:extLst>
          </p:cNvPr>
          <p:cNvSpPr>
            <a:spLocks noGrp="1"/>
          </p:cNvSpPr>
          <p:nvPr>
            <p:ph type="body" sz="quarter" idx="65"/>
          </p:nvPr>
        </p:nvSpPr>
        <p:spPr/>
        <p:txBody>
          <a:bodyPr/>
          <a:lstStyle/>
          <a:p>
            <a:endParaRPr lang="nl-NL"/>
          </a:p>
        </p:txBody>
      </p:sp>
      <p:sp>
        <p:nvSpPr>
          <p:cNvPr id="2" name="Tijdelijke aanduiding voor dianummer 1">
            <a:extLst>
              <a:ext uri="{FF2B5EF4-FFF2-40B4-BE49-F238E27FC236}">
                <a16:creationId xmlns:a16="http://schemas.microsoft.com/office/drawing/2014/main" id="{B5E9C288-EA97-A04C-8320-62669ACCBABA}"/>
              </a:ext>
            </a:extLst>
          </p:cNvPr>
          <p:cNvSpPr>
            <a:spLocks noGrp="1"/>
          </p:cNvSpPr>
          <p:nvPr>
            <p:ph type="sldNum" sz="quarter" idx="12"/>
          </p:nvPr>
        </p:nvSpPr>
        <p:spPr/>
        <p:txBody>
          <a:bodyPr/>
          <a:lstStyle/>
          <a:p>
            <a:fld id="{7AD0FE45-509C-4BDF-9EDE-64426F8DF3D2}" type="slidenum">
              <a:rPr lang="nl-NL" smtClean="0"/>
              <a:t>7</a:t>
            </a:fld>
            <a:endParaRPr lang="nl-NL"/>
          </a:p>
        </p:txBody>
      </p:sp>
      <p:sp>
        <p:nvSpPr>
          <p:cNvPr id="6" name="Tekstvak 5">
            <a:extLst>
              <a:ext uri="{FF2B5EF4-FFF2-40B4-BE49-F238E27FC236}">
                <a16:creationId xmlns:a16="http://schemas.microsoft.com/office/drawing/2014/main" id="{552AAB66-55B9-2C40-BFE8-0A7DA3C9E601}"/>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88989911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8E61BD-4D17-6244-9CF5-CC65739BFFFB}"/>
              </a:ext>
            </a:extLst>
          </p:cNvPr>
          <p:cNvSpPr>
            <a:spLocks noGrp="1"/>
          </p:cNvSpPr>
          <p:nvPr>
            <p:ph type="title"/>
          </p:nvPr>
        </p:nvSpPr>
        <p:spPr/>
        <p:txBody>
          <a:bodyPr/>
          <a:lstStyle/>
          <a:p>
            <a:r>
              <a:rPr lang="nl-NL" dirty="0"/>
              <a:t>Communications </a:t>
            </a:r>
            <a:r>
              <a:rPr lang="en-GB" dirty="0"/>
              <a:t>objectives</a:t>
            </a:r>
          </a:p>
        </p:txBody>
      </p:sp>
      <p:sp>
        <p:nvSpPr>
          <p:cNvPr id="3" name="Tijdelijke aanduiding voor verticale tekst 2">
            <a:extLst>
              <a:ext uri="{FF2B5EF4-FFF2-40B4-BE49-F238E27FC236}">
                <a16:creationId xmlns:a16="http://schemas.microsoft.com/office/drawing/2014/main" id="{5172CA99-6A7E-5048-AEC0-3EDBDF5A6708}"/>
              </a:ext>
            </a:extLst>
          </p:cNvPr>
          <p:cNvSpPr>
            <a:spLocks noGrp="1"/>
          </p:cNvSpPr>
          <p:nvPr>
            <p:ph type="body" orient="vert" idx="1"/>
          </p:nvPr>
        </p:nvSpPr>
        <p:spPr>
          <a:xfrm>
            <a:off x="523807" y="1157589"/>
            <a:ext cx="8974163" cy="4456846"/>
          </a:xfrm>
        </p:spPr>
        <p:txBody>
          <a:bodyPr/>
          <a:lstStyle/>
          <a:p>
            <a:r>
              <a:rPr lang="en-GB" b="1" dirty="0"/>
              <a:t>Strengthen cooperation feeling</a:t>
            </a:r>
            <a:br>
              <a:rPr lang="en-GB" dirty="0"/>
            </a:br>
            <a:r>
              <a:rPr lang="en-GB" dirty="0"/>
              <a:t>Our members are proud that they belong at SURF</a:t>
            </a:r>
            <a:endParaRPr lang="en-GB" sz="1800" i="1" dirty="0"/>
          </a:p>
          <a:p>
            <a:r>
              <a:rPr lang="en-GB" b="1" dirty="0"/>
              <a:t>Strengthen brand knowledge SURF </a:t>
            </a:r>
            <a:br>
              <a:rPr lang="en-GB" b="1" dirty="0"/>
            </a:br>
            <a:r>
              <a:rPr lang="en-GB" dirty="0"/>
              <a:t>Target group knows </a:t>
            </a:r>
            <a:r>
              <a:rPr lang="en-GB" sz="1800" dirty="0"/>
              <a:t>(</a:t>
            </a:r>
            <a:r>
              <a:rPr lang="en-GB" sz="1800" i="1" dirty="0"/>
              <a:t>awareness</a:t>
            </a:r>
            <a:r>
              <a:rPr lang="en-GB" sz="1800" dirty="0"/>
              <a:t>) what SURF is, what SURF stands for and what SURF has to offer. SURF is a preferred supplier (exploring). Target group sees SURF as a solution to its challenge and understands the added value.</a:t>
            </a:r>
          </a:p>
          <a:p>
            <a:r>
              <a:rPr lang="en-GB" b="1" dirty="0"/>
              <a:t>Activate participation in SURF services</a:t>
            </a:r>
            <a:br>
              <a:rPr lang="en-GB" dirty="0"/>
            </a:br>
            <a:r>
              <a:rPr lang="en-GB" sz="1800" dirty="0"/>
              <a:t>Activate target groups to participate in (joint) services and projects and share knowledge and experience with each other.</a:t>
            </a:r>
          </a:p>
          <a:p>
            <a:r>
              <a:rPr lang="en-GB" b="1" dirty="0"/>
              <a:t>SURF is seen as an attractive employer</a:t>
            </a:r>
            <a:br>
              <a:rPr lang="en-GB" b="1" dirty="0"/>
            </a:br>
            <a:r>
              <a:rPr lang="en-GB" sz="1800" dirty="0"/>
              <a:t>Potential employees see SURF as an attractive employer.</a:t>
            </a:r>
          </a:p>
          <a:p>
            <a:r>
              <a:rPr lang="en-GB" b="1" dirty="0"/>
              <a:t>Employees act as ambassadors for SURF</a:t>
            </a:r>
            <a:br>
              <a:rPr lang="en-GB" b="1" dirty="0"/>
            </a:br>
            <a:r>
              <a:rPr lang="en-GB" sz="1800" dirty="0"/>
              <a:t>Employees act as ambassadors for SURF, explain what SURF stands for and are supported in disseminating the SURF brand..</a:t>
            </a:r>
          </a:p>
        </p:txBody>
      </p:sp>
      <p:sp>
        <p:nvSpPr>
          <p:cNvPr id="4" name="Tijdelijke aanduiding voor tekst 3">
            <a:extLst>
              <a:ext uri="{FF2B5EF4-FFF2-40B4-BE49-F238E27FC236}">
                <a16:creationId xmlns:a16="http://schemas.microsoft.com/office/drawing/2014/main" id="{E5F2D205-6E06-424E-A326-D8FC1A8304B2}"/>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0D6B2F50-696A-D44C-B9BA-B3398F200910}"/>
              </a:ext>
            </a:extLst>
          </p:cNvPr>
          <p:cNvSpPr>
            <a:spLocks noGrp="1"/>
          </p:cNvSpPr>
          <p:nvPr>
            <p:ph type="sldNum" sz="quarter" idx="12"/>
          </p:nvPr>
        </p:nvSpPr>
        <p:spPr/>
        <p:txBody>
          <a:bodyPr/>
          <a:lstStyle/>
          <a:p>
            <a:fld id="{7AD0FE45-509C-4BDF-9EDE-64426F8DF3D2}" type="slidenum">
              <a:rPr lang="nl-NL" smtClean="0"/>
              <a:t>8</a:t>
            </a:fld>
            <a:endParaRPr lang="nl-NL"/>
          </a:p>
        </p:txBody>
      </p:sp>
      <p:sp>
        <p:nvSpPr>
          <p:cNvPr id="6" name="Tekstvak 5">
            <a:extLst>
              <a:ext uri="{FF2B5EF4-FFF2-40B4-BE49-F238E27FC236}">
                <a16:creationId xmlns:a16="http://schemas.microsoft.com/office/drawing/2014/main" id="{DB2C06EC-A6D9-4340-AA72-65DB7BEF02AB}"/>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378070114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0534A4-D717-524C-A349-8A74236F541A}"/>
              </a:ext>
            </a:extLst>
          </p:cNvPr>
          <p:cNvSpPr>
            <a:spLocks noGrp="1"/>
          </p:cNvSpPr>
          <p:nvPr>
            <p:ph type="title"/>
          </p:nvPr>
        </p:nvSpPr>
        <p:spPr/>
        <p:txBody>
          <a:bodyPr/>
          <a:lstStyle/>
          <a:p>
            <a:r>
              <a:rPr lang="en-GB" dirty="0"/>
              <a:t>Identifying target group/stakeholders</a:t>
            </a:r>
          </a:p>
        </p:txBody>
      </p:sp>
      <p:sp>
        <p:nvSpPr>
          <p:cNvPr id="3" name="Tijdelijke aanduiding voor verticale tekst 2">
            <a:extLst>
              <a:ext uri="{FF2B5EF4-FFF2-40B4-BE49-F238E27FC236}">
                <a16:creationId xmlns:a16="http://schemas.microsoft.com/office/drawing/2014/main" id="{7F5FBD5F-CC01-C440-BBD3-03742B6B7090}"/>
              </a:ext>
            </a:extLst>
          </p:cNvPr>
          <p:cNvSpPr>
            <a:spLocks noGrp="1"/>
          </p:cNvSpPr>
          <p:nvPr>
            <p:ph type="body" orient="vert" idx="1"/>
          </p:nvPr>
        </p:nvSpPr>
        <p:spPr/>
        <p:txBody>
          <a:bodyPr/>
          <a:lstStyle/>
          <a:p>
            <a:pPr marL="0" indent="0">
              <a:buNone/>
            </a:pPr>
            <a:r>
              <a:rPr lang="en-GB" dirty="0"/>
              <a:t>In this section, you should give a detailed description of your main audiences – both external and internal. </a:t>
            </a:r>
            <a:endParaRPr lang="en-GB" b="1" dirty="0"/>
          </a:p>
          <a:p>
            <a:pPr marL="0" indent="0">
              <a:buNone/>
            </a:pPr>
            <a:r>
              <a:rPr lang="en-GB" b="1" dirty="0"/>
              <a:t>Target group</a:t>
            </a:r>
          </a:p>
          <a:p>
            <a:pPr marL="0" indent="0">
              <a:buNone/>
            </a:pPr>
            <a:r>
              <a:rPr lang="en-GB" dirty="0"/>
              <a:t>Directors, managers, IT directors, ICT staff, policy officers / consultants, lecturers, researchers, academic staff, ICT purchasers, students</a:t>
            </a:r>
          </a:p>
          <a:p>
            <a:pPr marL="0" indent="0">
              <a:buNone/>
            </a:pPr>
            <a:r>
              <a:rPr lang="en-GB" b="1" dirty="0"/>
              <a:t>Stakeholders</a:t>
            </a:r>
          </a:p>
          <a:p>
            <a:pPr marL="0" indent="0">
              <a:buNone/>
            </a:pPr>
            <a:r>
              <a:rPr lang="en-GB" dirty="0"/>
              <a:t>Government, media, international partners, business companies, suppliers</a:t>
            </a:r>
          </a:p>
        </p:txBody>
      </p:sp>
      <p:sp>
        <p:nvSpPr>
          <p:cNvPr id="4" name="Tijdelijke aanduiding voor tekst 3">
            <a:extLst>
              <a:ext uri="{FF2B5EF4-FFF2-40B4-BE49-F238E27FC236}">
                <a16:creationId xmlns:a16="http://schemas.microsoft.com/office/drawing/2014/main" id="{5A1025CF-8047-8645-9BF1-5FC3284F65B1}"/>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EB0C01BA-DD2C-6549-BE23-559A76FFEE22}"/>
              </a:ext>
            </a:extLst>
          </p:cNvPr>
          <p:cNvSpPr>
            <a:spLocks noGrp="1"/>
          </p:cNvSpPr>
          <p:nvPr>
            <p:ph type="sldNum" sz="quarter" idx="12"/>
          </p:nvPr>
        </p:nvSpPr>
        <p:spPr/>
        <p:txBody>
          <a:bodyPr/>
          <a:lstStyle/>
          <a:p>
            <a:fld id="{7AD0FE45-509C-4BDF-9EDE-64426F8DF3D2}" type="slidenum">
              <a:rPr lang="nl-NL" smtClean="0"/>
              <a:t>9</a:t>
            </a:fld>
            <a:endParaRPr lang="nl-NL"/>
          </a:p>
        </p:txBody>
      </p:sp>
      <p:sp>
        <p:nvSpPr>
          <p:cNvPr id="6" name="Tekstvak 5">
            <a:extLst>
              <a:ext uri="{FF2B5EF4-FFF2-40B4-BE49-F238E27FC236}">
                <a16:creationId xmlns:a16="http://schemas.microsoft.com/office/drawing/2014/main" id="{61BE419E-3DAB-9F46-99D7-267ABE13648F}"/>
              </a:ext>
            </a:extLst>
          </p:cNvPr>
          <p:cNvSpPr txBox="1"/>
          <p:nvPr/>
        </p:nvSpPr>
        <p:spPr>
          <a:xfrm>
            <a:off x="9314983" y="-205595"/>
            <a:ext cx="2824491" cy="1231106"/>
          </a:xfrm>
          <a:prstGeom prst="rect">
            <a:avLst/>
          </a:prstGeom>
          <a:noFill/>
        </p:spPr>
        <p:txBody>
          <a:bodyPr wrap="none" lIns="0" tIns="0" rIns="0" bIns="0" rtlCol="0">
            <a:spAutoFit/>
          </a:bodyPr>
          <a:lstStyle/>
          <a:p>
            <a:pPr algn="l"/>
            <a:r>
              <a:rPr lang="nl-NL" sz="8000" b="1" dirty="0">
                <a:ln/>
                <a:solidFill>
                  <a:schemeClr val="bg1">
                    <a:lumMod val="85000"/>
                  </a:schemeClr>
                </a:solid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820965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TRUCTI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2857</TotalTime>
  <Words>2324</Words>
  <Application>Microsoft Macintosh PowerPoint</Application>
  <PresentationFormat>Breedbeeld</PresentationFormat>
  <Paragraphs>394</Paragraphs>
  <Slides>22</Slides>
  <Notes>7</Notes>
  <HiddenSlides>0</HiddenSlides>
  <MMClips>0</MMClips>
  <ScaleCrop>false</ScaleCrop>
  <HeadingPairs>
    <vt:vector size="6" baseType="variant">
      <vt:variant>
        <vt:lpstr>Gebruikte lettertypen</vt:lpstr>
      </vt:variant>
      <vt:variant>
        <vt:i4>8</vt:i4>
      </vt:variant>
      <vt:variant>
        <vt:lpstr>Thema</vt:lpstr>
      </vt:variant>
      <vt:variant>
        <vt:i4>2</vt:i4>
      </vt:variant>
      <vt:variant>
        <vt:lpstr>Diatitels</vt:lpstr>
      </vt:variant>
      <vt:variant>
        <vt:i4>22</vt:i4>
      </vt:variant>
    </vt:vector>
  </HeadingPairs>
  <TitlesOfParts>
    <vt:vector size="32" baseType="lpstr">
      <vt:lpstr>Arial</vt:lpstr>
      <vt:lpstr>Calibri</vt:lpstr>
      <vt:lpstr>Calibri Light</vt:lpstr>
      <vt:lpstr>Courier New</vt:lpstr>
      <vt:lpstr>Open Sans</vt:lpstr>
      <vt:lpstr>Oswald</vt:lpstr>
      <vt:lpstr>Segoe UI Light</vt:lpstr>
      <vt:lpstr>Wingdings</vt:lpstr>
      <vt:lpstr>SURF</vt:lpstr>
      <vt:lpstr>(INSTRUCTIES)</vt:lpstr>
      <vt:lpstr>PowerPoint-presentatie</vt:lpstr>
      <vt:lpstr>Notes in front</vt:lpstr>
      <vt:lpstr>Introduction</vt:lpstr>
      <vt:lpstr>Positioning statement organisation</vt:lpstr>
      <vt:lpstr>Positioning statement SURF (1)</vt:lpstr>
      <vt:lpstr>Positioning statement SURF (2)</vt:lpstr>
      <vt:lpstr>Organisational objectives</vt:lpstr>
      <vt:lpstr>Communications objectives</vt:lpstr>
      <vt:lpstr>Identifying target group/stakeholders</vt:lpstr>
      <vt:lpstr>Communications strategy </vt:lpstr>
      <vt:lpstr>Message</vt:lpstr>
      <vt:lpstr>Principles in communication</vt:lpstr>
      <vt:lpstr>Channels</vt:lpstr>
      <vt:lpstr>PowerPoint-presentatie</vt:lpstr>
      <vt:lpstr>PowerPoint-presentatie</vt:lpstr>
      <vt:lpstr>PowerPoint-presentatie</vt:lpstr>
      <vt:lpstr>PowerPoint-presentatie</vt:lpstr>
      <vt:lpstr>PowerPoint-presentatie</vt:lpstr>
      <vt:lpstr>PowerPoint-presentatie</vt:lpstr>
      <vt:lpstr>Evaluation and measure</vt:lpstr>
      <vt:lpstr>Organisation and collaboration</vt:lpstr>
      <vt:lpstr>PowerPoint-presentatie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van de presentatie</dc:title>
  <dc:creator>Eline Schoe</dc:creator>
  <cp:lastModifiedBy>Lonneke Walk</cp:lastModifiedBy>
  <cp:revision>293</cp:revision>
  <dcterms:created xsi:type="dcterms:W3CDTF">2017-08-30T16:21:34Z</dcterms:created>
  <dcterms:modified xsi:type="dcterms:W3CDTF">2018-09-26T09:00:31Z</dcterms:modified>
</cp:coreProperties>
</file>