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5"/>
  </p:sldMasterIdLst>
  <p:notesMasterIdLst>
    <p:notesMasterId r:id="rId19"/>
  </p:notesMasterIdLst>
  <p:handoutMasterIdLst>
    <p:handoutMasterId r:id="rId20"/>
  </p:handoutMasterIdLst>
  <p:sldIdLst>
    <p:sldId id="256" r:id="rId6"/>
    <p:sldId id="265" r:id="rId7"/>
    <p:sldId id="266" r:id="rId8"/>
    <p:sldId id="267" r:id="rId9"/>
    <p:sldId id="268" r:id="rId10"/>
    <p:sldId id="269" r:id="rId11"/>
    <p:sldId id="272" r:id="rId12"/>
    <p:sldId id="273" r:id="rId13"/>
    <p:sldId id="274" r:id="rId14"/>
    <p:sldId id="275" r:id="rId15"/>
    <p:sldId id="271" r:id="rId16"/>
    <p:sldId id="270" r:id="rId17"/>
    <p:sldId id="264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2B32"/>
    <a:srgbClr val="EC7F3F"/>
    <a:srgbClr val="1D76BB"/>
    <a:srgbClr val="7C5AA4"/>
    <a:srgbClr val="509487"/>
    <a:srgbClr val="A32C26"/>
    <a:srgbClr val="D77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586" autoAdjust="0"/>
  </p:normalViewPr>
  <p:slideViewPr>
    <p:cSldViewPr snapToGrid="0">
      <p:cViewPr varScale="1">
        <p:scale>
          <a:sx n="68" d="100"/>
          <a:sy n="68" d="100"/>
        </p:scale>
        <p:origin x="1014" y="4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78296A7-A880-46C7-AB3B-6A442F857F0C}" type="datetimeFigureOut">
              <a:rPr lang="en-CA" smtClean="0"/>
              <a:t>2019-06-13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A86C622-BCD4-43B7-BDF9-3D01157946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6968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B7602BF-05F2-4C93-99A9-8B040F0DFA17}" type="datetimeFigureOut">
              <a:rPr lang="en-CA" smtClean="0"/>
              <a:t>2019-06-13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72F3CFE-D6E6-458E-9FAB-852F1E9D1BA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805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63" y="1893999"/>
            <a:ext cx="8551334" cy="1017643"/>
          </a:xfrm>
          <a:noFill/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263" y="2924882"/>
            <a:ext cx="8551334" cy="708711"/>
          </a:xfrm>
        </p:spPr>
        <p:txBody>
          <a:bodyPr>
            <a:normAutofit/>
          </a:bodyPr>
          <a:lstStyle>
            <a:lvl1pPr marL="0" indent="0" algn="l">
              <a:buNone/>
              <a:defRPr sz="2400" b="0"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354" y="63523"/>
            <a:ext cx="3851646" cy="123842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0" y="-42333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/>
          <p:cNvSpPr/>
          <p:nvPr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9252"/>
            <a:ext cx="9144000" cy="2265888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/>
        </p:nvSpPr>
        <p:spPr>
          <a:xfrm>
            <a:off x="5990167" y="6352248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8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4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18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-42333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9252"/>
            <a:ext cx="9144000" cy="226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55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189497"/>
            <a:ext cx="8610600" cy="5087709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Calibri" panose="020F0502020204030204" pitchFamily="34" charset="0"/>
              <a:buChar char="&gt;"/>
              <a:defRPr b="0">
                <a:latin typeface="Calibri" panose="020F0502020204030204" pitchFamily="34" charset="0"/>
              </a:defRPr>
            </a:lvl1pPr>
            <a:lvl2pPr>
              <a:defRPr>
                <a:latin typeface="+mn-lt"/>
              </a:defRPr>
            </a:lvl2pPr>
            <a:lvl3pPr marL="1143000" indent="-228600">
              <a:buClr>
                <a:srgbClr val="C00000"/>
              </a:buClr>
              <a:buFont typeface="Calibri Light" panose="020F0302020204030204" pitchFamily="34" charset="0"/>
              <a:buChar char="─"/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Footer Placeholder 4"/>
          <p:cNvSpPr txBox="1">
            <a:spLocks/>
          </p:cNvSpPr>
          <p:nvPr/>
        </p:nvSpPr>
        <p:spPr>
          <a:xfrm>
            <a:off x="0" y="6391299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27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61714"/>
            <a:ext cx="9144000" cy="2073189"/>
          </a:xfrm>
          <a:noFill/>
        </p:spPr>
        <p:txBody>
          <a:bodyPr anchor="ctr">
            <a:normAutofit/>
          </a:bodyPr>
          <a:lstStyle>
            <a:lvl1pPr>
              <a:defRPr sz="4400" b="1">
                <a:solidFill>
                  <a:schemeClr val="bg2">
                    <a:lumMod val="10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2956"/>
            <a:ext cx="9144000" cy="14866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2956"/>
            <a:ext cx="9144000" cy="148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01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79" y="123928"/>
            <a:ext cx="8610600" cy="920691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kern="1200" dirty="0">
                <a:solidFill>
                  <a:srgbClr val="C00000"/>
                </a:solidFill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7225" y="1261251"/>
            <a:ext cx="3886200" cy="5015956"/>
          </a:xfrm>
        </p:spPr>
        <p:txBody>
          <a:bodyPr/>
          <a:lstStyle>
            <a:lvl1pPr marL="228600" indent="-228600">
              <a:buClr>
                <a:srgbClr val="C00000"/>
              </a:buClr>
              <a:defRPr lang="en-US" sz="2800" b="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 marL="1143000" indent="-228600">
              <a:buClr>
                <a:srgbClr val="C00000"/>
              </a:buClr>
              <a:defRPr lang="en-US" sz="20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Edit Master text styles</a:t>
            </a:r>
          </a:p>
          <a:p>
            <a:pPr marL="228600" lvl="1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7725" y="1261251"/>
            <a:ext cx="3886200" cy="5015956"/>
          </a:xfrm>
        </p:spPr>
        <p:txBody>
          <a:bodyPr/>
          <a:lstStyle>
            <a:lvl1pPr marL="228600" indent="-228600">
              <a:buClr>
                <a:srgbClr val="C00000"/>
              </a:buClr>
              <a:defRPr lang="en-US" sz="2800" b="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 marL="1143000" indent="-228600">
              <a:buClr>
                <a:srgbClr val="C00000"/>
              </a:buClr>
              <a:defRPr lang="en-US" sz="20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Edit Master text styles</a:t>
            </a:r>
          </a:p>
          <a:p>
            <a:pPr marL="228600" lvl="1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D72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D72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924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446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9250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86"/>
            <a:ext cx="9144000" cy="2265888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/>
        </p:nvSpPr>
        <p:spPr>
          <a:xfrm>
            <a:off x="1947332" y="5691848"/>
            <a:ext cx="524933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36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2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36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133" y="295527"/>
            <a:ext cx="2351733" cy="199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86"/>
            <a:ext cx="9144000" cy="2265888"/>
          </a:xfrm>
          <a:prstGeom prst="rect">
            <a:avLst/>
          </a:prstGeom>
        </p:spPr>
      </p:pic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1947332" y="5691848"/>
            <a:ext cx="524933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36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2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36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501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E890F-2E33-430A-BEB8-DBC6FA7F9640}" type="datetime1">
              <a:rPr lang="en-CA" smtClean="0"/>
              <a:t>2019-06-13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E2DA2-DD41-48DB-B949-694A8D20A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89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GREN Map Update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TNC Tallinn </a:t>
            </a:r>
          </a:p>
          <a:p>
            <a:r>
              <a:rPr lang="en-US" dirty="0" smtClean="0"/>
              <a:t>Global PR Meeting June 16, 2019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761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526540"/>
            <a:ext cx="8610600" cy="4412932"/>
          </a:xfrm>
        </p:spPr>
      </p:pic>
    </p:spTree>
    <p:extLst>
      <p:ext uri="{BB962C8B-B14F-4D97-AF65-F5344CB8AC3E}">
        <p14:creationId xmlns:p14="http://schemas.microsoft.com/office/powerpoint/2010/main" val="2489278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see the demo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GEANT booth</a:t>
            </a:r>
          </a:p>
          <a:p>
            <a:pPr lvl="1"/>
            <a:r>
              <a:rPr lang="en-US" dirty="0" smtClean="0"/>
              <a:t>Formal presentation Monday lunch</a:t>
            </a:r>
          </a:p>
          <a:p>
            <a:pPr lvl="1"/>
            <a:r>
              <a:rPr lang="en-US" dirty="0" smtClean="0"/>
              <a:t>My colleague Ryan Davies will be at booth and can demo map at any time during conference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11125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Incorporate feedback from TNC demo</a:t>
            </a:r>
          </a:p>
          <a:p>
            <a:r>
              <a:rPr lang="en-US" dirty="0" smtClean="0"/>
              <a:t>Continue outreach to community on data format</a:t>
            </a:r>
          </a:p>
          <a:p>
            <a:r>
              <a:rPr lang="en-US" dirty="0" smtClean="0"/>
              <a:t>Begin to construct production map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9370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95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GREN Map?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dynamic visualization of the </a:t>
            </a:r>
            <a:r>
              <a:rPr lang="en-US" b="1" dirty="0" smtClean="0"/>
              <a:t>G</a:t>
            </a:r>
            <a:r>
              <a:rPr lang="en-US" dirty="0" smtClean="0"/>
              <a:t>lobal </a:t>
            </a:r>
            <a:r>
              <a:rPr lang="en-US" b="1" dirty="0" smtClean="0"/>
              <a:t>R</a:t>
            </a:r>
            <a:r>
              <a:rPr lang="en-US" dirty="0" smtClean="0"/>
              <a:t>esearch and </a:t>
            </a:r>
            <a:r>
              <a:rPr lang="en-US" b="1" dirty="0" smtClean="0"/>
              <a:t>E</a:t>
            </a:r>
            <a:r>
              <a:rPr lang="en-US" dirty="0" smtClean="0"/>
              <a:t>ducation </a:t>
            </a:r>
            <a:r>
              <a:rPr lang="en-US" b="1" dirty="0" smtClean="0"/>
              <a:t>N</a:t>
            </a:r>
            <a:r>
              <a:rPr lang="en-US" dirty="0" smtClean="0"/>
              <a:t>etwork</a:t>
            </a:r>
          </a:p>
          <a:p>
            <a:r>
              <a:rPr lang="en-US" dirty="0" smtClean="0"/>
              <a:t>Will allow users to see GREN-connected institutions (network nodes), network links, and NREN- specific information in a </a:t>
            </a:r>
            <a:r>
              <a:rPr lang="en-US" dirty="0" err="1" smtClean="0"/>
              <a:t>zoomable</a:t>
            </a:r>
            <a:r>
              <a:rPr lang="en-US" smtClean="0"/>
              <a:t> format</a:t>
            </a:r>
            <a:endParaRPr lang="en-US" dirty="0" smtClean="0"/>
          </a:p>
          <a:p>
            <a:r>
              <a:rPr lang="en-US" dirty="0" smtClean="0"/>
              <a:t>For example, a researcher at an institution in Germany can start on the map with a node indicating their institution, then zoom out to see the German NREN map and all connected institutions in Germany, then in Europe, then in North America, etc.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536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have a GREN map?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easily understood and compelling illustration of the GREN</a:t>
            </a:r>
          </a:p>
          <a:p>
            <a:r>
              <a:rPr lang="en-US" dirty="0" smtClean="0"/>
              <a:t>A powerful tool in communicating:</a:t>
            </a:r>
          </a:p>
          <a:p>
            <a:pPr lvl="1"/>
            <a:r>
              <a:rPr lang="en-US" dirty="0" smtClean="0"/>
              <a:t>How an institution/country/NREN fits into the broader GREN picture</a:t>
            </a:r>
          </a:p>
          <a:p>
            <a:pPr lvl="1"/>
            <a:r>
              <a:rPr lang="en-US" dirty="0" smtClean="0"/>
              <a:t>The global reach of the GREN</a:t>
            </a:r>
          </a:p>
          <a:p>
            <a:pPr lvl="1"/>
            <a:r>
              <a:rPr lang="en-US" dirty="0" smtClean="0"/>
              <a:t>That thousands of institutions/millions of users/hundreds of research instruments are connected to and rely on the GREN to conduct data-intensive, collaborative research</a:t>
            </a:r>
          </a:p>
          <a:p>
            <a:pPr lvl="1"/>
            <a:endParaRPr lang="en-US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950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key messages can be amplified with the GREN map?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GREN is essential infrastructure supporting global research and education collaboration</a:t>
            </a:r>
          </a:p>
          <a:p>
            <a:r>
              <a:rPr lang="en-US" dirty="0" smtClean="0"/>
              <a:t>Critical data sets and research services are only available through the GREN, not via the commercial Internet</a:t>
            </a:r>
          </a:p>
          <a:p>
            <a:r>
              <a:rPr lang="en-US" dirty="0"/>
              <a:t>The investments made by institutions/governments in one country’s NREN are leveraged by the investments that other countries/institutions make in their </a:t>
            </a:r>
            <a:r>
              <a:rPr lang="en-US" dirty="0" smtClean="0"/>
              <a:t>NREN</a:t>
            </a:r>
          </a:p>
          <a:p>
            <a:r>
              <a:rPr lang="en-US" dirty="0" smtClean="0"/>
              <a:t>The evolution of the GREN is managed in a collaborative and cooperative ethos that delivers cost and service efficiencies</a:t>
            </a:r>
          </a:p>
        </p:txBody>
      </p:sp>
    </p:spTree>
    <p:extLst>
      <p:ext uri="{BB962C8B-B14F-4D97-AF65-F5344CB8AC3E}">
        <p14:creationId xmlns:p14="http://schemas.microsoft.com/office/powerpoint/2010/main" val="7835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other tools are being developed to help communicate the value of the GREN?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Financial Benchmarking Working Group:</a:t>
            </a:r>
          </a:p>
          <a:p>
            <a:pPr lvl="1"/>
            <a:r>
              <a:rPr lang="en-US" dirty="0" smtClean="0"/>
              <a:t>Working to determine the annual global investment in the GREN; data that can be used to illustrate how an institution’s, or a country’s, investment in its NREN is </a:t>
            </a:r>
            <a:r>
              <a:rPr lang="en-US" smtClean="0"/>
              <a:t>leveraged several-hundredfold </a:t>
            </a:r>
            <a:r>
              <a:rPr lang="en-US" dirty="0" smtClean="0"/>
              <a:t>by global NREN investment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327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99708" cy="845662"/>
          </a:xfrm>
        </p:spPr>
        <p:txBody>
          <a:bodyPr>
            <a:normAutofit/>
          </a:bodyPr>
          <a:lstStyle/>
          <a:p>
            <a:r>
              <a:rPr lang="en-US" dirty="0" smtClean="0"/>
              <a:t>GREN Map Working Group &amp; TNC Demo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Primary </a:t>
            </a:r>
            <a:r>
              <a:rPr lang="en-CA" dirty="0" smtClean="0"/>
              <a:t>objectives of Map Working </a:t>
            </a:r>
            <a:r>
              <a:rPr lang="en-CA" dirty="0"/>
              <a:t>G</a:t>
            </a:r>
            <a:r>
              <a:rPr lang="en-CA" dirty="0" smtClean="0"/>
              <a:t>roup:</a:t>
            </a:r>
            <a:endParaRPr lang="en-CA" dirty="0"/>
          </a:p>
          <a:p>
            <a:pPr lvl="1"/>
            <a:r>
              <a:rPr lang="en-CA" dirty="0"/>
              <a:t>Develop a data format and schema to support the streamlined sharing of network data, to be used in the creation and maintenance of global maps of the Global Research and Education Network</a:t>
            </a:r>
          </a:p>
          <a:p>
            <a:pPr lvl="2"/>
            <a:r>
              <a:rPr lang="en-CA" dirty="0"/>
              <a:t>Currently, global maps involve long request-response cycles to gather current data, and require a manual effort to filter and harmonize the format</a:t>
            </a:r>
          </a:p>
          <a:p>
            <a:pPr lvl="1"/>
            <a:r>
              <a:rPr lang="en-CA" dirty="0"/>
              <a:t>Encourage wide participation to achieve critical mass adoption of the above format</a:t>
            </a:r>
          </a:p>
          <a:p>
            <a:pPr lvl="1"/>
            <a:r>
              <a:rPr lang="en-CA" dirty="0"/>
              <a:t>Develop tools to help RENs transition/translate to the data format</a:t>
            </a:r>
          </a:p>
          <a:p>
            <a:pPr lvl="1"/>
            <a:r>
              <a:rPr lang="en-CA" dirty="0"/>
              <a:t>(Later): Develop a reference </a:t>
            </a:r>
            <a:r>
              <a:rPr lang="en-CA" dirty="0" smtClean="0"/>
              <a:t>visualization </a:t>
            </a:r>
            <a:r>
              <a:rPr lang="en-CA" dirty="0"/>
              <a:t>to showcase the use of the data format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73932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522056"/>
            <a:ext cx="8610600" cy="4421901"/>
          </a:xfrm>
        </p:spPr>
      </p:pic>
    </p:spTree>
    <p:extLst>
      <p:ext uri="{BB962C8B-B14F-4D97-AF65-F5344CB8AC3E}">
        <p14:creationId xmlns:p14="http://schemas.microsoft.com/office/powerpoint/2010/main" val="929759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524298"/>
            <a:ext cx="8610600" cy="4417417"/>
          </a:xfrm>
        </p:spPr>
      </p:pic>
    </p:spTree>
    <p:extLst>
      <p:ext uri="{BB962C8B-B14F-4D97-AF65-F5344CB8AC3E}">
        <p14:creationId xmlns:p14="http://schemas.microsoft.com/office/powerpoint/2010/main" val="3839646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525390"/>
            <a:ext cx="8610600" cy="4415232"/>
          </a:xfrm>
        </p:spPr>
      </p:pic>
    </p:spTree>
    <p:extLst>
      <p:ext uri="{BB962C8B-B14F-4D97-AF65-F5344CB8AC3E}">
        <p14:creationId xmlns:p14="http://schemas.microsoft.com/office/powerpoint/2010/main" val="642239567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CANARIE 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5325C"/>
      </a:accent1>
      <a:accent2>
        <a:srgbClr val="E56317"/>
      </a:accent2>
      <a:accent3>
        <a:srgbClr val="3A6E64"/>
      </a:accent3>
      <a:accent4>
        <a:srgbClr val="233F70"/>
      </a:accent4>
      <a:accent5>
        <a:srgbClr val="C00000"/>
      </a:accent5>
      <a:accent6>
        <a:srgbClr val="757070"/>
      </a:accent6>
      <a:hlink>
        <a:srgbClr val="1F3864"/>
      </a:hlink>
      <a:folHlink>
        <a:srgbClr val="2F5496"/>
      </a:folHlink>
    </a:clrScheme>
    <a:fontScheme name="Calibri / Calibri Ligh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3E4265C-EC69-4968-8B38-336E43C0CF2D}" vid="{A228D2F2-8295-46CC-A845-8795C949C5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33c888c-8685-4fc8-a8d8-dbccc705e524">375HZN6CS6Q7-833-51</_dlc_DocId>
    <_dlc_DocIdUrl xmlns="833c888c-8685-4fc8-a8d8-dbccc705e524">
      <Url>https://my.canarie.ca/dept/mrktcomm/_layouts/15/DocIdRedir.aspx?ID=375HZN6CS6Q7-833-51</Url>
      <Description>375HZN6CS6Q7-833-51</Description>
    </_dlc_DocIdUrl>
    <Sensitivity xmlns="833c888c-8685-4fc8-a8d8-dbccc705e524">Private</Sensitivity>
    <p8ce8c627e66404b96e217db7a5f9624 xmlns="833c888c-8685-4fc8-a8d8-dbccc705e524">
      <Terms xmlns="http://schemas.microsoft.com/office/infopath/2007/PartnerControls"/>
    </p8ce8c627e66404b96e217db7a5f9624>
    <pd0912b339754864bc3ad93779f3ca43 xmlns="833c888c-8685-4fc8-a8d8-dbccc705e524">
      <Terms xmlns="http://schemas.microsoft.com/office/infopath/2007/PartnerControls"/>
    </pd0912b339754864bc3ad93779f3ca43>
    <TaxCatchAll xmlns="833c888c-8685-4fc8-a8d8-dbccc705e524"/>
    <l795304b0e82401e913191c110086d15 xmlns="833c888c-8685-4fc8-a8d8-dbccc705e524">
      <Terms xmlns="http://schemas.microsoft.com/office/infopath/2007/PartnerControls"/>
    </l795304b0e82401e913191c110086d15>
    <TaxKeywordTaxHTField xmlns="833c888c-8685-4fc8-a8d8-dbccc705e524">
      <Terms xmlns="http://schemas.microsoft.com/office/infopath/2007/PartnerControls"/>
    </TaxKeywordTaxHTField>
    <b7f955a743554a248a1d50ef1d867257 xmlns="833c888c-8685-4fc8-a8d8-dbccc705e524">
      <Terms xmlns="http://schemas.microsoft.com/office/infopath/2007/PartnerControls"/>
    </b7f955a743554a248a1d50ef1d867257>
    <c025265a3dba462a9e0b88ba7e90561c xmlns="833c888c-8685-4fc8-a8d8-dbccc705e524">
      <Terms xmlns="http://schemas.microsoft.com/office/infopath/2007/PartnerControls"/>
    </c025265a3dba462a9e0b88ba7e90561c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[General Document]" ma:contentTypeID="0x0101004300A40306E4BA4BB098EC6CABE27115005AAEF9C3C8B98E49A1ABF75FBD0F02C9" ma:contentTypeVersion="7" ma:contentTypeDescription="" ma:contentTypeScope="" ma:versionID="6b42f2fb7346a51008657db70dc1d810">
  <xsd:schema xmlns:xsd="http://www.w3.org/2001/XMLSchema" xmlns:xs="http://www.w3.org/2001/XMLSchema" xmlns:p="http://schemas.microsoft.com/office/2006/metadata/properties" xmlns:ns2="833c888c-8685-4fc8-a8d8-dbccc705e524" targetNamespace="http://schemas.microsoft.com/office/2006/metadata/properties" ma:root="true" ma:fieldsID="e88241b2a271fa60a72c85da8723846a" ns2:_="">
    <xsd:import namespace="833c888c-8685-4fc8-a8d8-dbccc705e524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2:_dlc_DocIdUrl" minOccurs="0"/>
                <xsd:element ref="ns2:_dlc_DocIdPersistId" minOccurs="0"/>
                <xsd:element ref="ns2:TaxCatchAll" minOccurs="0"/>
                <xsd:element ref="ns2:TaxCatchAllLabel" minOccurs="0"/>
                <xsd:element ref="ns2:p8ce8c627e66404b96e217db7a5f9624" minOccurs="0"/>
                <xsd:element ref="ns2:pd0912b339754864bc3ad93779f3ca43" minOccurs="0"/>
                <xsd:element ref="ns2:l795304b0e82401e913191c110086d15" minOccurs="0"/>
                <xsd:element ref="ns2:_dlc_DocId" minOccurs="0"/>
                <xsd:element ref="ns2:b7f955a743554a248a1d50ef1d867257" minOccurs="0"/>
                <xsd:element ref="ns2:c025265a3dba462a9e0b88ba7e90561c" minOccurs="0"/>
                <xsd:element ref="ns2:TaxKeyword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c888c-8685-4fc8-a8d8-dbccc705e524" elementFormDefault="qualified">
    <xsd:import namespace="http://schemas.microsoft.com/office/2006/documentManagement/types"/>
    <xsd:import namespace="http://schemas.microsoft.com/office/infopath/2007/PartnerControls"/>
    <xsd:element name="Sensitivity" ma:index="5" ma:displayName="Sensitivity" ma:default="Private" ma:format="RadioButtons" ma:internalName="Sensitivity">
      <xsd:simpleType>
        <xsd:restriction base="dms:Choice">
          <xsd:enumeration value="Private"/>
          <xsd:enumeration value="Public"/>
        </xsd:restriction>
      </xsd:simpleType>
    </xsd:element>
    <xsd:element name="_dlc_DocIdUrl" ma:index="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8" nillable="true" ma:displayName="Taxonomy Catch All Column" ma:description="" ma:hidden="true" ma:list="{2bec7c80-d7e1-4f13-a1a3-39af38bea81d}" ma:internalName="TaxCatchAll" ma:showField="CatchAllData" ma:web="833c888c-8685-4fc8-a8d8-dbccc705e5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description="" ma:hidden="true" ma:list="{2bec7c80-d7e1-4f13-a1a3-39af38bea81d}" ma:internalName="TaxCatchAllLabel" ma:readOnly="true" ma:showField="CatchAllDataLabel" ma:web="833c888c-8685-4fc8-a8d8-dbccc705e5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8ce8c627e66404b96e217db7a5f9624" ma:index="13" nillable="true" ma:taxonomy="true" ma:internalName="p8ce8c627e66404b96e217db7a5f9624" ma:taxonomyFieldName="Project" ma:displayName="Project" ma:default="" ma:fieldId="{98ce8c62-7e66-404b-96e2-17db7a5f9624}" ma:taxonomyMulti="true" ma:sspId="7af4b5ff-3d1c-4a56-a3e0-ba1f60e248b5" ma:termSetId="1cc374e9-d14c-4705-b41f-da4b4c1bb36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d0912b339754864bc3ad93779f3ca43" ma:index="16" nillable="true" ma:taxonomy="true" ma:internalName="pd0912b339754864bc3ad93779f3ca43" ma:taxonomyFieldName="Service1" ma:displayName="Service" ma:default="" ma:fieldId="{9d0912b3-3975-4864-bc3a-d93779f3ca43}" ma:taxonomyMulti="true" ma:sspId="7af4b5ff-3d1c-4a56-a3e0-ba1f60e248b5" ma:termSetId="e54b5b8e-dd51-4b55-8da4-89388d2c539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795304b0e82401e913191c110086d15" ma:index="18" nillable="true" ma:taxonomy="true" ma:internalName="l795304b0e82401e913191c110086d15" ma:taxonomyFieldName="Collaboration" ma:displayName="Collaboration" ma:default="" ma:fieldId="{5795304b-0e82-401e-9131-91c110086d15}" ma:taxonomyMulti="true" ma:sspId="7af4b5ff-3d1c-4a56-a3e0-ba1f60e248b5" ma:termSetId="e8bac79b-5986-4c04-9ce8-7cd75c4df2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b7f955a743554a248a1d50ef1d867257" ma:index="22" nillable="true" ma:taxonomy="true" ma:internalName="b7f955a743554a248a1d50ef1d867257" ma:taxonomyFieldName="Contact" ma:displayName="Contact" ma:default="" ma:fieldId="{b7f955a7-4355-4a24-8a1d-50ef1d867257}" ma:sspId="7af4b5ff-3d1c-4a56-a3e0-ba1f60e248b5" ma:termSetId="9182a8d4-0ce9-4d3a-b317-588f2dc23a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025265a3dba462a9e0b88ba7e90561c" ma:index="23" nillable="true" ma:taxonomy="true" ma:internalName="c025265a3dba462a9e0b88ba7e90561c" ma:taxonomyFieldName="Organization" ma:displayName="Organization" ma:default="" ma:fieldId="{c025265a-3dba-462a-9e0b-88ba7e90561c}" ma:taxonomyMulti="true" ma:sspId="7af4b5ff-3d1c-4a56-a3e0-ba1f60e248b5" ma:termSetId="033437d5-4d76-4ed1-9735-e943d57433f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4" nillable="true" ma:taxonomy="true" ma:internalName="TaxKeywordTaxHTField" ma:taxonomyFieldName="TaxKeyword" ma:displayName="Enterprise Keywords" ma:fieldId="{23f27201-bee3-471e-b2e7-b64fd8b7ca38}" ma:taxonomyMulti="true" ma:sspId="7af4b5ff-3d1c-4a56-a3e0-ba1f60e248b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4575C6-CEB4-4161-8B58-B87DA37C50E3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833c888c-8685-4fc8-a8d8-dbccc705e524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1F50E1A-C623-4D62-AA45-1F49154C107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A6F5B66-FEE8-481C-B2C9-4C6E8C2EF65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D71F7F3-B7CF-46C6-9A03-BCC2D544BE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3c888c-8685-4fc8-a8d8-dbccc705e5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CANARIE Template 25th anniversary</Template>
  <TotalTime>437</TotalTime>
  <Words>452</Words>
  <Application>Microsoft Office PowerPoint</Application>
  <PresentationFormat>On-screen Show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Gill Sans MT</vt:lpstr>
      <vt:lpstr>2_Office Theme</vt:lpstr>
      <vt:lpstr>GREN Map Update</vt:lpstr>
      <vt:lpstr>What is the GREN Map?</vt:lpstr>
      <vt:lpstr>Why have a GREN map?</vt:lpstr>
      <vt:lpstr>What key messages can be amplified with the GREN map?</vt:lpstr>
      <vt:lpstr>What other tools are being developed to help communicate the value of the GREN?</vt:lpstr>
      <vt:lpstr>GREN Map Working Group &amp; TNC Demo</vt:lpstr>
      <vt:lpstr>PowerPoint Presentation</vt:lpstr>
      <vt:lpstr>PowerPoint Presentation</vt:lpstr>
      <vt:lpstr>PowerPoint Presentation</vt:lpstr>
      <vt:lpstr>PowerPoint Presentation</vt:lpstr>
      <vt:lpstr>Where to see the demo</vt:lpstr>
      <vt:lpstr>Next Steps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GREN Map: Marketing Messages</dc:title>
  <dc:creator>Kathryn Anthonisen</dc:creator>
  <cp:lastModifiedBy>Kathryn Anthonisen</cp:lastModifiedBy>
  <cp:revision>26</cp:revision>
  <cp:lastPrinted>2015-03-12T20:01:27Z</cp:lastPrinted>
  <dcterms:created xsi:type="dcterms:W3CDTF">2018-11-20T16:28:34Z</dcterms:created>
  <dcterms:modified xsi:type="dcterms:W3CDTF">2019-06-13T12:55:10Z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d51cb3bb-4578-44fa-b843-c22672fd5bb0</vt:lpwstr>
  </property>
  <property fmtid="{D5CDD505-2E9C-101B-9397-08002B2CF9AE}" pid="3" name="ContentTypeId">
    <vt:lpwstr>0x0101004300A40306E4BA4BB098EC6CABE27115005AAEF9C3C8B98E49A1ABF75FBD0F02C9</vt:lpwstr>
  </property>
  <property fmtid="{D5CDD505-2E9C-101B-9397-08002B2CF9AE}" pid="4" name="TaxKeyword">
    <vt:lpwstr/>
  </property>
  <property fmtid="{D5CDD505-2E9C-101B-9397-08002B2CF9AE}" pid="5" name="Project">
    <vt:lpwstr/>
  </property>
  <property fmtid="{D5CDD505-2E9C-101B-9397-08002B2CF9AE}" pid="6" name="Service1">
    <vt:lpwstr/>
  </property>
  <property fmtid="{D5CDD505-2E9C-101B-9397-08002B2CF9AE}" pid="7" name="Collaboration">
    <vt:lpwstr/>
  </property>
  <property fmtid="{D5CDD505-2E9C-101B-9397-08002B2CF9AE}" pid="8" name="Contact">
    <vt:lpwstr/>
  </property>
  <property fmtid="{D5CDD505-2E9C-101B-9397-08002B2CF9AE}" pid="9" name="Organization">
    <vt:lpwstr/>
  </property>
</Properties>
</file>