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autoAdjust="0"/>
    <p:restoredTop sz="53106" autoAdjust="0"/>
  </p:normalViewPr>
  <p:slideViewPr>
    <p:cSldViewPr snapToGrid="0" snapToObjects="1">
      <p:cViewPr>
        <p:scale>
          <a:sx n="108" d="100"/>
          <a:sy n="108" d="100"/>
        </p:scale>
        <p:origin x="-1112" y="-208"/>
      </p:cViewPr>
      <p:guideLst>
        <p:guide orient="horz" pos="2160"/>
        <p:guide pos="2880"/>
      </p:guideLst>
    </p:cSldViewPr>
  </p:slideViewPr>
  <p:outlineViewPr>
    <p:cViewPr>
      <p:scale>
        <a:sx n="33" d="100"/>
        <a:sy n="33" d="100"/>
      </p:scale>
      <p:origin x="0" y="222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5D1C94-705F-F141-88E4-83E37CEC6E14}" type="datetimeFigureOut">
              <a:rPr lang="en-US" smtClean="0"/>
              <a:t>15/06/19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6F731A-3BA9-2048-9DD5-76C4519E1A22}" type="slidenum">
              <a:rPr lang="en-US" smtClean="0"/>
              <a:t>‹#›</a:t>
            </a:fld>
            <a:endParaRPr lang="en-US"/>
          </a:p>
        </p:txBody>
      </p:sp>
    </p:spTree>
    <p:extLst>
      <p:ext uri="{BB962C8B-B14F-4D97-AF65-F5344CB8AC3E}">
        <p14:creationId xmlns:p14="http://schemas.microsoft.com/office/powerpoint/2010/main" val="176651429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6F731A-3BA9-2048-9DD5-76C4519E1A22}" type="slidenum">
              <a:rPr lang="en-US" smtClean="0"/>
              <a:t>4</a:t>
            </a:fld>
            <a:endParaRPr lang="en-US"/>
          </a:p>
        </p:txBody>
      </p:sp>
    </p:spTree>
    <p:extLst>
      <p:ext uri="{BB962C8B-B14F-4D97-AF65-F5344CB8AC3E}">
        <p14:creationId xmlns:p14="http://schemas.microsoft.com/office/powerpoint/2010/main" val="1274920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6F731A-3BA9-2048-9DD5-76C4519E1A22}" type="slidenum">
              <a:rPr lang="en-US" smtClean="0"/>
              <a:t>5</a:t>
            </a:fld>
            <a:endParaRPr lang="en-US"/>
          </a:p>
        </p:txBody>
      </p:sp>
    </p:spTree>
    <p:extLst>
      <p:ext uri="{BB962C8B-B14F-4D97-AF65-F5344CB8AC3E}">
        <p14:creationId xmlns:p14="http://schemas.microsoft.com/office/powerpoint/2010/main" val="1261654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6F731A-3BA9-2048-9DD5-76C4519E1A22}" type="slidenum">
              <a:rPr lang="en-US" smtClean="0"/>
              <a:t>6</a:t>
            </a:fld>
            <a:endParaRPr lang="en-US"/>
          </a:p>
        </p:txBody>
      </p:sp>
    </p:spTree>
    <p:extLst>
      <p:ext uri="{BB962C8B-B14F-4D97-AF65-F5344CB8AC3E}">
        <p14:creationId xmlns:p14="http://schemas.microsoft.com/office/powerpoint/2010/main" val="2772327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CCDC02C-2C3E-3641-9890-ED69C6651A30}" type="datetimeFigureOut">
              <a:rPr lang="en-US" smtClean="0"/>
              <a:t>14/06/19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3570089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CCDC02C-2C3E-3641-9890-ED69C6651A30}" type="datetimeFigureOut">
              <a:rPr lang="en-US" smtClean="0"/>
              <a:t>14/06/19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3594127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CCDC02C-2C3E-3641-9890-ED69C6651A30}" type="datetimeFigureOut">
              <a:rPr lang="en-US" smtClean="0"/>
              <a:t>14/06/19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334559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CCDC02C-2C3E-3641-9890-ED69C6651A30}" type="datetimeFigureOut">
              <a:rPr lang="en-US" smtClean="0"/>
              <a:t>14/06/19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865269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CCDC02C-2C3E-3641-9890-ED69C6651A30}" type="datetimeFigureOut">
              <a:rPr lang="en-US" smtClean="0"/>
              <a:t>14/06/19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2509925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CCDC02C-2C3E-3641-9890-ED69C6651A30}" type="datetimeFigureOut">
              <a:rPr lang="en-US" smtClean="0"/>
              <a:t>14/06/19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2047748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CCDC02C-2C3E-3641-9890-ED69C6651A30}" type="datetimeFigureOut">
              <a:rPr lang="en-US" smtClean="0"/>
              <a:t>14/06/19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3302701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CCDC02C-2C3E-3641-9890-ED69C6651A30}" type="datetimeFigureOut">
              <a:rPr lang="en-US" smtClean="0"/>
              <a:t>14/06/19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2841970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CDC02C-2C3E-3641-9890-ED69C6651A30}" type="datetimeFigureOut">
              <a:rPr lang="en-US" smtClean="0"/>
              <a:t>14/06/19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3176102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CCDC02C-2C3E-3641-9890-ED69C6651A30}" type="datetimeFigureOut">
              <a:rPr lang="en-US" smtClean="0"/>
              <a:t>14/06/19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1657678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CCDC02C-2C3E-3641-9890-ED69C6651A30}" type="datetimeFigureOut">
              <a:rPr lang="en-US" smtClean="0"/>
              <a:t>14/06/19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308C59-066C-0645-BB65-B24BCCE51146}" type="slidenum">
              <a:rPr lang="en-US" smtClean="0"/>
              <a:t>‹#›</a:t>
            </a:fld>
            <a:endParaRPr lang="en-US"/>
          </a:p>
        </p:txBody>
      </p:sp>
    </p:spTree>
    <p:extLst>
      <p:ext uri="{BB962C8B-B14F-4D97-AF65-F5344CB8AC3E}">
        <p14:creationId xmlns:p14="http://schemas.microsoft.com/office/powerpoint/2010/main" val="34663839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CDC02C-2C3E-3641-9890-ED69C6651A30}" type="datetimeFigureOut">
              <a:rPr lang="en-US" smtClean="0"/>
              <a:t>14/06/19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08C59-066C-0645-BB65-B24BCCE51146}" type="slidenum">
              <a:rPr lang="en-US" smtClean="0"/>
              <a:t>‹#›</a:t>
            </a:fld>
            <a:endParaRPr lang="en-US"/>
          </a:p>
        </p:txBody>
      </p:sp>
    </p:spTree>
    <p:extLst>
      <p:ext uri="{BB962C8B-B14F-4D97-AF65-F5344CB8AC3E}">
        <p14:creationId xmlns:p14="http://schemas.microsoft.com/office/powerpoint/2010/main" val="526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hyperlink" Target="https://ubuntunet.net/2016/05/from-an-end-users-mouth-zambian-phd-student-explains-how-she-benefited-from-a-research-and-education-network-2/" TargetMode="External"/><Relationship Id="rId4" Type="http://schemas.openxmlformats.org/officeDocument/2006/relationships/hyperlink" Target="https://ubuntunet.net/2018/02/showcasing-the-fruits-of-research-and-education-networks/" TargetMode="External"/><Relationship Id="rId5" Type="http://schemas.openxmlformats.org/officeDocument/2006/relationships/image" Target="../media/image4.png"/><Relationship Id="rId6" Type="http://schemas.openxmlformats.org/officeDocument/2006/relationships/hyperlink" Target="https://ubuntunet.net/2018/05/ternet-leaps-barriers-to-global-teaching-and-learning/" TargetMode="External"/><Relationship Id="rId7" Type="http://schemas.openxmlformats.org/officeDocument/2006/relationships/image" Target="../media/image5.jpg"/><Relationship Id="rId8" Type="http://schemas.openxmlformats.org/officeDocument/2006/relationships/hyperlink" Target="https://ubuntunet.net/2016/01/renu-powers-ugandan-and-norwegian-universities-collaboration/" TargetMode="External"/><Relationship Id="rId9" Type="http://schemas.openxmlformats.org/officeDocument/2006/relationships/image" Target="../media/image6.jpg"/><Relationship Id="rId10" Type="http://schemas.openxmlformats.org/officeDocument/2006/relationships/hyperlink" Target="https://ubuntunet.net/2019/02/preserving-a-vital-food-source-with-the-help-of-advanced-research-infrastructure/" TargetMode="External"/><Relationship Id="rId11"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7826" y="2130425"/>
            <a:ext cx="7772400" cy="1755775"/>
          </a:xfrm>
        </p:spPr>
        <p:txBody>
          <a:bodyPr>
            <a:normAutofit fontScale="90000"/>
          </a:bodyPr>
          <a:lstStyle/>
          <a:p>
            <a:r>
              <a:rPr lang="en-US" dirty="0" smtClean="0"/>
              <a:t>Communication and Visibility of NRENs and Their Impact in the UA Region  </a:t>
            </a:r>
            <a:endParaRPr lang="en-US" dirty="0"/>
          </a:p>
        </p:txBody>
      </p:sp>
      <p:sp>
        <p:nvSpPr>
          <p:cNvPr id="3" name="Subtitle 2"/>
          <p:cNvSpPr>
            <a:spLocks noGrp="1"/>
          </p:cNvSpPr>
          <p:nvPr>
            <p:ph type="subTitle" idx="1"/>
          </p:nvPr>
        </p:nvSpPr>
        <p:spPr/>
        <p:txBody>
          <a:bodyPr>
            <a:normAutofit fontScale="55000" lnSpcReduction="20000"/>
          </a:bodyPr>
          <a:lstStyle/>
          <a:p>
            <a:r>
              <a:rPr lang="en-US" dirty="0" smtClean="0"/>
              <a:t>By Hastings </a:t>
            </a:r>
            <a:r>
              <a:rPr lang="en-US" dirty="0" err="1" smtClean="0"/>
              <a:t>Ndebvu</a:t>
            </a:r>
            <a:endParaRPr lang="en-US" dirty="0" smtClean="0"/>
          </a:p>
          <a:p>
            <a:r>
              <a:rPr lang="en-US" dirty="0" smtClean="0"/>
              <a:t>Communications Officer </a:t>
            </a:r>
          </a:p>
          <a:p>
            <a:r>
              <a:rPr lang="en-US" dirty="0" smtClean="0"/>
              <a:t>UbuntuNet Alliance </a:t>
            </a:r>
          </a:p>
          <a:p>
            <a:r>
              <a:rPr lang="en-US" dirty="0" smtClean="0"/>
              <a:t>SIG-</a:t>
            </a:r>
            <a:r>
              <a:rPr lang="en-US" dirty="0" err="1" smtClean="0"/>
              <a:t>Marcomms</a:t>
            </a:r>
            <a:r>
              <a:rPr lang="en-US" dirty="0" smtClean="0"/>
              <a:t> &amp; Global PR Network</a:t>
            </a:r>
          </a:p>
          <a:p>
            <a:r>
              <a:rPr lang="en-US" dirty="0" smtClean="0"/>
              <a:t>16</a:t>
            </a:r>
            <a:r>
              <a:rPr lang="en-US" baseline="30000" dirty="0" smtClean="0"/>
              <a:t>th</a:t>
            </a:r>
            <a:r>
              <a:rPr lang="en-US" dirty="0"/>
              <a:t> </a:t>
            </a:r>
            <a:r>
              <a:rPr lang="en-US" dirty="0" smtClean="0"/>
              <a:t>June 2019</a:t>
            </a:r>
          </a:p>
          <a:p>
            <a:r>
              <a:rPr lang="en-US" dirty="0" smtClean="0"/>
              <a:t>TNC19, Tallinn, Estonia </a:t>
            </a:r>
          </a:p>
          <a:p>
            <a:endParaRPr lang="en-US" dirty="0"/>
          </a:p>
        </p:txBody>
      </p:sp>
      <p:pic>
        <p:nvPicPr>
          <p:cNvPr id="6" name="Picture 5" descr="UbuntuNet Alliance 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2679" y="705400"/>
            <a:ext cx="4127122" cy="1189860"/>
          </a:xfrm>
          <a:prstGeom prst="rect">
            <a:avLst/>
          </a:prstGeom>
        </p:spPr>
      </p:pic>
    </p:spTree>
    <p:extLst>
      <p:ext uri="{BB962C8B-B14F-4D97-AF65-F5344CB8AC3E}">
        <p14:creationId xmlns:p14="http://schemas.microsoft.com/office/powerpoint/2010/main" val="54292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interventions </a:t>
            </a:r>
            <a:endParaRPr lang="en-US" dirty="0"/>
          </a:p>
        </p:txBody>
      </p:sp>
      <p:sp>
        <p:nvSpPr>
          <p:cNvPr id="3" name="Content Placeholder 2"/>
          <p:cNvSpPr>
            <a:spLocks noGrp="1"/>
          </p:cNvSpPr>
          <p:nvPr>
            <p:ph idx="1"/>
          </p:nvPr>
        </p:nvSpPr>
        <p:spPr/>
        <p:txBody>
          <a:bodyPr>
            <a:normAutofit lnSpcReduction="10000"/>
          </a:bodyPr>
          <a:lstStyle/>
          <a:p>
            <a:r>
              <a:rPr lang="en-US" dirty="0" smtClean="0"/>
              <a:t>Participants agreed on a number of interventions including</a:t>
            </a:r>
          </a:p>
          <a:p>
            <a:pPr lvl="1"/>
            <a:r>
              <a:rPr lang="en-US" sz="2000" dirty="0" smtClean="0"/>
              <a:t>Encouraging NRENs to have dedicated communications personnel </a:t>
            </a:r>
            <a:r>
              <a:rPr lang="mr-IN" sz="2000" dirty="0" smtClean="0"/>
              <a:t>–</a:t>
            </a:r>
            <a:r>
              <a:rPr lang="en-US" sz="2000" dirty="0" smtClean="0"/>
              <a:t> Even engineers who have passion to be contact communications personnel, interns</a:t>
            </a:r>
          </a:p>
          <a:p>
            <a:pPr lvl="1"/>
            <a:r>
              <a:rPr lang="en-US" sz="2000" dirty="0" smtClean="0"/>
              <a:t>Encouraging NRENs to use established communications personnel in their RRENs and other partners </a:t>
            </a:r>
            <a:r>
              <a:rPr lang="en-US" sz="2000" dirty="0" err="1" smtClean="0"/>
              <a:t>i.e</a:t>
            </a:r>
            <a:r>
              <a:rPr lang="en-US" sz="2000" dirty="0" smtClean="0"/>
              <a:t> GEANT </a:t>
            </a:r>
            <a:r>
              <a:rPr lang="mr-IN" sz="2000" dirty="0" smtClean="0"/>
              <a:t>–</a:t>
            </a:r>
            <a:r>
              <a:rPr lang="en-US" sz="2000" dirty="0" smtClean="0"/>
              <a:t> tips </a:t>
            </a:r>
          </a:p>
          <a:p>
            <a:pPr lvl="1"/>
            <a:r>
              <a:rPr lang="en-US" sz="2000" dirty="0" smtClean="0"/>
              <a:t>Establishment of a PR Mailing list for sharing and following up of news </a:t>
            </a:r>
          </a:p>
          <a:p>
            <a:pPr lvl="1"/>
            <a:r>
              <a:rPr lang="en-US" sz="2000" dirty="0" smtClean="0"/>
              <a:t>Monthly focus on identified NREN to bring out case studies</a:t>
            </a:r>
          </a:p>
          <a:p>
            <a:pPr lvl="1"/>
            <a:r>
              <a:rPr lang="en-US" sz="2000" dirty="0" smtClean="0"/>
              <a:t>Encouraging NRENs that are not connected to still publish news about the activities of their communities. </a:t>
            </a:r>
          </a:p>
          <a:p>
            <a:pPr lvl="1"/>
            <a:r>
              <a:rPr lang="en-US" sz="2000" dirty="0" smtClean="0"/>
              <a:t>GEANT offered to help in mentorship in reporting and measurement of impact of digital communication and visibility initiatives</a:t>
            </a:r>
          </a:p>
        </p:txBody>
      </p:sp>
    </p:spTree>
    <p:extLst>
      <p:ext uri="{BB962C8B-B14F-4D97-AF65-F5344CB8AC3E}">
        <p14:creationId xmlns:p14="http://schemas.microsoft.com/office/powerpoint/2010/main" val="414372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t>Evaluation</a:t>
            </a:r>
            <a:endParaRPr lang="en-US" dirty="0"/>
          </a:p>
        </p:txBody>
      </p:sp>
      <p:sp>
        <p:nvSpPr>
          <p:cNvPr id="3" name="Content Placeholder 2"/>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3601027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t>Closing Remarks </a:t>
            </a:r>
            <a:endParaRPr lang="en-US" dirty="0"/>
          </a:p>
        </p:txBody>
      </p:sp>
      <p:pic>
        <p:nvPicPr>
          <p:cNvPr id="11" name="Content Placeholder 10" descr="69420633-antananarivo-french-name-tananarive-short-name-tana-very-poor-capital-and-largest-city-in-madagascar.jpg"/>
          <p:cNvPicPr>
            <a:picLocks noGrp="1" noChangeAspect="1"/>
          </p:cNvPicPr>
          <p:nvPr>
            <p:ph idx="1"/>
          </p:nvPr>
        </p:nvPicPr>
        <p:blipFill>
          <a:blip r:embed="rId2">
            <a:extLst>
              <a:ext uri="{28A0092B-C50C-407E-A947-70E740481C1C}">
                <a14:useLocalDpi xmlns:a14="http://schemas.microsoft.com/office/drawing/2010/main" val="0"/>
              </a:ext>
            </a:extLst>
          </a:blip>
          <a:srcRect t="8721" b="8721"/>
          <a:stretch>
            <a:fillRect/>
          </a:stretch>
        </p:blipFill>
        <p:spPr>
          <a:xfrm>
            <a:off x="1987251" y="1600201"/>
            <a:ext cx="5256220" cy="3549914"/>
          </a:xfrm>
        </p:spPr>
      </p:pic>
      <p:sp>
        <p:nvSpPr>
          <p:cNvPr id="14" name="TextBox 13"/>
          <p:cNvSpPr txBox="1"/>
          <p:nvPr/>
        </p:nvSpPr>
        <p:spPr>
          <a:xfrm>
            <a:off x="1528655" y="5432312"/>
            <a:ext cx="5983729" cy="1200329"/>
          </a:xfrm>
          <a:prstGeom prst="rect">
            <a:avLst/>
          </a:prstGeom>
          <a:solidFill>
            <a:schemeClr val="accent6"/>
          </a:solidFill>
        </p:spPr>
        <p:txBody>
          <a:bodyPr wrap="none" rtlCol="0">
            <a:spAutoFit/>
          </a:bodyPr>
          <a:lstStyle/>
          <a:p>
            <a:r>
              <a:rPr lang="en-US" dirty="0" smtClean="0"/>
              <a:t>			UbuntuNet-Connect 2019,</a:t>
            </a:r>
          </a:p>
          <a:p>
            <a:r>
              <a:rPr lang="en-US" dirty="0" smtClean="0"/>
              <a:t>31</a:t>
            </a:r>
            <a:r>
              <a:rPr lang="en-US" baseline="30000" dirty="0" smtClean="0"/>
              <a:t>st</a:t>
            </a:r>
            <a:r>
              <a:rPr lang="en-US" dirty="0" smtClean="0"/>
              <a:t> October </a:t>
            </a:r>
            <a:r>
              <a:rPr lang="mr-IN" dirty="0" smtClean="0"/>
              <a:t>–</a:t>
            </a:r>
            <a:r>
              <a:rPr lang="en-US" dirty="0" smtClean="0"/>
              <a:t> 1</a:t>
            </a:r>
            <a:r>
              <a:rPr lang="en-US" baseline="30000" dirty="0" smtClean="0"/>
              <a:t>st</a:t>
            </a:r>
            <a:r>
              <a:rPr lang="en-US" dirty="0" smtClean="0"/>
              <a:t> November 2019, Antananarivo, Madagascar</a:t>
            </a:r>
          </a:p>
          <a:p>
            <a:r>
              <a:rPr lang="en-US" dirty="0" smtClean="0"/>
              <a:t>  Call for Abstracts available on UbuntuNet Alliance Website </a:t>
            </a:r>
          </a:p>
          <a:p>
            <a:r>
              <a:rPr lang="en-US" dirty="0"/>
              <a:t>	</a:t>
            </a:r>
            <a:r>
              <a:rPr lang="en-US" dirty="0" smtClean="0"/>
              <a:t>		</a:t>
            </a:r>
            <a:endParaRPr lang="en-US" dirty="0"/>
          </a:p>
        </p:txBody>
      </p:sp>
    </p:spTree>
    <p:extLst>
      <p:ext uri="{BB962C8B-B14F-4D97-AF65-F5344CB8AC3E}">
        <p14:creationId xmlns:p14="http://schemas.microsoft.com/office/powerpoint/2010/main" val="3230545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t>Presentation Outline</a:t>
            </a:r>
            <a:endParaRPr lang="en-US" dirty="0"/>
          </a:p>
        </p:txBody>
      </p:sp>
      <p:sp>
        <p:nvSpPr>
          <p:cNvPr id="3" name="Content Placeholder 2"/>
          <p:cNvSpPr>
            <a:spLocks noGrp="1"/>
          </p:cNvSpPr>
          <p:nvPr>
            <p:ph idx="1"/>
          </p:nvPr>
        </p:nvSpPr>
        <p:spPr>
          <a:solidFill>
            <a:schemeClr val="accent6"/>
          </a:solidFill>
        </p:spPr>
        <p:txBody>
          <a:bodyPr/>
          <a:lstStyle/>
          <a:p>
            <a:r>
              <a:rPr lang="en-US" dirty="0" smtClean="0"/>
              <a:t>UbuntuNet Alliance</a:t>
            </a:r>
          </a:p>
          <a:p>
            <a:r>
              <a:rPr lang="en-US" dirty="0" smtClean="0"/>
              <a:t>Why Communications and Visibility</a:t>
            </a:r>
          </a:p>
          <a:p>
            <a:r>
              <a:rPr lang="en-US" dirty="0" smtClean="0"/>
              <a:t>UA NRENs and Visibility, baseline</a:t>
            </a:r>
          </a:p>
          <a:p>
            <a:r>
              <a:rPr lang="en-US" dirty="0" smtClean="0"/>
              <a:t> Case Studies </a:t>
            </a:r>
            <a:r>
              <a:rPr lang="mr-IN" dirty="0" smtClean="0"/>
              <a:t>–</a:t>
            </a:r>
            <a:r>
              <a:rPr lang="en-US" dirty="0" smtClean="0"/>
              <a:t> Examples</a:t>
            </a:r>
          </a:p>
          <a:p>
            <a:r>
              <a:rPr lang="en-US" dirty="0" smtClean="0"/>
              <a:t>Challenges, Lessons from Zanzibar </a:t>
            </a:r>
          </a:p>
          <a:p>
            <a:r>
              <a:rPr lang="en-US" dirty="0" smtClean="0"/>
              <a:t>Way forward</a:t>
            </a:r>
            <a:endParaRPr lang="en-US" dirty="0"/>
          </a:p>
        </p:txBody>
      </p:sp>
    </p:spTree>
    <p:extLst>
      <p:ext uri="{BB962C8B-B14F-4D97-AF65-F5344CB8AC3E}">
        <p14:creationId xmlns:p14="http://schemas.microsoft.com/office/powerpoint/2010/main" val="3644235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US" dirty="0" smtClean="0"/>
              <a:t>UbuntuNet Alliance </a:t>
            </a:r>
            <a:endParaRPr lang="en-US" dirty="0"/>
          </a:p>
        </p:txBody>
      </p:sp>
      <p:sp>
        <p:nvSpPr>
          <p:cNvPr id="3" name="Content Placeholder 2"/>
          <p:cNvSpPr>
            <a:spLocks noGrp="1"/>
          </p:cNvSpPr>
          <p:nvPr>
            <p:ph idx="1"/>
          </p:nvPr>
        </p:nvSpPr>
        <p:spPr>
          <a:xfrm>
            <a:off x="457200" y="1600200"/>
            <a:ext cx="4989934" cy="4525963"/>
          </a:xfrm>
          <a:solidFill>
            <a:schemeClr val="accent6"/>
          </a:solidFill>
        </p:spPr>
        <p:txBody>
          <a:bodyPr>
            <a:normAutofit fontScale="55000" lnSpcReduction="20000"/>
          </a:bodyPr>
          <a:lstStyle/>
          <a:p>
            <a:r>
              <a:rPr lang="en-US" dirty="0" smtClean="0"/>
              <a:t>R&amp;E network for Eastern and Southern Africa</a:t>
            </a:r>
          </a:p>
          <a:p>
            <a:r>
              <a:rPr lang="en-US" dirty="0"/>
              <a:t> </a:t>
            </a:r>
            <a:r>
              <a:rPr lang="en-US" dirty="0" smtClean="0"/>
              <a:t>Formed in 2015 by 5 emerging Member NRENs</a:t>
            </a:r>
          </a:p>
          <a:p>
            <a:r>
              <a:rPr lang="en-US" dirty="0" smtClean="0"/>
              <a:t>NREN Membership now grown to 16</a:t>
            </a:r>
          </a:p>
          <a:p>
            <a:r>
              <a:rPr lang="en-US" dirty="0" smtClean="0"/>
              <a:t>Aims to provide affordable ICT usage and access for NRENs</a:t>
            </a:r>
          </a:p>
          <a:p>
            <a:r>
              <a:rPr lang="en-US" dirty="0" smtClean="0"/>
              <a:t>Alliance has built its network using the </a:t>
            </a:r>
            <a:r>
              <a:rPr lang="en-US" dirty="0" err="1" smtClean="0"/>
              <a:t>AfricaConnect</a:t>
            </a:r>
            <a:r>
              <a:rPr lang="en-US" dirty="0" smtClean="0"/>
              <a:t> projects, thanks to EU, GEANT</a:t>
            </a:r>
          </a:p>
          <a:p>
            <a:r>
              <a:rPr lang="en-US" dirty="0" smtClean="0"/>
              <a:t>11 NRENs now connected to the UbuntuNet, 5 not connected, 10 countries not yet members</a:t>
            </a:r>
          </a:p>
          <a:p>
            <a:r>
              <a:rPr lang="en-US" dirty="0" smtClean="0"/>
              <a:t>Apart from network, Alliance providing other Value Adding Services </a:t>
            </a:r>
            <a:r>
              <a:rPr lang="en-US" dirty="0" err="1" smtClean="0"/>
              <a:t>i.e</a:t>
            </a:r>
            <a:r>
              <a:rPr lang="en-US" dirty="0" smtClean="0"/>
              <a:t> </a:t>
            </a:r>
            <a:r>
              <a:rPr lang="en-US" dirty="0" err="1" smtClean="0"/>
              <a:t>Eduroam</a:t>
            </a:r>
            <a:r>
              <a:rPr lang="en-US" dirty="0" smtClean="0"/>
              <a:t>, Engineer Capacity Building </a:t>
            </a:r>
            <a:r>
              <a:rPr lang="en-US" dirty="0" err="1" smtClean="0"/>
              <a:t>programme</a:t>
            </a:r>
            <a:r>
              <a:rPr lang="en-US" dirty="0" smtClean="0"/>
              <a:t> </a:t>
            </a:r>
          </a:p>
          <a:p>
            <a:r>
              <a:rPr lang="en-US" dirty="0" smtClean="0"/>
              <a:t>High potential of NRENs and their impact pose the need for awareness of existence and roles of NRENs</a:t>
            </a:r>
            <a:endParaRPr lang="en-US" dirty="0"/>
          </a:p>
        </p:txBody>
      </p:sp>
      <p:pic>
        <p:nvPicPr>
          <p:cNvPr id="10" name="Picture 9" descr="network topolog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7134" y="1600200"/>
            <a:ext cx="3239666" cy="4525963"/>
          </a:xfrm>
          <a:prstGeom prst="rect">
            <a:avLst/>
          </a:prstGeom>
        </p:spPr>
      </p:pic>
    </p:spTree>
    <p:extLst>
      <p:ext uri="{BB962C8B-B14F-4D97-AF65-F5344CB8AC3E}">
        <p14:creationId xmlns:p14="http://schemas.microsoft.com/office/powerpoint/2010/main" val="4069234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t>Why Communications and Visibility </a:t>
            </a:r>
            <a:endParaRPr lang="en-US" dirty="0"/>
          </a:p>
        </p:txBody>
      </p:sp>
      <p:sp>
        <p:nvSpPr>
          <p:cNvPr id="3" name="Content Placeholder 2"/>
          <p:cNvSpPr>
            <a:spLocks noGrp="1"/>
          </p:cNvSpPr>
          <p:nvPr>
            <p:ph idx="1"/>
          </p:nvPr>
        </p:nvSpPr>
        <p:spPr>
          <a:xfrm>
            <a:off x="457200" y="1600201"/>
            <a:ext cx="8229600" cy="4215416"/>
          </a:xfrm>
        </p:spPr>
        <p:txBody>
          <a:bodyPr>
            <a:normAutofit fontScale="62500" lnSpcReduction="20000"/>
          </a:bodyPr>
          <a:lstStyle/>
          <a:p>
            <a:r>
              <a:rPr lang="en-US" dirty="0" smtClean="0"/>
              <a:t>To invite intended beneficiaries, students, researchers and other end-users to </a:t>
            </a:r>
            <a:r>
              <a:rPr lang="en-US" dirty="0" err="1" smtClean="0"/>
              <a:t>utilise</a:t>
            </a:r>
            <a:r>
              <a:rPr lang="en-US" dirty="0"/>
              <a:t> </a:t>
            </a:r>
            <a:r>
              <a:rPr lang="en-US" dirty="0" smtClean="0"/>
              <a:t>the network and contribute to social-economic development</a:t>
            </a:r>
          </a:p>
          <a:p>
            <a:r>
              <a:rPr lang="en-US" dirty="0" smtClean="0"/>
              <a:t>To make a case for NRENs by showing impactful stories to convince development partners, governments and other entities to get funding</a:t>
            </a:r>
          </a:p>
          <a:p>
            <a:r>
              <a:rPr lang="en-US" dirty="0" smtClean="0"/>
              <a:t>For the REN to entice countries that do not have NRENs and are not yet part of the REN to come on board </a:t>
            </a:r>
          </a:p>
          <a:p>
            <a:r>
              <a:rPr lang="en-US" dirty="0" smtClean="0"/>
              <a:t>To achieve the objective of making UbuntuNet Alliance the legal and accepted Research and Education networking enabler by all governments in the region and by regional blocks such as the African Union and SADC and to be incorporated in these players agendas as the </a:t>
            </a:r>
            <a:r>
              <a:rPr lang="en-US" dirty="0" err="1" smtClean="0"/>
              <a:t>defacto</a:t>
            </a:r>
            <a:r>
              <a:rPr lang="en-US" dirty="0"/>
              <a:t> </a:t>
            </a:r>
            <a:r>
              <a:rPr lang="en-US" dirty="0" smtClean="0"/>
              <a:t>research and education networking service provider </a:t>
            </a:r>
          </a:p>
          <a:p>
            <a:r>
              <a:rPr lang="en-US" dirty="0" smtClean="0"/>
              <a:t>To make a case for funding  and continuity of projects that are currently running i.e. AfricaConnect2  </a:t>
            </a:r>
          </a:p>
          <a:p>
            <a:endParaRPr lang="en-US" dirty="0"/>
          </a:p>
        </p:txBody>
      </p:sp>
    </p:spTree>
    <p:extLst>
      <p:ext uri="{BB962C8B-B14F-4D97-AF65-F5344CB8AC3E}">
        <p14:creationId xmlns:p14="http://schemas.microsoft.com/office/powerpoint/2010/main" val="1624079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normAutofit fontScale="90000"/>
          </a:bodyPr>
          <a:lstStyle/>
          <a:p>
            <a:r>
              <a:rPr lang="en-US" dirty="0" smtClean="0"/>
              <a:t>UbuntuNet Alliance NRENs and Visibility, Baseline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28365708"/>
              </p:ext>
            </p:extLst>
          </p:nvPr>
        </p:nvGraphicFramePr>
        <p:xfrm>
          <a:off x="457199" y="1898497"/>
          <a:ext cx="8229600" cy="4846319"/>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885357">
                <a:tc>
                  <a:txBody>
                    <a:bodyPr/>
                    <a:lstStyle/>
                    <a:p>
                      <a:r>
                        <a:rPr lang="en-US" dirty="0" smtClean="0"/>
                        <a:t>NREN</a:t>
                      </a:r>
                      <a:endParaRPr lang="en-US" dirty="0"/>
                    </a:p>
                  </a:txBody>
                  <a:tcPr/>
                </a:tc>
                <a:tc>
                  <a:txBody>
                    <a:bodyPr/>
                    <a:lstStyle/>
                    <a:p>
                      <a:r>
                        <a:rPr lang="en-US" dirty="0" smtClean="0"/>
                        <a:t>Tool</a:t>
                      </a:r>
                      <a:endParaRPr lang="en-US" dirty="0"/>
                    </a:p>
                  </a:txBody>
                  <a:tcPr/>
                </a:tc>
                <a:tc>
                  <a:txBody>
                    <a:bodyPr/>
                    <a:lstStyle/>
                    <a:p>
                      <a:r>
                        <a:rPr lang="en-US" dirty="0" err="1" smtClean="0"/>
                        <a:t>Comms</a:t>
                      </a:r>
                      <a:r>
                        <a:rPr lang="en-US" baseline="0" dirty="0" smtClean="0"/>
                        <a:t> </a:t>
                      </a:r>
                      <a:r>
                        <a:rPr lang="en-US" baseline="0" dirty="0" err="1" smtClean="0"/>
                        <a:t>Dep</a:t>
                      </a:r>
                      <a:endParaRPr lang="en-US" dirty="0"/>
                    </a:p>
                  </a:txBody>
                  <a:tcPr/>
                </a:tc>
                <a:tc>
                  <a:txBody>
                    <a:bodyPr/>
                    <a:lstStyle/>
                    <a:p>
                      <a:r>
                        <a:rPr lang="en-US" dirty="0" smtClean="0"/>
                        <a:t>Level of </a:t>
                      </a:r>
                      <a:r>
                        <a:rPr lang="en-US" dirty="0" err="1" smtClean="0"/>
                        <a:t>Engane</a:t>
                      </a:r>
                      <a:r>
                        <a:rPr lang="en-US" dirty="0" smtClean="0"/>
                        <a:t> with REN</a:t>
                      </a:r>
                      <a:endParaRPr lang="en-US" dirty="0"/>
                    </a:p>
                  </a:txBody>
                  <a:tcPr/>
                </a:tc>
                <a:tc>
                  <a:txBody>
                    <a:bodyPr/>
                    <a:lstStyle/>
                    <a:p>
                      <a:r>
                        <a:rPr lang="en-US" dirty="0" smtClean="0"/>
                        <a:t>Connection</a:t>
                      </a:r>
                      <a:r>
                        <a:rPr lang="en-US" baseline="0" dirty="0" smtClean="0"/>
                        <a:t> Status</a:t>
                      </a:r>
                      <a:endParaRPr lang="en-US" dirty="0"/>
                    </a:p>
                  </a:txBody>
                  <a:tcPr/>
                </a:tc>
              </a:tr>
              <a:tr h="354143">
                <a:tc>
                  <a:txBody>
                    <a:bodyPr/>
                    <a:lstStyle/>
                    <a:p>
                      <a:r>
                        <a:rPr lang="en-US" dirty="0" err="1" smtClean="0"/>
                        <a:t>Eb@le</a:t>
                      </a:r>
                      <a:r>
                        <a:rPr lang="en-US" baseline="0" dirty="0" smtClean="0"/>
                        <a:t> </a:t>
                      </a:r>
                      <a:endParaRPr lang="en-US" dirty="0"/>
                    </a:p>
                  </a:txBody>
                  <a:tcPr>
                    <a:solidFill>
                      <a:schemeClr val="accent6">
                        <a:alpha val="90000"/>
                      </a:schemeClr>
                    </a:solidFill>
                  </a:tcPr>
                </a:tc>
                <a:tc>
                  <a:txBody>
                    <a:bodyPr/>
                    <a:lstStyle/>
                    <a:p>
                      <a:r>
                        <a:rPr lang="en-US" dirty="0" smtClean="0"/>
                        <a:t> -</a:t>
                      </a:r>
                      <a:endParaRPr lang="en-US" dirty="0"/>
                    </a:p>
                  </a:txBody>
                  <a:tcPr>
                    <a:solidFill>
                      <a:schemeClr val="accent6">
                        <a:alpha val="90000"/>
                      </a:schemeClr>
                    </a:solidFill>
                  </a:tcPr>
                </a:tc>
                <a:tc>
                  <a:txBody>
                    <a:bodyPr/>
                    <a:lstStyle/>
                    <a:p>
                      <a:r>
                        <a:rPr lang="en-US" dirty="0" smtClean="0"/>
                        <a:t> -</a:t>
                      </a:r>
                      <a:endParaRPr lang="en-US" dirty="0"/>
                    </a:p>
                  </a:txBody>
                  <a:tcPr>
                    <a:solidFill>
                      <a:schemeClr val="accent6">
                        <a:alpha val="90000"/>
                      </a:schemeClr>
                    </a:solidFill>
                  </a:tcPr>
                </a:tc>
                <a:tc>
                  <a:txBody>
                    <a:bodyPr/>
                    <a:lstStyle/>
                    <a:p>
                      <a:r>
                        <a:rPr lang="en-US" dirty="0" smtClean="0"/>
                        <a:t> low</a:t>
                      </a:r>
                      <a:endParaRPr lang="en-US" dirty="0"/>
                    </a:p>
                  </a:txBody>
                  <a:tcPr>
                    <a:solidFill>
                      <a:schemeClr val="accent6">
                        <a:alpha val="90000"/>
                      </a:schemeClr>
                    </a:solidFill>
                  </a:tcPr>
                </a:tc>
                <a:tc>
                  <a:txBody>
                    <a:bodyPr/>
                    <a:lstStyle/>
                    <a:p>
                      <a:r>
                        <a:rPr lang="en-US" dirty="0" smtClean="0"/>
                        <a:t>Yes</a:t>
                      </a:r>
                      <a:endParaRPr lang="en-US" dirty="0"/>
                    </a:p>
                  </a:txBody>
                  <a:tcPr>
                    <a:solidFill>
                      <a:schemeClr val="accent6">
                        <a:alpha val="90000"/>
                      </a:schemeClr>
                    </a:solidFill>
                  </a:tcPr>
                </a:tc>
              </a:tr>
              <a:tr h="354143">
                <a:tc>
                  <a:txBody>
                    <a:bodyPr/>
                    <a:lstStyle/>
                    <a:p>
                      <a:r>
                        <a:rPr lang="en-US" dirty="0" smtClean="0"/>
                        <a:t>BERNET</a:t>
                      </a:r>
                      <a:endParaRPr lang="en-US" dirty="0"/>
                    </a:p>
                  </a:txBody>
                  <a:tcPr>
                    <a:solidFill>
                      <a:schemeClr val="accent6">
                        <a:alpha val="90000"/>
                      </a:schemeClr>
                    </a:solidFill>
                  </a:tcPr>
                </a:tc>
                <a:tc>
                  <a:txBody>
                    <a:bodyPr/>
                    <a:lstStyle/>
                    <a:p>
                      <a:r>
                        <a:rPr lang="en-US" dirty="0" smtClean="0"/>
                        <a:t>-</a:t>
                      </a:r>
                      <a:endParaRPr lang="en-US" dirty="0"/>
                    </a:p>
                  </a:txBody>
                  <a:tcPr>
                    <a:solidFill>
                      <a:schemeClr val="accent6">
                        <a:alpha val="90000"/>
                      </a:schemeClr>
                    </a:solidFill>
                  </a:tcPr>
                </a:tc>
                <a:tc>
                  <a:txBody>
                    <a:bodyPr/>
                    <a:lstStyle/>
                    <a:p>
                      <a:r>
                        <a:rPr lang="en-US" dirty="0" smtClean="0"/>
                        <a:t>-</a:t>
                      </a:r>
                      <a:endParaRPr lang="en-US" dirty="0"/>
                    </a:p>
                  </a:txBody>
                  <a:tcPr>
                    <a:solidFill>
                      <a:schemeClr val="accent6">
                        <a:alpha val="90000"/>
                      </a:schemeClr>
                    </a:solidFill>
                  </a:tcPr>
                </a:tc>
                <a:tc>
                  <a:txBody>
                    <a:bodyPr/>
                    <a:lstStyle/>
                    <a:p>
                      <a:r>
                        <a:rPr lang="en-US" dirty="0" smtClean="0"/>
                        <a:t>Medium</a:t>
                      </a:r>
                      <a:endParaRPr lang="en-US" dirty="0"/>
                    </a:p>
                  </a:txBody>
                  <a:tcPr>
                    <a:solidFill>
                      <a:schemeClr val="accent6">
                        <a:alpha val="90000"/>
                      </a:schemeClr>
                    </a:solidFill>
                  </a:tcPr>
                </a:tc>
                <a:tc>
                  <a:txBody>
                    <a:bodyPr/>
                    <a:lstStyle/>
                    <a:p>
                      <a:r>
                        <a:rPr lang="en-US" dirty="0" smtClean="0"/>
                        <a:t>Yes</a:t>
                      </a:r>
                      <a:endParaRPr lang="en-US" dirty="0"/>
                    </a:p>
                  </a:txBody>
                  <a:tcPr>
                    <a:solidFill>
                      <a:schemeClr val="accent6">
                        <a:alpha val="90000"/>
                      </a:schemeClr>
                    </a:solidFill>
                  </a:tcPr>
                </a:tc>
              </a:tr>
              <a:tr h="354143">
                <a:tc>
                  <a:txBody>
                    <a:bodyPr/>
                    <a:lstStyle/>
                    <a:p>
                      <a:r>
                        <a:rPr lang="en-US" dirty="0" err="1" smtClean="0"/>
                        <a:t>EthERNet</a:t>
                      </a:r>
                      <a:endParaRPr lang="en-US" dirty="0"/>
                    </a:p>
                  </a:txBody>
                  <a:tcPr>
                    <a:solidFill>
                      <a:schemeClr val="accent6">
                        <a:alpha val="90000"/>
                      </a:schemeClr>
                    </a:solidFill>
                  </a:tcPr>
                </a:tc>
                <a:tc>
                  <a:txBody>
                    <a:bodyPr/>
                    <a:lstStyle/>
                    <a:p>
                      <a:r>
                        <a:rPr lang="en-US" dirty="0" smtClean="0"/>
                        <a:t>Website</a:t>
                      </a:r>
                      <a:endParaRPr lang="en-US" dirty="0"/>
                    </a:p>
                  </a:txBody>
                  <a:tcPr>
                    <a:solidFill>
                      <a:schemeClr val="accent6">
                        <a:alpha val="90000"/>
                      </a:schemeClr>
                    </a:solidFill>
                  </a:tcPr>
                </a:tc>
                <a:tc>
                  <a:txBody>
                    <a:bodyPr/>
                    <a:lstStyle/>
                    <a:p>
                      <a:r>
                        <a:rPr lang="en-US" dirty="0" smtClean="0"/>
                        <a:t>-</a:t>
                      </a:r>
                      <a:endParaRPr lang="en-US" dirty="0"/>
                    </a:p>
                  </a:txBody>
                  <a:tcPr>
                    <a:solidFill>
                      <a:schemeClr val="accent6">
                        <a:alpha val="90000"/>
                      </a:schemeClr>
                    </a:solidFill>
                  </a:tcPr>
                </a:tc>
                <a:tc>
                  <a:txBody>
                    <a:bodyPr/>
                    <a:lstStyle/>
                    <a:p>
                      <a:r>
                        <a:rPr lang="en-US" dirty="0" smtClean="0"/>
                        <a:t>Low</a:t>
                      </a:r>
                      <a:endParaRPr lang="en-US" dirty="0"/>
                    </a:p>
                  </a:txBody>
                  <a:tcPr>
                    <a:solidFill>
                      <a:schemeClr val="accent6">
                        <a:alpha val="90000"/>
                      </a:schemeClr>
                    </a:solidFill>
                  </a:tcPr>
                </a:tc>
                <a:tc>
                  <a:txBody>
                    <a:bodyPr/>
                    <a:lstStyle/>
                    <a:p>
                      <a:r>
                        <a:rPr lang="en-US" dirty="0" smtClean="0"/>
                        <a:t>-</a:t>
                      </a:r>
                      <a:endParaRPr lang="en-US" dirty="0"/>
                    </a:p>
                  </a:txBody>
                  <a:tcPr>
                    <a:solidFill>
                      <a:schemeClr val="accent6">
                        <a:alpha val="90000"/>
                      </a:schemeClr>
                    </a:solidFill>
                  </a:tcPr>
                </a:tc>
              </a:tr>
              <a:tr h="1416570">
                <a:tc>
                  <a:txBody>
                    <a:bodyPr/>
                    <a:lstStyle/>
                    <a:p>
                      <a:r>
                        <a:rPr lang="en-US" dirty="0" smtClean="0"/>
                        <a:t>KENET</a:t>
                      </a:r>
                      <a:endParaRPr lang="en-US" dirty="0"/>
                    </a:p>
                  </a:txBody>
                  <a:tcPr>
                    <a:solidFill>
                      <a:schemeClr val="accent6">
                        <a:alpha val="90000"/>
                      </a:schemeClr>
                    </a:solidFill>
                  </a:tcPr>
                </a:tc>
                <a:tc>
                  <a:txBody>
                    <a:bodyPr/>
                    <a:lstStyle/>
                    <a:p>
                      <a:r>
                        <a:rPr lang="en-US" dirty="0" smtClean="0"/>
                        <a:t>Website,</a:t>
                      </a:r>
                      <a:r>
                        <a:rPr lang="en-US" baseline="0" dirty="0" smtClean="0"/>
                        <a:t> Twitter, Facebook, Newsletter, Mailing list</a:t>
                      </a:r>
                      <a:endParaRPr lang="en-US" dirty="0"/>
                    </a:p>
                  </a:txBody>
                  <a:tcPr>
                    <a:solidFill>
                      <a:schemeClr val="accent6">
                        <a:alpha val="90000"/>
                      </a:schemeClr>
                    </a:solidFill>
                  </a:tcPr>
                </a:tc>
                <a:tc>
                  <a:txBody>
                    <a:bodyPr/>
                    <a:lstStyle/>
                    <a:p>
                      <a:r>
                        <a:rPr lang="en-US" dirty="0" smtClean="0"/>
                        <a:t>Available</a:t>
                      </a:r>
                      <a:endParaRPr lang="en-US" dirty="0"/>
                    </a:p>
                  </a:txBody>
                  <a:tcPr>
                    <a:solidFill>
                      <a:schemeClr val="accent6">
                        <a:alpha val="90000"/>
                      </a:schemeClr>
                    </a:solidFill>
                  </a:tcPr>
                </a:tc>
                <a:tc>
                  <a:txBody>
                    <a:bodyPr/>
                    <a:lstStyle/>
                    <a:p>
                      <a:r>
                        <a:rPr lang="en-US" dirty="0" smtClean="0"/>
                        <a:t>High</a:t>
                      </a:r>
                      <a:endParaRPr lang="en-US" dirty="0"/>
                    </a:p>
                  </a:txBody>
                  <a:tcPr>
                    <a:solidFill>
                      <a:schemeClr val="accent6">
                        <a:alpha val="90000"/>
                      </a:schemeClr>
                    </a:solidFill>
                  </a:tcPr>
                </a:tc>
                <a:tc>
                  <a:txBody>
                    <a:bodyPr/>
                    <a:lstStyle/>
                    <a:p>
                      <a:r>
                        <a:rPr lang="en-US" dirty="0" smtClean="0"/>
                        <a:t>Yes</a:t>
                      </a:r>
                      <a:endParaRPr lang="en-US" dirty="0"/>
                    </a:p>
                  </a:txBody>
                  <a:tcPr>
                    <a:solidFill>
                      <a:schemeClr val="accent6">
                        <a:alpha val="90000"/>
                      </a:schemeClr>
                    </a:solidFill>
                  </a:tcPr>
                </a:tc>
              </a:tr>
              <a:tr h="619750">
                <a:tc>
                  <a:txBody>
                    <a:bodyPr/>
                    <a:lstStyle/>
                    <a:p>
                      <a:r>
                        <a:rPr lang="en-US" dirty="0" err="1" smtClean="0"/>
                        <a:t>MoRENet</a:t>
                      </a:r>
                      <a:r>
                        <a:rPr lang="en-US" baseline="0" dirty="0" smtClean="0"/>
                        <a:t> </a:t>
                      </a:r>
                      <a:endParaRPr lang="en-US" dirty="0"/>
                    </a:p>
                  </a:txBody>
                  <a:tcPr>
                    <a:solidFill>
                      <a:schemeClr val="accent6">
                        <a:alpha val="90000"/>
                      </a:schemeClr>
                    </a:solidFill>
                  </a:tcPr>
                </a:tc>
                <a:tc>
                  <a:txBody>
                    <a:bodyPr/>
                    <a:lstStyle/>
                    <a:p>
                      <a:r>
                        <a:rPr lang="en-US" dirty="0" smtClean="0"/>
                        <a:t>Website,</a:t>
                      </a:r>
                      <a:r>
                        <a:rPr lang="en-US" baseline="0" dirty="0" smtClean="0"/>
                        <a:t> Facebook</a:t>
                      </a:r>
                      <a:endParaRPr lang="en-US" dirty="0"/>
                    </a:p>
                  </a:txBody>
                  <a:tcPr>
                    <a:solidFill>
                      <a:schemeClr val="accent6">
                        <a:alpha val="90000"/>
                      </a:schemeClr>
                    </a:solidFill>
                  </a:tcPr>
                </a:tc>
                <a:tc>
                  <a:txBody>
                    <a:bodyPr/>
                    <a:lstStyle/>
                    <a:p>
                      <a:r>
                        <a:rPr lang="en-US" dirty="0" smtClean="0"/>
                        <a:t>Available</a:t>
                      </a:r>
                      <a:endParaRPr lang="en-US" dirty="0"/>
                    </a:p>
                  </a:txBody>
                  <a:tcPr>
                    <a:solidFill>
                      <a:schemeClr val="accent6">
                        <a:alpha val="90000"/>
                      </a:schemeClr>
                    </a:solidFill>
                  </a:tcPr>
                </a:tc>
                <a:tc>
                  <a:txBody>
                    <a:bodyPr/>
                    <a:lstStyle/>
                    <a:p>
                      <a:r>
                        <a:rPr lang="en-US" dirty="0" smtClean="0"/>
                        <a:t>High</a:t>
                      </a:r>
                      <a:r>
                        <a:rPr lang="en-US" baseline="0" dirty="0" smtClean="0"/>
                        <a:t> </a:t>
                      </a:r>
                      <a:endParaRPr lang="en-US" dirty="0"/>
                    </a:p>
                  </a:txBody>
                  <a:tcPr>
                    <a:solidFill>
                      <a:schemeClr val="accent6">
                        <a:alpha val="90000"/>
                      </a:schemeClr>
                    </a:solidFill>
                  </a:tcPr>
                </a:tc>
                <a:tc>
                  <a:txBody>
                    <a:bodyPr/>
                    <a:lstStyle/>
                    <a:p>
                      <a:r>
                        <a:rPr lang="en-US" dirty="0" smtClean="0"/>
                        <a:t>Yes</a:t>
                      </a:r>
                      <a:endParaRPr lang="en-US" dirty="0"/>
                    </a:p>
                  </a:txBody>
                  <a:tcPr>
                    <a:solidFill>
                      <a:schemeClr val="accent6">
                        <a:alpha val="90000"/>
                      </a:schemeClr>
                    </a:solidFill>
                  </a:tcPr>
                </a:tc>
              </a:tr>
              <a:tr h="354143">
                <a:tc>
                  <a:txBody>
                    <a:bodyPr/>
                    <a:lstStyle/>
                    <a:p>
                      <a:r>
                        <a:rPr lang="en-US" dirty="0" smtClean="0"/>
                        <a:t>MAREN</a:t>
                      </a:r>
                      <a:endParaRPr lang="en-US" dirty="0"/>
                    </a:p>
                  </a:txBody>
                  <a:tcPr>
                    <a:solidFill>
                      <a:schemeClr val="accent6">
                        <a:alpha val="90000"/>
                      </a:schemeClr>
                    </a:solidFill>
                  </a:tcPr>
                </a:tc>
                <a:tc>
                  <a:txBody>
                    <a:bodyPr/>
                    <a:lstStyle/>
                    <a:p>
                      <a:r>
                        <a:rPr lang="en-US" dirty="0" smtClean="0"/>
                        <a:t>Website </a:t>
                      </a:r>
                      <a:endParaRPr lang="en-US" dirty="0"/>
                    </a:p>
                  </a:txBody>
                  <a:tcPr>
                    <a:solidFill>
                      <a:schemeClr val="accent6">
                        <a:alpha val="90000"/>
                      </a:schemeClr>
                    </a:solidFill>
                  </a:tcPr>
                </a:tc>
                <a:tc>
                  <a:txBody>
                    <a:bodyPr/>
                    <a:lstStyle/>
                    <a:p>
                      <a:r>
                        <a:rPr lang="en-US" dirty="0" smtClean="0"/>
                        <a:t>-</a:t>
                      </a:r>
                      <a:endParaRPr lang="en-US" dirty="0"/>
                    </a:p>
                  </a:txBody>
                  <a:tcPr>
                    <a:solidFill>
                      <a:schemeClr val="accent6">
                        <a:alpha val="90000"/>
                      </a:schemeClr>
                    </a:solidFill>
                  </a:tcPr>
                </a:tc>
                <a:tc>
                  <a:txBody>
                    <a:bodyPr/>
                    <a:lstStyle/>
                    <a:p>
                      <a:r>
                        <a:rPr lang="en-US" dirty="0" smtClean="0"/>
                        <a:t>Low</a:t>
                      </a:r>
                      <a:endParaRPr lang="en-US" dirty="0"/>
                    </a:p>
                  </a:txBody>
                  <a:tcPr>
                    <a:solidFill>
                      <a:schemeClr val="accent6">
                        <a:alpha val="90000"/>
                      </a:schemeClr>
                    </a:solidFill>
                  </a:tcPr>
                </a:tc>
                <a:tc>
                  <a:txBody>
                    <a:bodyPr/>
                    <a:lstStyle/>
                    <a:p>
                      <a:r>
                        <a:rPr lang="en-US" dirty="0" smtClean="0"/>
                        <a:t>Yes</a:t>
                      </a:r>
                      <a:endParaRPr lang="en-US" dirty="0"/>
                    </a:p>
                  </a:txBody>
                  <a:tcPr>
                    <a:solidFill>
                      <a:schemeClr val="accent6">
                        <a:alpha val="90000"/>
                      </a:schemeClr>
                    </a:solidFill>
                  </a:tcPr>
                </a:tc>
              </a:tr>
              <a:tr h="354143">
                <a:tc>
                  <a:txBody>
                    <a:bodyPr/>
                    <a:lstStyle/>
                    <a:p>
                      <a:r>
                        <a:rPr lang="en-US" dirty="0" err="1" smtClean="0"/>
                        <a:t>XNet</a:t>
                      </a:r>
                      <a:endParaRPr lang="en-US" dirty="0"/>
                    </a:p>
                  </a:txBody>
                  <a:tcPr>
                    <a:solidFill>
                      <a:schemeClr val="accent6">
                        <a:alpha val="90000"/>
                      </a:schemeClr>
                    </a:solidFill>
                  </a:tcPr>
                </a:tc>
                <a:tc>
                  <a:txBody>
                    <a:bodyPr/>
                    <a:lstStyle/>
                    <a:p>
                      <a:r>
                        <a:rPr lang="en-US" dirty="0" smtClean="0"/>
                        <a:t> - </a:t>
                      </a:r>
                      <a:endParaRPr lang="en-US" dirty="0"/>
                    </a:p>
                  </a:txBody>
                  <a:tcPr>
                    <a:solidFill>
                      <a:schemeClr val="accent6">
                        <a:alpha val="90000"/>
                      </a:schemeClr>
                    </a:solidFill>
                  </a:tcPr>
                </a:tc>
                <a:tc>
                  <a:txBody>
                    <a:bodyPr/>
                    <a:lstStyle/>
                    <a:p>
                      <a:r>
                        <a:rPr lang="en-US" dirty="0" smtClean="0"/>
                        <a:t>-</a:t>
                      </a:r>
                      <a:endParaRPr lang="en-US" dirty="0"/>
                    </a:p>
                  </a:txBody>
                  <a:tcPr>
                    <a:solidFill>
                      <a:schemeClr val="accent6">
                        <a:alpha val="90000"/>
                      </a:schemeClr>
                    </a:solidFill>
                  </a:tcPr>
                </a:tc>
                <a:tc>
                  <a:txBody>
                    <a:bodyPr/>
                    <a:lstStyle/>
                    <a:p>
                      <a:r>
                        <a:rPr lang="en-US" dirty="0" smtClean="0"/>
                        <a:t>Low</a:t>
                      </a:r>
                      <a:endParaRPr lang="en-US" dirty="0"/>
                    </a:p>
                  </a:txBody>
                  <a:tcPr>
                    <a:solidFill>
                      <a:schemeClr val="accent6">
                        <a:alpha val="90000"/>
                      </a:schemeClr>
                    </a:solidFill>
                  </a:tcPr>
                </a:tc>
                <a:tc>
                  <a:txBody>
                    <a:bodyPr/>
                    <a:lstStyle/>
                    <a:p>
                      <a:r>
                        <a:rPr lang="en-US" dirty="0" smtClean="0"/>
                        <a:t>-</a:t>
                      </a:r>
                      <a:endParaRPr lang="en-US" dirty="0"/>
                    </a:p>
                  </a:txBody>
                  <a:tcPr>
                    <a:solidFill>
                      <a:schemeClr val="accent6">
                        <a:alpha val="90000"/>
                      </a:schemeClr>
                    </a:solidFill>
                  </a:tcPr>
                </a:tc>
              </a:tr>
            </a:tbl>
          </a:graphicData>
        </a:graphic>
      </p:graphicFrame>
    </p:spTree>
    <p:extLst>
      <p:ext uri="{BB962C8B-B14F-4D97-AF65-F5344CB8AC3E}">
        <p14:creationId xmlns:p14="http://schemas.microsoft.com/office/powerpoint/2010/main" val="2640892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99960254"/>
              </p:ext>
            </p:extLst>
          </p:nvPr>
        </p:nvGraphicFramePr>
        <p:xfrm>
          <a:off x="650952" y="667761"/>
          <a:ext cx="7908870" cy="5852159"/>
        </p:xfrm>
        <a:graphic>
          <a:graphicData uri="http://schemas.openxmlformats.org/drawingml/2006/table">
            <a:tbl>
              <a:tblPr firstRow="1" bandRow="1">
                <a:tableStyleId>{5C22544A-7EE6-4342-B048-85BDC9FD1C3A}</a:tableStyleId>
              </a:tblPr>
              <a:tblGrid>
                <a:gridCol w="1581774"/>
                <a:gridCol w="1581774"/>
                <a:gridCol w="1581774"/>
                <a:gridCol w="1581774"/>
                <a:gridCol w="1581774"/>
              </a:tblGrid>
              <a:tr h="571451">
                <a:tc>
                  <a:txBody>
                    <a:bodyPr/>
                    <a:lstStyle/>
                    <a:p>
                      <a:r>
                        <a:rPr lang="en-US" dirty="0" smtClean="0"/>
                        <a:t>NREN</a:t>
                      </a:r>
                      <a:endParaRPr lang="en-US" dirty="0"/>
                    </a:p>
                  </a:txBody>
                  <a:tcPr/>
                </a:tc>
                <a:tc>
                  <a:txBody>
                    <a:bodyPr/>
                    <a:lstStyle/>
                    <a:p>
                      <a:r>
                        <a:rPr lang="en-US" dirty="0" smtClean="0"/>
                        <a:t>Tool</a:t>
                      </a:r>
                      <a:endParaRPr lang="en-US" dirty="0"/>
                    </a:p>
                  </a:txBody>
                  <a:tcPr/>
                </a:tc>
                <a:tc>
                  <a:txBody>
                    <a:bodyPr/>
                    <a:lstStyle/>
                    <a:p>
                      <a:r>
                        <a:rPr lang="en-US" dirty="0" smtClean="0"/>
                        <a:t>Coms Department </a:t>
                      </a:r>
                      <a:endParaRPr lang="en-US" dirty="0"/>
                    </a:p>
                  </a:txBody>
                  <a:tcPr/>
                </a:tc>
                <a:tc>
                  <a:txBody>
                    <a:bodyPr/>
                    <a:lstStyle/>
                    <a:p>
                      <a:r>
                        <a:rPr lang="en-US" dirty="0" smtClean="0"/>
                        <a:t>Engagement with REN</a:t>
                      </a:r>
                      <a:endParaRPr lang="en-US" dirty="0"/>
                    </a:p>
                  </a:txBody>
                  <a:tcPr/>
                </a:tc>
                <a:tc>
                  <a:txBody>
                    <a:bodyPr/>
                    <a:lstStyle/>
                    <a:p>
                      <a:r>
                        <a:rPr lang="en-US" dirty="0" smtClean="0"/>
                        <a:t>Connection</a:t>
                      </a:r>
                      <a:r>
                        <a:rPr lang="en-US" baseline="0" dirty="0" smtClean="0"/>
                        <a:t> status</a:t>
                      </a:r>
                      <a:endParaRPr lang="en-US" dirty="0"/>
                    </a:p>
                  </a:txBody>
                  <a:tcPr/>
                </a:tc>
              </a:tr>
              <a:tr h="816358">
                <a:tc>
                  <a:txBody>
                    <a:bodyPr/>
                    <a:lstStyle/>
                    <a:p>
                      <a:r>
                        <a:rPr lang="en-US" dirty="0" err="1" smtClean="0"/>
                        <a:t>SomaliREN</a:t>
                      </a:r>
                      <a:endParaRPr lang="en-US" dirty="0"/>
                    </a:p>
                  </a:txBody>
                  <a:tcPr>
                    <a:solidFill>
                      <a:schemeClr val="accent6"/>
                    </a:solidFill>
                  </a:tcPr>
                </a:tc>
                <a:tc>
                  <a:txBody>
                    <a:bodyPr/>
                    <a:lstStyle/>
                    <a:p>
                      <a:r>
                        <a:rPr lang="en-US" dirty="0" smtClean="0"/>
                        <a:t>Website, Twitter,</a:t>
                      </a:r>
                      <a:r>
                        <a:rPr lang="en-US" baseline="0" dirty="0" smtClean="0"/>
                        <a:t> Facebook</a:t>
                      </a:r>
                      <a:endParaRPr lang="en-US" dirty="0"/>
                    </a:p>
                  </a:txBody>
                  <a:tcPr>
                    <a:solidFill>
                      <a:schemeClr val="accent6"/>
                    </a:solidFill>
                  </a:tcPr>
                </a:tc>
                <a:tc>
                  <a:txBody>
                    <a:bodyPr/>
                    <a:lstStyle/>
                    <a:p>
                      <a:r>
                        <a:rPr lang="en-US" dirty="0" smtClean="0"/>
                        <a:t>Available </a:t>
                      </a:r>
                      <a:endParaRPr lang="en-US" dirty="0"/>
                    </a:p>
                  </a:txBody>
                  <a:tcPr>
                    <a:solidFill>
                      <a:schemeClr val="accent6"/>
                    </a:solidFill>
                  </a:tcPr>
                </a:tc>
                <a:tc>
                  <a:txBody>
                    <a:bodyPr/>
                    <a:lstStyle/>
                    <a:p>
                      <a:r>
                        <a:rPr lang="en-US" dirty="0" smtClean="0"/>
                        <a:t>High</a:t>
                      </a:r>
                      <a:endParaRPr lang="en-US" dirty="0"/>
                    </a:p>
                  </a:txBody>
                  <a:tcPr>
                    <a:solidFill>
                      <a:schemeClr val="accent6"/>
                    </a:solidFill>
                  </a:tcPr>
                </a:tc>
                <a:tc>
                  <a:txBody>
                    <a:bodyPr/>
                    <a:lstStyle/>
                    <a:p>
                      <a:r>
                        <a:rPr lang="en-US" dirty="0" smtClean="0"/>
                        <a:t>Yes</a:t>
                      </a:r>
                      <a:endParaRPr lang="en-US" dirty="0"/>
                    </a:p>
                  </a:txBody>
                  <a:tcPr>
                    <a:solidFill>
                      <a:schemeClr val="accent6"/>
                    </a:solidFill>
                  </a:tcPr>
                </a:tc>
              </a:tr>
              <a:tr h="816358">
                <a:tc>
                  <a:txBody>
                    <a:bodyPr/>
                    <a:lstStyle/>
                    <a:p>
                      <a:r>
                        <a:rPr lang="en-US" dirty="0" smtClean="0"/>
                        <a:t>TENET</a:t>
                      </a:r>
                      <a:endParaRPr lang="en-US" dirty="0"/>
                    </a:p>
                  </a:txBody>
                  <a:tcPr>
                    <a:solidFill>
                      <a:schemeClr val="accent6"/>
                    </a:solidFill>
                  </a:tcPr>
                </a:tc>
                <a:tc>
                  <a:txBody>
                    <a:bodyPr/>
                    <a:lstStyle/>
                    <a:p>
                      <a:r>
                        <a:rPr lang="en-US" dirty="0" smtClean="0"/>
                        <a:t>Website,</a:t>
                      </a:r>
                      <a:r>
                        <a:rPr lang="en-US" baseline="0" dirty="0" smtClean="0"/>
                        <a:t> Twitter, Facebook</a:t>
                      </a:r>
                      <a:endParaRPr lang="en-US" dirty="0"/>
                    </a:p>
                  </a:txBody>
                  <a:tcPr>
                    <a:solidFill>
                      <a:schemeClr val="accent6"/>
                    </a:solidFill>
                  </a:tcPr>
                </a:tc>
                <a:tc>
                  <a:txBody>
                    <a:bodyPr/>
                    <a:lstStyle/>
                    <a:p>
                      <a:r>
                        <a:rPr lang="en-US" dirty="0" smtClean="0"/>
                        <a:t>-</a:t>
                      </a:r>
                      <a:endParaRPr lang="en-US" dirty="0"/>
                    </a:p>
                  </a:txBody>
                  <a:tcPr>
                    <a:solidFill>
                      <a:schemeClr val="accent6"/>
                    </a:solidFill>
                  </a:tcPr>
                </a:tc>
                <a:tc>
                  <a:txBody>
                    <a:bodyPr/>
                    <a:lstStyle/>
                    <a:p>
                      <a:r>
                        <a:rPr lang="en-US" dirty="0" smtClean="0"/>
                        <a:t>Low </a:t>
                      </a:r>
                      <a:endParaRPr lang="en-US" dirty="0"/>
                    </a:p>
                  </a:txBody>
                  <a:tcPr>
                    <a:solidFill>
                      <a:schemeClr val="accent6"/>
                    </a:solidFill>
                  </a:tcPr>
                </a:tc>
                <a:tc>
                  <a:txBody>
                    <a:bodyPr/>
                    <a:lstStyle/>
                    <a:p>
                      <a:r>
                        <a:rPr lang="en-US" dirty="0" smtClean="0"/>
                        <a:t>Yes</a:t>
                      </a:r>
                      <a:endParaRPr lang="en-US" dirty="0"/>
                    </a:p>
                  </a:txBody>
                  <a:tcPr>
                    <a:solidFill>
                      <a:schemeClr val="accent6"/>
                    </a:solidFill>
                  </a:tcPr>
                </a:tc>
              </a:tr>
              <a:tr h="816358">
                <a:tc>
                  <a:txBody>
                    <a:bodyPr/>
                    <a:lstStyle/>
                    <a:p>
                      <a:r>
                        <a:rPr lang="en-US" dirty="0" smtClean="0"/>
                        <a:t>TERNET</a:t>
                      </a:r>
                      <a:endParaRPr lang="en-US" dirty="0"/>
                    </a:p>
                  </a:txBody>
                  <a:tcPr>
                    <a:solidFill>
                      <a:schemeClr val="accent6"/>
                    </a:solidFill>
                  </a:tcPr>
                </a:tc>
                <a:tc>
                  <a:txBody>
                    <a:bodyPr/>
                    <a:lstStyle/>
                    <a:p>
                      <a:r>
                        <a:rPr lang="en-US" dirty="0" smtClean="0"/>
                        <a:t>Website,</a:t>
                      </a:r>
                      <a:r>
                        <a:rPr lang="en-US" baseline="0" dirty="0" smtClean="0"/>
                        <a:t> Twitter, Facebook</a:t>
                      </a:r>
                      <a:endParaRPr lang="en-US" dirty="0"/>
                    </a:p>
                  </a:txBody>
                  <a:tcPr>
                    <a:solidFill>
                      <a:schemeClr val="accent6"/>
                    </a:solidFill>
                  </a:tcPr>
                </a:tc>
                <a:tc>
                  <a:txBody>
                    <a:bodyPr/>
                    <a:lstStyle/>
                    <a:p>
                      <a:r>
                        <a:rPr lang="en-US" dirty="0" smtClean="0"/>
                        <a:t>Available</a:t>
                      </a:r>
                      <a:endParaRPr lang="en-US" dirty="0"/>
                    </a:p>
                  </a:txBody>
                  <a:tcPr>
                    <a:solidFill>
                      <a:schemeClr val="accent6"/>
                    </a:solidFill>
                  </a:tcPr>
                </a:tc>
                <a:tc>
                  <a:txBody>
                    <a:bodyPr/>
                    <a:lstStyle/>
                    <a:p>
                      <a:r>
                        <a:rPr lang="en-US" dirty="0" smtClean="0"/>
                        <a:t>High</a:t>
                      </a:r>
                      <a:endParaRPr lang="en-US" dirty="0"/>
                    </a:p>
                  </a:txBody>
                  <a:tcPr>
                    <a:solidFill>
                      <a:schemeClr val="accent6"/>
                    </a:solidFill>
                  </a:tcPr>
                </a:tc>
                <a:tc>
                  <a:txBody>
                    <a:bodyPr/>
                    <a:lstStyle/>
                    <a:p>
                      <a:r>
                        <a:rPr lang="en-US" dirty="0" smtClean="0"/>
                        <a:t>Yes</a:t>
                      </a:r>
                      <a:endParaRPr lang="en-US" dirty="0"/>
                    </a:p>
                  </a:txBody>
                  <a:tcPr>
                    <a:solidFill>
                      <a:schemeClr val="accent6"/>
                    </a:solidFill>
                  </a:tcPr>
                </a:tc>
              </a:tr>
              <a:tr h="1061266">
                <a:tc>
                  <a:txBody>
                    <a:bodyPr/>
                    <a:lstStyle/>
                    <a:p>
                      <a:r>
                        <a:rPr lang="en-US" dirty="0" smtClean="0"/>
                        <a:t>RENU</a:t>
                      </a:r>
                      <a:endParaRPr lang="en-US" dirty="0"/>
                    </a:p>
                  </a:txBody>
                  <a:tcPr>
                    <a:solidFill>
                      <a:schemeClr val="accent6"/>
                    </a:solidFill>
                  </a:tcPr>
                </a:tc>
                <a:tc>
                  <a:txBody>
                    <a:bodyPr/>
                    <a:lstStyle/>
                    <a:p>
                      <a:r>
                        <a:rPr lang="en-US" dirty="0" smtClean="0"/>
                        <a:t>Website</a:t>
                      </a:r>
                      <a:r>
                        <a:rPr lang="en-US" baseline="0" dirty="0" smtClean="0"/>
                        <a:t>, Twitter, Facebook, Newsletter</a:t>
                      </a:r>
                      <a:endParaRPr lang="en-US" dirty="0"/>
                    </a:p>
                  </a:txBody>
                  <a:tcPr>
                    <a:solidFill>
                      <a:schemeClr val="accent6"/>
                    </a:solidFill>
                  </a:tcPr>
                </a:tc>
                <a:tc>
                  <a:txBody>
                    <a:bodyPr/>
                    <a:lstStyle/>
                    <a:p>
                      <a:r>
                        <a:rPr lang="en-US" dirty="0" smtClean="0"/>
                        <a:t>Available</a:t>
                      </a:r>
                      <a:endParaRPr lang="en-US" dirty="0"/>
                    </a:p>
                  </a:txBody>
                  <a:tcPr>
                    <a:solidFill>
                      <a:schemeClr val="accent6"/>
                    </a:solidFill>
                  </a:tcPr>
                </a:tc>
                <a:tc>
                  <a:txBody>
                    <a:bodyPr/>
                    <a:lstStyle/>
                    <a:p>
                      <a:r>
                        <a:rPr lang="en-US" dirty="0" smtClean="0"/>
                        <a:t>High</a:t>
                      </a:r>
                      <a:endParaRPr lang="en-US" dirty="0"/>
                    </a:p>
                  </a:txBody>
                  <a:tcPr>
                    <a:solidFill>
                      <a:schemeClr val="accent6"/>
                    </a:solidFill>
                  </a:tcPr>
                </a:tc>
                <a:tc>
                  <a:txBody>
                    <a:bodyPr/>
                    <a:lstStyle/>
                    <a:p>
                      <a:r>
                        <a:rPr lang="en-US" dirty="0" smtClean="0"/>
                        <a:t>Yes</a:t>
                      </a:r>
                      <a:endParaRPr lang="en-US" dirty="0"/>
                    </a:p>
                  </a:txBody>
                  <a:tcPr>
                    <a:solidFill>
                      <a:schemeClr val="accent6"/>
                    </a:solidFill>
                  </a:tcPr>
                </a:tc>
              </a:tr>
              <a:tr h="326543">
                <a:tc>
                  <a:txBody>
                    <a:bodyPr/>
                    <a:lstStyle/>
                    <a:p>
                      <a:r>
                        <a:rPr lang="en-US" dirty="0" smtClean="0"/>
                        <a:t>ZAMREN</a:t>
                      </a:r>
                      <a:endParaRPr lang="en-US" dirty="0"/>
                    </a:p>
                  </a:txBody>
                  <a:tcPr>
                    <a:solidFill>
                      <a:schemeClr val="accent6"/>
                    </a:solidFill>
                  </a:tcPr>
                </a:tc>
                <a:tc>
                  <a:txBody>
                    <a:bodyPr/>
                    <a:lstStyle/>
                    <a:p>
                      <a:r>
                        <a:rPr lang="en-US" dirty="0" smtClean="0"/>
                        <a:t>Website</a:t>
                      </a:r>
                      <a:endParaRPr lang="en-US" dirty="0"/>
                    </a:p>
                  </a:txBody>
                  <a:tcPr>
                    <a:solidFill>
                      <a:schemeClr val="accent6"/>
                    </a:solidFill>
                  </a:tcPr>
                </a:tc>
                <a:tc>
                  <a:txBody>
                    <a:bodyPr/>
                    <a:lstStyle/>
                    <a:p>
                      <a:r>
                        <a:rPr lang="en-US" dirty="0" smtClean="0"/>
                        <a:t>Available</a:t>
                      </a:r>
                      <a:endParaRPr lang="en-US" dirty="0"/>
                    </a:p>
                  </a:txBody>
                  <a:tcPr>
                    <a:solidFill>
                      <a:schemeClr val="accent6"/>
                    </a:solidFill>
                  </a:tcPr>
                </a:tc>
                <a:tc>
                  <a:txBody>
                    <a:bodyPr/>
                    <a:lstStyle/>
                    <a:p>
                      <a:r>
                        <a:rPr lang="en-US" dirty="0" smtClean="0"/>
                        <a:t>Medium</a:t>
                      </a:r>
                      <a:endParaRPr lang="en-US" dirty="0"/>
                    </a:p>
                  </a:txBody>
                  <a:tcPr>
                    <a:solidFill>
                      <a:schemeClr val="accent6"/>
                    </a:solidFill>
                  </a:tcPr>
                </a:tc>
                <a:tc>
                  <a:txBody>
                    <a:bodyPr/>
                    <a:lstStyle/>
                    <a:p>
                      <a:r>
                        <a:rPr lang="en-US" dirty="0" smtClean="0"/>
                        <a:t>Yes</a:t>
                      </a:r>
                      <a:endParaRPr lang="en-US" dirty="0"/>
                    </a:p>
                  </a:txBody>
                  <a:tcPr>
                    <a:solidFill>
                      <a:schemeClr val="accent6"/>
                    </a:solidFill>
                  </a:tcPr>
                </a:tc>
              </a:tr>
              <a:tr h="816358">
                <a:tc>
                  <a:txBody>
                    <a:bodyPr/>
                    <a:lstStyle/>
                    <a:p>
                      <a:r>
                        <a:rPr lang="en-US" dirty="0" err="1" smtClean="0"/>
                        <a:t>ZARNet</a:t>
                      </a:r>
                      <a:endParaRPr lang="en-US" dirty="0"/>
                    </a:p>
                  </a:txBody>
                  <a:tcPr>
                    <a:solidFill>
                      <a:schemeClr val="accent6"/>
                    </a:solidFill>
                  </a:tcPr>
                </a:tc>
                <a:tc>
                  <a:txBody>
                    <a:bodyPr/>
                    <a:lstStyle/>
                    <a:p>
                      <a:r>
                        <a:rPr lang="en-US" dirty="0" smtClean="0"/>
                        <a:t>Website, Twitter, Facebook</a:t>
                      </a:r>
                      <a:endParaRPr lang="en-US" dirty="0"/>
                    </a:p>
                  </a:txBody>
                  <a:tcPr>
                    <a:solidFill>
                      <a:schemeClr val="accent6"/>
                    </a:solidFill>
                  </a:tcPr>
                </a:tc>
                <a:tc>
                  <a:txBody>
                    <a:bodyPr/>
                    <a:lstStyle/>
                    <a:p>
                      <a:r>
                        <a:rPr lang="en-US" dirty="0" smtClean="0"/>
                        <a:t>- </a:t>
                      </a:r>
                      <a:endParaRPr lang="en-US" dirty="0"/>
                    </a:p>
                  </a:txBody>
                  <a:tcPr>
                    <a:solidFill>
                      <a:schemeClr val="accent6"/>
                    </a:solidFill>
                  </a:tcPr>
                </a:tc>
                <a:tc>
                  <a:txBody>
                    <a:bodyPr/>
                    <a:lstStyle/>
                    <a:p>
                      <a:r>
                        <a:rPr lang="en-US" dirty="0" smtClean="0"/>
                        <a:t>Low</a:t>
                      </a:r>
                      <a:endParaRPr lang="en-US" dirty="0"/>
                    </a:p>
                  </a:txBody>
                  <a:tcPr>
                    <a:solidFill>
                      <a:schemeClr val="accent6"/>
                    </a:solidFill>
                  </a:tcPr>
                </a:tc>
                <a:tc>
                  <a:txBody>
                    <a:bodyPr/>
                    <a:lstStyle/>
                    <a:p>
                      <a:r>
                        <a:rPr lang="en-US" dirty="0" smtClean="0"/>
                        <a:t>Yes</a:t>
                      </a:r>
                      <a:endParaRPr lang="en-US" dirty="0"/>
                    </a:p>
                  </a:txBody>
                  <a:tcPr>
                    <a:solidFill>
                      <a:schemeClr val="accent6"/>
                    </a:solidFill>
                  </a:tcPr>
                </a:tc>
              </a:tr>
            </a:tbl>
          </a:graphicData>
        </a:graphic>
      </p:graphicFrame>
    </p:spTree>
    <p:extLst>
      <p:ext uri="{BB962C8B-B14F-4D97-AF65-F5344CB8AC3E}">
        <p14:creationId xmlns:p14="http://schemas.microsoft.com/office/powerpoint/2010/main" val="14807915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15123" cy="1143000"/>
          </a:xfrm>
          <a:solidFill>
            <a:schemeClr val="accent1"/>
          </a:solidFill>
        </p:spPr>
        <p:txBody>
          <a:bodyPr/>
          <a:lstStyle/>
          <a:p>
            <a:r>
              <a:rPr lang="en-US" dirty="0" smtClean="0"/>
              <a:t>Case Studies </a:t>
            </a:r>
            <a:endParaRPr lang="en-US" dirty="0"/>
          </a:p>
        </p:txBody>
      </p:sp>
      <p:sp>
        <p:nvSpPr>
          <p:cNvPr id="4" name="Rectangle 3"/>
          <p:cNvSpPr/>
          <p:nvPr/>
        </p:nvSpPr>
        <p:spPr>
          <a:xfrm>
            <a:off x="457200" y="4034508"/>
            <a:ext cx="2939720" cy="2091655"/>
          </a:xfrm>
          <a:prstGeom prst="rect">
            <a:avLst/>
          </a:prstGeom>
          <a:blipFill rotWithShape="1">
            <a:blip r:embed="rId2"/>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r>
              <a:rPr lang="en-US" dirty="0" smtClean="0">
                <a:solidFill>
                  <a:schemeClr val="accent6"/>
                </a:solidFill>
                <a:hlinkClick r:id="rId3"/>
              </a:rPr>
              <a:t>Dr. Lydia </a:t>
            </a:r>
            <a:r>
              <a:rPr lang="en-US" dirty="0" err="1" smtClean="0">
                <a:solidFill>
                  <a:schemeClr val="accent6"/>
                </a:solidFill>
                <a:hlinkClick r:id="rId3"/>
              </a:rPr>
              <a:t>Chabala</a:t>
            </a:r>
            <a:r>
              <a:rPr lang="en-US" dirty="0" smtClean="0">
                <a:solidFill>
                  <a:schemeClr val="accent6"/>
                </a:solidFill>
                <a:hlinkClick r:id="rId3"/>
              </a:rPr>
              <a:t> </a:t>
            </a:r>
            <a:r>
              <a:rPr lang="en-US" dirty="0" err="1" smtClean="0">
                <a:solidFill>
                  <a:schemeClr val="accent6"/>
                </a:solidFill>
                <a:hlinkClick r:id="rId3"/>
              </a:rPr>
              <a:t>utilises</a:t>
            </a:r>
            <a:r>
              <a:rPr lang="en-US" dirty="0" smtClean="0">
                <a:solidFill>
                  <a:schemeClr val="accent6"/>
                </a:solidFill>
                <a:hlinkClick r:id="rId3"/>
              </a:rPr>
              <a:t> ZAMREN Network for soil study PhD Work </a:t>
            </a:r>
            <a:endParaRPr lang="en-US" dirty="0">
              <a:solidFill>
                <a:schemeClr val="accent6"/>
              </a:solidFill>
            </a:endParaRPr>
          </a:p>
        </p:txBody>
      </p:sp>
      <p:sp>
        <p:nvSpPr>
          <p:cNvPr id="7" name="Content Placeholder 6"/>
          <p:cNvSpPr>
            <a:spLocks noGrp="1"/>
          </p:cNvSpPr>
          <p:nvPr>
            <p:ph idx="1"/>
          </p:nvPr>
        </p:nvSpPr>
        <p:spPr>
          <a:xfrm>
            <a:off x="457200" y="1600200"/>
            <a:ext cx="7915123" cy="4525963"/>
          </a:xfrm>
        </p:spPr>
        <p:txBody>
          <a:bodyPr/>
          <a:lstStyle/>
          <a:p>
            <a:pPr lvl="8"/>
            <a:endParaRPr lang="en-US" dirty="0"/>
          </a:p>
        </p:txBody>
      </p:sp>
      <p:sp>
        <p:nvSpPr>
          <p:cNvPr id="8" name="Rectangle 7">
            <a:hlinkClick r:id="rId4"/>
          </p:cNvPr>
          <p:cNvSpPr/>
          <p:nvPr/>
        </p:nvSpPr>
        <p:spPr>
          <a:xfrm>
            <a:off x="457200" y="1704946"/>
            <a:ext cx="2939720" cy="1998903"/>
          </a:xfrm>
          <a:prstGeom prst="rect">
            <a:avLst/>
          </a:prstGeom>
          <a:blipFill rotWithShape="1">
            <a:blip r:embed="rId5"/>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hlinkClick r:id="rId6"/>
          </p:cNvPr>
          <p:cNvSpPr/>
          <p:nvPr/>
        </p:nvSpPr>
        <p:spPr>
          <a:xfrm>
            <a:off x="3762842" y="1704946"/>
            <a:ext cx="2222429" cy="1998903"/>
          </a:xfrm>
          <a:prstGeom prst="rect">
            <a:avLst/>
          </a:prstGeom>
          <a:blipFill rotWithShape="1">
            <a:blip r:embed="rId7"/>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hlinkClick r:id="rId8"/>
          </p:cNvPr>
          <p:cNvSpPr/>
          <p:nvPr/>
        </p:nvSpPr>
        <p:spPr>
          <a:xfrm>
            <a:off x="3762842" y="4034508"/>
            <a:ext cx="2222429" cy="1938684"/>
          </a:xfrm>
          <a:prstGeom prst="rect">
            <a:avLst/>
          </a:prstGeom>
          <a:blipFill rotWithShape="1">
            <a:blip r:embed="rId9"/>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hlinkClick r:id="rId10"/>
          </p:cNvPr>
          <p:cNvSpPr/>
          <p:nvPr/>
        </p:nvSpPr>
        <p:spPr>
          <a:xfrm>
            <a:off x="6149895" y="1704946"/>
            <a:ext cx="2140116" cy="4268246"/>
          </a:xfrm>
          <a:prstGeom prst="rect">
            <a:avLst/>
          </a:prstGeom>
          <a:blipFill rotWithShape="1">
            <a:blip r:embed="rId11"/>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304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t>Challenges, lessons from Zanzibar </a:t>
            </a:r>
            <a:endParaRPr lang="en-US" dirty="0"/>
          </a:p>
        </p:txBody>
      </p:sp>
      <p:sp>
        <p:nvSpPr>
          <p:cNvPr id="3" name="Content Placeholder 2"/>
          <p:cNvSpPr>
            <a:spLocks noGrp="1"/>
          </p:cNvSpPr>
          <p:nvPr>
            <p:ph idx="1"/>
          </p:nvPr>
        </p:nvSpPr>
        <p:spPr>
          <a:xfrm>
            <a:off x="457200" y="4009564"/>
            <a:ext cx="8229600" cy="2116599"/>
          </a:xfrm>
        </p:spPr>
        <p:txBody>
          <a:bodyPr>
            <a:normAutofit fontScale="77500" lnSpcReduction="20000"/>
          </a:bodyPr>
          <a:lstStyle/>
          <a:p>
            <a:endParaRPr lang="en-US" sz="2000" dirty="0" smtClean="0"/>
          </a:p>
          <a:p>
            <a:endParaRPr lang="en-US" sz="2000" dirty="0"/>
          </a:p>
          <a:p>
            <a:r>
              <a:rPr lang="en-US" sz="2000" dirty="0" smtClean="0"/>
              <a:t>Even though there is progress, NRENs and RENs are not reaching their full potential in communicating their impacts to the societies they serve </a:t>
            </a:r>
          </a:p>
          <a:p>
            <a:r>
              <a:rPr lang="en-US" sz="2000" dirty="0" smtClean="0"/>
              <a:t>To bridge the gap the UA and other partners including GEANT have been coming up with various interventions </a:t>
            </a:r>
          </a:p>
          <a:p>
            <a:r>
              <a:rPr lang="en-US" sz="2000" dirty="0" smtClean="0"/>
              <a:t>Communications workshop in Zanzibar was one of these interventions. Others include, engagement with NREN CEOs in Project meetings, coordinated communications planning and implementation with partners, establishment of the In The Field Blog</a:t>
            </a:r>
          </a:p>
          <a:p>
            <a:endParaRPr lang="en-US" sz="2000" dirty="0"/>
          </a:p>
        </p:txBody>
      </p:sp>
      <p:pic>
        <p:nvPicPr>
          <p:cNvPr id="10" name="Picture 9" descr="NREN visibility worksh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2824" y="1540330"/>
            <a:ext cx="6255725" cy="2974837"/>
          </a:xfrm>
          <a:prstGeom prst="rect">
            <a:avLst/>
          </a:prstGeom>
        </p:spPr>
      </p:pic>
    </p:spTree>
    <p:extLst>
      <p:ext uri="{BB962C8B-B14F-4D97-AF65-F5344CB8AC3E}">
        <p14:creationId xmlns:p14="http://schemas.microsoft.com/office/powerpoint/2010/main" val="16525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t>Challenges, lessons from Zanzibar </a:t>
            </a:r>
            <a:endParaRPr lang="en-US" dirty="0"/>
          </a:p>
        </p:txBody>
      </p:sp>
      <p:sp>
        <p:nvSpPr>
          <p:cNvPr id="3" name="Content Placeholder 2"/>
          <p:cNvSpPr>
            <a:spLocks noGrp="1"/>
          </p:cNvSpPr>
          <p:nvPr>
            <p:ph idx="1"/>
          </p:nvPr>
        </p:nvSpPr>
        <p:spPr>
          <a:solidFill>
            <a:schemeClr val="accent6"/>
          </a:solidFill>
        </p:spPr>
        <p:txBody>
          <a:bodyPr/>
          <a:lstStyle/>
          <a:p>
            <a:r>
              <a:rPr lang="en-US" sz="2000" dirty="0" smtClean="0"/>
              <a:t>Workshop attended by representatives from 9 NRENs, from UbuntuNet Alliance Region and 2 from WACREN region, EU DEVCO also represented</a:t>
            </a:r>
          </a:p>
          <a:p>
            <a:r>
              <a:rPr lang="en-US" sz="2000" dirty="0" smtClean="0"/>
              <a:t>Participants outlined challenges with communication and visibility which included </a:t>
            </a:r>
          </a:p>
          <a:p>
            <a:pPr lvl="1"/>
            <a:r>
              <a:rPr lang="en-US" sz="2000" dirty="0" smtClean="0"/>
              <a:t>Lack of resources in NRENs, both financial and human</a:t>
            </a:r>
          </a:p>
          <a:p>
            <a:pPr lvl="2"/>
            <a:r>
              <a:rPr lang="en-US" sz="2000" dirty="0" smtClean="0"/>
              <a:t>NREN CEO left to handle communication </a:t>
            </a:r>
          </a:p>
          <a:p>
            <a:pPr lvl="1"/>
            <a:r>
              <a:rPr lang="en-US" sz="2000" dirty="0" smtClean="0"/>
              <a:t>Lack of coordination between NREN and Universities and Research Centers for NRENs to publicize research activities going on in their communities</a:t>
            </a:r>
          </a:p>
          <a:p>
            <a:pPr lvl="1"/>
            <a:r>
              <a:rPr lang="en-US" sz="2000" dirty="0" smtClean="0"/>
              <a:t>NRENs that are not operating a networking are shy to come out and publish their community activities</a:t>
            </a:r>
          </a:p>
          <a:p>
            <a:pPr lvl="1"/>
            <a:r>
              <a:rPr lang="en-US" sz="2000" dirty="0" smtClean="0"/>
              <a:t>Limited awareness of publishing platforms like In the Field on the part of some NRENs</a:t>
            </a:r>
          </a:p>
          <a:p>
            <a:pPr lvl="1"/>
            <a:endParaRPr lang="en-US" sz="2000" dirty="0" smtClean="0"/>
          </a:p>
          <a:p>
            <a:pPr lvl="1"/>
            <a:endParaRPr lang="en-US" sz="1600" dirty="0" smtClean="0"/>
          </a:p>
          <a:p>
            <a:pPr lvl="1"/>
            <a:endParaRPr lang="en-US" sz="1600" dirty="0" smtClean="0"/>
          </a:p>
          <a:p>
            <a:pPr marL="914400" lvl="2" indent="0">
              <a:buNone/>
            </a:pPr>
            <a:endParaRPr lang="en-US" sz="600" dirty="0" smtClean="0"/>
          </a:p>
          <a:p>
            <a:endParaRPr lang="en-US" sz="1600" dirty="0" smtClean="0"/>
          </a:p>
        </p:txBody>
      </p:sp>
    </p:spTree>
    <p:extLst>
      <p:ext uri="{BB962C8B-B14F-4D97-AF65-F5344CB8AC3E}">
        <p14:creationId xmlns:p14="http://schemas.microsoft.com/office/powerpoint/2010/main" val="2926367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1255</TotalTime>
  <Words>749</Words>
  <Application>Microsoft Macintosh PowerPoint</Application>
  <PresentationFormat>On-screen Show (4:3)</PresentationFormat>
  <Paragraphs>146</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Communication and Visibility of NRENs and Their Impact in the UA Region  </vt:lpstr>
      <vt:lpstr>Presentation Outline</vt:lpstr>
      <vt:lpstr>UbuntuNet Alliance </vt:lpstr>
      <vt:lpstr>Why Communications and Visibility </vt:lpstr>
      <vt:lpstr>UbuntuNet Alliance NRENs and Visibility, Baseline</vt:lpstr>
      <vt:lpstr>PowerPoint Presentation</vt:lpstr>
      <vt:lpstr>Case Studies </vt:lpstr>
      <vt:lpstr>Challenges, lessons from Zanzibar </vt:lpstr>
      <vt:lpstr>Challenges, lessons from Zanzibar </vt:lpstr>
      <vt:lpstr>Recommendations, interventions </vt:lpstr>
      <vt:lpstr>Evaluation</vt:lpstr>
      <vt:lpstr>Closing Remarks </vt:lpstr>
    </vt:vector>
  </TitlesOfParts>
  <Company>UbuntuNet Alliance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and Visibility of NRENs and their impact in the UA</dc:title>
  <dc:creator>Patricia Mtungila</dc:creator>
  <cp:lastModifiedBy>Patricia Mtungila</cp:lastModifiedBy>
  <cp:revision>37</cp:revision>
  <dcterms:created xsi:type="dcterms:W3CDTF">2019-06-14T19:56:57Z</dcterms:created>
  <dcterms:modified xsi:type="dcterms:W3CDTF">2019-06-15T16:52:34Z</dcterms:modified>
</cp:coreProperties>
</file>