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56" r:id="rId2"/>
    <p:sldId id="268" r:id="rId3"/>
    <p:sldId id="336" r:id="rId4"/>
    <p:sldId id="337" r:id="rId5"/>
    <p:sldId id="333" r:id="rId6"/>
    <p:sldId id="356" r:id="rId7"/>
    <p:sldId id="386" r:id="rId8"/>
    <p:sldId id="387" r:id="rId9"/>
    <p:sldId id="334" r:id="rId10"/>
    <p:sldId id="385" r:id="rId11"/>
    <p:sldId id="384" r:id="rId12"/>
    <p:sldId id="388" r:id="rId13"/>
    <p:sldId id="368" r:id="rId14"/>
    <p:sldId id="369" r:id="rId15"/>
    <p:sldId id="371" r:id="rId16"/>
    <p:sldId id="376" r:id="rId17"/>
    <p:sldId id="372" r:id="rId18"/>
    <p:sldId id="377" r:id="rId19"/>
    <p:sldId id="373" r:id="rId20"/>
    <p:sldId id="375" r:id="rId21"/>
    <p:sldId id="378" r:id="rId22"/>
    <p:sldId id="328" r:id="rId23"/>
    <p:sldId id="272"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65081"/>
    <a:srgbClr val="1F4E79"/>
    <a:srgbClr val="99BDCB"/>
    <a:srgbClr val="4C7F94"/>
    <a:srgbClr val="C7DBE3"/>
    <a:srgbClr val="9E1F63"/>
    <a:srgbClr val="D2D6EA"/>
    <a:srgbClr val="8A94C8"/>
    <a:srgbClr val="717EBD"/>
    <a:srgbClr val="ACB3D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986" autoAdjust="0"/>
    <p:restoredTop sz="80234" autoAdjust="0"/>
  </p:normalViewPr>
  <p:slideViewPr>
    <p:cSldViewPr snapToGrid="0">
      <p:cViewPr varScale="1">
        <p:scale>
          <a:sx n="92" d="100"/>
          <a:sy n="92" d="100"/>
        </p:scale>
        <p:origin x="474" y="78"/>
      </p:cViewPr>
      <p:guideLst/>
    </p:cSldViewPr>
  </p:slideViewPr>
  <p:notesTextViewPr>
    <p:cViewPr>
      <p:scale>
        <a:sx n="3" d="2"/>
        <a:sy n="3" d="2"/>
      </p:scale>
      <p:origin x="0" y="0"/>
    </p:cViewPr>
  </p:notesTextViewPr>
  <p:notesViewPr>
    <p:cSldViewPr snapToGrid="0">
      <p:cViewPr varScale="1">
        <p:scale>
          <a:sx n="87" d="100"/>
          <a:sy n="87" d="100"/>
        </p:scale>
        <p:origin x="3786"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66DFA2B-42E7-483C-89A7-B63D17235420}" type="datetimeFigureOut">
              <a:rPr lang="en-GB" smtClean="0"/>
              <a:t>17/10/2018</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AA26957-3063-4AF5-9C10-771E4439D98E}" type="slidenum">
              <a:rPr lang="en-GB" smtClean="0"/>
              <a:t>‹#›</a:t>
            </a:fld>
            <a:endParaRPr lang="en-GB"/>
          </a:p>
        </p:txBody>
      </p:sp>
    </p:spTree>
    <p:extLst>
      <p:ext uri="{BB962C8B-B14F-4D97-AF65-F5344CB8AC3E}">
        <p14:creationId xmlns:p14="http://schemas.microsoft.com/office/powerpoint/2010/main" val="39669946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Hi,</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My name is Daniel Wüstenberg and I am </a:t>
            </a:r>
            <a:r>
              <a:rPr lang="en-GB" sz="1200" kern="1200" dirty="0">
                <a:solidFill>
                  <a:schemeClr val="tx1"/>
                </a:solidFill>
                <a:effectLst/>
                <a:latin typeface="+mn-lt"/>
                <a:ea typeface="+mn-ea"/>
                <a:cs typeface="+mn-cs"/>
              </a:rPr>
              <a:t>Communications Research Officer at </a:t>
            </a:r>
            <a:r>
              <a:rPr lang="en-GB" sz="1200" kern="1200" dirty="0" err="1">
                <a:solidFill>
                  <a:schemeClr val="tx1"/>
                </a:solidFill>
                <a:effectLst/>
                <a:latin typeface="+mn-lt"/>
                <a:ea typeface="+mn-ea"/>
                <a:cs typeface="+mn-cs"/>
              </a:rPr>
              <a:t>Géant</a:t>
            </a:r>
            <a:r>
              <a:rPr lang="en-GB" sz="1200" kern="1200" dirty="0">
                <a:solidFill>
                  <a:schemeClr val="tx1"/>
                </a:solidFill>
                <a:effectLst/>
                <a:latin typeface="+mn-lt"/>
                <a:ea typeface="+mn-ea"/>
                <a:cs typeface="+mn-cs"/>
              </a:rPr>
              <a:t>. I have started this job in August, so most people here will not know me yet.</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Today I will present some thoughts on a project to create a central repository for the documents that come out of the Special Interest Groups and Task Forces (SIG/TFs) such as SIG-Marcomms.</a:t>
            </a:r>
          </a:p>
          <a:p>
            <a:endParaRPr lang="en-GB" dirty="0"/>
          </a:p>
        </p:txBody>
      </p:sp>
      <p:sp>
        <p:nvSpPr>
          <p:cNvPr id="4" name="Slide Number Placeholder 3"/>
          <p:cNvSpPr>
            <a:spLocks noGrp="1"/>
          </p:cNvSpPr>
          <p:nvPr>
            <p:ph type="sldNum" sz="quarter" idx="10"/>
          </p:nvPr>
        </p:nvSpPr>
        <p:spPr/>
        <p:txBody>
          <a:bodyPr/>
          <a:lstStyle/>
          <a:p>
            <a:fld id="{EAA26957-3063-4AF5-9C10-771E4439D98E}" type="slidenum">
              <a:rPr lang="en-GB" smtClean="0"/>
              <a:t>1</a:t>
            </a:fld>
            <a:endParaRPr lang="en-GB"/>
          </a:p>
        </p:txBody>
      </p:sp>
    </p:spTree>
    <p:extLst>
      <p:ext uri="{BB962C8B-B14F-4D97-AF65-F5344CB8AC3E}">
        <p14:creationId xmlns:p14="http://schemas.microsoft.com/office/powerpoint/2010/main" val="16965633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Some practical problems to be solved </a:t>
            </a:r>
          </a:p>
          <a:p>
            <a:r>
              <a:rPr lang="en-GB" dirty="0"/>
              <a:t>- Gathering and maintaining the controlled vocabulary</a:t>
            </a:r>
          </a:p>
          <a:p>
            <a:r>
              <a:rPr lang="en-GB" dirty="0"/>
              <a:t>– The programming or customization of the user interfaces will require some time and expertise which needs to be allocated</a:t>
            </a:r>
          </a:p>
          <a:p>
            <a:r>
              <a:rPr lang="en-GB" dirty="0"/>
              <a:t>- Procedures for the upload to assure that the metadata will be available</a:t>
            </a:r>
          </a:p>
        </p:txBody>
      </p:sp>
      <p:sp>
        <p:nvSpPr>
          <p:cNvPr id="4" name="Slide Number Placeholder 3"/>
          <p:cNvSpPr>
            <a:spLocks noGrp="1"/>
          </p:cNvSpPr>
          <p:nvPr>
            <p:ph type="sldNum" sz="quarter" idx="10"/>
          </p:nvPr>
        </p:nvSpPr>
        <p:spPr/>
        <p:txBody>
          <a:bodyPr/>
          <a:lstStyle/>
          <a:p>
            <a:fld id="{EAA26957-3063-4AF5-9C10-771E4439D98E}" type="slidenum">
              <a:rPr lang="en-GB" smtClean="0"/>
              <a:t>10</a:t>
            </a:fld>
            <a:endParaRPr lang="en-GB"/>
          </a:p>
        </p:txBody>
      </p:sp>
    </p:spTree>
    <p:extLst>
      <p:ext uri="{BB962C8B-B14F-4D97-AF65-F5344CB8AC3E}">
        <p14:creationId xmlns:p14="http://schemas.microsoft.com/office/powerpoint/2010/main" val="19493747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On </a:t>
            </a:r>
            <a:r>
              <a:rPr lang="en-GB" dirty="0" err="1"/>
              <a:t>Géant’s</a:t>
            </a:r>
            <a:r>
              <a:rPr lang="en-GB" dirty="0"/>
              <a:t> side there will also be some practical problems to be solved – the programming or customization of the user interfaces will require some time and expertise which needs to be allocated</a:t>
            </a:r>
          </a:p>
          <a:p>
            <a:endParaRPr lang="en-GB" dirty="0"/>
          </a:p>
          <a:p>
            <a:r>
              <a:rPr lang="en-GB" dirty="0"/>
              <a:t>The change, if it goes ahead will need to be communicated, and finally the there will be the need to look after the repository – certainly not a full-time position but still a responsibility to be taken care of</a:t>
            </a:r>
          </a:p>
        </p:txBody>
      </p:sp>
      <p:sp>
        <p:nvSpPr>
          <p:cNvPr id="4" name="Slide Number Placeholder 3"/>
          <p:cNvSpPr>
            <a:spLocks noGrp="1"/>
          </p:cNvSpPr>
          <p:nvPr>
            <p:ph type="sldNum" sz="quarter" idx="10"/>
          </p:nvPr>
        </p:nvSpPr>
        <p:spPr/>
        <p:txBody>
          <a:bodyPr/>
          <a:lstStyle/>
          <a:p>
            <a:fld id="{EAA26957-3063-4AF5-9C10-771E4439D98E}" type="slidenum">
              <a:rPr lang="en-GB" smtClean="0"/>
              <a:t>11</a:t>
            </a:fld>
            <a:endParaRPr lang="en-GB"/>
          </a:p>
        </p:txBody>
      </p:sp>
    </p:spTree>
    <p:extLst>
      <p:ext uri="{BB962C8B-B14F-4D97-AF65-F5344CB8AC3E}">
        <p14:creationId xmlns:p14="http://schemas.microsoft.com/office/powerpoint/2010/main" val="4446651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Transferring the legacy material is optional – it would, of course, give the repository quite a head start in terms of usability but even if the repository started with zero content it would grow useful over time.</a:t>
            </a:r>
          </a:p>
        </p:txBody>
      </p:sp>
      <p:sp>
        <p:nvSpPr>
          <p:cNvPr id="4" name="Slide Number Placeholder 3"/>
          <p:cNvSpPr>
            <a:spLocks noGrp="1"/>
          </p:cNvSpPr>
          <p:nvPr>
            <p:ph type="sldNum" sz="quarter" idx="10"/>
          </p:nvPr>
        </p:nvSpPr>
        <p:spPr/>
        <p:txBody>
          <a:bodyPr/>
          <a:lstStyle/>
          <a:p>
            <a:fld id="{EAA26957-3063-4AF5-9C10-771E4439D98E}" type="slidenum">
              <a:rPr lang="en-GB" smtClean="0"/>
              <a:t>12</a:t>
            </a:fld>
            <a:endParaRPr lang="en-GB"/>
          </a:p>
        </p:txBody>
      </p:sp>
    </p:spTree>
    <p:extLst>
      <p:ext uri="{BB962C8B-B14F-4D97-AF65-F5344CB8AC3E}">
        <p14:creationId xmlns:p14="http://schemas.microsoft.com/office/powerpoint/2010/main" val="10026684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presentation slides are embedded on these sites ….</a:t>
            </a:r>
          </a:p>
          <a:p>
            <a:r>
              <a:rPr lang="en-GB" dirty="0"/>
              <a:t>This is also where you will currently find any presentations – they are mostly simply added to the meeting at which each presentation has been held SIG-CISS to the left and Marcomms to the right).</a:t>
            </a:r>
          </a:p>
          <a:p>
            <a:r>
              <a:rPr lang="en-GB" dirty="0"/>
              <a:t>This will make an automated import difficult as they are not even attached in the same way.</a:t>
            </a:r>
          </a:p>
        </p:txBody>
      </p:sp>
      <p:sp>
        <p:nvSpPr>
          <p:cNvPr id="4" name="Slide Number Placeholder 3"/>
          <p:cNvSpPr>
            <a:spLocks noGrp="1"/>
          </p:cNvSpPr>
          <p:nvPr>
            <p:ph type="sldNum" sz="quarter" idx="10"/>
          </p:nvPr>
        </p:nvSpPr>
        <p:spPr/>
        <p:txBody>
          <a:bodyPr/>
          <a:lstStyle/>
          <a:p>
            <a:fld id="{EAA26957-3063-4AF5-9C10-771E4439D98E}" type="slidenum">
              <a:rPr lang="en-GB" smtClean="0"/>
              <a:t>13</a:t>
            </a:fld>
            <a:endParaRPr lang="en-GB"/>
          </a:p>
        </p:txBody>
      </p:sp>
    </p:spTree>
    <p:extLst>
      <p:ext uri="{BB962C8B-B14F-4D97-AF65-F5344CB8AC3E}">
        <p14:creationId xmlns:p14="http://schemas.microsoft.com/office/powerpoint/2010/main" val="31082294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Based on the concept presented at the beginning of the presentation, we put down certain requirements </a:t>
            </a:r>
          </a:p>
          <a:p>
            <a:pPr marL="171450" indent="-171450">
              <a:buFontTx/>
              <a:buChar char="-"/>
            </a:pPr>
            <a:r>
              <a:rPr lang="en-GB" dirty="0"/>
              <a:t>Which are: support for metadata</a:t>
            </a:r>
          </a:p>
          <a:p>
            <a:pPr marL="171450" indent="-171450">
              <a:buFontTx/>
              <a:buChar char="-"/>
            </a:pPr>
            <a:r>
              <a:rPr lang="en-GB" dirty="0"/>
              <a:t>The possibility of arbitrary document formats</a:t>
            </a:r>
          </a:p>
          <a:p>
            <a:pPr marL="171450" indent="-171450">
              <a:buFontTx/>
              <a:buChar char="-"/>
            </a:pPr>
            <a:r>
              <a:rPr lang="en-GB" dirty="0"/>
              <a:t>Access rights management to be able to regulate access to the documents</a:t>
            </a:r>
          </a:p>
          <a:p>
            <a:pPr marL="171450" indent="-171450">
              <a:buFontTx/>
              <a:buChar char="-"/>
            </a:pPr>
            <a:r>
              <a:rPr lang="en-GB" dirty="0"/>
              <a:t>An API that allows to implement the interfaces explained in the previous section</a:t>
            </a:r>
          </a:p>
          <a:p>
            <a:r>
              <a:rPr lang="en-GB" dirty="0"/>
              <a:t>and looked at what would be easily available – this has yielded three possible options: Confluence, SharePoint and </a:t>
            </a:r>
            <a:r>
              <a:rPr lang="en-GB" dirty="0" err="1"/>
              <a:t>Zenodo</a:t>
            </a:r>
            <a:r>
              <a:rPr lang="en-GB" dirty="0"/>
              <a:t> which I will present briefly over the next few slides:</a:t>
            </a:r>
          </a:p>
          <a:p>
            <a:endParaRPr lang="en-GB" dirty="0"/>
          </a:p>
          <a:p>
            <a:endParaRPr lang="en-GB" dirty="0"/>
          </a:p>
          <a:p>
            <a:r>
              <a:rPr lang="en-GB" dirty="0"/>
              <a:t>Analytics: User statistics (views, downloads) but also SIG/TF activity – gives GEANT some metric to document their community support</a:t>
            </a:r>
          </a:p>
        </p:txBody>
      </p:sp>
      <p:sp>
        <p:nvSpPr>
          <p:cNvPr id="4" name="Slide Number Placeholder 3"/>
          <p:cNvSpPr>
            <a:spLocks noGrp="1"/>
          </p:cNvSpPr>
          <p:nvPr>
            <p:ph type="sldNum" sz="quarter" idx="10"/>
          </p:nvPr>
        </p:nvSpPr>
        <p:spPr/>
        <p:txBody>
          <a:bodyPr/>
          <a:lstStyle/>
          <a:p>
            <a:fld id="{EAA26957-3063-4AF5-9C10-771E4439D98E}" type="slidenum">
              <a:rPr lang="en-GB" smtClean="0"/>
              <a:t>14</a:t>
            </a:fld>
            <a:endParaRPr lang="en-GB"/>
          </a:p>
        </p:txBody>
      </p:sp>
    </p:spTree>
    <p:extLst>
      <p:ext uri="{BB962C8B-B14F-4D97-AF65-F5344CB8AC3E}">
        <p14:creationId xmlns:p14="http://schemas.microsoft.com/office/powerpoint/2010/main" val="40561261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Confluence is a collaboration software which is (as already mentioned) used to run the SIG/TF wiki. It is organized in spaces and each space can contain any number of pages; the pages can contain any type of document which makes them suitable as containers for the presentations – they can also contain any kind of text which could provide the metadata</a:t>
            </a:r>
          </a:p>
          <a:p>
            <a:r>
              <a:rPr lang="en-GB" dirty="0"/>
              <a:t>Functionality like search or upload interfaces can be implemented through macros or plugins and there are numerous of these available which might be adaptable to our purposes</a:t>
            </a:r>
          </a:p>
        </p:txBody>
      </p:sp>
      <p:sp>
        <p:nvSpPr>
          <p:cNvPr id="4" name="Slide Number Placeholder 3"/>
          <p:cNvSpPr>
            <a:spLocks noGrp="1"/>
          </p:cNvSpPr>
          <p:nvPr>
            <p:ph type="sldNum" sz="quarter" idx="10"/>
          </p:nvPr>
        </p:nvSpPr>
        <p:spPr/>
        <p:txBody>
          <a:bodyPr/>
          <a:lstStyle/>
          <a:p>
            <a:fld id="{EAA26957-3063-4AF5-9C10-771E4439D98E}" type="slidenum">
              <a:rPr lang="en-GB" smtClean="0"/>
              <a:t>15</a:t>
            </a:fld>
            <a:endParaRPr lang="en-GB"/>
          </a:p>
        </p:txBody>
      </p:sp>
    </p:spTree>
    <p:extLst>
      <p:ext uri="{BB962C8B-B14F-4D97-AF65-F5344CB8AC3E}">
        <p14:creationId xmlns:p14="http://schemas.microsoft.com/office/powerpoint/2010/main" val="36897584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Here simple idea how metadata could be added when confluence is used (I won’t ask you to read the small print)</a:t>
            </a:r>
          </a:p>
          <a:p>
            <a:r>
              <a:rPr lang="en-GB" dirty="0"/>
              <a:t>Either just as text on the page of the </a:t>
            </a:r>
            <a:r>
              <a:rPr lang="en-GB" dirty="0" err="1"/>
              <a:t>the</a:t>
            </a:r>
            <a:r>
              <a:rPr lang="en-GB" dirty="0"/>
              <a:t> presentation or by use of specialized plugins</a:t>
            </a:r>
          </a:p>
        </p:txBody>
      </p:sp>
      <p:sp>
        <p:nvSpPr>
          <p:cNvPr id="4" name="Slide Number Placeholder 3"/>
          <p:cNvSpPr>
            <a:spLocks noGrp="1"/>
          </p:cNvSpPr>
          <p:nvPr>
            <p:ph type="sldNum" sz="quarter" idx="10"/>
          </p:nvPr>
        </p:nvSpPr>
        <p:spPr/>
        <p:txBody>
          <a:bodyPr/>
          <a:lstStyle/>
          <a:p>
            <a:fld id="{EAA26957-3063-4AF5-9C10-771E4439D98E}" type="slidenum">
              <a:rPr lang="en-GB" smtClean="0"/>
              <a:t>16</a:t>
            </a:fld>
            <a:endParaRPr lang="en-GB"/>
          </a:p>
        </p:txBody>
      </p:sp>
    </p:spTree>
    <p:extLst>
      <p:ext uri="{BB962C8B-B14F-4D97-AF65-F5344CB8AC3E}">
        <p14:creationId xmlns:p14="http://schemas.microsoft.com/office/powerpoint/2010/main" val="27050986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SharePoint is also a collaboration software but more focused on document management. It fulfils the criteria laid out beforehand and might be a bit better in terms of metadata features as it has an elaborate system of different types of tags </a:t>
            </a:r>
          </a:p>
          <a:p>
            <a:endParaRPr lang="en-GB" dirty="0"/>
          </a:p>
        </p:txBody>
      </p:sp>
      <p:sp>
        <p:nvSpPr>
          <p:cNvPr id="4" name="Slide Number Placeholder 3"/>
          <p:cNvSpPr>
            <a:spLocks noGrp="1"/>
          </p:cNvSpPr>
          <p:nvPr>
            <p:ph type="sldNum" sz="quarter" idx="10"/>
          </p:nvPr>
        </p:nvSpPr>
        <p:spPr/>
        <p:txBody>
          <a:bodyPr/>
          <a:lstStyle/>
          <a:p>
            <a:fld id="{EAA26957-3063-4AF5-9C10-771E4439D98E}" type="slidenum">
              <a:rPr lang="en-GB" smtClean="0"/>
              <a:t>17</a:t>
            </a:fld>
            <a:endParaRPr lang="en-GB"/>
          </a:p>
        </p:txBody>
      </p:sp>
    </p:spTree>
    <p:extLst>
      <p:ext uri="{BB962C8B-B14F-4D97-AF65-F5344CB8AC3E}">
        <p14:creationId xmlns:p14="http://schemas.microsoft.com/office/powerpoint/2010/main" val="315192597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It allows to add arbitrary numbers of metadata fields of different types and allows to make them mandatory or not. Functionality like this would have to be implemented in the interface if Confluence was used.</a:t>
            </a:r>
          </a:p>
          <a:p>
            <a:endParaRPr lang="en-GB" dirty="0"/>
          </a:p>
          <a:p>
            <a:r>
              <a:rPr lang="en-GB" dirty="0"/>
              <a:t>I stole this screenshots from https://redmondmag.com/articles/2018/04/11/metadata-sharepoint-document-libraries.aspx</a:t>
            </a:r>
          </a:p>
        </p:txBody>
      </p:sp>
      <p:sp>
        <p:nvSpPr>
          <p:cNvPr id="4" name="Slide Number Placeholder 3"/>
          <p:cNvSpPr>
            <a:spLocks noGrp="1"/>
          </p:cNvSpPr>
          <p:nvPr>
            <p:ph type="sldNum" sz="quarter" idx="10"/>
          </p:nvPr>
        </p:nvSpPr>
        <p:spPr/>
        <p:txBody>
          <a:bodyPr/>
          <a:lstStyle/>
          <a:p>
            <a:fld id="{EAA26957-3063-4AF5-9C10-771E4439D98E}" type="slidenum">
              <a:rPr lang="en-GB" smtClean="0"/>
              <a:t>18</a:t>
            </a:fld>
            <a:endParaRPr lang="en-GB"/>
          </a:p>
        </p:txBody>
      </p:sp>
    </p:spTree>
    <p:extLst>
      <p:ext uri="{BB962C8B-B14F-4D97-AF65-F5344CB8AC3E}">
        <p14:creationId xmlns:p14="http://schemas.microsoft.com/office/powerpoint/2010/main" val="237487801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third option is </a:t>
            </a:r>
            <a:r>
              <a:rPr lang="en-GB" dirty="0" err="1"/>
              <a:t>Zenodo</a:t>
            </a:r>
            <a:r>
              <a:rPr lang="en-GB" dirty="0"/>
              <a:t>, a data repository developed and run by CERN. As the other systems, it can take any type of files and like SharePoint it has an elaborate metadata system.</a:t>
            </a:r>
          </a:p>
          <a:p>
            <a:r>
              <a:rPr lang="en-GB" dirty="0"/>
              <a:t>Currently a disadvantage is the status of the API which is under development and most elements are still in beta.</a:t>
            </a:r>
          </a:p>
          <a:p>
            <a:endParaRPr lang="en-GB" dirty="0"/>
          </a:p>
          <a:p>
            <a:r>
              <a:rPr lang="en-GB" dirty="0"/>
              <a:t>(</a:t>
            </a:r>
            <a:r>
              <a:rPr lang="en-GB" dirty="0" err="1"/>
              <a:t>Zenodo</a:t>
            </a:r>
            <a:r>
              <a:rPr lang="en-GB" dirty="0"/>
              <a:t> also has a number of other features like version control, that are of less interest in our context)</a:t>
            </a:r>
          </a:p>
        </p:txBody>
      </p:sp>
      <p:sp>
        <p:nvSpPr>
          <p:cNvPr id="4" name="Slide Number Placeholder 3"/>
          <p:cNvSpPr>
            <a:spLocks noGrp="1"/>
          </p:cNvSpPr>
          <p:nvPr>
            <p:ph type="sldNum" sz="quarter" idx="10"/>
          </p:nvPr>
        </p:nvSpPr>
        <p:spPr/>
        <p:txBody>
          <a:bodyPr/>
          <a:lstStyle/>
          <a:p>
            <a:fld id="{EAA26957-3063-4AF5-9C10-771E4439D98E}" type="slidenum">
              <a:rPr lang="en-GB" smtClean="0"/>
              <a:t>19</a:t>
            </a:fld>
            <a:endParaRPr lang="en-GB"/>
          </a:p>
        </p:txBody>
      </p:sp>
    </p:spTree>
    <p:extLst>
      <p:ext uri="{BB962C8B-B14F-4D97-AF65-F5344CB8AC3E}">
        <p14:creationId xmlns:p14="http://schemas.microsoft.com/office/powerpoint/2010/main" val="12244059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GB" dirty="0"/>
          </a:p>
        </p:txBody>
      </p:sp>
      <p:sp>
        <p:nvSpPr>
          <p:cNvPr id="4" name="Slide Number Placeholder 3"/>
          <p:cNvSpPr>
            <a:spLocks noGrp="1"/>
          </p:cNvSpPr>
          <p:nvPr>
            <p:ph type="sldNum" sz="quarter" idx="10"/>
          </p:nvPr>
        </p:nvSpPr>
        <p:spPr/>
        <p:txBody>
          <a:bodyPr/>
          <a:lstStyle/>
          <a:p>
            <a:fld id="{EAA26957-3063-4AF5-9C10-771E4439D98E}" type="slidenum">
              <a:rPr lang="en-GB" smtClean="0"/>
              <a:t>2</a:t>
            </a:fld>
            <a:endParaRPr lang="en-GB"/>
          </a:p>
        </p:txBody>
      </p:sp>
    </p:spTree>
    <p:extLst>
      <p:ext uri="{BB962C8B-B14F-4D97-AF65-F5344CB8AC3E}">
        <p14:creationId xmlns:p14="http://schemas.microsoft.com/office/powerpoint/2010/main" val="35439512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Here are some screen shots showing various options to add metadata to uploaded data – this is of course the original interface of </a:t>
            </a:r>
            <a:r>
              <a:rPr lang="en-GB" dirty="0" err="1"/>
              <a:t>zenodo</a:t>
            </a:r>
            <a:r>
              <a:rPr lang="en-GB" dirty="0"/>
              <a:t> which would have to be fed through the planned interface embedded in the wiki.</a:t>
            </a:r>
          </a:p>
          <a:p>
            <a:endParaRPr lang="en-GB" dirty="0"/>
          </a:p>
          <a:p>
            <a:r>
              <a:rPr lang="en-GB" dirty="0" err="1"/>
              <a:t>Zenodo</a:t>
            </a:r>
            <a:r>
              <a:rPr lang="en-GB" dirty="0"/>
              <a:t> also has a number of other features like version control, that are of less interest in our context</a:t>
            </a:r>
          </a:p>
        </p:txBody>
      </p:sp>
      <p:sp>
        <p:nvSpPr>
          <p:cNvPr id="4" name="Slide Number Placeholder 3"/>
          <p:cNvSpPr>
            <a:spLocks noGrp="1"/>
          </p:cNvSpPr>
          <p:nvPr>
            <p:ph type="sldNum" sz="quarter" idx="10"/>
          </p:nvPr>
        </p:nvSpPr>
        <p:spPr/>
        <p:txBody>
          <a:bodyPr/>
          <a:lstStyle/>
          <a:p>
            <a:fld id="{EAA26957-3063-4AF5-9C10-771E4439D98E}" type="slidenum">
              <a:rPr lang="en-GB" smtClean="0"/>
              <a:t>20</a:t>
            </a:fld>
            <a:endParaRPr lang="en-GB"/>
          </a:p>
        </p:txBody>
      </p:sp>
    </p:spTree>
    <p:extLst>
      <p:ext uri="{BB962C8B-B14F-4D97-AF65-F5344CB8AC3E}">
        <p14:creationId xmlns:p14="http://schemas.microsoft.com/office/powerpoint/2010/main" val="20692276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slide provides a quick head to head comparison of the three systems in terms of Pros and Cons – Factors considered here are the experience with each system a </a:t>
            </a:r>
            <a:r>
              <a:rPr lang="en-GB" dirty="0" err="1"/>
              <a:t>Géant</a:t>
            </a:r>
            <a:r>
              <a:rPr lang="en-GB" dirty="0"/>
              <a:t>, the metadata system and how easy it will be to implement the interface.</a:t>
            </a:r>
          </a:p>
          <a:p>
            <a:r>
              <a:rPr lang="en-GB" dirty="0"/>
              <a:t>This table is quite preliminary but there seems  to be maybe a slight advantage for SharePoint at this point in time</a:t>
            </a:r>
          </a:p>
        </p:txBody>
      </p:sp>
      <p:sp>
        <p:nvSpPr>
          <p:cNvPr id="4" name="Slide Number Placeholder 3"/>
          <p:cNvSpPr>
            <a:spLocks noGrp="1"/>
          </p:cNvSpPr>
          <p:nvPr>
            <p:ph type="sldNum" sz="quarter" idx="10"/>
          </p:nvPr>
        </p:nvSpPr>
        <p:spPr/>
        <p:txBody>
          <a:bodyPr/>
          <a:lstStyle/>
          <a:p>
            <a:fld id="{EAA26957-3063-4AF5-9C10-771E4439D98E}" type="slidenum">
              <a:rPr lang="en-GB" smtClean="0"/>
              <a:t>21</a:t>
            </a:fld>
            <a:endParaRPr lang="en-GB"/>
          </a:p>
        </p:txBody>
      </p:sp>
    </p:spTree>
    <p:extLst>
      <p:ext uri="{BB962C8B-B14F-4D97-AF65-F5344CB8AC3E}">
        <p14:creationId xmlns:p14="http://schemas.microsoft.com/office/powerpoint/2010/main" val="281869357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 will end this presentation with a brief action list of things to be done (all of which have been mentioned in the last 20 minutes)</a:t>
            </a:r>
          </a:p>
          <a:p>
            <a:pPr marL="171450" indent="-171450">
              <a:buFontTx/>
              <a:buChar char="-"/>
            </a:pPr>
            <a:r>
              <a:rPr lang="en-GB" dirty="0"/>
              <a:t>A backends system needs to be picked</a:t>
            </a:r>
          </a:p>
          <a:p>
            <a:pPr marL="171450" indent="-171450">
              <a:buFontTx/>
              <a:buChar char="-"/>
            </a:pPr>
            <a:r>
              <a:rPr lang="en-GB" dirty="0"/>
              <a:t>A metadata system needs to be designed </a:t>
            </a:r>
          </a:p>
          <a:p>
            <a:pPr marL="171450" indent="-171450">
              <a:buFontTx/>
              <a:buChar char="-"/>
            </a:pPr>
            <a:r>
              <a:rPr lang="en-GB" dirty="0"/>
              <a:t>The interface functionality needs to be implemented (and tested)</a:t>
            </a:r>
          </a:p>
          <a:p>
            <a:pPr marL="171450" indent="-171450">
              <a:buFontTx/>
              <a:buChar char="-"/>
            </a:pPr>
            <a:r>
              <a:rPr lang="en-GB" dirty="0"/>
              <a:t>A roll-out needs to be preceded by a communication offensive.</a:t>
            </a:r>
          </a:p>
          <a:p>
            <a:pPr marL="171450" indent="-171450">
              <a:buFontTx/>
              <a:buChar char="-"/>
            </a:pPr>
            <a:endParaRPr lang="en-GB" dirty="0"/>
          </a:p>
        </p:txBody>
      </p:sp>
      <p:sp>
        <p:nvSpPr>
          <p:cNvPr id="4" name="Slide Number Placeholder 3"/>
          <p:cNvSpPr>
            <a:spLocks noGrp="1"/>
          </p:cNvSpPr>
          <p:nvPr>
            <p:ph type="sldNum" sz="quarter" idx="10"/>
          </p:nvPr>
        </p:nvSpPr>
        <p:spPr/>
        <p:txBody>
          <a:bodyPr/>
          <a:lstStyle/>
          <a:p>
            <a:fld id="{EAA26957-3063-4AF5-9C10-771E4439D98E}" type="slidenum">
              <a:rPr lang="en-GB" smtClean="0"/>
              <a:t>22</a:t>
            </a:fld>
            <a:endParaRPr lang="en-GB"/>
          </a:p>
        </p:txBody>
      </p:sp>
    </p:spTree>
    <p:extLst>
      <p:ext uri="{BB962C8B-B14F-4D97-AF65-F5344CB8AC3E}">
        <p14:creationId xmlns:p14="http://schemas.microsoft.com/office/powerpoint/2010/main" val="133452987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Thanks for listening and I am happy to take any questions now.</a:t>
            </a:r>
          </a:p>
        </p:txBody>
      </p:sp>
      <p:sp>
        <p:nvSpPr>
          <p:cNvPr id="4" name="Slide Number Placeholder 3"/>
          <p:cNvSpPr>
            <a:spLocks noGrp="1"/>
          </p:cNvSpPr>
          <p:nvPr>
            <p:ph type="sldNum" sz="quarter" idx="10"/>
          </p:nvPr>
        </p:nvSpPr>
        <p:spPr/>
        <p:txBody>
          <a:bodyPr/>
          <a:lstStyle/>
          <a:p>
            <a:fld id="{EAA26957-3063-4AF5-9C10-771E4439D98E}" type="slidenum">
              <a:rPr lang="en-GB" smtClean="0"/>
              <a:t>23</a:t>
            </a:fld>
            <a:endParaRPr lang="en-GB"/>
          </a:p>
        </p:txBody>
      </p:sp>
    </p:spTree>
    <p:extLst>
      <p:ext uri="{BB962C8B-B14F-4D97-AF65-F5344CB8AC3E}">
        <p14:creationId xmlns:p14="http://schemas.microsoft.com/office/powerpoint/2010/main" val="36331047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On this slide you’ll find some thoughts about a central repository:</a:t>
            </a:r>
          </a:p>
          <a:p>
            <a:pPr marL="171450" indent="-171450">
              <a:buFontTx/>
              <a:buChar char="-"/>
            </a:pPr>
            <a:r>
              <a:rPr lang="en-GB" dirty="0"/>
              <a:t>It should be searchable, ideally using relevant metadata</a:t>
            </a:r>
          </a:p>
          <a:p>
            <a:pPr marL="171450" indent="-171450">
              <a:buFontTx/>
              <a:buChar char="-"/>
            </a:pPr>
            <a:r>
              <a:rPr lang="en-GB" dirty="0"/>
              <a:t>It would also provide quantifiable metrics (number of views but also number or presentations) which would help </a:t>
            </a:r>
            <a:r>
              <a:rPr lang="en-GB" dirty="0" err="1"/>
              <a:t>Géant</a:t>
            </a:r>
            <a:r>
              <a:rPr lang="en-GB" dirty="0"/>
              <a:t> to support its community efforts</a:t>
            </a:r>
          </a:p>
          <a:p>
            <a:pPr marL="171450" indent="-171450">
              <a:buFontTx/>
              <a:buChar char="-"/>
            </a:pPr>
            <a:r>
              <a:rPr lang="en-GB" dirty="0"/>
              <a:t>In terms of contents, it would contain, of course all future presentations (the future starting with the roll-out of the new system) but also legacy presentation – all in all the number of documents will be 100s, maybe in the low 1000s but not a huge amount for any document managing system</a:t>
            </a:r>
          </a:p>
          <a:p>
            <a:pPr marL="171450" indent="-171450">
              <a:buFontTx/>
              <a:buChar char="-"/>
            </a:pPr>
            <a:r>
              <a:rPr lang="en-GB" dirty="0"/>
              <a:t>Still it raises some questions</a:t>
            </a:r>
          </a:p>
          <a:p>
            <a:pPr marL="628650" lvl="1" indent="-171450">
              <a:buFontTx/>
              <a:buChar char="-"/>
            </a:pPr>
            <a:r>
              <a:rPr lang="en-GB" dirty="0"/>
              <a:t>What systems could be used?</a:t>
            </a:r>
          </a:p>
          <a:p>
            <a:pPr marL="628650" lvl="1" indent="-171450">
              <a:buFontTx/>
              <a:buChar char="-"/>
            </a:pPr>
            <a:r>
              <a:rPr lang="en-GB" dirty="0"/>
              <a:t>How to handle the question of legacy documents?</a:t>
            </a:r>
          </a:p>
          <a:p>
            <a:pPr marL="628650" lvl="1" indent="-171450">
              <a:buFontTx/>
              <a:buChar char="-"/>
            </a:pPr>
            <a:r>
              <a:rPr lang="en-GB" dirty="0"/>
              <a:t>More technically:</a:t>
            </a:r>
          </a:p>
          <a:p>
            <a:pPr marL="1085850" lvl="2" indent="-171450">
              <a:buFontTx/>
              <a:buChar char="-"/>
            </a:pPr>
            <a:r>
              <a:rPr lang="en-GB" dirty="0"/>
              <a:t>What metadata will be needed and how will they be acquired?</a:t>
            </a:r>
          </a:p>
          <a:p>
            <a:pPr marL="1085850" lvl="2" indent="-171450">
              <a:buFontTx/>
              <a:buChar char="-"/>
            </a:pPr>
            <a:r>
              <a:rPr lang="en-GB" dirty="0"/>
              <a:t>And how to make the new system so simple that it will be used?</a:t>
            </a:r>
          </a:p>
          <a:p>
            <a:pPr marL="171450" lvl="0" indent="-171450">
              <a:buFontTx/>
              <a:buChar char="-"/>
            </a:pPr>
            <a:r>
              <a:rPr lang="en-GB" dirty="0"/>
              <a:t> </a:t>
            </a:r>
          </a:p>
        </p:txBody>
      </p:sp>
      <p:sp>
        <p:nvSpPr>
          <p:cNvPr id="4" name="Slide Number Placeholder 3"/>
          <p:cNvSpPr>
            <a:spLocks noGrp="1"/>
          </p:cNvSpPr>
          <p:nvPr>
            <p:ph type="sldNum" sz="quarter" idx="10"/>
          </p:nvPr>
        </p:nvSpPr>
        <p:spPr/>
        <p:txBody>
          <a:bodyPr/>
          <a:lstStyle/>
          <a:p>
            <a:fld id="{EAA26957-3063-4AF5-9C10-771E4439D98E}" type="slidenum">
              <a:rPr lang="en-GB" smtClean="0"/>
              <a:t>3</a:t>
            </a:fld>
            <a:endParaRPr lang="en-GB"/>
          </a:p>
        </p:txBody>
      </p:sp>
    </p:spTree>
    <p:extLst>
      <p:ext uri="{BB962C8B-B14F-4D97-AF65-F5344CB8AC3E}">
        <p14:creationId xmlns:p14="http://schemas.microsoft.com/office/powerpoint/2010/main" val="18431833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High level concept which is based on the premises to change as little as possible of the current system</a:t>
            </a:r>
          </a:p>
          <a:p>
            <a:r>
              <a:rPr lang="en-GB" dirty="0"/>
              <a:t>The Wikis would continue to serve as the face of the SIG and would have the added functionality to allow access to the central repository to upload documents and to search for archived documents (and view/download the latter). </a:t>
            </a:r>
          </a:p>
          <a:p>
            <a:r>
              <a:rPr lang="en-GB" dirty="0"/>
              <a:t>This would give the system 3 parts, the Frontend (i.e. the Wiki), the backend (i.e. the repository) and the interface (or interfaces) between the two</a:t>
            </a:r>
          </a:p>
        </p:txBody>
      </p:sp>
      <p:sp>
        <p:nvSpPr>
          <p:cNvPr id="4" name="Slide Number Placeholder 3"/>
          <p:cNvSpPr>
            <a:spLocks noGrp="1"/>
          </p:cNvSpPr>
          <p:nvPr>
            <p:ph type="sldNum" sz="quarter" idx="10"/>
          </p:nvPr>
        </p:nvSpPr>
        <p:spPr/>
        <p:txBody>
          <a:bodyPr/>
          <a:lstStyle/>
          <a:p>
            <a:fld id="{EAA26957-3063-4AF5-9C10-771E4439D98E}" type="slidenum">
              <a:rPr lang="en-GB" smtClean="0"/>
              <a:t>4</a:t>
            </a:fld>
            <a:endParaRPr lang="en-GB"/>
          </a:p>
        </p:txBody>
      </p:sp>
    </p:spTree>
    <p:extLst>
      <p:ext uri="{BB962C8B-B14F-4D97-AF65-F5344CB8AC3E}">
        <p14:creationId xmlns:p14="http://schemas.microsoft.com/office/powerpoint/2010/main" val="36645496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AA26957-3063-4AF5-9C10-771E4439D98E}" type="slidenum">
              <a:rPr lang="en-GB" smtClean="0"/>
              <a:t>5</a:t>
            </a:fld>
            <a:endParaRPr lang="en-GB"/>
          </a:p>
        </p:txBody>
      </p:sp>
    </p:spTree>
    <p:extLst>
      <p:ext uri="{BB962C8B-B14F-4D97-AF65-F5344CB8AC3E}">
        <p14:creationId xmlns:p14="http://schemas.microsoft.com/office/powerpoint/2010/main" val="28073445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Crucial for such a system will be the interfaces as they need to provide the functionalities provided here</a:t>
            </a:r>
          </a:p>
          <a:p>
            <a:r>
              <a:rPr lang="en-GB" dirty="0"/>
              <a:t>The search function is pretty clear (though this can certainly be embellished with a search mask) but the upload function will be very important as the upload is the moment where the all-important meta-data are added to the document</a:t>
            </a:r>
          </a:p>
          <a:p>
            <a:r>
              <a:rPr lang="en-GB" dirty="0"/>
              <a:t>Current thinking is presented here – in addition to title, SIG/TF and date, keywords should be added and possibly and abstract. Not all of these metadata need to be mandatory, of course. As the metadata (especially keywords) will be SIG specific, this will require feedback from users</a:t>
            </a:r>
          </a:p>
        </p:txBody>
      </p:sp>
      <p:sp>
        <p:nvSpPr>
          <p:cNvPr id="4" name="Slide Number Placeholder 3"/>
          <p:cNvSpPr>
            <a:spLocks noGrp="1"/>
          </p:cNvSpPr>
          <p:nvPr>
            <p:ph type="sldNum" sz="quarter" idx="10"/>
          </p:nvPr>
        </p:nvSpPr>
        <p:spPr/>
        <p:txBody>
          <a:bodyPr/>
          <a:lstStyle/>
          <a:p>
            <a:fld id="{EAA26957-3063-4AF5-9C10-771E4439D98E}" type="slidenum">
              <a:rPr lang="en-GB" smtClean="0"/>
              <a:t>6</a:t>
            </a:fld>
            <a:endParaRPr lang="en-GB"/>
          </a:p>
        </p:txBody>
      </p:sp>
    </p:spTree>
    <p:extLst>
      <p:ext uri="{BB962C8B-B14F-4D97-AF65-F5344CB8AC3E}">
        <p14:creationId xmlns:p14="http://schemas.microsoft.com/office/powerpoint/2010/main" val="12022293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Problem here:</a:t>
            </a:r>
          </a:p>
          <a:p>
            <a:pPr marL="171450" indent="-171450">
              <a:buFontTx/>
              <a:buChar char="-"/>
            </a:pPr>
            <a:r>
              <a:rPr lang="en-GB" dirty="0"/>
              <a:t>Until now, upload procedures were up to the SIG/TF (in some, the secretary asks for the presentation and then uploads it, in others an upload link is provided)</a:t>
            </a:r>
          </a:p>
          <a:p>
            <a:pPr marL="171450" indent="-171450">
              <a:buFontTx/>
              <a:buChar char="-"/>
            </a:pPr>
            <a:r>
              <a:rPr lang="en-GB" dirty="0"/>
              <a:t>The upload interface would require the presenters to provide as the very least keywords as this is not something a secretary could do</a:t>
            </a:r>
          </a:p>
        </p:txBody>
      </p:sp>
      <p:sp>
        <p:nvSpPr>
          <p:cNvPr id="4" name="Slide Number Placeholder 3"/>
          <p:cNvSpPr>
            <a:spLocks noGrp="1"/>
          </p:cNvSpPr>
          <p:nvPr>
            <p:ph type="sldNum" sz="quarter" idx="10"/>
          </p:nvPr>
        </p:nvSpPr>
        <p:spPr/>
        <p:txBody>
          <a:bodyPr/>
          <a:lstStyle/>
          <a:p>
            <a:fld id="{EAA26957-3063-4AF5-9C10-771E4439D98E}" type="slidenum">
              <a:rPr lang="en-GB" smtClean="0"/>
              <a:t>7</a:t>
            </a:fld>
            <a:endParaRPr lang="en-GB"/>
          </a:p>
        </p:txBody>
      </p:sp>
    </p:spTree>
    <p:extLst>
      <p:ext uri="{BB962C8B-B14F-4D97-AF65-F5344CB8AC3E}">
        <p14:creationId xmlns:p14="http://schemas.microsoft.com/office/powerpoint/2010/main" val="34376783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AA26957-3063-4AF5-9C10-771E4439D98E}" type="slidenum">
              <a:rPr lang="en-GB" smtClean="0"/>
              <a:t>8</a:t>
            </a:fld>
            <a:endParaRPr lang="en-GB"/>
          </a:p>
        </p:txBody>
      </p:sp>
    </p:spTree>
    <p:extLst>
      <p:ext uri="{BB962C8B-B14F-4D97-AF65-F5344CB8AC3E}">
        <p14:creationId xmlns:p14="http://schemas.microsoft.com/office/powerpoint/2010/main" val="5619149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Quick overview over the landscape of currently active SIGs and TFs (10 SIGs and 3 TFs)</a:t>
            </a:r>
          </a:p>
        </p:txBody>
      </p:sp>
      <p:sp>
        <p:nvSpPr>
          <p:cNvPr id="4" name="Slide Number Placeholder 3"/>
          <p:cNvSpPr>
            <a:spLocks noGrp="1"/>
          </p:cNvSpPr>
          <p:nvPr>
            <p:ph type="sldNum" sz="quarter" idx="10"/>
          </p:nvPr>
        </p:nvSpPr>
        <p:spPr/>
        <p:txBody>
          <a:bodyPr/>
          <a:lstStyle/>
          <a:p>
            <a:fld id="{EAA26957-3063-4AF5-9C10-771E4439D98E}" type="slidenum">
              <a:rPr lang="en-GB" smtClean="0"/>
              <a:t>9</a:t>
            </a:fld>
            <a:endParaRPr lang="en-GB"/>
          </a:p>
        </p:txBody>
      </p:sp>
    </p:spTree>
    <p:extLst>
      <p:ext uri="{BB962C8B-B14F-4D97-AF65-F5344CB8AC3E}">
        <p14:creationId xmlns:p14="http://schemas.microsoft.com/office/powerpoint/2010/main" val="198719265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2.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3.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4.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5.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6.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7.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8.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9.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0.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2.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3.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4.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5.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6.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7.jp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8.jp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9.jp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0.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4"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6"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itle Placeholder 1"/>
          <p:cNvSpPr>
            <a:spLocks noGrp="1"/>
          </p:cNvSpPr>
          <p:nvPr>
            <p:ph type="title"/>
          </p:nvPr>
        </p:nvSpPr>
        <p:spPr>
          <a:xfrm>
            <a:off x="1562986" y="705164"/>
            <a:ext cx="9894723" cy="430909"/>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11"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18340795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825625"/>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11"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2"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27758571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11"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2"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31619654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7" name="Text Placeholder 24"/>
          <p:cNvSpPr>
            <a:spLocks noGrp="1"/>
          </p:cNvSpPr>
          <p:nvPr>
            <p:ph idx="1"/>
          </p:nvPr>
        </p:nvSpPr>
        <p:spPr>
          <a:xfrm>
            <a:off x="1562986" y="1417948"/>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9" name="Picture 8"/>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13"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4"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31332055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6"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8" name="Picture 7"/>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1"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8550346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825625"/>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0"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18088894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0"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1588102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6"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0"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1623428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825625"/>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0"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6927079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431802"/>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0"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25630975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0"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38406311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pic>
        <p:nvPicPr>
          <p:cNvPr id="4" name="Picture 3"/>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Title Placeholder 1"/>
          <p:cNvSpPr>
            <a:spLocks noGrp="1"/>
          </p:cNvSpPr>
          <p:nvPr>
            <p:ph type="title"/>
          </p:nvPr>
        </p:nvSpPr>
        <p:spPr>
          <a:xfrm>
            <a:off x="1562986" y="705164"/>
            <a:ext cx="9894723" cy="430909"/>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12"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4"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352487018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354571"/>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0"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278068410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404093"/>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0"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169043164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825625"/>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0"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412970754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417948"/>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0"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65982149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54879"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825625"/>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0"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388382821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4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35457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0"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38837511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5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55418"/>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389207"/>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9"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10563594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6_Custom Layou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3" name="Text Placeholder 24"/>
          <p:cNvSpPr>
            <a:spLocks noGrp="1"/>
          </p:cNvSpPr>
          <p:nvPr>
            <p:ph idx="1"/>
          </p:nvPr>
        </p:nvSpPr>
        <p:spPr>
          <a:xfrm>
            <a:off x="1562986" y="1375352"/>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0"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164588097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7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375352"/>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0"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95439914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8_Custom Layou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3" name="Text Placeholder 24"/>
          <p:cNvSpPr>
            <a:spLocks noGrp="1"/>
          </p:cNvSpPr>
          <p:nvPr>
            <p:ph idx="1"/>
          </p:nvPr>
        </p:nvSpPr>
        <p:spPr>
          <a:xfrm>
            <a:off x="1562986" y="1375352"/>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0"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32925381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Title 5"/>
          <p:cNvSpPr>
            <a:spLocks noGrp="1"/>
          </p:cNvSpPr>
          <p:nvPr>
            <p:ph type="title"/>
          </p:nvPr>
        </p:nvSpPr>
        <p:spPr/>
        <p:txBody>
          <a:bodyPr/>
          <a:lstStyle/>
          <a:p>
            <a:r>
              <a:rPr lang="en-US"/>
              <a:t>Click to edit Master title style</a:t>
            </a:r>
            <a:endParaRPr lang="en-GB"/>
          </a:p>
        </p:txBody>
      </p:sp>
      <p:sp>
        <p:nvSpPr>
          <p:cNvPr id="11"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2"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20009267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3748" y="-8626"/>
            <a:ext cx="2868252" cy="6866709"/>
          </a:xfrm>
          <a:prstGeom prst="rect">
            <a:avLst/>
          </a:prstGeom>
        </p:spPr>
      </p:pic>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1"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14289312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2"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40977827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31802"/>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1"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2"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4769233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825625"/>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1"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2"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26558624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90968"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1"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2"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16126088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1"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2"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27420653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62986" y="705164"/>
            <a:ext cx="9894723" cy="430909"/>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1562986" y="1353031"/>
            <a:ext cx="807285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Slide Number Placeholder 3"/>
          <p:cNvSpPr>
            <a:spLocks noGrp="1"/>
          </p:cNvSpPr>
          <p:nvPr>
            <p:ph type="sldNum" sz="quarter" idx="4"/>
          </p:nvPr>
        </p:nvSpPr>
        <p:spPr>
          <a:xfrm>
            <a:off x="579120" y="6394450"/>
            <a:ext cx="67056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3EB0FA4-9B1C-4D6B-AF0A-97437B69127A}" type="slidenum">
              <a:rPr lang="en-GB" smtClean="0"/>
              <a:t>‹#›</a:t>
            </a:fld>
            <a:endParaRPr lang="en-GB"/>
          </a:p>
        </p:txBody>
      </p:sp>
    </p:spTree>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 id="2147483668" r:id="rId12"/>
    <p:sldLayoutId id="2147483669" r:id="rId13"/>
    <p:sldLayoutId id="2147483670" r:id="rId14"/>
    <p:sldLayoutId id="2147483671" r:id="rId15"/>
    <p:sldLayoutId id="2147483672" r:id="rId16"/>
    <p:sldLayoutId id="2147483673" r:id="rId17"/>
    <p:sldLayoutId id="2147483674" r:id="rId18"/>
    <p:sldLayoutId id="2147483675" r:id="rId19"/>
    <p:sldLayoutId id="2147483676" r:id="rId20"/>
    <p:sldLayoutId id="2147483677" r:id="rId21"/>
    <p:sldLayoutId id="2147483678" r:id="rId22"/>
    <p:sldLayoutId id="2147483679" r:id="rId23"/>
    <p:sldLayoutId id="2147483680" r:id="rId24"/>
    <p:sldLayoutId id="2147483681" r:id="rId25"/>
    <p:sldLayoutId id="2147483682" r:id="rId26"/>
    <p:sldLayoutId id="2147483683" r:id="rId27"/>
    <p:sldLayoutId id="2147483684" r:id="rId28"/>
    <p:sldLayoutId id="2147483685" r:id="rId29"/>
  </p:sldLayoutIdLst>
  <p:hf hdr="0" ftr="0" dt="0"/>
  <p:txStyles>
    <p:titleStyle>
      <a:lvl1pPr algn="l" defTabSz="914400" rtl="0" eaLnBrk="1" latinLnBrk="0" hangingPunct="1">
        <a:lnSpc>
          <a:spcPct val="90000"/>
        </a:lnSpc>
        <a:spcBef>
          <a:spcPct val="0"/>
        </a:spcBef>
        <a:buNone/>
        <a:defRPr sz="3200" kern="1200">
          <a:solidFill>
            <a:schemeClr val="accent1">
              <a:lumMod val="50000"/>
            </a:schemeClr>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2.png"/></Relationships>
</file>

<file path=ppt/slides/_rels/slide1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3.xml"/><Relationship Id="rId1" Type="http://schemas.openxmlformats.org/officeDocument/2006/relationships/slideLayout" Target="../slideLayouts/slideLayout25.xml"/><Relationship Id="rId5" Type="http://schemas.openxmlformats.org/officeDocument/2006/relationships/image" Target="../media/image37.png"/><Relationship Id="rId4" Type="http://schemas.openxmlformats.org/officeDocument/2006/relationships/image" Target="../media/image42.png"/></Relationships>
</file>

<file path=ppt/slides/_rels/slide1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4.xml"/><Relationship Id="rId1" Type="http://schemas.openxmlformats.org/officeDocument/2006/relationships/slideLayout" Target="../slideLayouts/slideLayout10.xml"/><Relationship Id="rId6" Type="http://schemas.openxmlformats.org/officeDocument/2006/relationships/image" Target="../media/image46.png"/><Relationship Id="rId5" Type="http://schemas.openxmlformats.org/officeDocument/2006/relationships/image" Target="../media/image45.jpeg"/><Relationship Id="rId4" Type="http://schemas.openxmlformats.org/officeDocument/2006/relationships/image" Target="../media/image44.png"/></Relationships>
</file>

<file path=ppt/slides/_rels/slide1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5.xml"/><Relationship Id="rId1" Type="http://schemas.openxmlformats.org/officeDocument/2006/relationships/slideLayout" Target="../slideLayouts/slideLayout10.xml"/><Relationship Id="rId5" Type="http://schemas.openxmlformats.org/officeDocument/2006/relationships/image" Target="../media/image36.png"/><Relationship Id="rId4" Type="http://schemas.openxmlformats.org/officeDocument/2006/relationships/image" Target="../media/image48.jpeg"/></Relationships>
</file>

<file path=ppt/slides/_rels/slide16.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16.xml"/><Relationship Id="rId1" Type="http://schemas.openxmlformats.org/officeDocument/2006/relationships/slideLayout" Target="../slideLayouts/slideLayout10.xml"/><Relationship Id="rId6" Type="http://schemas.openxmlformats.org/officeDocument/2006/relationships/image" Target="../media/image36.png"/><Relationship Id="rId5" Type="http://schemas.openxmlformats.org/officeDocument/2006/relationships/image" Target="../media/image50.png"/><Relationship Id="rId4" Type="http://schemas.openxmlformats.org/officeDocument/2006/relationships/image" Target="../media/image49.png"/></Relationships>
</file>

<file path=ppt/slides/_rels/slide17.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7.xml"/><Relationship Id="rId1" Type="http://schemas.openxmlformats.org/officeDocument/2006/relationships/slideLayout" Target="../slideLayouts/slideLayout10.xml"/><Relationship Id="rId4" Type="http://schemas.openxmlformats.org/officeDocument/2006/relationships/image" Target="../media/image36.png"/></Relationships>
</file>

<file path=ppt/slides/_rels/slide1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8.xml"/><Relationship Id="rId1" Type="http://schemas.openxmlformats.org/officeDocument/2006/relationships/slideLayout" Target="../slideLayouts/slideLayout10.xml"/><Relationship Id="rId6" Type="http://schemas.openxmlformats.org/officeDocument/2006/relationships/image" Target="../media/image36.png"/><Relationship Id="rId5" Type="http://schemas.openxmlformats.org/officeDocument/2006/relationships/image" Target="../media/image52.png"/><Relationship Id="rId4" Type="http://schemas.openxmlformats.org/officeDocument/2006/relationships/image" Target="../media/image51.png"/></Relationships>
</file>

<file path=ppt/slides/_rels/slide19.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notesSlide" Target="../notesSlides/notesSlide19.xml"/><Relationship Id="rId1" Type="http://schemas.openxmlformats.org/officeDocument/2006/relationships/slideLayout" Target="../slideLayouts/slideLayout10.xml"/><Relationship Id="rId4" Type="http://schemas.openxmlformats.org/officeDocument/2006/relationships/image" Target="../media/image36.png"/></Relationships>
</file>

<file path=ppt/slides/_rels/slide2.xml.rels><?xml version="1.0" encoding="UTF-8" standalone="yes"?>
<Relationships xmlns="http://schemas.openxmlformats.org/package/2006/relationships"><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20.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53.jpeg"/><Relationship Id="rId7" Type="http://schemas.openxmlformats.org/officeDocument/2006/relationships/image" Target="../media/image57.svg"/><Relationship Id="rId2" Type="http://schemas.openxmlformats.org/officeDocument/2006/relationships/notesSlide" Target="../notesSlides/notesSlide20.xml"/><Relationship Id="rId1" Type="http://schemas.openxmlformats.org/officeDocument/2006/relationships/slideLayout" Target="../slideLayouts/slideLayout10.xml"/><Relationship Id="rId6" Type="http://schemas.openxmlformats.org/officeDocument/2006/relationships/image" Target="../media/image56.png"/><Relationship Id="rId5" Type="http://schemas.openxmlformats.org/officeDocument/2006/relationships/image" Target="../media/image55.png"/><Relationship Id="rId4" Type="http://schemas.openxmlformats.org/officeDocument/2006/relationships/image" Target="../media/image54.png"/></Relationships>
</file>

<file path=ppt/slides/_rels/slide21.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1.xml"/><Relationship Id="rId1" Type="http://schemas.openxmlformats.org/officeDocument/2006/relationships/slideLayout" Target="../slideLayouts/slideLayout10.xml"/><Relationship Id="rId6" Type="http://schemas.openxmlformats.org/officeDocument/2006/relationships/image" Target="../media/image36.png"/><Relationship Id="rId5" Type="http://schemas.openxmlformats.org/officeDocument/2006/relationships/image" Target="../media/image58.jpeg"/><Relationship Id="rId4" Type="http://schemas.openxmlformats.org/officeDocument/2006/relationships/image" Target="../media/image44.png"/></Relationships>
</file>

<file path=ppt/slides/_rels/slide2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2.xml"/><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59.png"/><Relationship Id="rId4" Type="http://schemas.openxmlformats.org/officeDocument/2006/relationships/image" Target="../media/image32.png"/></Relationships>
</file>

<file path=ppt/slides/_rels/slide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4.xml"/><Relationship Id="rId1" Type="http://schemas.openxmlformats.org/officeDocument/2006/relationships/slideLayout" Target="../slideLayouts/slideLayout10.xml"/><Relationship Id="rId6" Type="http://schemas.openxmlformats.org/officeDocument/2006/relationships/image" Target="../media/image34.png"/><Relationship Id="rId5" Type="http://schemas.openxmlformats.org/officeDocument/2006/relationships/image" Target="../media/image40.png"/><Relationship Id="rId4" Type="http://schemas.openxmlformats.org/officeDocument/2006/relationships/image" Target="../media/image39.svg"/></Relationships>
</file>

<file path=ppt/slides/_rels/slide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83EB0FA4-9B1C-4D6B-AF0A-97437B69127A}" type="slidenum">
              <a:rPr lang="en-GB" smtClean="0"/>
              <a:pPr/>
              <a:t>1</a:t>
            </a:fld>
            <a:r>
              <a:rPr lang="en-GB" dirty="0"/>
              <a:t>     |</a:t>
            </a:r>
          </a:p>
        </p:txBody>
      </p:sp>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l="29114" t="13460" r="32414" b="53353"/>
          <a:stretch/>
        </p:blipFill>
        <p:spPr>
          <a:xfrm flipH="1">
            <a:off x="0" y="-24064"/>
            <a:ext cx="12208809" cy="6882064"/>
          </a:xfrm>
          <a:prstGeom prst="rect">
            <a:avLst/>
          </a:prstGeom>
          <a:ln>
            <a:noFill/>
          </a:ln>
        </p:spPr>
      </p:pic>
      <p:sp>
        <p:nvSpPr>
          <p:cNvPr id="8" name="Text Placeholder 6"/>
          <p:cNvSpPr txBox="1">
            <a:spLocks/>
          </p:cNvSpPr>
          <p:nvPr/>
        </p:nvSpPr>
        <p:spPr>
          <a:xfrm>
            <a:off x="892439" y="2682447"/>
            <a:ext cx="5003270" cy="36067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400" dirty="0">
                <a:solidFill>
                  <a:schemeClr val="bg1"/>
                </a:solidFill>
                <a:latin typeface="Myriad Pro" panose="020B0503030403020204" pitchFamily="34" charset="0"/>
              </a:rPr>
              <a:t>Options and requirements</a:t>
            </a:r>
          </a:p>
        </p:txBody>
      </p:sp>
      <p:sp>
        <p:nvSpPr>
          <p:cNvPr id="11" name="Text Placeholder 6"/>
          <p:cNvSpPr txBox="1">
            <a:spLocks/>
          </p:cNvSpPr>
          <p:nvPr/>
        </p:nvSpPr>
        <p:spPr>
          <a:xfrm>
            <a:off x="892438" y="6087277"/>
            <a:ext cx="2427973" cy="42831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b="0" dirty="0">
                <a:solidFill>
                  <a:schemeClr val="bg1"/>
                </a:solidFill>
              </a:rPr>
              <a:t>www.geant.org</a:t>
            </a:r>
            <a:endParaRPr lang="en-GB" sz="2000" b="0" dirty="0">
              <a:solidFill>
                <a:schemeClr val="bg1"/>
              </a:solidFill>
            </a:endParaRPr>
          </a:p>
        </p:txBody>
      </p:sp>
      <p:sp>
        <p:nvSpPr>
          <p:cNvPr id="12" name="Text Placeholder 6"/>
          <p:cNvSpPr txBox="1">
            <a:spLocks/>
          </p:cNvSpPr>
          <p:nvPr/>
        </p:nvSpPr>
        <p:spPr>
          <a:xfrm>
            <a:off x="892439" y="3606739"/>
            <a:ext cx="6163776" cy="36067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2200" b="1" i="0" dirty="0">
                <a:solidFill>
                  <a:schemeClr val="bg1"/>
                </a:solidFill>
              </a:rPr>
              <a:t>Daniel Wüstenberg</a:t>
            </a:r>
          </a:p>
          <a:p>
            <a:pPr>
              <a:lnSpc>
                <a:spcPct val="100000"/>
              </a:lnSpc>
              <a:spcBef>
                <a:spcPts val="0"/>
              </a:spcBef>
            </a:pPr>
            <a:r>
              <a:rPr lang="en-US" sz="2000" i="1" dirty="0">
                <a:solidFill>
                  <a:schemeClr val="bg1"/>
                </a:solidFill>
              </a:rPr>
              <a:t>Community Research Officer</a:t>
            </a:r>
            <a:endParaRPr lang="en-GB" sz="2000" i="1" cap="all" baseline="0" dirty="0">
              <a:solidFill>
                <a:schemeClr val="bg1"/>
              </a:solidFill>
            </a:endParaRPr>
          </a:p>
        </p:txBody>
      </p:sp>
      <p:sp>
        <p:nvSpPr>
          <p:cNvPr id="13" name="Text Placeholder 6"/>
          <p:cNvSpPr txBox="1">
            <a:spLocks/>
          </p:cNvSpPr>
          <p:nvPr/>
        </p:nvSpPr>
        <p:spPr>
          <a:xfrm>
            <a:off x="892439" y="4740871"/>
            <a:ext cx="5003270" cy="36067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solidFill>
                  <a:schemeClr val="bg1"/>
                </a:solidFill>
              </a:rPr>
              <a:t> </a:t>
            </a:r>
            <a:endParaRPr lang="en-GB" sz="2000" dirty="0">
              <a:solidFill>
                <a:schemeClr val="bg1"/>
              </a:solidFill>
            </a:endParaRPr>
          </a:p>
        </p:txBody>
      </p:sp>
      <p:sp>
        <p:nvSpPr>
          <p:cNvPr id="14" name="Text Placeholder 6"/>
          <p:cNvSpPr txBox="1">
            <a:spLocks/>
          </p:cNvSpPr>
          <p:nvPr/>
        </p:nvSpPr>
        <p:spPr>
          <a:xfrm>
            <a:off x="882914" y="5223782"/>
            <a:ext cx="2394857" cy="42831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b="0" dirty="0">
                <a:solidFill>
                  <a:schemeClr val="bg1"/>
                </a:solidFill>
              </a:rPr>
              <a:t>Public</a:t>
            </a:r>
            <a:endParaRPr lang="en-GB" sz="1000" b="0" dirty="0">
              <a:solidFill>
                <a:schemeClr val="bg1">
                  <a:lumMod val="50000"/>
                </a:schemeClr>
              </a:solidFill>
            </a:endParaRPr>
          </a:p>
        </p:txBody>
      </p:sp>
      <p:sp>
        <p:nvSpPr>
          <p:cNvPr id="16" name="Text Placeholder 10"/>
          <p:cNvSpPr txBox="1">
            <a:spLocks/>
          </p:cNvSpPr>
          <p:nvPr/>
        </p:nvSpPr>
        <p:spPr>
          <a:xfrm>
            <a:off x="882913" y="2075740"/>
            <a:ext cx="9348742" cy="473242"/>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600" dirty="0">
                <a:solidFill>
                  <a:schemeClr val="bg1"/>
                </a:solidFill>
              </a:rPr>
              <a:t>A central community repository</a:t>
            </a:r>
          </a:p>
        </p:txBody>
      </p:sp>
      <p:pic>
        <p:nvPicPr>
          <p:cNvPr id="18" name="Picture 17"/>
          <p:cNvPicPr>
            <a:picLocks noChangeAspect="1"/>
          </p:cNvPicPr>
          <p:nvPr/>
        </p:nvPicPr>
        <p:blipFill rotWithShape="1">
          <a:blip r:embed="rId4" cstate="print">
            <a:extLst>
              <a:ext uri="{28A0092B-C50C-407E-A947-70E740481C1C}">
                <a14:useLocalDpi xmlns:a14="http://schemas.microsoft.com/office/drawing/2010/main" val="0"/>
              </a:ext>
            </a:extLst>
          </a:blip>
          <a:srcRect t="-1" b="-7428"/>
          <a:stretch/>
        </p:blipFill>
        <p:spPr>
          <a:xfrm>
            <a:off x="998895" y="520296"/>
            <a:ext cx="1432450" cy="876891"/>
          </a:xfrm>
          <a:prstGeom prst="rect">
            <a:avLst/>
          </a:prstGeom>
        </p:spPr>
      </p:pic>
    </p:spTree>
    <p:extLst>
      <p:ext uri="{BB962C8B-B14F-4D97-AF65-F5344CB8AC3E}">
        <p14:creationId xmlns:p14="http://schemas.microsoft.com/office/powerpoint/2010/main" val="2912880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0"/>
          <p:cNvSpPr txBox="1">
            <a:spLocks/>
          </p:cNvSpPr>
          <p:nvPr/>
        </p:nvSpPr>
        <p:spPr>
          <a:xfrm>
            <a:off x="1514605" y="669120"/>
            <a:ext cx="7898901" cy="646591"/>
          </a:xfrm>
          <a:prstGeom prst="rect">
            <a:avLst/>
          </a:prstGeom>
        </p:spPr>
        <p:txBody>
          <a:bodyPr anchor="t">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b="0" dirty="0">
                <a:solidFill>
                  <a:schemeClr val="accent1">
                    <a:lumMod val="50000"/>
                  </a:schemeClr>
                </a:solidFill>
              </a:rPr>
              <a:t>Running and maintenance</a:t>
            </a:r>
            <a:endParaRPr lang="en-US" b="0" dirty="0">
              <a:solidFill>
                <a:schemeClr val="accent1">
                  <a:lumMod val="50000"/>
                </a:schemeClr>
              </a:solidFill>
            </a:endParaRPr>
          </a:p>
        </p:txBody>
      </p:sp>
      <p:sp>
        <p:nvSpPr>
          <p:cNvPr id="5" name="Rectangle 4"/>
          <p:cNvSpPr/>
          <p:nvPr/>
        </p:nvSpPr>
        <p:spPr>
          <a:xfrm>
            <a:off x="990950" y="2055187"/>
            <a:ext cx="8525190" cy="6986528"/>
          </a:xfrm>
          <a:prstGeom prst="rect">
            <a:avLst/>
          </a:prstGeom>
          <a:ln>
            <a:noFill/>
          </a:ln>
        </p:spPr>
        <p:txBody>
          <a:bodyPr wrap="square">
            <a:spAutoFit/>
          </a:bodyPr>
          <a:lstStyle/>
          <a:p>
            <a:r>
              <a:rPr lang="en-GB" sz="2400" b="1" dirty="0">
                <a:solidFill>
                  <a:srgbClr val="9E1F63"/>
                </a:solidFill>
              </a:rPr>
              <a:t>Controlled vocabulary</a:t>
            </a:r>
            <a:endParaRPr lang="en-GB" sz="2000" b="1" dirty="0">
              <a:solidFill>
                <a:srgbClr val="9E1F63"/>
              </a:solidFill>
            </a:endParaRPr>
          </a:p>
          <a:p>
            <a:pPr marL="285750" indent="-285750">
              <a:buFontTx/>
              <a:buChar char="-"/>
            </a:pPr>
            <a:r>
              <a:rPr lang="en-GB" sz="2000" dirty="0">
                <a:solidFill>
                  <a:schemeClr val="accent1">
                    <a:lumMod val="50000"/>
                  </a:schemeClr>
                </a:solidFill>
              </a:rPr>
              <a:t>Keyword collections will need to be refreshed regularly</a:t>
            </a:r>
          </a:p>
          <a:p>
            <a:pPr marL="285750" indent="-285750">
              <a:buFontTx/>
              <a:buChar char="-"/>
            </a:pPr>
            <a:endParaRPr lang="en-GB" sz="2000" dirty="0">
              <a:solidFill>
                <a:schemeClr val="accent1">
                  <a:lumMod val="50000"/>
                </a:schemeClr>
              </a:solidFill>
            </a:endParaRPr>
          </a:p>
          <a:p>
            <a:r>
              <a:rPr lang="en-GB" sz="2400" b="1" dirty="0">
                <a:solidFill>
                  <a:srgbClr val="9E1F63"/>
                </a:solidFill>
              </a:rPr>
              <a:t>Interface</a:t>
            </a:r>
            <a:endParaRPr lang="en-GB" sz="2000" b="1" dirty="0">
              <a:solidFill>
                <a:srgbClr val="9E1F63"/>
              </a:solidFill>
            </a:endParaRPr>
          </a:p>
          <a:p>
            <a:pPr marL="285750" indent="-285750">
              <a:buFontTx/>
              <a:buChar char="-"/>
            </a:pPr>
            <a:r>
              <a:rPr lang="en-GB" sz="2000" dirty="0">
                <a:solidFill>
                  <a:schemeClr val="accent1">
                    <a:lumMod val="50000"/>
                  </a:schemeClr>
                </a:solidFill>
              </a:rPr>
              <a:t>Customized interfaces might run into compatibility issues when the frontend and backend software is developing (not likely to happen often)</a:t>
            </a:r>
          </a:p>
          <a:p>
            <a:pPr marL="285750" indent="-285750">
              <a:buFontTx/>
              <a:buChar char="-"/>
            </a:pPr>
            <a:endParaRPr lang="en-GB" sz="2000" dirty="0">
              <a:solidFill>
                <a:schemeClr val="accent1">
                  <a:lumMod val="50000"/>
                </a:schemeClr>
              </a:solidFill>
            </a:endParaRPr>
          </a:p>
          <a:p>
            <a:r>
              <a:rPr lang="en-GB" sz="2400" b="1" dirty="0">
                <a:solidFill>
                  <a:srgbClr val="9E1F63"/>
                </a:solidFill>
              </a:rPr>
              <a:t>Upload procedure</a:t>
            </a:r>
            <a:endParaRPr lang="en-GB" sz="2000" b="1" dirty="0">
              <a:solidFill>
                <a:srgbClr val="9E1F63"/>
              </a:solidFill>
            </a:endParaRPr>
          </a:p>
          <a:p>
            <a:pPr marL="285750" indent="-285750">
              <a:buFontTx/>
              <a:buChar char="-"/>
            </a:pPr>
            <a:r>
              <a:rPr lang="en-GB" sz="2000" dirty="0">
                <a:solidFill>
                  <a:schemeClr val="accent1">
                    <a:lumMod val="50000"/>
                  </a:schemeClr>
                </a:solidFill>
              </a:rPr>
              <a:t>Currently, the upload procedure is not standardized, in some cases the secretary does it, in others the presenters</a:t>
            </a:r>
          </a:p>
          <a:p>
            <a:pPr marL="285750" indent="-285750">
              <a:buFontTx/>
              <a:buChar char="-"/>
            </a:pPr>
            <a:r>
              <a:rPr lang="en-GB" sz="2000" dirty="0">
                <a:solidFill>
                  <a:schemeClr val="accent1">
                    <a:lumMod val="50000"/>
                  </a:schemeClr>
                </a:solidFill>
              </a:rPr>
              <a:t>The need for keywords means that the presenter needs to be involved in the upload procedure</a:t>
            </a:r>
          </a:p>
          <a:p>
            <a:endParaRPr lang="en-GB" sz="2000" dirty="0">
              <a:solidFill>
                <a:schemeClr val="accent1">
                  <a:lumMod val="50000"/>
                </a:schemeClr>
              </a:solidFill>
            </a:endParaRPr>
          </a:p>
          <a:p>
            <a:pPr marL="285750" indent="-285750">
              <a:buFontTx/>
              <a:buChar char="-"/>
            </a:pPr>
            <a:endParaRPr lang="en-GB" sz="2000" dirty="0">
              <a:solidFill>
                <a:schemeClr val="accent1">
                  <a:lumMod val="50000"/>
                </a:schemeClr>
              </a:solidFill>
            </a:endParaRPr>
          </a:p>
          <a:p>
            <a:pPr marL="285750" indent="-285750">
              <a:buFontTx/>
              <a:buChar char="-"/>
            </a:pPr>
            <a:endParaRPr lang="en-GB" dirty="0">
              <a:solidFill>
                <a:schemeClr val="accent1">
                  <a:lumMod val="50000"/>
                </a:schemeClr>
              </a:solidFill>
            </a:endParaRPr>
          </a:p>
          <a:p>
            <a:r>
              <a:rPr lang="en-GB" sz="2400" b="1" dirty="0">
                <a:solidFill>
                  <a:srgbClr val="9E1F63"/>
                </a:solidFill>
              </a:rPr>
              <a:t>Legacy presentations</a:t>
            </a:r>
          </a:p>
          <a:p>
            <a:endParaRPr lang="en-GB" dirty="0">
              <a:solidFill>
                <a:schemeClr val="accent1">
                  <a:lumMod val="50000"/>
                </a:schemeClr>
              </a:solidFill>
            </a:endParaRPr>
          </a:p>
          <a:p>
            <a:pPr marL="285750" indent="-285750">
              <a:buFontTx/>
              <a:buChar char="-"/>
            </a:pPr>
            <a:r>
              <a:rPr lang="en-GB" sz="2000" dirty="0">
                <a:solidFill>
                  <a:schemeClr val="accent1">
                    <a:lumMod val="50000"/>
                  </a:schemeClr>
                </a:solidFill>
              </a:rPr>
              <a:t>Marketing/communicating the change</a:t>
            </a:r>
          </a:p>
          <a:p>
            <a:pPr marL="285750" indent="-285750">
              <a:buFontTx/>
              <a:buChar char="-"/>
            </a:pPr>
            <a:endParaRPr lang="en-GB" sz="2000" dirty="0">
              <a:solidFill>
                <a:schemeClr val="accent1">
                  <a:lumMod val="50000"/>
                </a:schemeClr>
              </a:solidFill>
            </a:endParaRPr>
          </a:p>
          <a:p>
            <a:pPr marL="285750" indent="-285750">
              <a:buFontTx/>
              <a:buChar char="-"/>
            </a:pPr>
            <a:r>
              <a:rPr lang="en-GB" sz="2000" dirty="0">
                <a:solidFill>
                  <a:schemeClr val="accent1">
                    <a:lumMod val="50000"/>
                  </a:schemeClr>
                </a:solidFill>
              </a:rPr>
              <a:t>Who will maintain and curate the repository</a:t>
            </a:r>
          </a:p>
          <a:p>
            <a:pPr marL="742950" lvl="1" indent="-285750">
              <a:buFontTx/>
              <a:buChar char="-"/>
            </a:pPr>
            <a:r>
              <a:rPr lang="en-GB" dirty="0">
                <a:solidFill>
                  <a:schemeClr val="accent1">
                    <a:lumMod val="50000"/>
                  </a:schemeClr>
                </a:solidFill>
              </a:rPr>
              <a:t>What kind of curation (if any) be needed?</a:t>
            </a:r>
          </a:p>
          <a:p>
            <a:pPr marL="285750" indent="-285750">
              <a:buFontTx/>
              <a:buChar char="-"/>
            </a:pPr>
            <a:endParaRPr lang="en-GB" dirty="0">
              <a:solidFill>
                <a:schemeClr val="accent1">
                  <a:lumMod val="50000"/>
                </a:schemeClr>
              </a:solidFill>
            </a:endParaRPr>
          </a:p>
        </p:txBody>
      </p:sp>
      <p:sp>
        <p:nvSpPr>
          <p:cNvPr id="8" name="Slide Number Placeholder 7"/>
          <p:cNvSpPr>
            <a:spLocks noGrp="1"/>
          </p:cNvSpPr>
          <p:nvPr>
            <p:ph type="sldNum" sz="quarter" idx="4"/>
          </p:nvPr>
        </p:nvSpPr>
        <p:spPr>
          <a:xfrm>
            <a:off x="8422310" y="6292689"/>
            <a:ext cx="670560" cy="332052"/>
          </a:xfrm>
        </p:spPr>
        <p:txBody>
          <a:bodyPr/>
          <a:lstStyle/>
          <a:p>
            <a:fld id="{83EB0FA4-9B1C-4D6B-AF0A-97437B69127A}" type="slidenum">
              <a:rPr lang="en-GB" smtClean="0"/>
              <a:pPr/>
              <a:t>10</a:t>
            </a:fld>
            <a:r>
              <a:rPr lang="en-GB"/>
              <a:t>     |</a:t>
            </a:r>
            <a:endParaRPr lang="en-GB" dirty="0"/>
          </a:p>
        </p:txBody>
      </p:sp>
      <p:pic>
        <p:nvPicPr>
          <p:cNvPr id="7" name="Picture 6">
            <a:extLst>
              <a:ext uri="{FF2B5EF4-FFF2-40B4-BE49-F238E27FC236}">
                <a16:creationId xmlns:a16="http://schemas.microsoft.com/office/drawing/2014/main" id="{225E0417-1D9F-47ED-ACBC-D03E4FBC435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3133" y="320234"/>
            <a:ext cx="724984" cy="724984"/>
          </a:xfrm>
          <a:prstGeom prst="rect">
            <a:avLst/>
          </a:prstGeom>
        </p:spPr>
      </p:pic>
    </p:spTree>
    <p:extLst>
      <p:ext uri="{BB962C8B-B14F-4D97-AF65-F5344CB8AC3E}">
        <p14:creationId xmlns:p14="http://schemas.microsoft.com/office/powerpoint/2010/main" val="11961299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0"/>
          <p:cNvSpPr txBox="1">
            <a:spLocks/>
          </p:cNvSpPr>
          <p:nvPr/>
        </p:nvSpPr>
        <p:spPr>
          <a:xfrm>
            <a:off x="1514605" y="669120"/>
            <a:ext cx="7898901" cy="646591"/>
          </a:xfrm>
          <a:prstGeom prst="rect">
            <a:avLst/>
          </a:prstGeom>
        </p:spPr>
        <p:txBody>
          <a:bodyPr anchor="t">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b="0" dirty="0">
                <a:solidFill>
                  <a:schemeClr val="accent1">
                    <a:lumMod val="50000"/>
                  </a:schemeClr>
                </a:solidFill>
              </a:rPr>
              <a:t>Requirements on GÉANT’s side</a:t>
            </a:r>
            <a:endParaRPr lang="en-US" b="0" dirty="0">
              <a:solidFill>
                <a:schemeClr val="accent1">
                  <a:lumMod val="50000"/>
                </a:schemeClr>
              </a:solidFill>
            </a:endParaRPr>
          </a:p>
        </p:txBody>
      </p:sp>
      <p:sp>
        <p:nvSpPr>
          <p:cNvPr id="5" name="Rectangle 4"/>
          <p:cNvSpPr/>
          <p:nvPr/>
        </p:nvSpPr>
        <p:spPr>
          <a:xfrm>
            <a:off x="990950" y="2055187"/>
            <a:ext cx="8525190" cy="3477875"/>
          </a:xfrm>
          <a:prstGeom prst="rect">
            <a:avLst/>
          </a:prstGeom>
          <a:ln>
            <a:noFill/>
          </a:ln>
        </p:spPr>
        <p:txBody>
          <a:bodyPr wrap="square">
            <a:spAutoFit/>
          </a:bodyPr>
          <a:lstStyle/>
          <a:p>
            <a:r>
              <a:rPr lang="en-GB" sz="2400" b="1" dirty="0">
                <a:solidFill>
                  <a:srgbClr val="9E1F63"/>
                </a:solidFill>
              </a:rPr>
              <a:t>The interface</a:t>
            </a:r>
          </a:p>
          <a:p>
            <a:endParaRPr lang="en-GB" sz="2000" b="1" dirty="0">
              <a:solidFill>
                <a:srgbClr val="9E1F63"/>
              </a:solidFill>
            </a:endParaRPr>
          </a:p>
          <a:p>
            <a:pPr marL="285750" indent="-285750">
              <a:buFontTx/>
              <a:buChar char="-"/>
            </a:pPr>
            <a:r>
              <a:rPr lang="en-GB" sz="2000" dirty="0">
                <a:solidFill>
                  <a:schemeClr val="accent1">
                    <a:lumMod val="50000"/>
                  </a:schemeClr>
                </a:solidFill>
              </a:rPr>
              <a:t>Who will customize/program the user interfaces?</a:t>
            </a:r>
          </a:p>
          <a:p>
            <a:pPr marL="285750" indent="-285750">
              <a:buFontTx/>
              <a:buChar char="-"/>
            </a:pPr>
            <a:endParaRPr lang="en-GB" dirty="0">
              <a:solidFill>
                <a:schemeClr val="accent1">
                  <a:lumMod val="50000"/>
                </a:schemeClr>
              </a:solidFill>
            </a:endParaRPr>
          </a:p>
          <a:p>
            <a:r>
              <a:rPr lang="en-GB" sz="2400" b="1" dirty="0">
                <a:solidFill>
                  <a:srgbClr val="9E1F63"/>
                </a:solidFill>
              </a:rPr>
              <a:t>Running the repository</a:t>
            </a:r>
          </a:p>
          <a:p>
            <a:endParaRPr lang="en-GB" dirty="0">
              <a:solidFill>
                <a:schemeClr val="accent1">
                  <a:lumMod val="50000"/>
                </a:schemeClr>
              </a:solidFill>
            </a:endParaRPr>
          </a:p>
          <a:p>
            <a:pPr marL="285750" indent="-285750">
              <a:buFontTx/>
              <a:buChar char="-"/>
            </a:pPr>
            <a:r>
              <a:rPr lang="en-GB" sz="2000" dirty="0">
                <a:solidFill>
                  <a:schemeClr val="accent1">
                    <a:lumMod val="50000"/>
                  </a:schemeClr>
                </a:solidFill>
              </a:rPr>
              <a:t>Marketing/communicating the change</a:t>
            </a:r>
          </a:p>
          <a:p>
            <a:pPr marL="285750" indent="-285750">
              <a:buFontTx/>
              <a:buChar char="-"/>
            </a:pPr>
            <a:endParaRPr lang="en-GB" sz="2000" dirty="0">
              <a:solidFill>
                <a:schemeClr val="accent1">
                  <a:lumMod val="50000"/>
                </a:schemeClr>
              </a:solidFill>
            </a:endParaRPr>
          </a:p>
          <a:p>
            <a:pPr marL="285750" indent="-285750">
              <a:buFontTx/>
              <a:buChar char="-"/>
            </a:pPr>
            <a:r>
              <a:rPr lang="en-GB" sz="2000" dirty="0">
                <a:solidFill>
                  <a:schemeClr val="accent1">
                    <a:lumMod val="50000"/>
                  </a:schemeClr>
                </a:solidFill>
              </a:rPr>
              <a:t>Who will maintain and curate the repository</a:t>
            </a:r>
          </a:p>
          <a:p>
            <a:pPr marL="742950" lvl="1" indent="-285750">
              <a:buFontTx/>
              <a:buChar char="-"/>
            </a:pPr>
            <a:r>
              <a:rPr lang="en-GB" dirty="0">
                <a:solidFill>
                  <a:schemeClr val="accent1">
                    <a:lumMod val="50000"/>
                  </a:schemeClr>
                </a:solidFill>
              </a:rPr>
              <a:t>What kind of curation (if any) will be needed?</a:t>
            </a:r>
          </a:p>
          <a:p>
            <a:pPr marL="285750" indent="-285750">
              <a:buFontTx/>
              <a:buChar char="-"/>
            </a:pPr>
            <a:endParaRPr lang="en-GB" dirty="0">
              <a:solidFill>
                <a:schemeClr val="accent1">
                  <a:lumMod val="50000"/>
                </a:schemeClr>
              </a:solidFill>
            </a:endParaRPr>
          </a:p>
        </p:txBody>
      </p:sp>
      <p:sp>
        <p:nvSpPr>
          <p:cNvPr id="8" name="Slide Number Placeholder 7"/>
          <p:cNvSpPr>
            <a:spLocks noGrp="1"/>
          </p:cNvSpPr>
          <p:nvPr>
            <p:ph type="sldNum" sz="quarter" idx="4"/>
          </p:nvPr>
        </p:nvSpPr>
        <p:spPr>
          <a:xfrm>
            <a:off x="8422310" y="6292689"/>
            <a:ext cx="670560" cy="332052"/>
          </a:xfrm>
        </p:spPr>
        <p:txBody>
          <a:bodyPr/>
          <a:lstStyle/>
          <a:p>
            <a:fld id="{83EB0FA4-9B1C-4D6B-AF0A-97437B69127A}" type="slidenum">
              <a:rPr lang="en-GB" smtClean="0"/>
              <a:pPr/>
              <a:t>11</a:t>
            </a:fld>
            <a:r>
              <a:rPr lang="en-GB"/>
              <a:t>     |</a:t>
            </a:r>
            <a:endParaRPr lang="en-GB" dirty="0"/>
          </a:p>
        </p:txBody>
      </p:sp>
      <p:pic>
        <p:nvPicPr>
          <p:cNvPr id="7" name="Picture 6">
            <a:extLst>
              <a:ext uri="{FF2B5EF4-FFF2-40B4-BE49-F238E27FC236}">
                <a16:creationId xmlns:a16="http://schemas.microsoft.com/office/drawing/2014/main" id="{505A3D61-7246-45DF-8EA9-690B60D0FA7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3133" y="320234"/>
            <a:ext cx="724984" cy="724984"/>
          </a:xfrm>
          <a:prstGeom prst="rect">
            <a:avLst/>
          </a:prstGeom>
        </p:spPr>
      </p:pic>
    </p:spTree>
    <p:extLst>
      <p:ext uri="{BB962C8B-B14F-4D97-AF65-F5344CB8AC3E}">
        <p14:creationId xmlns:p14="http://schemas.microsoft.com/office/powerpoint/2010/main" val="30139773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0"/>
          <p:cNvSpPr txBox="1">
            <a:spLocks/>
          </p:cNvSpPr>
          <p:nvPr/>
        </p:nvSpPr>
        <p:spPr>
          <a:xfrm>
            <a:off x="1514605" y="669120"/>
            <a:ext cx="7898901" cy="646591"/>
          </a:xfrm>
          <a:prstGeom prst="rect">
            <a:avLst/>
          </a:prstGeom>
        </p:spPr>
        <p:txBody>
          <a:bodyPr anchor="t">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b="0" dirty="0">
                <a:solidFill>
                  <a:schemeClr val="accent1">
                    <a:lumMod val="50000"/>
                  </a:schemeClr>
                </a:solidFill>
              </a:rPr>
              <a:t>Legacy material</a:t>
            </a:r>
            <a:endParaRPr lang="en-US" b="0" dirty="0">
              <a:solidFill>
                <a:schemeClr val="accent1">
                  <a:lumMod val="50000"/>
                </a:schemeClr>
              </a:solidFill>
            </a:endParaRPr>
          </a:p>
        </p:txBody>
      </p:sp>
      <p:sp>
        <p:nvSpPr>
          <p:cNvPr id="5" name="Rectangle 4"/>
          <p:cNvSpPr/>
          <p:nvPr/>
        </p:nvSpPr>
        <p:spPr>
          <a:xfrm>
            <a:off x="946870" y="1580456"/>
            <a:ext cx="8525190" cy="5139869"/>
          </a:xfrm>
          <a:prstGeom prst="rect">
            <a:avLst/>
          </a:prstGeom>
          <a:ln>
            <a:noFill/>
          </a:ln>
        </p:spPr>
        <p:txBody>
          <a:bodyPr wrap="square">
            <a:spAutoFit/>
          </a:bodyPr>
          <a:lstStyle/>
          <a:p>
            <a:r>
              <a:rPr lang="en-GB" sz="2400" b="1" dirty="0">
                <a:solidFill>
                  <a:srgbClr val="9E1F63"/>
                </a:solidFill>
              </a:rPr>
              <a:t>Metadata</a:t>
            </a:r>
            <a:endParaRPr lang="en-GB" sz="2000" b="1" dirty="0">
              <a:solidFill>
                <a:srgbClr val="9E1F63"/>
              </a:solidFill>
            </a:endParaRPr>
          </a:p>
          <a:p>
            <a:pPr marL="285750" indent="-285750">
              <a:buFontTx/>
              <a:buChar char="-"/>
            </a:pPr>
            <a:r>
              <a:rPr lang="en-GB" sz="2000" dirty="0">
                <a:solidFill>
                  <a:schemeClr val="accent1">
                    <a:lumMod val="50000"/>
                  </a:schemeClr>
                </a:solidFill>
              </a:rPr>
              <a:t>Pre-repository material will only have limited metadata available</a:t>
            </a:r>
          </a:p>
          <a:p>
            <a:pPr marL="742950" lvl="1" indent="-285750">
              <a:buFontTx/>
              <a:buChar char="-"/>
            </a:pPr>
            <a:r>
              <a:rPr lang="en-GB" sz="2000" dirty="0">
                <a:solidFill>
                  <a:schemeClr val="accent1">
                    <a:lumMod val="50000"/>
                  </a:schemeClr>
                </a:solidFill>
              </a:rPr>
              <a:t>Title, Author, Author affiliation, Event, Event date, SIG/TF</a:t>
            </a:r>
          </a:p>
          <a:p>
            <a:pPr marL="285750" indent="-285750">
              <a:buFontTx/>
              <a:buChar char="-"/>
            </a:pPr>
            <a:r>
              <a:rPr lang="en-GB" sz="2000" dirty="0">
                <a:solidFill>
                  <a:schemeClr val="accent1">
                    <a:lumMod val="50000"/>
                  </a:schemeClr>
                </a:solidFill>
              </a:rPr>
              <a:t>In addition, the metadata are only available as context information on the Confluence wiki, i.e. they need to be harvested and converted into the right format </a:t>
            </a:r>
          </a:p>
          <a:p>
            <a:pPr marL="285750" indent="-285750">
              <a:buFontTx/>
              <a:buChar char="-"/>
            </a:pPr>
            <a:r>
              <a:rPr lang="en-GB" sz="2000" dirty="0">
                <a:solidFill>
                  <a:schemeClr val="accent1">
                    <a:lumMod val="50000"/>
                  </a:schemeClr>
                </a:solidFill>
              </a:rPr>
              <a:t>Even the information on the wiki is not standardized across the SIG/TFs - there might be manual work needed to extract it (see next slide for an example)</a:t>
            </a:r>
          </a:p>
          <a:p>
            <a:pPr marL="285750" indent="-285750">
              <a:buFontTx/>
              <a:buChar char="-"/>
            </a:pPr>
            <a:r>
              <a:rPr lang="en-GB" sz="2000" dirty="0">
                <a:solidFill>
                  <a:schemeClr val="accent1">
                    <a:lumMod val="50000"/>
                  </a:schemeClr>
                </a:solidFill>
              </a:rPr>
              <a:t>Keywords could meaningfully only be added when the original authors would provide them</a:t>
            </a:r>
          </a:p>
          <a:p>
            <a:pPr marL="285750" indent="-285750">
              <a:buFontTx/>
              <a:buChar char="-"/>
            </a:pPr>
            <a:endParaRPr lang="en-GB" sz="2000" dirty="0">
              <a:solidFill>
                <a:schemeClr val="accent1">
                  <a:lumMod val="50000"/>
                </a:schemeClr>
              </a:solidFill>
            </a:endParaRPr>
          </a:p>
          <a:p>
            <a:r>
              <a:rPr lang="en-GB" sz="2400" b="1" dirty="0">
                <a:solidFill>
                  <a:srgbClr val="9E1F63"/>
                </a:solidFill>
              </a:rPr>
              <a:t>Quantity</a:t>
            </a:r>
            <a:endParaRPr lang="en-GB" sz="2000" b="1" dirty="0">
              <a:solidFill>
                <a:srgbClr val="9E1F63"/>
              </a:solidFill>
            </a:endParaRPr>
          </a:p>
          <a:p>
            <a:pPr marL="285750" indent="-285750">
              <a:buFontTx/>
              <a:buChar char="-"/>
            </a:pPr>
            <a:r>
              <a:rPr lang="en-GB" sz="2000" dirty="0">
                <a:solidFill>
                  <a:schemeClr val="accent1">
                    <a:lumMod val="50000"/>
                  </a:schemeClr>
                </a:solidFill>
              </a:rPr>
              <a:t>There are probably several hundred presentations on the Confluence pages</a:t>
            </a:r>
          </a:p>
          <a:p>
            <a:pPr marL="742950" lvl="1" indent="-285750">
              <a:buFontTx/>
              <a:buChar char="-"/>
            </a:pPr>
            <a:r>
              <a:rPr lang="en-GB" sz="2000" dirty="0">
                <a:solidFill>
                  <a:schemeClr val="accent1">
                    <a:lumMod val="50000"/>
                  </a:schemeClr>
                </a:solidFill>
              </a:rPr>
              <a:t>Though a lot, it might be possible to transfer these presentations (semi-) manually</a:t>
            </a:r>
            <a:endParaRPr lang="en-GB" dirty="0">
              <a:solidFill>
                <a:schemeClr val="accent1">
                  <a:lumMod val="50000"/>
                </a:schemeClr>
              </a:solidFill>
            </a:endParaRPr>
          </a:p>
        </p:txBody>
      </p:sp>
      <p:sp>
        <p:nvSpPr>
          <p:cNvPr id="8" name="Slide Number Placeholder 7"/>
          <p:cNvSpPr>
            <a:spLocks noGrp="1"/>
          </p:cNvSpPr>
          <p:nvPr>
            <p:ph type="sldNum" sz="quarter" idx="4"/>
          </p:nvPr>
        </p:nvSpPr>
        <p:spPr>
          <a:xfrm>
            <a:off x="8422310" y="6292689"/>
            <a:ext cx="670560" cy="332052"/>
          </a:xfrm>
        </p:spPr>
        <p:txBody>
          <a:bodyPr/>
          <a:lstStyle/>
          <a:p>
            <a:fld id="{83EB0FA4-9B1C-4D6B-AF0A-97437B69127A}" type="slidenum">
              <a:rPr lang="en-GB" smtClean="0"/>
              <a:pPr/>
              <a:t>12</a:t>
            </a:fld>
            <a:r>
              <a:rPr lang="en-GB"/>
              <a:t>     |</a:t>
            </a:r>
            <a:endParaRPr lang="en-GB" dirty="0"/>
          </a:p>
        </p:txBody>
      </p:sp>
      <p:pic>
        <p:nvPicPr>
          <p:cNvPr id="7" name="Picture 6">
            <a:extLst>
              <a:ext uri="{FF2B5EF4-FFF2-40B4-BE49-F238E27FC236}">
                <a16:creationId xmlns:a16="http://schemas.microsoft.com/office/drawing/2014/main" id="{ED6D80CB-32D9-4582-813A-EA7AB24D8FD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3133" y="320234"/>
            <a:ext cx="724984" cy="724984"/>
          </a:xfrm>
          <a:prstGeom prst="rect">
            <a:avLst/>
          </a:prstGeom>
        </p:spPr>
      </p:pic>
    </p:spTree>
    <p:extLst>
      <p:ext uri="{BB962C8B-B14F-4D97-AF65-F5344CB8AC3E}">
        <p14:creationId xmlns:p14="http://schemas.microsoft.com/office/powerpoint/2010/main" val="22035168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0"/>
          <p:cNvSpPr txBox="1">
            <a:spLocks/>
          </p:cNvSpPr>
          <p:nvPr/>
        </p:nvSpPr>
        <p:spPr>
          <a:xfrm>
            <a:off x="1514605" y="669120"/>
            <a:ext cx="7955165" cy="646591"/>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0" dirty="0">
                <a:solidFill>
                  <a:schemeClr val="accent1">
                    <a:lumMod val="50000"/>
                  </a:schemeClr>
                </a:solidFill>
              </a:rPr>
              <a:t>Legacy material - problems</a:t>
            </a:r>
          </a:p>
        </p:txBody>
      </p:sp>
      <p:sp>
        <p:nvSpPr>
          <p:cNvPr id="8" name="Content Placeholder 2"/>
          <p:cNvSpPr txBox="1">
            <a:spLocks/>
          </p:cNvSpPr>
          <p:nvPr/>
        </p:nvSpPr>
        <p:spPr>
          <a:xfrm>
            <a:off x="1584326" y="1353030"/>
            <a:ext cx="8809740" cy="867390"/>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2000" b="1" dirty="0">
                <a:solidFill>
                  <a:srgbClr val="1F4E79"/>
                </a:solidFill>
              </a:rPr>
              <a:t>Presentation documents are usually embedded or otherwise attached to the confluence website of each event, but not in a standardized way:</a:t>
            </a:r>
          </a:p>
        </p:txBody>
      </p:sp>
      <p:sp>
        <p:nvSpPr>
          <p:cNvPr id="7" name="Slide Number Placeholder 6"/>
          <p:cNvSpPr>
            <a:spLocks noGrp="1"/>
          </p:cNvSpPr>
          <p:nvPr>
            <p:ph type="sldNum" sz="quarter" idx="4"/>
          </p:nvPr>
        </p:nvSpPr>
        <p:spPr>
          <a:xfrm>
            <a:off x="8422310" y="6292689"/>
            <a:ext cx="670560" cy="332052"/>
          </a:xfrm>
        </p:spPr>
        <p:txBody>
          <a:bodyPr/>
          <a:lstStyle/>
          <a:p>
            <a:fld id="{83EB0FA4-9B1C-4D6B-AF0A-97437B69127A}" type="slidenum">
              <a:rPr lang="en-GB" smtClean="0"/>
              <a:pPr/>
              <a:t>13</a:t>
            </a:fld>
            <a:r>
              <a:rPr lang="en-GB"/>
              <a:t>     |</a:t>
            </a:r>
            <a:endParaRPr lang="en-GB" dirty="0"/>
          </a:p>
        </p:txBody>
      </p:sp>
      <p:pic>
        <p:nvPicPr>
          <p:cNvPr id="4" name="Picture 3">
            <a:extLst>
              <a:ext uri="{FF2B5EF4-FFF2-40B4-BE49-F238E27FC236}">
                <a16:creationId xmlns:a16="http://schemas.microsoft.com/office/drawing/2014/main" id="{3B40F65D-746E-4426-8038-392D1B94F863}"/>
              </a:ext>
            </a:extLst>
          </p:cNvPr>
          <p:cNvPicPr>
            <a:picLocks noChangeAspect="1"/>
          </p:cNvPicPr>
          <p:nvPr/>
        </p:nvPicPr>
        <p:blipFill>
          <a:blip r:embed="rId3"/>
          <a:stretch>
            <a:fillRect/>
          </a:stretch>
        </p:blipFill>
        <p:spPr>
          <a:xfrm>
            <a:off x="694727" y="2220420"/>
            <a:ext cx="5656417" cy="2305459"/>
          </a:xfrm>
          <a:prstGeom prst="rect">
            <a:avLst/>
          </a:prstGeom>
          <a:ln>
            <a:solidFill>
              <a:schemeClr val="tx1"/>
            </a:solidFill>
          </a:ln>
        </p:spPr>
      </p:pic>
      <p:pic>
        <p:nvPicPr>
          <p:cNvPr id="5" name="Picture 4">
            <a:extLst>
              <a:ext uri="{FF2B5EF4-FFF2-40B4-BE49-F238E27FC236}">
                <a16:creationId xmlns:a16="http://schemas.microsoft.com/office/drawing/2014/main" id="{F173B09E-FDB1-44E0-809D-CE49C97D0F23}"/>
              </a:ext>
            </a:extLst>
          </p:cNvPr>
          <p:cNvPicPr>
            <a:picLocks noChangeAspect="1"/>
          </p:cNvPicPr>
          <p:nvPr/>
        </p:nvPicPr>
        <p:blipFill>
          <a:blip r:embed="rId4"/>
          <a:stretch>
            <a:fillRect/>
          </a:stretch>
        </p:blipFill>
        <p:spPr>
          <a:xfrm>
            <a:off x="4244919" y="3659843"/>
            <a:ext cx="6149147" cy="2276395"/>
          </a:xfrm>
          <a:prstGeom prst="rect">
            <a:avLst/>
          </a:prstGeom>
          <a:ln>
            <a:solidFill>
              <a:schemeClr val="tx1"/>
            </a:solidFill>
          </a:ln>
        </p:spPr>
      </p:pic>
      <p:sp>
        <p:nvSpPr>
          <p:cNvPr id="10" name="Content Placeholder 2">
            <a:extLst>
              <a:ext uri="{FF2B5EF4-FFF2-40B4-BE49-F238E27FC236}">
                <a16:creationId xmlns:a16="http://schemas.microsoft.com/office/drawing/2014/main" id="{2672AB44-F8D0-4E83-99D3-153302C53AA8}"/>
              </a:ext>
            </a:extLst>
          </p:cNvPr>
          <p:cNvSpPr txBox="1">
            <a:spLocks/>
          </p:cNvSpPr>
          <p:nvPr/>
        </p:nvSpPr>
        <p:spPr>
          <a:xfrm>
            <a:off x="482981" y="4813379"/>
            <a:ext cx="3540379" cy="1570950"/>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GB" sz="2000" dirty="0">
              <a:solidFill>
                <a:srgbClr val="1F4E79"/>
              </a:solidFill>
            </a:endParaRPr>
          </a:p>
        </p:txBody>
      </p:sp>
      <p:sp>
        <p:nvSpPr>
          <p:cNvPr id="6" name="Oval 5">
            <a:extLst>
              <a:ext uri="{FF2B5EF4-FFF2-40B4-BE49-F238E27FC236}">
                <a16:creationId xmlns:a16="http://schemas.microsoft.com/office/drawing/2014/main" id="{786E5D9C-5680-4C6D-866A-F16BCFCD3BE1}"/>
              </a:ext>
            </a:extLst>
          </p:cNvPr>
          <p:cNvSpPr/>
          <p:nvPr/>
        </p:nvSpPr>
        <p:spPr>
          <a:xfrm>
            <a:off x="412347" y="3085911"/>
            <a:ext cx="2359729" cy="1609508"/>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6DB3E59D-5A2B-4BC3-8255-0BCDD3B6B43E}"/>
              </a:ext>
            </a:extLst>
          </p:cNvPr>
          <p:cNvSpPr/>
          <p:nvPr/>
        </p:nvSpPr>
        <p:spPr>
          <a:xfrm>
            <a:off x="9625264" y="3993286"/>
            <a:ext cx="889144" cy="1609508"/>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5" name="Picture 14">
            <a:extLst>
              <a:ext uri="{FF2B5EF4-FFF2-40B4-BE49-F238E27FC236}">
                <a16:creationId xmlns:a16="http://schemas.microsoft.com/office/drawing/2014/main" id="{07A13BF0-5692-4A6D-9C37-0963F4EA155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23133" y="320234"/>
            <a:ext cx="724984" cy="724984"/>
          </a:xfrm>
          <a:prstGeom prst="rect">
            <a:avLst/>
          </a:prstGeom>
        </p:spPr>
      </p:pic>
    </p:spTree>
    <p:extLst>
      <p:ext uri="{BB962C8B-B14F-4D97-AF65-F5344CB8AC3E}">
        <p14:creationId xmlns:p14="http://schemas.microsoft.com/office/powerpoint/2010/main" val="20846535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0"/>
          <p:cNvSpPr txBox="1">
            <a:spLocks/>
          </p:cNvSpPr>
          <p:nvPr/>
        </p:nvSpPr>
        <p:spPr>
          <a:xfrm>
            <a:off x="1514605" y="700845"/>
            <a:ext cx="7898901" cy="646591"/>
          </a:xfrm>
          <a:prstGeom prst="rect">
            <a:avLst/>
          </a:prstGeom>
        </p:spPr>
        <p:txBody>
          <a:bodyPr anchor="t">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b="0" dirty="0">
                <a:solidFill>
                  <a:schemeClr val="accent1">
                    <a:lumMod val="50000"/>
                  </a:schemeClr>
                </a:solidFill>
              </a:rPr>
              <a:t>Backend options</a:t>
            </a:r>
            <a:endParaRPr lang="en-US" b="0" dirty="0">
              <a:solidFill>
                <a:schemeClr val="accent1">
                  <a:lumMod val="50000"/>
                </a:schemeClr>
              </a:solidFill>
            </a:endParaRPr>
          </a:p>
        </p:txBody>
      </p:sp>
      <p:sp>
        <p:nvSpPr>
          <p:cNvPr id="3" name="Content Placeholder 2"/>
          <p:cNvSpPr txBox="1">
            <a:spLocks/>
          </p:cNvSpPr>
          <p:nvPr/>
        </p:nvSpPr>
        <p:spPr>
          <a:xfrm>
            <a:off x="1514605" y="4009834"/>
            <a:ext cx="7680457" cy="469446"/>
          </a:xfrm>
          <a:prstGeom prst="rect">
            <a:avLst/>
          </a:prstGeom>
          <a:ln w="28575">
            <a:solidFill>
              <a:srgbClr val="FF0000"/>
            </a:solidFill>
          </a:ln>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2400" b="1" dirty="0">
                <a:solidFill>
                  <a:schemeClr val="accent1">
                    <a:lumMod val="50000"/>
                  </a:schemeClr>
                </a:solidFill>
              </a:rPr>
              <a:t>Systems considered as a central repository</a:t>
            </a:r>
            <a:endParaRPr lang="en-GB" sz="2400" b="1" dirty="0">
              <a:solidFill>
                <a:srgbClr val="1F4E79"/>
              </a:solidFill>
              <a:latin typeface="Calibri"/>
            </a:endParaRPr>
          </a:p>
        </p:txBody>
      </p:sp>
      <p:sp>
        <p:nvSpPr>
          <p:cNvPr id="5" name="Rectangle 4"/>
          <p:cNvSpPr/>
          <p:nvPr/>
        </p:nvSpPr>
        <p:spPr>
          <a:xfrm>
            <a:off x="1285233" y="1568188"/>
            <a:ext cx="8128273" cy="2062103"/>
          </a:xfrm>
          <a:prstGeom prst="rect">
            <a:avLst/>
          </a:prstGeom>
        </p:spPr>
        <p:txBody>
          <a:bodyPr wrap="square">
            <a:spAutoFit/>
          </a:bodyPr>
          <a:lstStyle/>
          <a:p>
            <a:r>
              <a:rPr lang="en-GB" sz="2400" b="1" dirty="0">
                <a:solidFill>
                  <a:srgbClr val="9E1F63"/>
                </a:solidFill>
              </a:rPr>
              <a:t>Requirements</a:t>
            </a:r>
          </a:p>
          <a:p>
            <a:pPr marL="285750" indent="-285750">
              <a:buFontTx/>
              <a:buChar char="-"/>
            </a:pPr>
            <a:r>
              <a:rPr lang="en-GB" sz="2000" dirty="0">
                <a:solidFill>
                  <a:schemeClr val="accent1">
                    <a:lumMod val="50000"/>
                  </a:schemeClr>
                </a:solidFill>
              </a:rPr>
              <a:t>Support for metadata</a:t>
            </a:r>
          </a:p>
          <a:p>
            <a:pPr marL="285750" indent="-285750">
              <a:buFontTx/>
              <a:buChar char="-"/>
            </a:pPr>
            <a:r>
              <a:rPr lang="en-GB" sz="2000" dirty="0">
                <a:solidFill>
                  <a:schemeClr val="accent1">
                    <a:lumMod val="50000"/>
                  </a:schemeClr>
                </a:solidFill>
              </a:rPr>
              <a:t>Agnostic to document formats</a:t>
            </a:r>
          </a:p>
          <a:p>
            <a:pPr marL="285750" indent="-285750">
              <a:buFontTx/>
              <a:buChar char="-"/>
            </a:pPr>
            <a:r>
              <a:rPr lang="en-GB" sz="2000" dirty="0">
                <a:solidFill>
                  <a:schemeClr val="accent1">
                    <a:lumMod val="50000"/>
                  </a:schemeClr>
                </a:solidFill>
              </a:rPr>
              <a:t>Access rights management</a:t>
            </a:r>
          </a:p>
          <a:p>
            <a:pPr marL="285750" indent="-285750">
              <a:buFontTx/>
              <a:buChar char="-"/>
            </a:pPr>
            <a:r>
              <a:rPr lang="en-GB" sz="2000" dirty="0">
                <a:solidFill>
                  <a:schemeClr val="accent1">
                    <a:lumMod val="50000"/>
                  </a:schemeClr>
                </a:solidFill>
              </a:rPr>
              <a:t>API to allow access through Confluence (for upload, search and download)</a:t>
            </a:r>
          </a:p>
          <a:p>
            <a:pPr marL="285750" indent="-285750">
              <a:buFontTx/>
              <a:buChar char="-"/>
            </a:pPr>
            <a:endParaRPr lang="en-GB" sz="2400" dirty="0">
              <a:solidFill>
                <a:schemeClr val="accent1">
                  <a:lumMod val="50000"/>
                </a:schemeClr>
              </a:solidFill>
            </a:endParaRPr>
          </a:p>
        </p:txBody>
      </p:sp>
      <p:sp>
        <p:nvSpPr>
          <p:cNvPr id="8" name="Slide Number Placeholder 7"/>
          <p:cNvSpPr>
            <a:spLocks noGrp="1"/>
          </p:cNvSpPr>
          <p:nvPr>
            <p:ph type="sldNum" sz="quarter" idx="4"/>
          </p:nvPr>
        </p:nvSpPr>
        <p:spPr>
          <a:xfrm>
            <a:off x="8422310" y="6292689"/>
            <a:ext cx="670560" cy="332052"/>
          </a:xfrm>
        </p:spPr>
        <p:txBody>
          <a:bodyPr/>
          <a:lstStyle/>
          <a:p>
            <a:fld id="{83EB0FA4-9B1C-4D6B-AF0A-97437B69127A}" type="slidenum">
              <a:rPr lang="en-GB" smtClean="0"/>
              <a:pPr/>
              <a:t>14</a:t>
            </a:fld>
            <a:r>
              <a:rPr lang="en-GB"/>
              <a:t>     |</a:t>
            </a:r>
            <a:endParaRPr lang="en-GB" dirty="0"/>
          </a:p>
        </p:txBody>
      </p:sp>
      <p:pic>
        <p:nvPicPr>
          <p:cNvPr id="9" name="Picture 8">
            <a:extLst>
              <a:ext uri="{FF2B5EF4-FFF2-40B4-BE49-F238E27FC236}">
                <a16:creationId xmlns:a16="http://schemas.microsoft.com/office/drawing/2014/main" id="{9110D72E-A3EE-460A-ABD3-AAAA7791D1B0}"/>
              </a:ext>
            </a:extLst>
          </p:cNvPr>
          <p:cNvPicPr>
            <a:picLocks noChangeAspect="1"/>
          </p:cNvPicPr>
          <p:nvPr/>
        </p:nvPicPr>
        <p:blipFill>
          <a:blip r:embed="rId3"/>
          <a:stretch>
            <a:fillRect/>
          </a:stretch>
        </p:blipFill>
        <p:spPr>
          <a:xfrm>
            <a:off x="6540814" y="4888993"/>
            <a:ext cx="1895475" cy="828675"/>
          </a:xfrm>
          <a:prstGeom prst="rect">
            <a:avLst/>
          </a:prstGeom>
        </p:spPr>
      </p:pic>
      <p:pic>
        <p:nvPicPr>
          <p:cNvPr id="11" name="Picture 10">
            <a:extLst>
              <a:ext uri="{FF2B5EF4-FFF2-40B4-BE49-F238E27FC236}">
                <a16:creationId xmlns:a16="http://schemas.microsoft.com/office/drawing/2014/main" id="{D02C3A64-CD9E-42FE-AF44-AF0D849CA72D}"/>
              </a:ext>
            </a:extLst>
          </p:cNvPr>
          <p:cNvPicPr>
            <a:picLocks noChangeAspect="1"/>
          </p:cNvPicPr>
          <p:nvPr/>
        </p:nvPicPr>
        <p:blipFill rotWithShape="1">
          <a:blip r:embed="rId4"/>
          <a:srcRect l="2857" r="4939"/>
          <a:stretch/>
        </p:blipFill>
        <p:spPr>
          <a:xfrm>
            <a:off x="3750636" y="4825664"/>
            <a:ext cx="2271562" cy="955335"/>
          </a:xfrm>
          <a:prstGeom prst="rect">
            <a:avLst/>
          </a:prstGeom>
        </p:spPr>
      </p:pic>
      <p:pic>
        <p:nvPicPr>
          <p:cNvPr id="13" name="Picture 12">
            <a:extLst>
              <a:ext uri="{FF2B5EF4-FFF2-40B4-BE49-F238E27FC236}">
                <a16:creationId xmlns:a16="http://schemas.microsoft.com/office/drawing/2014/main" id="{15CD5718-67FD-4CE2-95ED-C42DA360C148}"/>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2322" t="15831" r="12527" b="13749"/>
          <a:stretch/>
        </p:blipFill>
        <p:spPr>
          <a:xfrm>
            <a:off x="1285233" y="4507796"/>
            <a:ext cx="1697942" cy="1591072"/>
          </a:xfrm>
          <a:prstGeom prst="rect">
            <a:avLst/>
          </a:prstGeom>
        </p:spPr>
      </p:pic>
      <p:pic>
        <p:nvPicPr>
          <p:cNvPr id="14" name="Picture 13">
            <a:extLst>
              <a:ext uri="{FF2B5EF4-FFF2-40B4-BE49-F238E27FC236}">
                <a16:creationId xmlns:a16="http://schemas.microsoft.com/office/drawing/2014/main" id="{51C46340-7B20-487F-90BB-D630A6AAF61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00779" y="331968"/>
            <a:ext cx="737754" cy="737754"/>
          </a:xfrm>
          <a:prstGeom prst="rect">
            <a:avLst/>
          </a:prstGeom>
        </p:spPr>
      </p:pic>
    </p:spTree>
    <p:extLst>
      <p:ext uri="{BB962C8B-B14F-4D97-AF65-F5344CB8AC3E}">
        <p14:creationId xmlns:p14="http://schemas.microsoft.com/office/powerpoint/2010/main" val="20932467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45FEE05B-686A-4C59-9EA5-93FE43A566C5}"/>
              </a:ext>
            </a:extLst>
          </p:cNvPr>
          <p:cNvGrpSpPr/>
          <p:nvPr/>
        </p:nvGrpSpPr>
        <p:grpSpPr>
          <a:xfrm>
            <a:off x="8268049" y="1872902"/>
            <a:ext cx="2290913" cy="2959459"/>
            <a:chOff x="8075595" y="1872902"/>
            <a:chExt cx="2290913" cy="2959459"/>
          </a:xfrm>
        </p:grpSpPr>
        <p:pic>
          <p:nvPicPr>
            <p:cNvPr id="14" name="Picture 2" descr="voddns &#10;@ a ㄖ &#10;@ O ㄖ &#10;eoueuy ">
              <a:extLst>
                <a:ext uri="{FF2B5EF4-FFF2-40B4-BE49-F238E27FC236}">
                  <a16:creationId xmlns:a16="http://schemas.microsoft.com/office/drawing/2014/main" id="{DDA970C1-D7B3-4096-B8CE-8F36839FE49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71022" t="16152" b="13869"/>
            <a:stretch/>
          </p:blipFill>
          <p:spPr bwMode="auto">
            <a:xfrm>
              <a:off x="8075595" y="1872902"/>
              <a:ext cx="2290913" cy="2959459"/>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a:extLst>
                <a:ext uri="{FF2B5EF4-FFF2-40B4-BE49-F238E27FC236}">
                  <a16:creationId xmlns:a16="http://schemas.microsoft.com/office/drawing/2014/main" id="{FCFDEBAF-5B6B-4CE1-8384-E2FF7C3CA476}"/>
                </a:ext>
              </a:extLst>
            </p:cNvPr>
            <p:cNvSpPr txBox="1"/>
            <p:nvPr/>
          </p:nvSpPr>
          <p:spPr>
            <a:xfrm>
              <a:off x="8710974" y="2839452"/>
              <a:ext cx="1020154" cy="307777"/>
            </a:xfrm>
            <a:prstGeom prst="rect">
              <a:avLst/>
            </a:prstGeom>
            <a:solidFill>
              <a:schemeClr val="bg1"/>
            </a:solidFill>
          </p:spPr>
          <p:txBody>
            <a:bodyPr wrap="square" rtlCol="0">
              <a:spAutoFit/>
            </a:bodyPr>
            <a:lstStyle/>
            <a:p>
              <a:r>
                <a:rPr lang="en-GB" sz="1400" b="1" dirty="0"/>
                <a:t>Repository</a:t>
              </a:r>
            </a:p>
          </p:txBody>
        </p:sp>
      </p:grpSp>
      <p:sp>
        <p:nvSpPr>
          <p:cNvPr id="16" name="TextBox 15">
            <a:extLst>
              <a:ext uri="{FF2B5EF4-FFF2-40B4-BE49-F238E27FC236}">
                <a16:creationId xmlns:a16="http://schemas.microsoft.com/office/drawing/2014/main" id="{4D280984-ED9E-4E72-B0AC-AFB69748B170}"/>
              </a:ext>
            </a:extLst>
          </p:cNvPr>
          <p:cNvSpPr txBox="1"/>
          <p:nvPr/>
        </p:nvSpPr>
        <p:spPr>
          <a:xfrm>
            <a:off x="10328060" y="2777897"/>
            <a:ext cx="779442" cy="369332"/>
          </a:xfrm>
          <a:prstGeom prst="rect">
            <a:avLst/>
          </a:prstGeom>
          <a:noFill/>
        </p:spPr>
        <p:txBody>
          <a:bodyPr wrap="square" rtlCol="0">
            <a:spAutoFit/>
          </a:bodyPr>
          <a:lstStyle/>
          <a:p>
            <a:r>
              <a:rPr lang="en-GB" b="1" dirty="0"/>
              <a:t>Space</a:t>
            </a:r>
          </a:p>
        </p:txBody>
      </p:sp>
      <p:sp>
        <p:nvSpPr>
          <p:cNvPr id="17" name="TextBox 16">
            <a:extLst>
              <a:ext uri="{FF2B5EF4-FFF2-40B4-BE49-F238E27FC236}">
                <a16:creationId xmlns:a16="http://schemas.microsoft.com/office/drawing/2014/main" id="{C90E8ACB-C464-44E2-B003-45D61881D5CC}"/>
              </a:ext>
            </a:extLst>
          </p:cNvPr>
          <p:cNvSpPr txBox="1"/>
          <p:nvPr/>
        </p:nvSpPr>
        <p:spPr>
          <a:xfrm>
            <a:off x="10328060" y="4088707"/>
            <a:ext cx="779442" cy="369332"/>
          </a:xfrm>
          <a:prstGeom prst="rect">
            <a:avLst/>
          </a:prstGeom>
          <a:noFill/>
        </p:spPr>
        <p:txBody>
          <a:bodyPr wrap="square" rtlCol="0">
            <a:spAutoFit/>
          </a:bodyPr>
          <a:lstStyle/>
          <a:p>
            <a:r>
              <a:rPr lang="en-GB" b="1" dirty="0"/>
              <a:t>Pages</a:t>
            </a:r>
          </a:p>
        </p:txBody>
      </p:sp>
      <p:sp>
        <p:nvSpPr>
          <p:cNvPr id="2" name="Text Placeholder 10"/>
          <p:cNvSpPr txBox="1">
            <a:spLocks/>
          </p:cNvSpPr>
          <p:nvPr/>
        </p:nvSpPr>
        <p:spPr>
          <a:xfrm>
            <a:off x="1514605" y="669120"/>
            <a:ext cx="7898901" cy="646591"/>
          </a:xfrm>
          <a:prstGeom prst="rect">
            <a:avLst/>
          </a:prstGeom>
        </p:spPr>
        <p:txBody>
          <a:bodyPr anchor="t">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b="0" dirty="0">
                <a:solidFill>
                  <a:schemeClr val="accent1">
                    <a:lumMod val="50000"/>
                  </a:schemeClr>
                </a:solidFill>
              </a:rPr>
              <a:t>Confluence</a:t>
            </a:r>
            <a:endParaRPr lang="en-US" b="0" dirty="0">
              <a:solidFill>
                <a:schemeClr val="accent1">
                  <a:lumMod val="50000"/>
                </a:schemeClr>
              </a:solidFill>
            </a:endParaRPr>
          </a:p>
        </p:txBody>
      </p:sp>
      <p:sp>
        <p:nvSpPr>
          <p:cNvPr id="5" name="Rectangle 4"/>
          <p:cNvSpPr/>
          <p:nvPr/>
        </p:nvSpPr>
        <p:spPr>
          <a:xfrm>
            <a:off x="1514605" y="1872902"/>
            <a:ext cx="7244384" cy="4832092"/>
          </a:xfrm>
          <a:prstGeom prst="rect">
            <a:avLst/>
          </a:prstGeom>
        </p:spPr>
        <p:txBody>
          <a:bodyPr wrap="square">
            <a:spAutoFit/>
          </a:bodyPr>
          <a:lstStyle/>
          <a:p>
            <a:r>
              <a:rPr lang="en-GB" sz="2400" b="1" dirty="0">
                <a:solidFill>
                  <a:srgbClr val="9E1F63"/>
                </a:solidFill>
              </a:rPr>
              <a:t>What is it?</a:t>
            </a:r>
          </a:p>
          <a:p>
            <a:pPr marL="285750" indent="-285750">
              <a:buFont typeface="Arial" panose="020B0604020202020204" pitchFamily="34" charset="0"/>
              <a:buChar char="•"/>
            </a:pPr>
            <a:r>
              <a:rPr lang="en-GB" sz="2000" dirty="0">
                <a:solidFill>
                  <a:schemeClr val="accent1">
                    <a:lumMod val="50000"/>
                  </a:schemeClr>
                </a:solidFill>
              </a:rPr>
              <a:t>A collaboration software program developed and published by Atlassian (Jira, Trello, …)</a:t>
            </a:r>
          </a:p>
          <a:p>
            <a:pPr marL="285750" indent="-285750">
              <a:buFont typeface="Arial" panose="020B0604020202020204" pitchFamily="34" charset="0"/>
              <a:buChar char="•"/>
            </a:pPr>
            <a:r>
              <a:rPr lang="en-GB" sz="2000" dirty="0">
                <a:solidFill>
                  <a:schemeClr val="accent1">
                    <a:lumMod val="50000"/>
                  </a:schemeClr>
                </a:solidFill>
              </a:rPr>
              <a:t>Popular wiki platform in corporate environments</a:t>
            </a:r>
          </a:p>
          <a:p>
            <a:pPr marL="285750" indent="-285750">
              <a:buFont typeface="Arial" panose="020B0604020202020204" pitchFamily="34" charset="0"/>
              <a:buChar char="•"/>
            </a:pPr>
            <a:endParaRPr lang="en-GB" sz="2000" dirty="0">
              <a:solidFill>
                <a:schemeClr val="accent1">
                  <a:lumMod val="50000"/>
                </a:schemeClr>
              </a:solidFill>
            </a:endParaRPr>
          </a:p>
          <a:p>
            <a:r>
              <a:rPr lang="en-GB" sz="2400" b="1" dirty="0">
                <a:solidFill>
                  <a:srgbClr val="9E1F63"/>
                </a:solidFill>
              </a:rPr>
              <a:t>Relevant features</a:t>
            </a:r>
          </a:p>
          <a:p>
            <a:pPr marL="285750" indent="-285750">
              <a:buFont typeface="Arial" panose="020B0604020202020204" pitchFamily="34" charset="0"/>
              <a:buChar char="•"/>
            </a:pPr>
            <a:r>
              <a:rPr lang="en-GB" sz="2000" dirty="0">
                <a:solidFill>
                  <a:schemeClr val="accent1">
                    <a:lumMod val="50000"/>
                  </a:schemeClr>
                </a:solidFill>
              </a:rPr>
              <a:t>Organized in Spaces that contain Pages</a:t>
            </a:r>
          </a:p>
          <a:p>
            <a:pPr marL="285750" indent="-285750">
              <a:buFont typeface="Arial" panose="020B0604020202020204" pitchFamily="34" charset="0"/>
              <a:buChar char="•"/>
            </a:pPr>
            <a:r>
              <a:rPr lang="en-GB" sz="2000" dirty="0">
                <a:solidFill>
                  <a:schemeClr val="accent1">
                    <a:lumMod val="50000"/>
                  </a:schemeClr>
                </a:solidFill>
              </a:rPr>
              <a:t>Pages can contain</a:t>
            </a:r>
          </a:p>
          <a:p>
            <a:pPr marL="742950" lvl="1" indent="-285750">
              <a:buFont typeface="Arial" panose="020B0604020202020204" pitchFamily="34" charset="0"/>
              <a:buChar char="•"/>
            </a:pPr>
            <a:r>
              <a:rPr lang="en-GB" sz="2000" dirty="0">
                <a:solidFill>
                  <a:schemeClr val="accent1">
                    <a:lumMod val="50000"/>
                  </a:schemeClr>
                </a:solidFill>
              </a:rPr>
              <a:t>Any kind of text</a:t>
            </a:r>
          </a:p>
          <a:p>
            <a:pPr marL="742950" lvl="1" indent="-285750">
              <a:buFont typeface="Arial" panose="020B0604020202020204" pitchFamily="34" charset="0"/>
              <a:buChar char="•"/>
            </a:pPr>
            <a:r>
              <a:rPr lang="en-GB" sz="2000" dirty="0">
                <a:solidFill>
                  <a:schemeClr val="accent1">
                    <a:lumMod val="50000"/>
                  </a:schemeClr>
                </a:solidFill>
              </a:rPr>
              <a:t>Any kind of document (jpg, pdf, docx, html …)</a:t>
            </a:r>
          </a:p>
          <a:p>
            <a:pPr marL="285750" indent="-285750">
              <a:buFont typeface="Arial" panose="020B0604020202020204" pitchFamily="34" charset="0"/>
              <a:buChar char="•"/>
            </a:pPr>
            <a:r>
              <a:rPr lang="en-GB" sz="2000" dirty="0">
                <a:solidFill>
                  <a:schemeClr val="accent1">
                    <a:lumMod val="50000"/>
                  </a:schemeClr>
                </a:solidFill>
              </a:rPr>
              <a:t>Permissions to view or edit Pages can be given at Space or Page level</a:t>
            </a:r>
          </a:p>
          <a:p>
            <a:pPr marL="285750" indent="-285750">
              <a:buFont typeface="Arial" panose="020B0604020202020204" pitchFamily="34" charset="0"/>
              <a:buChar char="•"/>
            </a:pPr>
            <a:r>
              <a:rPr lang="en-GB" sz="2000" dirty="0">
                <a:solidFill>
                  <a:schemeClr val="accent1">
                    <a:lumMod val="50000"/>
                  </a:schemeClr>
                </a:solidFill>
              </a:rPr>
              <a:t>Macros/plugins can add functionality (like a search mask or metadata fields)</a:t>
            </a:r>
          </a:p>
          <a:p>
            <a:endParaRPr lang="en-GB" sz="2000" dirty="0">
              <a:solidFill>
                <a:srgbClr val="C00000"/>
              </a:solidFill>
            </a:endParaRPr>
          </a:p>
        </p:txBody>
      </p:sp>
      <p:sp>
        <p:nvSpPr>
          <p:cNvPr id="8" name="Slide Number Placeholder 7"/>
          <p:cNvSpPr>
            <a:spLocks noGrp="1"/>
          </p:cNvSpPr>
          <p:nvPr>
            <p:ph type="sldNum" sz="quarter" idx="4"/>
          </p:nvPr>
        </p:nvSpPr>
        <p:spPr>
          <a:xfrm>
            <a:off x="8422310" y="6292689"/>
            <a:ext cx="670560" cy="332052"/>
          </a:xfrm>
        </p:spPr>
        <p:txBody>
          <a:bodyPr/>
          <a:lstStyle/>
          <a:p>
            <a:fld id="{83EB0FA4-9B1C-4D6B-AF0A-97437B69127A}" type="slidenum">
              <a:rPr lang="en-GB" smtClean="0"/>
              <a:pPr/>
              <a:t>15</a:t>
            </a:fld>
            <a:r>
              <a:rPr lang="en-GB"/>
              <a:t>     |</a:t>
            </a:r>
            <a:endParaRPr lang="en-GB" dirty="0"/>
          </a:p>
        </p:txBody>
      </p:sp>
      <p:pic>
        <p:nvPicPr>
          <p:cNvPr id="13" name="Picture 12">
            <a:extLst>
              <a:ext uri="{FF2B5EF4-FFF2-40B4-BE49-F238E27FC236}">
                <a16:creationId xmlns:a16="http://schemas.microsoft.com/office/drawing/2014/main" id="{15CD5718-67FD-4CE2-95ED-C42DA360C148}"/>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322" t="15831" r="12527" b="13749"/>
          <a:stretch/>
        </p:blipFill>
        <p:spPr>
          <a:xfrm>
            <a:off x="9092870" y="462575"/>
            <a:ext cx="989321" cy="927052"/>
          </a:xfrm>
          <a:prstGeom prst="rect">
            <a:avLst/>
          </a:prstGeom>
        </p:spPr>
      </p:pic>
      <p:pic>
        <p:nvPicPr>
          <p:cNvPr id="18" name="Picture 17">
            <a:extLst>
              <a:ext uri="{FF2B5EF4-FFF2-40B4-BE49-F238E27FC236}">
                <a16:creationId xmlns:a16="http://schemas.microsoft.com/office/drawing/2014/main" id="{D5EF520D-8FD6-422B-B056-7D3BEB2B1F8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15946" y="300243"/>
            <a:ext cx="737754" cy="737754"/>
          </a:xfrm>
          <a:prstGeom prst="rect">
            <a:avLst/>
          </a:prstGeom>
        </p:spPr>
      </p:pic>
    </p:spTree>
    <p:extLst>
      <p:ext uri="{BB962C8B-B14F-4D97-AF65-F5344CB8AC3E}">
        <p14:creationId xmlns:p14="http://schemas.microsoft.com/office/powerpoint/2010/main" val="18111470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0"/>
          <p:cNvSpPr txBox="1">
            <a:spLocks/>
          </p:cNvSpPr>
          <p:nvPr/>
        </p:nvSpPr>
        <p:spPr>
          <a:xfrm>
            <a:off x="1514605" y="669120"/>
            <a:ext cx="7898901" cy="646591"/>
          </a:xfrm>
          <a:prstGeom prst="rect">
            <a:avLst/>
          </a:prstGeom>
        </p:spPr>
        <p:txBody>
          <a:bodyPr anchor="t">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b="0" dirty="0">
                <a:solidFill>
                  <a:schemeClr val="accent1">
                    <a:lumMod val="50000"/>
                  </a:schemeClr>
                </a:solidFill>
              </a:rPr>
              <a:t>Confluence - metadata</a:t>
            </a:r>
            <a:endParaRPr lang="en-US" b="0" dirty="0">
              <a:solidFill>
                <a:schemeClr val="accent1">
                  <a:lumMod val="50000"/>
                </a:schemeClr>
              </a:solidFill>
            </a:endParaRPr>
          </a:p>
        </p:txBody>
      </p:sp>
      <p:sp>
        <p:nvSpPr>
          <p:cNvPr id="5" name="Rectangle 4"/>
          <p:cNvSpPr/>
          <p:nvPr/>
        </p:nvSpPr>
        <p:spPr>
          <a:xfrm>
            <a:off x="1111321" y="1961897"/>
            <a:ext cx="4346203" cy="1015663"/>
          </a:xfrm>
          <a:prstGeom prst="rect">
            <a:avLst/>
          </a:prstGeom>
        </p:spPr>
        <p:txBody>
          <a:bodyPr wrap="square">
            <a:spAutoFit/>
          </a:bodyPr>
          <a:lstStyle/>
          <a:p>
            <a:r>
              <a:rPr lang="en-GB" sz="2000" dirty="0">
                <a:solidFill>
                  <a:schemeClr val="accent1">
                    <a:lumMod val="50000"/>
                  </a:schemeClr>
                </a:solidFill>
              </a:rPr>
              <a:t>The simplest way to implement metadata would be simply text on the page of each document</a:t>
            </a:r>
            <a:endParaRPr lang="en-GB" sz="2000" dirty="0">
              <a:solidFill>
                <a:srgbClr val="C00000"/>
              </a:solidFill>
            </a:endParaRPr>
          </a:p>
        </p:txBody>
      </p:sp>
      <p:sp>
        <p:nvSpPr>
          <p:cNvPr id="8" name="Slide Number Placeholder 7"/>
          <p:cNvSpPr>
            <a:spLocks noGrp="1"/>
          </p:cNvSpPr>
          <p:nvPr>
            <p:ph type="sldNum" sz="quarter" idx="4"/>
          </p:nvPr>
        </p:nvSpPr>
        <p:spPr>
          <a:xfrm>
            <a:off x="8422310" y="6292689"/>
            <a:ext cx="670560" cy="332052"/>
          </a:xfrm>
        </p:spPr>
        <p:txBody>
          <a:bodyPr/>
          <a:lstStyle/>
          <a:p>
            <a:fld id="{83EB0FA4-9B1C-4D6B-AF0A-97437B69127A}" type="slidenum">
              <a:rPr lang="en-GB" smtClean="0"/>
              <a:pPr/>
              <a:t>16</a:t>
            </a:fld>
            <a:r>
              <a:rPr lang="en-GB"/>
              <a:t>     |</a:t>
            </a:r>
            <a:endParaRPr lang="en-GB" dirty="0"/>
          </a:p>
        </p:txBody>
      </p:sp>
      <p:pic>
        <p:nvPicPr>
          <p:cNvPr id="13" name="Picture 12">
            <a:extLst>
              <a:ext uri="{FF2B5EF4-FFF2-40B4-BE49-F238E27FC236}">
                <a16:creationId xmlns:a16="http://schemas.microsoft.com/office/drawing/2014/main" id="{15CD5718-67FD-4CE2-95ED-C42DA360C14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2322" t="15831" r="12527" b="13749"/>
          <a:stretch/>
        </p:blipFill>
        <p:spPr>
          <a:xfrm>
            <a:off x="9092870" y="492867"/>
            <a:ext cx="989321" cy="927052"/>
          </a:xfrm>
          <a:prstGeom prst="rect">
            <a:avLst/>
          </a:prstGeom>
        </p:spPr>
      </p:pic>
      <p:pic>
        <p:nvPicPr>
          <p:cNvPr id="3" name="Picture 2">
            <a:extLst>
              <a:ext uri="{FF2B5EF4-FFF2-40B4-BE49-F238E27FC236}">
                <a16:creationId xmlns:a16="http://schemas.microsoft.com/office/drawing/2014/main" id="{563B76C0-0ECF-4020-BCFD-D29E4ADA29C2}"/>
              </a:ext>
            </a:extLst>
          </p:cNvPr>
          <p:cNvPicPr>
            <a:picLocks noChangeAspect="1"/>
          </p:cNvPicPr>
          <p:nvPr/>
        </p:nvPicPr>
        <p:blipFill>
          <a:blip r:embed="rId4"/>
          <a:stretch>
            <a:fillRect/>
          </a:stretch>
        </p:blipFill>
        <p:spPr>
          <a:xfrm>
            <a:off x="1111321" y="3262445"/>
            <a:ext cx="4432830" cy="2645088"/>
          </a:xfrm>
          <a:prstGeom prst="rect">
            <a:avLst/>
          </a:prstGeom>
        </p:spPr>
      </p:pic>
      <p:sp>
        <p:nvSpPr>
          <p:cNvPr id="7" name="Rectangle 6">
            <a:extLst>
              <a:ext uri="{FF2B5EF4-FFF2-40B4-BE49-F238E27FC236}">
                <a16:creationId xmlns:a16="http://schemas.microsoft.com/office/drawing/2014/main" id="{E06012B3-7B3D-4A3F-B566-C07AB9EE44C8}"/>
              </a:ext>
            </a:extLst>
          </p:cNvPr>
          <p:cNvSpPr/>
          <p:nvPr/>
        </p:nvSpPr>
        <p:spPr>
          <a:xfrm>
            <a:off x="6490239" y="1929760"/>
            <a:ext cx="4346203" cy="1015663"/>
          </a:xfrm>
          <a:prstGeom prst="rect">
            <a:avLst/>
          </a:prstGeom>
        </p:spPr>
        <p:txBody>
          <a:bodyPr wrap="square">
            <a:spAutoFit/>
          </a:bodyPr>
          <a:lstStyle/>
          <a:p>
            <a:r>
              <a:rPr lang="en-GB" sz="2000" dirty="0">
                <a:solidFill>
                  <a:schemeClr val="accent1">
                    <a:lumMod val="50000"/>
                  </a:schemeClr>
                </a:solidFill>
              </a:rPr>
              <a:t>Alternatively there are add-ons that allow to add metadata fields to Confluence pages:</a:t>
            </a:r>
            <a:endParaRPr lang="en-GB" sz="2000" dirty="0">
              <a:solidFill>
                <a:srgbClr val="C00000"/>
              </a:solidFill>
            </a:endParaRPr>
          </a:p>
        </p:txBody>
      </p:sp>
      <p:pic>
        <p:nvPicPr>
          <p:cNvPr id="4" name="Picture 3">
            <a:extLst>
              <a:ext uri="{FF2B5EF4-FFF2-40B4-BE49-F238E27FC236}">
                <a16:creationId xmlns:a16="http://schemas.microsoft.com/office/drawing/2014/main" id="{018199C2-A65F-4160-9132-BAF282381399}"/>
              </a:ext>
            </a:extLst>
          </p:cNvPr>
          <p:cNvPicPr>
            <a:picLocks noChangeAspect="1"/>
          </p:cNvPicPr>
          <p:nvPr/>
        </p:nvPicPr>
        <p:blipFill>
          <a:blip r:embed="rId5"/>
          <a:stretch>
            <a:fillRect/>
          </a:stretch>
        </p:blipFill>
        <p:spPr>
          <a:xfrm>
            <a:off x="6402802" y="3262445"/>
            <a:ext cx="4039402" cy="519255"/>
          </a:xfrm>
          <a:prstGeom prst="rect">
            <a:avLst/>
          </a:prstGeom>
        </p:spPr>
      </p:pic>
      <p:sp>
        <p:nvSpPr>
          <p:cNvPr id="6" name="TextBox 5">
            <a:extLst>
              <a:ext uri="{FF2B5EF4-FFF2-40B4-BE49-F238E27FC236}">
                <a16:creationId xmlns:a16="http://schemas.microsoft.com/office/drawing/2014/main" id="{772F8193-7BBE-4504-BFB8-5AA7AFD3CB26}"/>
              </a:ext>
            </a:extLst>
          </p:cNvPr>
          <p:cNvSpPr txBox="1"/>
          <p:nvPr/>
        </p:nvSpPr>
        <p:spPr>
          <a:xfrm>
            <a:off x="6612556" y="4177364"/>
            <a:ext cx="3551722" cy="1477328"/>
          </a:xfrm>
          <a:prstGeom prst="rect">
            <a:avLst/>
          </a:prstGeom>
          <a:noFill/>
        </p:spPr>
        <p:txBody>
          <a:bodyPr wrap="square" rtlCol="0">
            <a:spAutoFit/>
          </a:bodyPr>
          <a:lstStyle/>
          <a:p>
            <a:r>
              <a:rPr lang="en-GB" dirty="0"/>
              <a:t>Page Fields provides area within each confluence page for common metadata or to attach  additional information like status, properties, tokens, strings or other variables.</a:t>
            </a:r>
          </a:p>
        </p:txBody>
      </p:sp>
      <p:pic>
        <p:nvPicPr>
          <p:cNvPr id="11" name="Picture 10">
            <a:extLst>
              <a:ext uri="{FF2B5EF4-FFF2-40B4-BE49-F238E27FC236}">
                <a16:creationId xmlns:a16="http://schemas.microsoft.com/office/drawing/2014/main" id="{CA3096FD-5808-4F71-BA2E-2045FACD0C1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15946" y="300243"/>
            <a:ext cx="737754" cy="737754"/>
          </a:xfrm>
          <a:prstGeom prst="rect">
            <a:avLst/>
          </a:prstGeom>
        </p:spPr>
      </p:pic>
    </p:spTree>
    <p:extLst>
      <p:ext uri="{BB962C8B-B14F-4D97-AF65-F5344CB8AC3E}">
        <p14:creationId xmlns:p14="http://schemas.microsoft.com/office/powerpoint/2010/main" val="16917442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0"/>
          <p:cNvSpPr txBox="1">
            <a:spLocks/>
          </p:cNvSpPr>
          <p:nvPr/>
        </p:nvSpPr>
        <p:spPr>
          <a:xfrm>
            <a:off x="1514605" y="669120"/>
            <a:ext cx="7898901" cy="646591"/>
          </a:xfrm>
          <a:prstGeom prst="rect">
            <a:avLst/>
          </a:prstGeom>
        </p:spPr>
        <p:txBody>
          <a:bodyPr anchor="t">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b="0" dirty="0">
                <a:solidFill>
                  <a:schemeClr val="accent1">
                    <a:lumMod val="50000"/>
                  </a:schemeClr>
                </a:solidFill>
              </a:rPr>
              <a:t>SharePoint</a:t>
            </a:r>
            <a:endParaRPr lang="en-US" b="0" dirty="0">
              <a:solidFill>
                <a:schemeClr val="accent1">
                  <a:lumMod val="50000"/>
                </a:schemeClr>
              </a:solidFill>
            </a:endParaRPr>
          </a:p>
        </p:txBody>
      </p:sp>
      <p:sp>
        <p:nvSpPr>
          <p:cNvPr id="5" name="Rectangle 4"/>
          <p:cNvSpPr/>
          <p:nvPr/>
        </p:nvSpPr>
        <p:spPr>
          <a:xfrm>
            <a:off x="1514605" y="1872902"/>
            <a:ext cx="9025058" cy="3600986"/>
          </a:xfrm>
          <a:prstGeom prst="rect">
            <a:avLst/>
          </a:prstGeom>
        </p:spPr>
        <p:txBody>
          <a:bodyPr wrap="square">
            <a:spAutoFit/>
          </a:bodyPr>
          <a:lstStyle/>
          <a:p>
            <a:r>
              <a:rPr lang="en-GB" sz="2400" b="1" dirty="0">
                <a:solidFill>
                  <a:srgbClr val="9E1F63"/>
                </a:solidFill>
              </a:rPr>
              <a:t>What is it?</a:t>
            </a:r>
          </a:p>
          <a:p>
            <a:pPr marL="285750" indent="-285750">
              <a:buFont typeface="Arial" panose="020B0604020202020204" pitchFamily="34" charset="0"/>
              <a:buChar char="•"/>
            </a:pPr>
            <a:r>
              <a:rPr lang="en-GB" sz="2000" dirty="0">
                <a:solidFill>
                  <a:schemeClr val="accent1">
                    <a:lumMod val="50000"/>
                  </a:schemeClr>
                </a:solidFill>
              </a:rPr>
              <a:t>A web-based collaborative platform, is primarily sold as a document management and storage system by Microsoft</a:t>
            </a:r>
          </a:p>
          <a:p>
            <a:pPr marL="285750" indent="-285750">
              <a:buFont typeface="Arial" panose="020B0604020202020204" pitchFamily="34" charset="0"/>
              <a:buChar char="•"/>
            </a:pPr>
            <a:r>
              <a:rPr lang="en-GB" sz="2000" dirty="0">
                <a:solidFill>
                  <a:schemeClr val="accent1">
                    <a:lumMod val="50000"/>
                  </a:schemeClr>
                </a:solidFill>
              </a:rPr>
              <a:t>Widely used for a variety of purposes </a:t>
            </a:r>
          </a:p>
          <a:p>
            <a:pPr marL="285750" indent="-285750">
              <a:buFont typeface="Arial" panose="020B0604020202020204" pitchFamily="34" charset="0"/>
              <a:buChar char="•"/>
            </a:pPr>
            <a:endParaRPr lang="en-GB" sz="2000" dirty="0">
              <a:solidFill>
                <a:schemeClr val="accent1">
                  <a:lumMod val="50000"/>
                </a:schemeClr>
              </a:solidFill>
            </a:endParaRPr>
          </a:p>
          <a:p>
            <a:r>
              <a:rPr lang="en-GB" sz="2400" b="1" dirty="0">
                <a:solidFill>
                  <a:srgbClr val="9E1F63"/>
                </a:solidFill>
              </a:rPr>
              <a:t>Relevant features</a:t>
            </a:r>
          </a:p>
          <a:p>
            <a:pPr marL="285750" indent="-285750">
              <a:buFont typeface="Arial" panose="020B0604020202020204" pitchFamily="34" charset="0"/>
              <a:buChar char="•"/>
            </a:pPr>
            <a:r>
              <a:rPr lang="en-GB" sz="2000" dirty="0">
                <a:solidFill>
                  <a:schemeClr val="accent1">
                    <a:lumMod val="50000"/>
                  </a:schemeClr>
                </a:solidFill>
              </a:rPr>
              <a:t>Agnostic to document format</a:t>
            </a:r>
          </a:p>
          <a:p>
            <a:pPr marL="285750" indent="-285750">
              <a:buFont typeface="Arial" panose="020B0604020202020204" pitchFamily="34" charset="0"/>
              <a:buChar char="•"/>
            </a:pPr>
            <a:r>
              <a:rPr lang="en-GB" sz="2000" dirty="0">
                <a:solidFill>
                  <a:schemeClr val="accent1">
                    <a:lumMod val="50000"/>
                  </a:schemeClr>
                </a:solidFill>
              </a:rPr>
              <a:t>Sophisticated rights management system</a:t>
            </a:r>
          </a:p>
          <a:p>
            <a:pPr marL="285750" indent="-285750">
              <a:buFont typeface="Arial" panose="020B0604020202020204" pitchFamily="34" charset="0"/>
              <a:buChar char="•"/>
            </a:pPr>
            <a:r>
              <a:rPr lang="en-GB" sz="2000" dirty="0">
                <a:solidFill>
                  <a:schemeClr val="accent1">
                    <a:lumMod val="50000"/>
                  </a:schemeClr>
                </a:solidFill>
              </a:rPr>
              <a:t>Extensive possibilities to provide metadata to documents</a:t>
            </a:r>
          </a:p>
          <a:p>
            <a:pPr marL="285750" indent="-285750">
              <a:buFont typeface="Arial" panose="020B0604020202020204" pitchFamily="34" charset="0"/>
              <a:buChar char="•"/>
            </a:pPr>
            <a:r>
              <a:rPr lang="en-GB" sz="2000" dirty="0">
                <a:solidFill>
                  <a:schemeClr val="accent1">
                    <a:lumMod val="50000"/>
                  </a:schemeClr>
                </a:solidFill>
              </a:rPr>
              <a:t>API is rich and well documented</a:t>
            </a:r>
          </a:p>
          <a:p>
            <a:pPr marL="285750" indent="-285750">
              <a:buFont typeface="Arial" panose="020B0604020202020204" pitchFamily="34" charset="0"/>
              <a:buChar char="•"/>
            </a:pPr>
            <a:r>
              <a:rPr lang="en-GB" sz="2000" dirty="0">
                <a:solidFill>
                  <a:schemeClr val="accent1">
                    <a:lumMod val="50000"/>
                  </a:schemeClr>
                </a:solidFill>
              </a:rPr>
              <a:t>Various connectors/interfaces between Confluence and SharePoint exist</a:t>
            </a:r>
          </a:p>
        </p:txBody>
      </p:sp>
      <p:sp>
        <p:nvSpPr>
          <p:cNvPr id="8" name="Slide Number Placeholder 7"/>
          <p:cNvSpPr>
            <a:spLocks noGrp="1"/>
          </p:cNvSpPr>
          <p:nvPr>
            <p:ph type="sldNum" sz="quarter" idx="4"/>
          </p:nvPr>
        </p:nvSpPr>
        <p:spPr>
          <a:xfrm>
            <a:off x="8422310" y="6292689"/>
            <a:ext cx="670560" cy="332052"/>
          </a:xfrm>
        </p:spPr>
        <p:txBody>
          <a:bodyPr/>
          <a:lstStyle/>
          <a:p>
            <a:fld id="{83EB0FA4-9B1C-4D6B-AF0A-97437B69127A}" type="slidenum">
              <a:rPr lang="en-GB" smtClean="0"/>
              <a:pPr/>
              <a:t>17</a:t>
            </a:fld>
            <a:r>
              <a:rPr lang="en-GB"/>
              <a:t>     |</a:t>
            </a:r>
            <a:endParaRPr lang="en-GB" dirty="0"/>
          </a:p>
        </p:txBody>
      </p:sp>
      <p:pic>
        <p:nvPicPr>
          <p:cNvPr id="6" name="Picture 5">
            <a:extLst>
              <a:ext uri="{FF2B5EF4-FFF2-40B4-BE49-F238E27FC236}">
                <a16:creationId xmlns:a16="http://schemas.microsoft.com/office/drawing/2014/main" id="{3C27B689-B179-42B3-897D-00B9091ACFD3}"/>
              </a:ext>
            </a:extLst>
          </p:cNvPr>
          <p:cNvPicPr>
            <a:picLocks noChangeAspect="1"/>
          </p:cNvPicPr>
          <p:nvPr/>
        </p:nvPicPr>
        <p:blipFill rotWithShape="1">
          <a:blip r:embed="rId3"/>
          <a:srcRect l="2857" r="55599"/>
          <a:stretch/>
        </p:blipFill>
        <p:spPr>
          <a:xfrm>
            <a:off x="9092870" y="514747"/>
            <a:ext cx="1023495" cy="955335"/>
          </a:xfrm>
          <a:prstGeom prst="rect">
            <a:avLst/>
          </a:prstGeom>
        </p:spPr>
      </p:pic>
      <p:pic>
        <p:nvPicPr>
          <p:cNvPr id="9" name="Picture 8">
            <a:extLst>
              <a:ext uri="{FF2B5EF4-FFF2-40B4-BE49-F238E27FC236}">
                <a16:creationId xmlns:a16="http://schemas.microsoft.com/office/drawing/2014/main" id="{C63FC2AB-2A66-4F59-BE4A-4B64F35A4BB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5946" y="300243"/>
            <a:ext cx="737754" cy="737754"/>
          </a:xfrm>
          <a:prstGeom prst="rect">
            <a:avLst/>
          </a:prstGeom>
        </p:spPr>
      </p:pic>
    </p:spTree>
    <p:extLst>
      <p:ext uri="{BB962C8B-B14F-4D97-AF65-F5344CB8AC3E}">
        <p14:creationId xmlns:p14="http://schemas.microsoft.com/office/powerpoint/2010/main" val="26389554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0"/>
          <p:cNvSpPr txBox="1">
            <a:spLocks/>
          </p:cNvSpPr>
          <p:nvPr/>
        </p:nvSpPr>
        <p:spPr>
          <a:xfrm>
            <a:off x="1514605" y="669120"/>
            <a:ext cx="7898901" cy="646591"/>
          </a:xfrm>
          <a:prstGeom prst="rect">
            <a:avLst/>
          </a:prstGeom>
        </p:spPr>
        <p:txBody>
          <a:bodyPr anchor="t">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b="0" dirty="0">
                <a:solidFill>
                  <a:schemeClr val="accent1">
                    <a:lumMod val="50000"/>
                  </a:schemeClr>
                </a:solidFill>
              </a:rPr>
              <a:t>SharePoint - metadata</a:t>
            </a:r>
            <a:endParaRPr lang="en-US" b="0" dirty="0">
              <a:solidFill>
                <a:schemeClr val="accent1">
                  <a:lumMod val="50000"/>
                </a:schemeClr>
              </a:solidFill>
            </a:endParaRPr>
          </a:p>
        </p:txBody>
      </p:sp>
      <p:sp>
        <p:nvSpPr>
          <p:cNvPr id="5" name="Rectangle 4"/>
          <p:cNvSpPr/>
          <p:nvPr/>
        </p:nvSpPr>
        <p:spPr>
          <a:xfrm>
            <a:off x="1514605" y="1872902"/>
            <a:ext cx="9025058" cy="400110"/>
          </a:xfrm>
          <a:prstGeom prst="rect">
            <a:avLst/>
          </a:prstGeom>
        </p:spPr>
        <p:txBody>
          <a:bodyPr wrap="square">
            <a:spAutoFit/>
          </a:bodyPr>
          <a:lstStyle/>
          <a:p>
            <a:r>
              <a:rPr lang="en-GB" sz="2000" b="1" dirty="0">
                <a:solidFill>
                  <a:schemeClr val="accent1">
                    <a:lumMod val="50000"/>
                  </a:schemeClr>
                </a:solidFill>
              </a:rPr>
              <a:t>Arbitrary numbers of metadata fields can be added to documents</a:t>
            </a:r>
            <a:endParaRPr lang="en-GB" sz="2000" dirty="0">
              <a:solidFill>
                <a:schemeClr val="accent1">
                  <a:lumMod val="50000"/>
                </a:schemeClr>
              </a:solidFill>
            </a:endParaRPr>
          </a:p>
        </p:txBody>
      </p:sp>
      <p:sp>
        <p:nvSpPr>
          <p:cNvPr id="8" name="Slide Number Placeholder 7"/>
          <p:cNvSpPr>
            <a:spLocks noGrp="1"/>
          </p:cNvSpPr>
          <p:nvPr>
            <p:ph type="sldNum" sz="quarter" idx="4"/>
          </p:nvPr>
        </p:nvSpPr>
        <p:spPr>
          <a:xfrm>
            <a:off x="8422310" y="6292689"/>
            <a:ext cx="670560" cy="332052"/>
          </a:xfrm>
        </p:spPr>
        <p:txBody>
          <a:bodyPr/>
          <a:lstStyle/>
          <a:p>
            <a:fld id="{83EB0FA4-9B1C-4D6B-AF0A-97437B69127A}" type="slidenum">
              <a:rPr lang="en-GB" smtClean="0"/>
              <a:pPr/>
              <a:t>18</a:t>
            </a:fld>
            <a:r>
              <a:rPr lang="en-GB"/>
              <a:t>     |</a:t>
            </a:r>
            <a:endParaRPr lang="en-GB" dirty="0"/>
          </a:p>
        </p:txBody>
      </p:sp>
      <p:pic>
        <p:nvPicPr>
          <p:cNvPr id="6" name="Picture 5">
            <a:extLst>
              <a:ext uri="{FF2B5EF4-FFF2-40B4-BE49-F238E27FC236}">
                <a16:creationId xmlns:a16="http://schemas.microsoft.com/office/drawing/2014/main" id="{3C27B689-B179-42B3-897D-00B9091ACFD3}"/>
              </a:ext>
            </a:extLst>
          </p:cNvPr>
          <p:cNvPicPr>
            <a:picLocks noChangeAspect="1"/>
          </p:cNvPicPr>
          <p:nvPr/>
        </p:nvPicPr>
        <p:blipFill rotWithShape="1">
          <a:blip r:embed="rId3"/>
          <a:srcRect l="2857" r="55599"/>
          <a:stretch/>
        </p:blipFill>
        <p:spPr>
          <a:xfrm>
            <a:off x="9092870" y="369132"/>
            <a:ext cx="1023495" cy="955335"/>
          </a:xfrm>
          <a:prstGeom prst="rect">
            <a:avLst/>
          </a:prstGeom>
        </p:spPr>
      </p:pic>
      <p:pic>
        <p:nvPicPr>
          <p:cNvPr id="3" name="Picture 2">
            <a:extLst>
              <a:ext uri="{FF2B5EF4-FFF2-40B4-BE49-F238E27FC236}">
                <a16:creationId xmlns:a16="http://schemas.microsoft.com/office/drawing/2014/main" id="{1A746EA0-A918-4392-8BBC-E640BBA8A900}"/>
              </a:ext>
            </a:extLst>
          </p:cNvPr>
          <p:cNvPicPr>
            <a:picLocks noChangeAspect="1"/>
          </p:cNvPicPr>
          <p:nvPr/>
        </p:nvPicPr>
        <p:blipFill>
          <a:blip r:embed="rId4"/>
          <a:stretch>
            <a:fillRect/>
          </a:stretch>
        </p:blipFill>
        <p:spPr>
          <a:xfrm>
            <a:off x="809624" y="2821447"/>
            <a:ext cx="4497333" cy="3194184"/>
          </a:xfrm>
          <a:prstGeom prst="rect">
            <a:avLst/>
          </a:prstGeom>
        </p:spPr>
      </p:pic>
      <p:pic>
        <p:nvPicPr>
          <p:cNvPr id="4" name="Picture 3">
            <a:extLst>
              <a:ext uri="{FF2B5EF4-FFF2-40B4-BE49-F238E27FC236}">
                <a16:creationId xmlns:a16="http://schemas.microsoft.com/office/drawing/2014/main" id="{ACD7BDA1-657A-4C03-8D1E-AC1AF911BB74}"/>
              </a:ext>
            </a:extLst>
          </p:cNvPr>
          <p:cNvPicPr>
            <a:picLocks noChangeAspect="1"/>
          </p:cNvPicPr>
          <p:nvPr/>
        </p:nvPicPr>
        <p:blipFill>
          <a:blip r:embed="rId5"/>
          <a:stretch>
            <a:fillRect/>
          </a:stretch>
        </p:blipFill>
        <p:spPr>
          <a:xfrm>
            <a:off x="5558739" y="2821447"/>
            <a:ext cx="4779825" cy="2791333"/>
          </a:xfrm>
          <a:prstGeom prst="rect">
            <a:avLst/>
          </a:prstGeom>
        </p:spPr>
      </p:pic>
      <p:sp>
        <p:nvSpPr>
          <p:cNvPr id="7" name="Oval 6">
            <a:extLst>
              <a:ext uri="{FF2B5EF4-FFF2-40B4-BE49-F238E27FC236}">
                <a16:creationId xmlns:a16="http://schemas.microsoft.com/office/drawing/2014/main" id="{06752807-09DB-4A1F-9759-346ED73ECA88}"/>
              </a:ext>
            </a:extLst>
          </p:cNvPr>
          <p:cNvSpPr/>
          <p:nvPr/>
        </p:nvSpPr>
        <p:spPr>
          <a:xfrm>
            <a:off x="9092870" y="3453064"/>
            <a:ext cx="1115005" cy="527216"/>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BB54A445-B204-4C26-B9BC-9693BE92DEFF}"/>
              </a:ext>
            </a:extLst>
          </p:cNvPr>
          <p:cNvSpPr/>
          <p:nvPr/>
        </p:nvSpPr>
        <p:spPr>
          <a:xfrm>
            <a:off x="3830777" y="3429000"/>
            <a:ext cx="1476180" cy="2586631"/>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2" name="Picture 11">
            <a:extLst>
              <a:ext uri="{FF2B5EF4-FFF2-40B4-BE49-F238E27FC236}">
                <a16:creationId xmlns:a16="http://schemas.microsoft.com/office/drawing/2014/main" id="{0E3DB89F-D1B9-4493-8774-ABA65788F37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15946" y="300243"/>
            <a:ext cx="737754" cy="737754"/>
          </a:xfrm>
          <a:prstGeom prst="rect">
            <a:avLst/>
          </a:prstGeom>
        </p:spPr>
      </p:pic>
    </p:spTree>
    <p:extLst>
      <p:ext uri="{BB962C8B-B14F-4D97-AF65-F5344CB8AC3E}">
        <p14:creationId xmlns:p14="http://schemas.microsoft.com/office/powerpoint/2010/main" val="7667970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0"/>
          <p:cNvSpPr txBox="1">
            <a:spLocks/>
          </p:cNvSpPr>
          <p:nvPr/>
        </p:nvSpPr>
        <p:spPr>
          <a:xfrm>
            <a:off x="2454442" y="669120"/>
            <a:ext cx="6959064" cy="646591"/>
          </a:xfrm>
          <a:prstGeom prst="rect">
            <a:avLst/>
          </a:prstGeom>
        </p:spPr>
        <p:txBody>
          <a:bodyPr anchor="t">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b="0" dirty="0" err="1">
                <a:solidFill>
                  <a:schemeClr val="accent1">
                    <a:lumMod val="50000"/>
                  </a:schemeClr>
                </a:solidFill>
              </a:rPr>
              <a:t>Zenodo</a:t>
            </a:r>
            <a:endParaRPr lang="en-US" b="0" dirty="0">
              <a:solidFill>
                <a:schemeClr val="accent1">
                  <a:lumMod val="50000"/>
                </a:schemeClr>
              </a:solidFill>
            </a:endParaRPr>
          </a:p>
        </p:txBody>
      </p:sp>
      <p:sp>
        <p:nvSpPr>
          <p:cNvPr id="5" name="Rectangle 4"/>
          <p:cNvSpPr/>
          <p:nvPr/>
        </p:nvSpPr>
        <p:spPr>
          <a:xfrm>
            <a:off x="1514605" y="1872902"/>
            <a:ext cx="9025058" cy="4524315"/>
          </a:xfrm>
          <a:prstGeom prst="rect">
            <a:avLst/>
          </a:prstGeom>
        </p:spPr>
        <p:txBody>
          <a:bodyPr wrap="square">
            <a:spAutoFit/>
          </a:bodyPr>
          <a:lstStyle/>
          <a:p>
            <a:r>
              <a:rPr lang="en-GB" sz="2400" b="1" dirty="0">
                <a:solidFill>
                  <a:srgbClr val="9E1F63"/>
                </a:solidFill>
              </a:rPr>
              <a:t>What is it?</a:t>
            </a:r>
          </a:p>
          <a:p>
            <a:pPr marL="285750" indent="-285750">
              <a:buFont typeface="Arial" panose="020B0604020202020204" pitchFamily="34" charset="0"/>
              <a:buChar char="•"/>
            </a:pPr>
            <a:r>
              <a:rPr lang="en-GB" sz="2000" dirty="0" err="1">
                <a:solidFill>
                  <a:schemeClr val="accent1">
                    <a:lumMod val="50000"/>
                  </a:schemeClr>
                </a:solidFill>
              </a:rPr>
              <a:t>Zenodo</a:t>
            </a:r>
            <a:r>
              <a:rPr lang="en-GB" sz="2000" dirty="0">
                <a:solidFill>
                  <a:schemeClr val="accent1">
                    <a:lumMod val="50000"/>
                  </a:schemeClr>
                </a:solidFill>
              </a:rPr>
              <a:t> is a general-purpose open access repository, originally intended as research data repository. It was created by </a:t>
            </a:r>
            <a:r>
              <a:rPr lang="en-GB" sz="2000" dirty="0" err="1">
                <a:solidFill>
                  <a:schemeClr val="accent1">
                    <a:lumMod val="50000"/>
                  </a:schemeClr>
                </a:solidFill>
              </a:rPr>
              <a:t>OpenAIRE</a:t>
            </a:r>
            <a:r>
              <a:rPr lang="en-GB" sz="2000" dirty="0">
                <a:solidFill>
                  <a:schemeClr val="accent1">
                    <a:lumMod val="50000"/>
                  </a:schemeClr>
                </a:solidFill>
              </a:rPr>
              <a:t> and CERN to provide a place for researchers to deposit datasets and is run by CERN</a:t>
            </a:r>
          </a:p>
          <a:p>
            <a:pPr marL="285750" indent="-285750">
              <a:buFont typeface="Arial" panose="020B0604020202020204" pitchFamily="34" charset="0"/>
              <a:buChar char="•"/>
            </a:pPr>
            <a:endParaRPr lang="en-GB" sz="2000" dirty="0">
              <a:solidFill>
                <a:schemeClr val="accent1">
                  <a:lumMod val="50000"/>
                </a:schemeClr>
              </a:solidFill>
            </a:endParaRPr>
          </a:p>
          <a:p>
            <a:r>
              <a:rPr lang="en-GB" sz="2400" b="1" dirty="0">
                <a:solidFill>
                  <a:srgbClr val="9E1F63"/>
                </a:solidFill>
              </a:rPr>
              <a:t>Relevant features</a:t>
            </a:r>
          </a:p>
          <a:p>
            <a:pPr marL="285750" indent="-285750">
              <a:buFont typeface="Arial" panose="020B0604020202020204" pitchFamily="34" charset="0"/>
              <a:buChar char="•"/>
            </a:pPr>
            <a:r>
              <a:rPr lang="en-GB" sz="2000" dirty="0" err="1">
                <a:solidFill>
                  <a:schemeClr val="accent1">
                    <a:lumMod val="50000"/>
                  </a:schemeClr>
                </a:solidFill>
              </a:rPr>
              <a:t>Zenodo</a:t>
            </a:r>
            <a:r>
              <a:rPr lang="en-GB" sz="2000" dirty="0">
                <a:solidFill>
                  <a:schemeClr val="accent1">
                    <a:lumMod val="50000"/>
                  </a:schemeClr>
                </a:solidFill>
              </a:rPr>
              <a:t> allows any kind of file being uploaded (size limited currently 50 GB)</a:t>
            </a:r>
          </a:p>
          <a:p>
            <a:pPr marL="285750" indent="-285750">
              <a:buFont typeface="Arial" panose="020B0604020202020204" pitchFamily="34" charset="0"/>
              <a:buChar char="•"/>
            </a:pPr>
            <a:r>
              <a:rPr lang="en-GB" sz="2000" dirty="0">
                <a:solidFill>
                  <a:schemeClr val="accent1">
                    <a:lumMod val="50000"/>
                  </a:schemeClr>
                </a:solidFill>
              </a:rPr>
              <a:t>Anyone can create a </a:t>
            </a:r>
            <a:r>
              <a:rPr lang="en-GB" sz="2000" dirty="0" err="1">
                <a:solidFill>
                  <a:schemeClr val="accent1">
                    <a:lumMod val="50000"/>
                  </a:schemeClr>
                </a:solidFill>
              </a:rPr>
              <a:t>Zenodo</a:t>
            </a:r>
            <a:r>
              <a:rPr lang="en-GB" sz="2000" dirty="0">
                <a:solidFill>
                  <a:schemeClr val="accent1">
                    <a:lumMod val="50000"/>
                  </a:schemeClr>
                </a:solidFill>
              </a:rPr>
              <a:t> community and upload data; no curation from </a:t>
            </a:r>
            <a:r>
              <a:rPr lang="en-GB" sz="2000" dirty="0" err="1">
                <a:solidFill>
                  <a:schemeClr val="accent1">
                    <a:lumMod val="50000"/>
                  </a:schemeClr>
                </a:solidFill>
              </a:rPr>
              <a:t>Zenodo</a:t>
            </a:r>
            <a:endParaRPr lang="en-GB" sz="2000" dirty="0">
              <a:solidFill>
                <a:schemeClr val="accent1">
                  <a:lumMod val="50000"/>
                </a:schemeClr>
              </a:solidFill>
            </a:endParaRPr>
          </a:p>
          <a:p>
            <a:pPr marL="285750" indent="-285750">
              <a:buFont typeface="Arial" panose="020B0604020202020204" pitchFamily="34" charset="0"/>
              <a:buChar char="•"/>
            </a:pPr>
            <a:r>
              <a:rPr lang="en-GB" sz="2000" dirty="0">
                <a:solidFill>
                  <a:schemeClr val="accent1">
                    <a:lumMod val="50000"/>
                  </a:schemeClr>
                </a:solidFill>
              </a:rPr>
              <a:t>When uploading, a large (and configurable) amount of metadata can be added to the file</a:t>
            </a:r>
          </a:p>
          <a:p>
            <a:pPr marL="285750" indent="-285750">
              <a:buFont typeface="Arial" panose="020B0604020202020204" pitchFamily="34" charset="0"/>
              <a:buChar char="•"/>
            </a:pPr>
            <a:r>
              <a:rPr lang="en-GB" sz="2000" dirty="0">
                <a:solidFill>
                  <a:schemeClr val="accent1">
                    <a:lumMod val="50000"/>
                  </a:schemeClr>
                </a:solidFill>
              </a:rPr>
              <a:t>Access to files can be restricted</a:t>
            </a:r>
          </a:p>
          <a:p>
            <a:pPr marL="285750" indent="-285750">
              <a:buFont typeface="Arial" panose="020B0604020202020204" pitchFamily="34" charset="0"/>
              <a:buChar char="•"/>
            </a:pPr>
            <a:r>
              <a:rPr lang="en-GB" sz="2000" dirty="0">
                <a:solidFill>
                  <a:schemeClr val="accent1">
                    <a:lumMod val="50000"/>
                  </a:schemeClr>
                </a:solidFill>
              </a:rPr>
              <a:t>API for external access exists but is mostly beta status</a:t>
            </a:r>
          </a:p>
          <a:p>
            <a:pPr marL="285750" indent="-285750">
              <a:buFont typeface="Arial" panose="020B0604020202020204" pitchFamily="34" charset="0"/>
              <a:buChar char="•"/>
            </a:pPr>
            <a:r>
              <a:rPr lang="en-GB" sz="2000" dirty="0">
                <a:solidFill>
                  <a:schemeClr val="accent1">
                    <a:lumMod val="50000"/>
                  </a:schemeClr>
                </a:solidFill>
              </a:rPr>
              <a:t>Apparently no existing interface to Confluence</a:t>
            </a:r>
          </a:p>
        </p:txBody>
      </p:sp>
      <p:sp>
        <p:nvSpPr>
          <p:cNvPr id="8" name="Slide Number Placeholder 7"/>
          <p:cNvSpPr>
            <a:spLocks noGrp="1"/>
          </p:cNvSpPr>
          <p:nvPr>
            <p:ph type="sldNum" sz="quarter" idx="4"/>
          </p:nvPr>
        </p:nvSpPr>
        <p:spPr>
          <a:xfrm>
            <a:off x="8422310" y="6292689"/>
            <a:ext cx="670560" cy="332052"/>
          </a:xfrm>
        </p:spPr>
        <p:txBody>
          <a:bodyPr/>
          <a:lstStyle/>
          <a:p>
            <a:fld id="{83EB0FA4-9B1C-4D6B-AF0A-97437B69127A}" type="slidenum">
              <a:rPr lang="en-GB" smtClean="0"/>
              <a:pPr/>
              <a:t>19</a:t>
            </a:fld>
            <a:r>
              <a:rPr lang="en-GB"/>
              <a:t>     |</a:t>
            </a:r>
            <a:endParaRPr lang="en-GB" dirty="0"/>
          </a:p>
        </p:txBody>
      </p:sp>
      <p:pic>
        <p:nvPicPr>
          <p:cNvPr id="4" name="Picture 3">
            <a:extLst>
              <a:ext uri="{FF2B5EF4-FFF2-40B4-BE49-F238E27FC236}">
                <a16:creationId xmlns:a16="http://schemas.microsoft.com/office/drawing/2014/main" id="{CFA3C473-819A-416A-942E-BC5A3AC75D9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092870" y="511199"/>
            <a:ext cx="2011280" cy="804512"/>
          </a:xfrm>
          <a:prstGeom prst="rect">
            <a:avLst/>
          </a:prstGeom>
        </p:spPr>
      </p:pic>
      <p:pic>
        <p:nvPicPr>
          <p:cNvPr id="7" name="Picture 6">
            <a:extLst>
              <a:ext uri="{FF2B5EF4-FFF2-40B4-BE49-F238E27FC236}">
                <a16:creationId xmlns:a16="http://schemas.microsoft.com/office/drawing/2014/main" id="{B9D90EE7-9405-4500-94E3-3C4CF82445F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5946" y="300243"/>
            <a:ext cx="737754" cy="737754"/>
          </a:xfrm>
          <a:prstGeom prst="rect">
            <a:avLst/>
          </a:prstGeom>
        </p:spPr>
      </p:pic>
    </p:spTree>
    <p:extLst>
      <p:ext uri="{BB962C8B-B14F-4D97-AF65-F5344CB8AC3E}">
        <p14:creationId xmlns:p14="http://schemas.microsoft.com/office/powerpoint/2010/main" val="27821412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0"/>
          <p:cNvSpPr txBox="1">
            <a:spLocks/>
          </p:cNvSpPr>
          <p:nvPr/>
        </p:nvSpPr>
        <p:spPr>
          <a:xfrm>
            <a:off x="1472820" y="1882100"/>
            <a:ext cx="9611948" cy="4388322"/>
          </a:xfrm>
          <a:prstGeom prst="rect">
            <a:avLst/>
          </a:prstGeom>
        </p:spPr>
        <p:txBody>
          <a:bodyPr anchor="t">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000" dirty="0">
                <a:solidFill>
                  <a:srgbClr val="065081"/>
                </a:solidFill>
              </a:rPr>
              <a:t>Concept</a:t>
            </a:r>
            <a:endParaRPr lang="en-GB" sz="2000" b="0" dirty="0">
              <a:solidFill>
                <a:srgbClr val="065081"/>
              </a:solidFill>
            </a:endParaRPr>
          </a:p>
          <a:p>
            <a:endParaRPr lang="en-GB" sz="2000" dirty="0">
              <a:solidFill>
                <a:srgbClr val="065081"/>
              </a:solidFill>
            </a:endParaRPr>
          </a:p>
          <a:p>
            <a:r>
              <a:rPr lang="en-GB" sz="2000" dirty="0">
                <a:solidFill>
                  <a:srgbClr val="065081"/>
                </a:solidFill>
              </a:rPr>
              <a:t>Interface</a:t>
            </a:r>
          </a:p>
          <a:p>
            <a:endParaRPr lang="en-GB" sz="2000" dirty="0">
              <a:solidFill>
                <a:srgbClr val="065081"/>
              </a:solidFill>
            </a:endParaRPr>
          </a:p>
          <a:p>
            <a:r>
              <a:rPr lang="en-GB" sz="2000" dirty="0">
                <a:solidFill>
                  <a:srgbClr val="065081"/>
                </a:solidFill>
              </a:rPr>
              <a:t>Running and Maintenance</a:t>
            </a:r>
            <a:endParaRPr lang="en-GB" sz="2000" b="0" dirty="0">
              <a:solidFill>
                <a:srgbClr val="065081"/>
              </a:solidFill>
            </a:endParaRPr>
          </a:p>
          <a:p>
            <a:endParaRPr lang="en-GB" sz="2000" b="0" dirty="0">
              <a:solidFill>
                <a:srgbClr val="065081"/>
              </a:solidFill>
            </a:endParaRPr>
          </a:p>
          <a:p>
            <a:r>
              <a:rPr lang="en-GB" sz="2000" dirty="0">
                <a:solidFill>
                  <a:srgbClr val="065081"/>
                </a:solidFill>
              </a:rPr>
              <a:t>Backend options</a:t>
            </a:r>
            <a:endParaRPr lang="en-GB" sz="2000" b="0" dirty="0">
              <a:solidFill>
                <a:srgbClr val="065081"/>
              </a:solidFill>
            </a:endParaRPr>
          </a:p>
          <a:p>
            <a:endParaRPr lang="en-GB" sz="2000" b="0" dirty="0">
              <a:solidFill>
                <a:srgbClr val="065081"/>
              </a:solidFill>
            </a:endParaRPr>
          </a:p>
          <a:p>
            <a:r>
              <a:rPr lang="en-GB" sz="2000" dirty="0">
                <a:solidFill>
                  <a:srgbClr val="065081"/>
                </a:solidFill>
              </a:rPr>
              <a:t>Summary</a:t>
            </a:r>
            <a:endParaRPr lang="en-GB" sz="2000" b="0" dirty="0">
              <a:solidFill>
                <a:srgbClr val="065081"/>
              </a:solidFill>
            </a:endParaRPr>
          </a:p>
        </p:txBody>
      </p:sp>
      <p:sp>
        <p:nvSpPr>
          <p:cNvPr id="5" name="Rectangle 4"/>
          <p:cNvSpPr/>
          <p:nvPr/>
        </p:nvSpPr>
        <p:spPr>
          <a:xfrm>
            <a:off x="1472820" y="717680"/>
            <a:ext cx="8243835" cy="523220"/>
          </a:xfrm>
          <a:prstGeom prst="rect">
            <a:avLst/>
          </a:prstGeom>
        </p:spPr>
        <p:txBody>
          <a:bodyPr wrap="square" anchor="t">
            <a:spAutoFit/>
          </a:bodyPr>
          <a:lstStyle/>
          <a:p>
            <a:r>
              <a:rPr lang="en-GB" sz="2800" b="1" dirty="0">
                <a:solidFill>
                  <a:srgbClr val="065081"/>
                </a:solidFill>
                <a:latin typeface="Calibri" panose="020F0502020204030204" pitchFamily="34" charset="0"/>
                <a:ea typeface="Calibri" panose="020F0502020204030204" pitchFamily="34" charset="0"/>
                <a:cs typeface="Times New Roman" panose="02020603050405020304" pitchFamily="18" charset="0"/>
              </a:rPr>
              <a:t>Overview</a:t>
            </a:r>
            <a:endParaRPr lang="en-GB" sz="2800" b="1" dirty="0">
              <a:solidFill>
                <a:srgbClr val="065081"/>
              </a:solidFill>
            </a:endParaRPr>
          </a:p>
        </p:txBody>
      </p:sp>
      <p:sp>
        <p:nvSpPr>
          <p:cNvPr id="12" name="Slide Number Placeholder 11"/>
          <p:cNvSpPr>
            <a:spLocks noGrp="1"/>
          </p:cNvSpPr>
          <p:nvPr>
            <p:ph type="sldNum" sz="quarter" idx="4"/>
          </p:nvPr>
        </p:nvSpPr>
        <p:spPr>
          <a:xfrm>
            <a:off x="8422310" y="6292689"/>
            <a:ext cx="670560" cy="332052"/>
          </a:xfrm>
        </p:spPr>
        <p:txBody>
          <a:bodyPr/>
          <a:lstStyle/>
          <a:p>
            <a:fld id="{83EB0FA4-9B1C-4D6B-AF0A-97437B69127A}" type="slidenum">
              <a:rPr lang="en-GB" smtClean="0"/>
              <a:pPr/>
              <a:t>2</a:t>
            </a:fld>
            <a:r>
              <a:rPr lang="en-GB" dirty="0"/>
              <a:t>     |</a:t>
            </a:r>
          </a:p>
        </p:txBody>
      </p:sp>
      <p:pic>
        <p:nvPicPr>
          <p:cNvPr id="20" name="Picture 19">
            <a:extLst>
              <a:ext uri="{FF2B5EF4-FFF2-40B4-BE49-F238E27FC236}">
                <a16:creationId xmlns:a16="http://schemas.microsoft.com/office/drawing/2014/main" id="{20B6D91A-0D03-4653-A178-25D7D1C6998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6773" y="4891143"/>
            <a:ext cx="724984" cy="724984"/>
          </a:xfrm>
          <a:prstGeom prst="rect">
            <a:avLst/>
          </a:prstGeom>
        </p:spPr>
      </p:pic>
      <p:pic>
        <p:nvPicPr>
          <p:cNvPr id="10" name="Picture 9">
            <a:extLst>
              <a:ext uri="{FF2B5EF4-FFF2-40B4-BE49-F238E27FC236}">
                <a16:creationId xmlns:a16="http://schemas.microsoft.com/office/drawing/2014/main" id="{7928797F-F935-42E2-A87A-A2517821AE4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8756" y="1697621"/>
            <a:ext cx="724984" cy="724984"/>
          </a:xfrm>
          <a:prstGeom prst="rect">
            <a:avLst/>
          </a:prstGeom>
        </p:spPr>
      </p:pic>
      <p:pic>
        <p:nvPicPr>
          <p:cNvPr id="11" name="Picture 10">
            <a:extLst>
              <a:ext uri="{FF2B5EF4-FFF2-40B4-BE49-F238E27FC236}">
                <a16:creationId xmlns:a16="http://schemas.microsoft.com/office/drawing/2014/main" id="{06B38888-D1A8-48A5-AD43-93F090432DA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28756" y="2508750"/>
            <a:ext cx="719401" cy="719401"/>
          </a:xfrm>
          <a:prstGeom prst="rect">
            <a:avLst/>
          </a:prstGeom>
        </p:spPr>
      </p:pic>
      <p:pic>
        <p:nvPicPr>
          <p:cNvPr id="15" name="Picture 14">
            <a:extLst>
              <a:ext uri="{FF2B5EF4-FFF2-40B4-BE49-F238E27FC236}">
                <a16:creationId xmlns:a16="http://schemas.microsoft.com/office/drawing/2014/main" id="{77E2D6DD-F4D3-4AB9-A8BE-4672F47ACE5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35066" y="4091983"/>
            <a:ext cx="737754" cy="737754"/>
          </a:xfrm>
          <a:prstGeom prst="rect">
            <a:avLst/>
          </a:prstGeom>
        </p:spPr>
      </p:pic>
      <p:pic>
        <p:nvPicPr>
          <p:cNvPr id="16" name="Picture 15">
            <a:extLst>
              <a:ext uri="{FF2B5EF4-FFF2-40B4-BE49-F238E27FC236}">
                <a16:creationId xmlns:a16="http://schemas.microsoft.com/office/drawing/2014/main" id="{546A40D2-EEBD-40EE-9C1D-36320DBCFD6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19812" y="3286437"/>
            <a:ext cx="724984" cy="724984"/>
          </a:xfrm>
          <a:prstGeom prst="rect">
            <a:avLst/>
          </a:prstGeom>
        </p:spPr>
      </p:pic>
    </p:spTree>
    <p:extLst>
      <p:ext uri="{BB962C8B-B14F-4D97-AF65-F5344CB8AC3E}">
        <p14:creationId xmlns:p14="http://schemas.microsoft.com/office/powerpoint/2010/main" val="166081922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0"/>
          <p:cNvSpPr txBox="1">
            <a:spLocks/>
          </p:cNvSpPr>
          <p:nvPr/>
        </p:nvSpPr>
        <p:spPr>
          <a:xfrm>
            <a:off x="2454442" y="669120"/>
            <a:ext cx="6959064" cy="646591"/>
          </a:xfrm>
          <a:prstGeom prst="rect">
            <a:avLst/>
          </a:prstGeom>
        </p:spPr>
        <p:txBody>
          <a:bodyPr anchor="t">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b="0" dirty="0" err="1">
                <a:solidFill>
                  <a:schemeClr val="accent1">
                    <a:lumMod val="50000"/>
                  </a:schemeClr>
                </a:solidFill>
              </a:rPr>
              <a:t>Zenodo</a:t>
            </a:r>
            <a:r>
              <a:rPr lang="en-GB" b="0" dirty="0">
                <a:solidFill>
                  <a:schemeClr val="accent1">
                    <a:lumMod val="50000"/>
                  </a:schemeClr>
                </a:solidFill>
              </a:rPr>
              <a:t> - metadata</a:t>
            </a:r>
            <a:endParaRPr lang="en-US" b="0" dirty="0">
              <a:solidFill>
                <a:schemeClr val="accent1">
                  <a:lumMod val="50000"/>
                </a:schemeClr>
              </a:solidFill>
            </a:endParaRPr>
          </a:p>
        </p:txBody>
      </p:sp>
      <p:sp>
        <p:nvSpPr>
          <p:cNvPr id="8" name="Slide Number Placeholder 7"/>
          <p:cNvSpPr>
            <a:spLocks noGrp="1"/>
          </p:cNvSpPr>
          <p:nvPr>
            <p:ph type="sldNum" sz="quarter" idx="4"/>
          </p:nvPr>
        </p:nvSpPr>
        <p:spPr>
          <a:xfrm>
            <a:off x="8422310" y="6292689"/>
            <a:ext cx="670560" cy="332052"/>
          </a:xfrm>
        </p:spPr>
        <p:txBody>
          <a:bodyPr/>
          <a:lstStyle/>
          <a:p>
            <a:fld id="{83EB0FA4-9B1C-4D6B-AF0A-97437B69127A}" type="slidenum">
              <a:rPr lang="en-GB" smtClean="0"/>
              <a:pPr/>
              <a:t>20</a:t>
            </a:fld>
            <a:r>
              <a:rPr lang="en-GB"/>
              <a:t>     |</a:t>
            </a:r>
            <a:endParaRPr lang="en-GB" dirty="0"/>
          </a:p>
        </p:txBody>
      </p:sp>
      <p:pic>
        <p:nvPicPr>
          <p:cNvPr id="4" name="Picture 3">
            <a:extLst>
              <a:ext uri="{FF2B5EF4-FFF2-40B4-BE49-F238E27FC236}">
                <a16:creationId xmlns:a16="http://schemas.microsoft.com/office/drawing/2014/main" id="{CFA3C473-819A-416A-942E-BC5A3AC75D9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092870" y="351034"/>
            <a:ext cx="2011280" cy="804512"/>
          </a:xfrm>
          <a:prstGeom prst="rect">
            <a:avLst/>
          </a:prstGeom>
        </p:spPr>
      </p:pic>
      <p:pic>
        <p:nvPicPr>
          <p:cNvPr id="3" name="Picture 2">
            <a:extLst>
              <a:ext uri="{FF2B5EF4-FFF2-40B4-BE49-F238E27FC236}">
                <a16:creationId xmlns:a16="http://schemas.microsoft.com/office/drawing/2014/main" id="{958B258B-8E5E-4064-A281-F66568BDA822}"/>
              </a:ext>
            </a:extLst>
          </p:cNvPr>
          <p:cNvPicPr>
            <a:picLocks noChangeAspect="1"/>
          </p:cNvPicPr>
          <p:nvPr/>
        </p:nvPicPr>
        <p:blipFill>
          <a:blip r:embed="rId4"/>
          <a:stretch>
            <a:fillRect/>
          </a:stretch>
        </p:blipFill>
        <p:spPr>
          <a:xfrm>
            <a:off x="917390" y="2520480"/>
            <a:ext cx="5178610" cy="3668400"/>
          </a:xfrm>
          <a:prstGeom prst="rect">
            <a:avLst/>
          </a:prstGeom>
        </p:spPr>
      </p:pic>
      <p:pic>
        <p:nvPicPr>
          <p:cNvPr id="5" name="Picture 4">
            <a:extLst>
              <a:ext uri="{FF2B5EF4-FFF2-40B4-BE49-F238E27FC236}">
                <a16:creationId xmlns:a16="http://schemas.microsoft.com/office/drawing/2014/main" id="{3F257C0D-AB1F-480C-B7C9-943DAE1D1723}"/>
              </a:ext>
            </a:extLst>
          </p:cNvPr>
          <p:cNvPicPr>
            <a:picLocks noChangeAspect="1"/>
          </p:cNvPicPr>
          <p:nvPr/>
        </p:nvPicPr>
        <p:blipFill>
          <a:blip r:embed="rId5"/>
          <a:stretch>
            <a:fillRect/>
          </a:stretch>
        </p:blipFill>
        <p:spPr>
          <a:xfrm>
            <a:off x="6935699" y="1799893"/>
            <a:ext cx="3594339" cy="3797245"/>
          </a:xfrm>
          <a:prstGeom prst="rect">
            <a:avLst/>
          </a:prstGeom>
        </p:spPr>
      </p:pic>
      <p:cxnSp>
        <p:nvCxnSpPr>
          <p:cNvPr id="9" name="Straight Connector 8">
            <a:extLst>
              <a:ext uri="{FF2B5EF4-FFF2-40B4-BE49-F238E27FC236}">
                <a16:creationId xmlns:a16="http://schemas.microsoft.com/office/drawing/2014/main" id="{58B27CC8-DCC7-4565-A067-0DF420886F36}"/>
              </a:ext>
            </a:extLst>
          </p:cNvPr>
          <p:cNvCxnSpPr>
            <a:cxnSpLocks/>
            <a:stCxn id="24" idx="3"/>
          </p:cNvCxnSpPr>
          <p:nvPr/>
        </p:nvCxnSpPr>
        <p:spPr>
          <a:xfrm flipV="1">
            <a:off x="6096000" y="1799895"/>
            <a:ext cx="988194" cy="3612334"/>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A153E3A-ADCD-4E1B-AECC-5CBD304F494C}"/>
              </a:ext>
            </a:extLst>
          </p:cNvPr>
          <p:cNvCxnSpPr>
            <a:cxnSpLocks/>
            <a:stCxn id="24" idx="3"/>
          </p:cNvCxnSpPr>
          <p:nvPr/>
        </p:nvCxnSpPr>
        <p:spPr>
          <a:xfrm>
            <a:off x="6096000" y="5412229"/>
            <a:ext cx="946031" cy="184909"/>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pic>
        <p:nvPicPr>
          <p:cNvPr id="24" name="Graphic 23" descr="Magnifying glass">
            <a:extLst>
              <a:ext uri="{FF2B5EF4-FFF2-40B4-BE49-F238E27FC236}">
                <a16:creationId xmlns:a16="http://schemas.microsoft.com/office/drawing/2014/main" id="{2E19E123-73F3-4DF2-BAEF-5E6642D75053}"/>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5814060" y="5271259"/>
            <a:ext cx="281940" cy="281940"/>
          </a:xfrm>
          <a:prstGeom prst="rect">
            <a:avLst/>
          </a:prstGeom>
        </p:spPr>
      </p:pic>
      <p:sp>
        <p:nvSpPr>
          <p:cNvPr id="28" name="Rectangle 27">
            <a:extLst>
              <a:ext uri="{FF2B5EF4-FFF2-40B4-BE49-F238E27FC236}">
                <a16:creationId xmlns:a16="http://schemas.microsoft.com/office/drawing/2014/main" id="{B8F1A264-6E0B-44A7-AC36-BB4A447D8B4B}"/>
              </a:ext>
            </a:extLst>
          </p:cNvPr>
          <p:cNvSpPr/>
          <p:nvPr/>
        </p:nvSpPr>
        <p:spPr>
          <a:xfrm>
            <a:off x="986606" y="1783658"/>
            <a:ext cx="5579615" cy="400110"/>
          </a:xfrm>
          <a:prstGeom prst="rect">
            <a:avLst/>
          </a:prstGeom>
        </p:spPr>
        <p:txBody>
          <a:bodyPr wrap="square">
            <a:spAutoFit/>
          </a:bodyPr>
          <a:lstStyle/>
          <a:p>
            <a:r>
              <a:rPr lang="en-GB" sz="2000" b="1" dirty="0">
                <a:solidFill>
                  <a:schemeClr val="accent1">
                    <a:lumMod val="50000"/>
                  </a:schemeClr>
                </a:solidFill>
              </a:rPr>
              <a:t>Metadata options are quite detailed</a:t>
            </a:r>
            <a:endParaRPr lang="en-GB" sz="2000" dirty="0">
              <a:solidFill>
                <a:schemeClr val="accent1">
                  <a:lumMod val="50000"/>
                </a:schemeClr>
              </a:solidFill>
            </a:endParaRPr>
          </a:p>
        </p:txBody>
      </p:sp>
      <p:pic>
        <p:nvPicPr>
          <p:cNvPr id="12" name="Picture 11">
            <a:extLst>
              <a:ext uri="{FF2B5EF4-FFF2-40B4-BE49-F238E27FC236}">
                <a16:creationId xmlns:a16="http://schemas.microsoft.com/office/drawing/2014/main" id="{9DFD422B-8A52-4BF2-9905-CF2196DAF18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15946" y="300243"/>
            <a:ext cx="737754" cy="737754"/>
          </a:xfrm>
          <a:prstGeom prst="rect">
            <a:avLst/>
          </a:prstGeom>
        </p:spPr>
      </p:pic>
    </p:spTree>
    <p:extLst>
      <p:ext uri="{BB962C8B-B14F-4D97-AF65-F5344CB8AC3E}">
        <p14:creationId xmlns:p14="http://schemas.microsoft.com/office/powerpoint/2010/main" val="1389856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0"/>
          <p:cNvSpPr txBox="1">
            <a:spLocks/>
          </p:cNvSpPr>
          <p:nvPr/>
        </p:nvSpPr>
        <p:spPr>
          <a:xfrm>
            <a:off x="1514605" y="669120"/>
            <a:ext cx="7898901" cy="646591"/>
          </a:xfrm>
          <a:prstGeom prst="rect">
            <a:avLst/>
          </a:prstGeom>
        </p:spPr>
        <p:txBody>
          <a:bodyPr anchor="t">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b="0" dirty="0">
                <a:solidFill>
                  <a:schemeClr val="accent1">
                    <a:lumMod val="50000"/>
                  </a:schemeClr>
                </a:solidFill>
              </a:rPr>
              <a:t>Backend options - comparison</a:t>
            </a:r>
            <a:endParaRPr lang="en-US" b="0" dirty="0">
              <a:solidFill>
                <a:schemeClr val="accent1">
                  <a:lumMod val="50000"/>
                </a:schemeClr>
              </a:solidFill>
            </a:endParaRPr>
          </a:p>
        </p:txBody>
      </p:sp>
      <p:sp>
        <p:nvSpPr>
          <p:cNvPr id="8" name="Slide Number Placeholder 7"/>
          <p:cNvSpPr>
            <a:spLocks noGrp="1"/>
          </p:cNvSpPr>
          <p:nvPr>
            <p:ph type="sldNum" sz="quarter" idx="4"/>
          </p:nvPr>
        </p:nvSpPr>
        <p:spPr>
          <a:xfrm>
            <a:off x="8422310" y="6292689"/>
            <a:ext cx="670560" cy="332052"/>
          </a:xfrm>
        </p:spPr>
        <p:txBody>
          <a:bodyPr/>
          <a:lstStyle/>
          <a:p>
            <a:fld id="{83EB0FA4-9B1C-4D6B-AF0A-97437B69127A}" type="slidenum">
              <a:rPr lang="en-GB" smtClean="0"/>
              <a:pPr/>
              <a:t>21</a:t>
            </a:fld>
            <a:r>
              <a:rPr lang="en-GB"/>
              <a:t>     |</a:t>
            </a:r>
            <a:endParaRPr lang="en-GB" dirty="0"/>
          </a:p>
        </p:txBody>
      </p:sp>
      <p:pic>
        <p:nvPicPr>
          <p:cNvPr id="9" name="Picture 8">
            <a:extLst>
              <a:ext uri="{FF2B5EF4-FFF2-40B4-BE49-F238E27FC236}">
                <a16:creationId xmlns:a16="http://schemas.microsoft.com/office/drawing/2014/main" id="{9110D72E-A3EE-460A-ABD3-AAAA7791D1B0}"/>
              </a:ext>
            </a:extLst>
          </p:cNvPr>
          <p:cNvPicPr>
            <a:picLocks noChangeAspect="1"/>
          </p:cNvPicPr>
          <p:nvPr/>
        </p:nvPicPr>
        <p:blipFill>
          <a:blip r:embed="rId3"/>
          <a:stretch>
            <a:fillRect/>
          </a:stretch>
        </p:blipFill>
        <p:spPr>
          <a:xfrm>
            <a:off x="8216195" y="1387329"/>
            <a:ext cx="1537444" cy="672149"/>
          </a:xfrm>
          <a:prstGeom prst="rect">
            <a:avLst/>
          </a:prstGeom>
        </p:spPr>
      </p:pic>
      <p:pic>
        <p:nvPicPr>
          <p:cNvPr id="11" name="Picture 10">
            <a:extLst>
              <a:ext uri="{FF2B5EF4-FFF2-40B4-BE49-F238E27FC236}">
                <a16:creationId xmlns:a16="http://schemas.microsoft.com/office/drawing/2014/main" id="{D02C3A64-CD9E-42FE-AF44-AF0D849CA72D}"/>
              </a:ext>
            </a:extLst>
          </p:cNvPr>
          <p:cNvPicPr>
            <a:picLocks noChangeAspect="1"/>
          </p:cNvPicPr>
          <p:nvPr/>
        </p:nvPicPr>
        <p:blipFill rotWithShape="1">
          <a:blip r:embed="rId4"/>
          <a:srcRect l="2857" r="4939"/>
          <a:stretch/>
        </p:blipFill>
        <p:spPr>
          <a:xfrm>
            <a:off x="5381255" y="1449534"/>
            <a:ext cx="1537444" cy="646592"/>
          </a:xfrm>
          <a:prstGeom prst="rect">
            <a:avLst/>
          </a:prstGeom>
        </p:spPr>
      </p:pic>
      <p:pic>
        <p:nvPicPr>
          <p:cNvPr id="13" name="Picture 12">
            <a:extLst>
              <a:ext uri="{FF2B5EF4-FFF2-40B4-BE49-F238E27FC236}">
                <a16:creationId xmlns:a16="http://schemas.microsoft.com/office/drawing/2014/main" id="{15CD5718-67FD-4CE2-95ED-C42DA360C148}"/>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2322" t="15831" r="12527" b="13749"/>
          <a:stretch/>
        </p:blipFill>
        <p:spPr>
          <a:xfrm>
            <a:off x="2945218" y="1237023"/>
            <a:ext cx="1030589" cy="965723"/>
          </a:xfrm>
          <a:prstGeom prst="rect">
            <a:avLst/>
          </a:prstGeom>
        </p:spPr>
      </p:pic>
      <p:graphicFrame>
        <p:nvGraphicFramePr>
          <p:cNvPr id="4" name="Table 3">
            <a:extLst>
              <a:ext uri="{FF2B5EF4-FFF2-40B4-BE49-F238E27FC236}">
                <a16:creationId xmlns:a16="http://schemas.microsoft.com/office/drawing/2014/main" id="{2F5EE098-A949-4560-94A6-74A8909223F9}"/>
              </a:ext>
            </a:extLst>
          </p:cNvPr>
          <p:cNvGraphicFramePr>
            <a:graphicFrameLocks noGrp="1"/>
          </p:cNvGraphicFramePr>
          <p:nvPr>
            <p:extLst>
              <p:ext uri="{D42A27DB-BD31-4B8C-83A1-F6EECF244321}">
                <p14:modId xmlns:p14="http://schemas.microsoft.com/office/powerpoint/2010/main" val="2032040632"/>
              </p:ext>
            </p:extLst>
          </p:nvPr>
        </p:nvGraphicFramePr>
        <p:xfrm>
          <a:off x="762739" y="2224627"/>
          <a:ext cx="9680670" cy="4023360"/>
        </p:xfrm>
        <a:graphic>
          <a:graphicData uri="http://schemas.openxmlformats.org/drawingml/2006/table">
            <a:tbl>
              <a:tblPr firstRow="1" bandRow="1">
                <a:tableStyleId>{BC89EF96-8CEA-46FF-86C4-4CE0E7609802}</a:tableStyleId>
              </a:tblPr>
              <a:tblGrid>
                <a:gridCol w="827070">
                  <a:extLst>
                    <a:ext uri="{9D8B030D-6E8A-4147-A177-3AD203B41FA5}">
                      <a16:colId xmlns:a16="http://schemas.microsoft.com/office/drawing/2014/main" val="1115270668"/>
                    </a:ext>
                  </a:extLst>
                </a:gridCol>
                <a:gridCol w="2951200">
                  <a:extLst>
                    <a:ext uri="{9D8B030D-6E8A-4147-A177-3AD203B41FA5}">
                      <a16:colId xmlns:a16="http://schemas.microsoft.com/office/drawing/2014/main" val="4271184861"/>
                    </a:ext>
                  </a:extLst>
                </a:gridCol>
                <a:gridCol w="2951200">
                  <a:extLst>
                    <a:ext uri="{9D8B030D-6E8A-4147-A177-3AD203B41FA5}">
                      <a16:colId xmlns:a16="http://schemas.microsoft.com/office/drawing/2014/main" val="1251132393"/>
                    </a:ext>
                  </a:extLst>
                </a:gridCol>
                <a:gridCol w="2951200">
                  <a:extLst>
                    <a:ext uri="{9D8B030D-6E8A-4147-A177-3AD203B41FA5}">
                      <a16:colId xmlns:a16="http://schemas.microsoft.com/office/drawing/2014/main" val="2019389397"/>
                    </a:ext>
                  </a:extLst>
                </a:gridCol>
              </a:tblGrid>
              <a:tr h="1713526">
                <a:tc>
                  <a:txBody>
                    <a:bodyPr/>
                    <a:lstStyle/>
                    <a:p>
                      <a:r>
                        <a:rPr lang="en-GB" sz="2400" dirty="0"/>
                        <a:t>Pros</a:t>
                      </a:r>
                    </a:p>
                  </a:txBody>
                  <a:tcPr/>
                </a:tc>
                <a:tc>
                  <a:txBody>
                    <a:bodyPr/>
                    <a:lstStyle/>
                    <a:p>
                      <a:pPr marL="285750" indent="-285750">
                        <a:buFont typeface="Arial" panose="020B0604020202020204" pitchFamily="34" charset="0"/>
                        <a:buChar char="•"/>
                      </a:pPr>
                      <a:r>
                        <a:rPr lang="en-GB" b="0" dirty="0"/>
                        <a:t>Already in use at GÉANT</a:t>
                      </a:r>
                    </a:p>
                    <a:p>
                      <a:pPr marL="285750" indent="-285750">
                        <a:buFont typeface="Arial" panose="020B0604020202020204" pitchFamily="34" charset="0"/>
                        <a:buChar char="•"/>
                      </a:pPr>
                      <a:r>
                        <a:rPr lang="en-GB" b="0" dirty="0"/>
                        <a:t>Same system as used for SIG/TF wikis</a:t>
                      </a:r>
                    </a:p>
                  </a:txBody>
                  <a:tcPr/>
                </a:tc>
                <a:tc>
                  <a:txBody>
                    <a:bodyPr/>
                    <a:lstStyle/>
                    <a:p>
                      <a:pPr marL="285750" indent="-285750">
                        <a:buFont typeface="Arial" panose="020B0604020202020204" pitchFamily="34" charset="0"/>
                        <a:buChar char="•"/>
                      </a:pPr>
                      <a:r>
                        <a:rPr lang="en-GB" b="0" dirty="0"/>
                        <a:t>Already in use at GÉANT</a:t>
                      </a:r>
                    </a:p>
                    <a:p>
                      <a:pPr marL="285750" indent="-285750">
                        <a:buFont typeface="Arial" panose="020B0604020202020204" pitchFamily="34" charset="0"/>
                        <a:buChar char="•"/>
                      </a:pPr>
                      <a:r>
                        <a:rPr lang="en-GB" b="0" dirty="0"/>
                        <a:t>Well established connectors with Confluence</a:t>
                      </a:r>
                    </a:p>
                    <a:p>
                      <a:pPr marL="285750" indent="-285750">
                        <a:buFont typeface="Arial" panose="020B0604020202020204" pitchFamily="34" charset="0"/>
                        <a:buChar char="•"/>
                      </a:pPr>
                      <a:r>
                        <a:rPr lang="en-GB" b="0" dirty="0"/>
                        <a:t>Simple and effective metadata system</a:t>
                      </a:r>
                    </a:p>
                  </a:txBody>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dirty="0"/>
                        <a:t>Designed as a repository system</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dirty="0"/>
                        <a:t>Simple and effective metadata system</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b="0" dirty="0"/>
                    </a:p>
                    <a:p>
                      <a:endParaRPr lang="en-GB" dirty="0"/>
                    </a:p>
                  </a:txBody>
                  <a:tcPr/>
                </a:tc>
                <a:extLst>
                  <a:ext uri="{0D108BD9-81ED-4DB2-BD59-A6C34878D82A}">
                    <a16:rowId xmlns:a16="http://schemas.microsoft.com/office/drawing/2014/main" val="2260352269"/>
                  </a:ext>
                </a:extLst>
              </a:tr>
              <a:tr h="1940512">
                <a:tc>
                  <a:txBody>
                    <a:bodyPr/>
                    <a:lstStyle/>
                    <a:p>
                      <a:r>
                        <a:rPr lang="en-GB" sz="2400" b="1" dirty="0"/>
                        <a:t>Cons</a:t>
                      </a:r>
                    </a:p>
                  </a:txBody>
                  <a:tcPr/>
                </a:tc>
                <a:tc>
                  <a:txBody>
                    <a:bodyPr/>
                    <a:lstStyle/>
                    <a:p>
                      <a:pPr marL="285750" indent="-285750">
                        <a:buFont typeface="Arial" panose="020B0604020202020204" pitchFamily="34" charset="0"/>
                        <a:buChar char="•"/>
                      </a:pPr>
                      <a:r>
                        <a:rPr lang="en-GB" dirty="0"/>
                        <a:t>Metadata system might need tweaking for our purposes</a:t>
                      </a:r>
                    </a:p>
                    <a:p>
                      <a:pPr marL="285750" indent="-285750">
                        <a:buFont typeface="Arial" panose="020B0604020202020204" pitchFamily="34" charset="0"/>
                        <a:buChar char="•"/>
                      </a:pPr>
                      <a:r>
                        <a:rPr lang="en-GB" dirty="0"/>
                        <a:t>Interfaces will need to be customized</a:t>
                      </a:r>
                    </a:p>
                  </a:txBody>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Interfaces will need to be customized</a:t>
                      </a:r>
                    </a:p>
                    <a:p>
                      <a:endParaRPr lang="en-GB" dirty="0"/>
                    </a:p>
                  </a:txBody>
                  <a:tcPr/>
                </a:tc>
                <a:tc>
                  <a:txBody>
                    <a:bodyPr/>
                    <a:lstStyle/>
                    <a:p>
                      <a:pPr marL="285750" indent="-285750">
                        <a:buFont typeface="Arial" panose="020B0604020202020204" pitchFamily="34" charset="0"/>
                        <a:buChar char="•"/>
                      </a:pPr>
                      <a:r>
                        <a:rPr lang="en-GB" b="0" dirty="0"/>
                        <a:t>Currently not used at GÉANT</a:t>
                      </a:r>
                    </a:p>
                    <a:p>
                      <a:pPr marL="285750" indent="-285750">
                        <a:buFont typeface="Arial" panose="020B0604020202020204" pitchFamily="34" charset="0"/>
                        <a:buChar char="•"/>
                      </a:pPr>
                      <a:r>
                        <a:rPr lang="en-GB" b="0" dirty="0"/>
                        <a:t>API is mostly in beta state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Interfaces will need to be customized</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Currently only </a:t>
                      </a:r>
                      <a:r>
                        <a:rPr lang="en-GB" dirty="0" err="1"/>
                        <a:t>OrcID</a:t>
                      </a:r>
                      <a:r>
                        <a:rPr lang="en-GB" dirty="0"/>
                        <a:t> and GitHub sign in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Servers in Switzerland</a:t>
                      </a:r>
                    </a:p>
                  </a:txBody>
                  <a:tcPr/>
                </a:tc>
                <a:extLst>
                  <a:ext uri="{0D108BD9-81ED-4DB2-BD59-A6C34878D82A}">
                    <a16:rowId xmlns:a16="http://schemas.microsoft.com/office/drawing/2014/main" val="3814603530"/>
                  </a:ext>
                </a:extLst>
              </a:tr>
            </a:tbl>
          </a:graphicData>
        </a:graphic>
      </p:graphicFrame>
      <p:pic>
        <p:nvPicPr>
          <p:cNvPr id="10" name="Picture 9">
            <a:extLst>
              <a:ext uri="{FF2B5EF4-FFF2-40B4-BE49-F238E27FC236}">
                <a16:creationId xmlns:a16="http://schemas.microsoft.com/office/drawing/2014/main" id="{1AF5CC62-06DA-417C-95A3-6A0C389AC6D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15946" y="300243"/>
            <a:ext cx="737754" cy="737754"/>
          </a:xfrm>
          <a:prstGeom prst="rect">
            <a:avLst/>
          </a:prstGeom>
        </p:spPr>
      </p:pic>
    </p:spTree>
    <p:extLst>
      <p:ext uri="{BB962C8B-B14F-4D97-AF65-F5344CB8AC3E}">
        <p14:creationId xmlns:p14="http://schemas.microsoft.com/office/powerpoint/2010/main" val="198277619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10"/>
          <p:cNvSpPr txBox="1">
            <a:spLocks/>
          </p:cNvSpPr>
          <p:nvPr/>
        </p:nvSpPr>
        <p:spPr>
          <a:xfrm>
            <a:off x="1514605" y="669120"/>
            <a:ext cx="7898901" cy="646591"/>
          </a:xfrm>
          <a:prstGeom prst="rect">
            <a:avLst/>
          </a:prstGeom>
        </p:spPr>
        <p:txBody>
          <a:bodyPr anchor="t">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0" dirty="0">
                <a:solidFill>
                  <a:schemeClr val="accent1">
                    <a:lumMod val="50000"/>
                  </a:schemeClr>
                </a:solidFill>
              </a:rPr>
              <a:t>Summary</a:t>
            </a:r>
          </a:p>
        </p:txBody>
      </p:sp>
      <p:sp>
        <p:nvSpPr>
          <p:cNvPr id="11" name="Content Placeholder 2"/>
          <p:cNvSpPr txBox="1">
            <a:spLocks/>
          </p:cNvSpPr>
          <p:nvPr/>
        </p:nvSpPr>
        <p:spPr>
          <a:xfrm>
            <a:off x="1560679" y="1753716"/>
            <a:ext cx="8511727" cy="391343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2400" b="1" dirty="0">
                <a:solidFill>
                  <a:srgbClr val="9E1F63"/>
                </a:solidFill>
              </a:rPr>
              <a:t>An action list:</a:t>
            </a:r>
          </a:p>
          <a:p>
            <a:pPr>
              <a:buFontTx/>
              <a:buChar char="-"/>
            </a:pPr>
            <a:r>
              <a:rPr lang="en-US" sz="2000" b="1" dirty="0">
                <a:solidFill>
                  <a:srgbClr val="065081"/>
                </a:solidFill>
              </a:rPr>
              <a:t>Decisions: </a:t>
            </a:r>
          </a:p>
          <a:p>
            <a:pPr lvl="1">
              <a:buFontTx/>
              <a:buChar char="-"/>
            </a:pPr>
            <a:r>
              <a:rPr lang="en-US" sz="1800" dirty="0">
                <a:solidFill>
                  <a:srgbClr val="065081"/>
                </a:solidFill>
              </a:rPr>
              <a:t>What backend system to use (I think any of the three will work so this is not a huge stumbling block)</a:t>
            </a:r>
          </a:p>
          <a:p>
            <a:pPr lvl="1">
              <a:buFontTx/>
              <a:buChar char="-"/>
            </a:pPr>
            <a:r>
              <a:rPr lang="en-US" sz="1800" dirty="0">
                <a:solidFill>
                  <a:srgbClr val="065081"/>
                </a:solidFill>
              </a:rPr>
              <a:t>Which legacy data to transfer (and how to annotate them) (this is optional, though it would be hugely convenient to have)?</a:t>
            </a:r>
          </a:p>
          <a:p>
            <a:pPr>
              <a:buFontTx/>
              <a:buChar char="-"/>
            </a:pPr>
            <a:r>
              <a:rPr lang="en-US" sz="2000" b="1" dirty="0">
                <a:solidFill>
                  <a:srgbClr val="065081"/>
                </a:solidFill>
              </a:rPr>
              <a:t>What metadata will be needed – which will be mandatory</a:t>
            </a:r>
          </a:p>
          <a:p>
            <a:pPr lvl="1">
              <a:buFontTx/>
              <a:buChar char="-"/>
            </a:pPr>
            <a:r>
              <a:rPr lang="en-US" sz="1800" dirty="0">
                <a:solidFill>
                  <a:srgbClr val="065081"/>
                </a:solidFill>
              </a:rPr>
              <a:t>Gather keywords for a controlled vocabulary</a:t>
            </a:r>
          </a:p>
          <a:p>
            <a:pPr>
              <a:buFontTx/>
              <a:buChar char="-"/>
            </a:pPr>
            <a:r>
              <a:rPr lang="en-US" sz="2000" b="1" dirty="0">
                <a:solidFill>
                  <a:srgbClr val="065081"/>
                </a:solidFill>
              </a:rPr>
              <a:t>Customize an interface to the repository</a:t>
            </a:r>
          </a:p>
          <a:p>
            <a:pPr>
              <a:buFontTx/>
              <a:buChar char="-"/>
            </a:pPr>
            <a:r>
              <a:rPr lang="en-US" sz="2000" b="1" dirty="0">
                <a:solidFill>
                  <a:srgbClr val="065081"/>
                </a:solidFill>
              </a:rPr>
              <a:t>Communication of the change among SIG/TF</a:t>
            </a:r>
          </a:p>
          <a:p>
            <a:pPr marL="0" indent="0">
              <a:buNone/>
            </a:pPr>
            <a:endParaRPr lang="en-US" sz="2000" b="1" dirty="0">
              <a:solidFill>
                <a:srgbClr val="065081"/>
              </a:solidFill>
            </a:endParaRPr>
          </a:p>
          <a:p>
            <a:pPr>
              <a:buFontTx/>
              <a:buChar char="-"/>
            </a:pPr>
            <a:endParaRPr lang="en-US" sz="1800" b="1" dirty="0">
              <a:solidFill>
                <a:srgbClr val="065081"/>
              </a:solidFill>
            </a:endParaRPr>
          </a:p>
          <a:p>
            <a:pPr marL="0" indent="0">
              <a:buNone/>
            </a:pPr>
            <a:endParaRPr lang="en-US" sz="1800" b="1" dirty="0">
              <a:solidFill>
                <a:srgbClr val="065081"/>
              </a:solidFill>
            </a:endParaRPr>
          </a:p>
        </p:txBody>
      </p:sp>
      <p:sp>
        <p:nvSpPr>
          <p:cNvPr id="5" name="Slide Number Placeholder 4"/>
          <p:cNvSpPr>
            <a:spLocks noGrp="1"/>
          </p:cNvSpPr>
          <p:nvPr>
            <p:ph type="sldNum" sz="quarter" idx="4"/>
          </p:nvPr>
        </p:nvSpPr>
        <p:spPr>
          <a:xfrm>
            <a:off x="8422310" y="6292689"/>
            <a:ext cx="670560" cy="332052"/>
          </a:xfrm>
        </p:spPr>
        <p:txBody>
          <a:bodyPr/>
          <a:lstStyle/>
          <a:p>
            <a:fld id="{83EB0FA4-9B1C-4D6B-AF0A-97437B69127A}" type="slidenum">
              <a:rPr lang="en-GB" smtClean="0"/>
              <a:pPr/>
              <a:t>22</a:t>
            </a:fld>
            <a:r>
              <a:rPr lang="en-GB"/>
              <a:t>     |</a:t>
            </a:r>
            <a:endParaRPr lang="en-GB" dirty="0"/>
          </a:p>
        </p:txBody>
      </p:sp>
      <p:pic>
        <p:nvPicPr>
          <p:cNvPr id="8" name="Picture 7">
            <a:extLst>
              <a:ext uri="{FF2B5EF4-FFF2-40B4-BE49-F238E27FC236}">
                <a16:creationId xmlns:a16="http://schemas.microsoft.com/office/drawing/2014/main" id="{2EDBD8A9-679F-481A-B91F-DBF8558D05F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9287" y="518369"/>
            <a:ext cx="724984" cy="724984"/>
          </a:xfrm>
          <a:prstGeom prst="rect">
            <a:avLst/>
          </a:prstGeom>
        </p:spPr>
      </p:pic>
    </p:spTree>
    <p:extLst>
      <p:ext uri="{BB962C8B-B14F-4D97-AF65-F5344CB8AC3E}">
        <p14:creationId xmlns:p14="http://schemas.microsoft.com/office/powerpoint/2010/main" val="67694889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4"/>
          </p:nvPr>
        </p:nvSpPr>
        <p:spPr/>
        <p:txBody>
          <a:bodyPr/>
          <a:lstStyle/>
          <a:p>
            <a:fld id="{83EB0FA4-9B1C-4D6B-AF0A-97437B69127A}" type="slidenum">
              <a:rPr lang="en-GB" smtClean="0"/>
              <a:pPr/>
              <a:t>23</a:t>
            </a:fld>
            <a:r>
              <a:rPr lang="en-GB" dirty="0"/>
              <a:t>     |</a:t>
            </a:r>
          </a:p>
        </p:txBody>
      </p:sp>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l="29114" t="13460" r="32414" b="53353"/>
          <a:stretch/>
        </p:blipFill>
        <p:spPr>
          <a:xfrm flipH="1">
            <a:off x="0" y="-24064"/>
            <a:ext cx="12208809" cy="6882064"/>
          </a:xfrm>
          <a:prstGeom prst="rect">
            <a:avLst/>
          </a:prstGeom>
          <a:ln>
            <a:noFill/>
          </a:ln>
        </p:spPr>
      </p:pic>
      <p:pic>
        <p:nvPicPr>
          <p:cNvPr id="3" name="Picture 2"/>
          <p:cNvPicPr>
            <a:picLocks noChangeAspect="1"/>
          </p:cNvPicPr>
          <p:nvPr/>
        </p:nvPicPr>
        <p:blipFill rotWithShape="1">
          <a:blip r:embed="rId4">
            <a:extLst>
              <a:ext uri="{28A0092B-C50C-407E-A947-70E740481C1C}">
                <a14:useLocalDpi xmlns:a14="http://schemas.microsoft.com/office/drawing/2010/main" val="0"/>
              </a:ext>
            </a:extLst>
          </a:blip>
          <a:srcRect t="-1" b="-7428"/>
          <a:stretch/>
        </p:blipFill>
        <p:spPr>
          <a:xfrm>
            <a:off x="998895" y="781418"/>
            <a:ext cx="1585650" cy="970674"/>
          </a:xfrm>
          <a:prstGeom prst="rect">
            <a:avLst/>
          </a:prstGeom>
        </p:spPr>
      </p:pic>
      <p:sp>
        <p:nvSpPr>
          <p:cNvPr id="4" name="Text Placeholder 10"/>
          <p:cNvSpPr txBox="1">
            <a:spLocks/>
          </p:cNvSpPr>
          <p:nvPr/>
        </p:nvSpPr>
        <p:spPr>
          <a:xfrm>
            <a:off x="882913" y="2689286"/>
            <a:ext cx="4650848" cy="595059"/>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400" dirty="0">
                <a:solidFill>
                  <a:schemeClr val="bg1"/>
                </a:solidFill>
              </a:rPr>
              <a:t>Thank you </a:t>
            </a:r>
          </a:p>
        </p:txBody>
      </p:sp>
      <p:sp>
        <p:nvSpPr>
          <p:cNvPr id="5" name="Text Placeholder 6"/>
          <p:cNvSpPr txBox="1">
            <a:spLocks/>
          </p:cNvSpPr>
          <p:nvPr/>
        </p:nvSpPr>
        <p:spPr>
          <a:xfrm>
            <a:off x="882914" y="5352032"/>
            <a:ext cx="2437498" cy="42831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solidFill>
                  <a:schemeClr val="bg1"/>
                </a:solidFill>
              </a:rPr>
              <a:t>www.geant.org</a:t>
            </a:r>
            <a:endParaRPr lang="en-GB" sz="2000" dirty="0">
              <a:solidFill>
                <a:schemeClr val="bg1"/>
              </a:solidFill>
            </a:endParaRPr>
          </a:p>
        </p:txBody>
      </p:sp>
      <p:sp>
        <p:nvSpPr>
          <p:cNvPr id="9" name="Text Placeholder 6"/>
          <p:cNvSpPr txBox="1">
            <a:spLocks/>
          </p:cNvSpPr>
          <p:nvPr/>
        </p:nvSpPr>
        <p:spPr>
          <a:xfrm>
            <a:off x="882913" y="3528248"/>
            <a:ext cx="5003270" cy="36067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solidFill>
                  <a:schemeClr val="bg1"/>
                </a:solidFill>
              </a:rPr>
              <a:t>Any questions?</a:t>
            </a:r>
            <a:endParaRPr lang="en-GB" sz="2000" dirty="0">
              <a:solidFill>
                <a:schemeClr val="bg1"/>
              </a:solidFill>
            </a:endParaRPr>
          </a:p>
        </p:txBody>
      </p:sp>
      <p:grpSp>
        <p:nvGrpSpPr>
          <p:cNvPr id="12" name="Group 11"/>
          <p:cNvGrpSpPr/>
          <p:nvPr/>
        </p:nvGrpSpPr>
        <p:grpSpPr>
          <a:xfrm>
            <a:off x="998895" y="6125605"/>
            <a:ext cx="2916820" cy="461665"/>
            <a:chOff x="3977522" y="5079667"/>
            <a:chExt cx="2916820" cy="461665"/>
          </a:xfrm>
        </p:grpSpPr>
        <p:sp>
          <p:nvSpPr>
            <p:cNvPr id="10" name="TextBox 9"/>
            <p:cNvSpPr txBox="1"/>
            <p:nvPr/>
          </p:nvSpPr>
          <p:spPr>
            <a:xfrm>
              <a:off x="4546191" y="5079667"/>
              <a:ext cx="2348151" cy="461665"/>
            </a:xfrm>
            <a:prstGeom prst="rect">
              <a:avLst/>
            </a:prstGeom>
            <a:noFill/>
          </p:spPr>
          <p:txBody>
            <a:bodyPr wrap="square" rtlCol="0">
              <a:spAutoFit/>
            </a:bodyPr>
            <a:lstStyle/>
            <a:p>
              <a:r>
                <a:rPr lang="en-GB" sz="600" dirty="0">
                  <a:solidFill>
                    <a:schemeClr val="bg1"/>
                  </a:solidFill>
                </a:rPr>
                <a:t>© GÉANT Association on behalf of the GN4 Phase 2 project (GN4-2).</a:t>
              </a:r>
            </a:p>
            <a:p>
              <a:r>
                <a:rPr lang="en-GB" sz="600" dirty="0">
                  <a:solidFill>
                    <a:schemeClr val="bg1"/>
                  </a:solidFill>
                </a:rPr>
                <a:t>The research leading to these results has received funding from</a:t>
              </a:r>
            </a:p>
            <a:p>
              <a:r>
                <a:rPr lang="en-GB" sz="600" dirty="0">
                  <a:solidFill>
                    <a:schemeClr val="bg1"/>
                  </a:solidFill>
                </a:rPr>
                <a:t>the European Union’s Horizon 2020 research and innovation programme under Grant Agreement No. </a:t>
              </a:r>
              <a:r>
                <a:rPr lang="is-IS" sz="600" dirty="0">
                  <a:solidFill>
                    <a:schemeClr val="bg1"/>
                  </a:solidFill>
                </a:rPr>
                <a:t>731122 </a:t>
              </a:r>
              <a:r>
                <a:rPr lang="en-GB" sz="600">
                  <a:solidFill>
                    <a:schemeClr val="bg1"/>
                  </a:solidFill>
                </a:rPr>
                <a:t>(GN4-2).</a:t>
              </a:r>
              <a:endParaRPr lang="en-GB" sz="600" dirty="0">
                <a:solidFill>
                  <a:schemeClr val="bg1"/>
                </a:solidFill>
              </a:endParaRPr>
            </a:p>
          </p:txBody>
        </p:sp>
        <p:pic>
          <p:nvPicPr>
            <p:cNvPr id="11" name="Picture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77522" y="5129039"/>
              <a:ext cx="568670" cy="362920"/>
            </a:xfrm>
            <a:prstGeom prst="rect">
              <a:avLst/>
            </a:prstGeom>
          </p:spPr>
        </p:pic>
      </p:grpSp>
    </p:spTree>
    <p:extLst>
      <p:ext uri="{BB962C8B-B14F-4D97-AF65-F5344CB8AC3E}">
        <p14:creationId xmlns:p14="http://schemas.microsoft.com/office/powerpoint/2010/main" val="40586274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10"/>
          <p:cNvSpPr txBox="1">
            <a:spLocks/>
          </p:cNvSpPr>
          <p:nvPr/>
        </p:nvSpPr>
        <p:spPr>
          <a:xfrm>
            <a:off x="1514605" y="669120"/>
            <a:ext cx="7898901" cy="646591"/>
          </a:xfrm>
          <a:prstGeom prst="rect">
            <a:avLst/>
          </a:prstGeom>
        </p:spPr>
        <p:txBody>
          <a:bodyPr anchor="t">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b="0" dirty="0">
                <a:solidFill>
                  <a:schemeClr val="accent1">
                    <a:lumMod val="50000"/>
                  </a:schemeClr>
                </a:solidFill>
              </a:rPr>
              <a:t>Central repository</a:t>
            </a:r>
            <a:endParaRPr lang="en-US" b="0" dirty="0">
              <a:solidFill>
                <a:schemeClr val="accent1">
                  <a:lumMod val="50000"/>
                </a:schemeClr>
              </a:solidFill>
            </a:endParaRPr>
          </a:p>
        </p:txBody>
      </p:sp>
      <p:sp>
        <p:nvSpPr>
          <p:cNvPr id="9" name="Content Placeholder 2"/>
          <p:cNvSpPr>
            <a:spLocks noGrp="1"/>
          </p:cNvSpPr>
          <p:nvPr>
            <p:ph idx="4294967295"/>
          </p:nvPr>
        </p:nvSpPr>
        <p:spPr>
          <a:xfrm>
            <a:off x="990950" y="1647165"/>
            <a:ext cx="4963283" cy="4455924"/>
          </a:xfrm>
          <a:prstGeom prst="rect">
            <a:avLst/>
          </a:prstGeom>
        </p:spPr>
        <p:txBody>
          <a:bodyPr vert="horz" lIns="91440" tIns="45720" rIns="91440" bIns="45720" rtlCol="0" anchor="t">
            <a:noAutofit/>
          </a:bodyPr>
          <a:lstStyle/>
          <a:p>
            <a:pPr marL="0" indent="0">
              <a:buNone/>
            </a:pPr>
            <a:r>
              <a:rPr lang="en-GB" sz="2400" b="1" dirty="0">
                <a:solidFill>
                  <a:srgbClr val="9E1F63"/>
                </a:solidFill>
              </a:rPr>
              <a:t>Expectations</a:t>
            </a:r>
          </a:p>
          <a:p>
            <a:pPr>
              <a:buFontTx/>
              <a:buChar char="-"/>
            </a:pPr>
            <a:r>
              <a:rPr lang="en-GB" sz="2000" dirty="0">
                <a:solidFill>
                  <a:srgbClr val="1F4E79"/>
                </a:solidFill>
              </a:rPr>
              <a:t>Searchable</a:t>
            </a:r>
          </a:p>
          <a:p>
            <a:pPr>
              <a:buFontTx/>
              <a:buChar char="-"/>
            </a:pPr>
            <a:r>
              <a:rPr lang="en-GB" sz="2000" dirty="0">
                <a:solidFill>
                  <a:srgbClr val="1F4E79"/>
                </a:solidFill>
              </a:rPr>
              <a:t>Systematic access by subject, date, author, etc.</a:t>
            </a:r>
          </a:p>
          <a:p>
            <a:pPr>
              <a:buFontTx/>
              <a:buChar char="-"/>
            </a:pPr>
            <a:r>
              <a:rPr lang="en-GB" sz="2000" dirty="0">
                <a:solidFill>
                  <a:srgbClr val="1F4E79"/>
                </a:solidFill>
              </a:rPr>
              <a:t>Provides quantifiable metrics</a:t>
            </a:r>
          </a:p>
          <a:p>
            <a:pPr lvl="1">
              <a:buFontTx/>
              <a:buChar char="-"/>
            </a:pPr>
            <a:r>
              <a:rPr lang="en-GB" sz="2000" dirty="0">
                <a:solidFill>
                  <a:srgbClr val="1F4E79"/>
                </a:solidFill>
              </a:rPr>
              <a:t>Downloads and views</a:t>
            </a:r>
          </a:p>
          <a:p>
            <a:pPr lvl="1">
              <a:buFontTx/>
              <a:buChar char="-"/>
            </a:pPr>
            <a:r>
              <a:rPr lang="en-GB" sz="2000" dirty="0">
                <a:solidFill>
                  <a:srgbClr val="1F4E79"/>
                </a:solidFill>
              </a:rPr>
              <a:t>General metric of activity of SIGs/TFs</a:t>
            </a:r>
            <a:endParaRPr lang="en-GB" sz="1600" b="1" dirty="0">
              <a:solidFill>
                <a:srgbClr val="1F4E79"/>
              </a:solidFill>
            </a:endParaRPr>
          </a:p>
          <a:p>
            <a:pPr marL="0" indent="0">
              <a:buNone/>
            </a:pPr>
            <a:r>
              <a:rPr lang="en-GB" sz="2400" b="1" dirty="0">
                <a:solidFill>
                  <a:srgbClr val="9E1F63"/>
                </a:solidFill>
              </a:rPr>
              <a:t>Contents</a:t>
            </a:r>
          </a:p>
          <a:p>
            <a:pPr>
              <a:buFontTx/>
              <a:buChar char="-"/>
            </a:pPr>
            <a:r>
              <a:rPr lang="en-GB" sz="2000" dirty="0">
                <a:solidFill>
                  <a:srgbClr val="1F4E79"/>
                </a:solidFill>
              </a:rPr>
              <a:t>New presentations</a:t>
            </a:r>
          </a:p>
          <a:p>
            <a:pPr>
              <a:buFontTx/>
              <a:buChar char="-"/>
            </a:pPr>
            <a:r>
              <a:rPr lang="en-GB" sz="2000" dirty="0">
                <a:solidFill>
                  <a:srgbClr val="1F4E79"/>
                </a:solidFill>
              </a:rPr>
              <a:t>Legacy presentations</a:t>
            </a:r>
          </a:p>
          <a:p>
            <a:pPr>
              <a:buFontTx/>
              <a:buChar char="-"/>
            </a:pPr>
            <a:r>
              <a:rPr lang="en-GB" sz="2000" dirty="0">
                <a:solidFill>
                  <a:srgbClr val="1F4E79"/>
                </a:solidFill>
              </a:rPr>
              <a:t>Relatively small number of documents – 100s, rather than 1000s of documents</a:t>
            </a:r>
          </a:p>
          <a:p>
            <a:pPr>
              <a:buFontTx/>
              <a:buChar char="-"/>
            </a:pPr>
            <a:endParaRPr lang="en-GB" sz="2000" dirty="0">
              <a:solidFill>
                <a:srgbClr val="1F4E79"/>
              </a:solidFill>
            </a:endParaRPr>
          </a:p>
          <a:p>
            <a:pPr marL="0" indent="0">
              <a:buNone/>
            </a:pPr>
            <a:endParaRPr lang="en-GB" sz="1600" b="1" dirty="0">
              <a:solidFill>
                <a:srgbClr val="1F4E79"/>
              </a:solidFill>
            </a:endParaRPr>
          </a:p>
          <a:p>
            <a:pPr marL="0" indent="0">
              <a:buNone/>
            </a:pPr>
            <a:endParaRPr lang="en-GB" sz="1700" dirty="0">
              <a:solidFill>
                <a:srgbClr val="1F4E79"/>
              </a:solidFill>
            </a:endParaRPr>
          </a:p>
          <a:p>
            <a:pPr marL="0" indent="0">
              <a:buNone/>
            </a:pPr>
            <a:endParaRPr lang="en-GB" sz="1800" b="1" dirty="0">
              <a:solidFill>
                <a:srgbClr val="1F4E79"/>
              </a:solidFill>
            </a:endParaRPr>
          </a:p>
          <a:p>
            <a:pPr marL="0" indent="0">
              <a:buNone/>
            </a:pPr>
            <a:endParaRPr lang="en-GB" sz="1800" b="1" dirty="0">
              <a:solidFill>
                <a:srgbClr val="1F4E79"/>
              </a:solidFill>
            </a:endParaRPr>
          </a:p>
          <a:p>
            <a:pPr marL="0" indent="0">
              <a:buNone/>
            </a:pPr>
            <a:endParaRPr lang="en-GB" sz="1800" b="1" dirty="0">
              <a:solidFill>
                <a:srgbClr val="1F4E79"/>
              </a:solidFill>
            </a:endParaRPr>
          </a:p>
          <a:p>
            <a:pPr marL="0" indent="0">
              <a:buNone/>
            </a:pPr>
            <a:endParaRPr lang="en-GB" sz="1800" dirty="0">
              <a:solidFill>
                <a:srgbClr val="1F4E79"/>
              </a:solidFill>
            </a:endParaRPr>
          </a:p>
        </p:txBody>
      </p:sp>
      <p:sp>
        <p:nvSpPr>
          <p:cNvPr id="4" name="Slide Number Placeholder 3"/>
          <p:cNvSpPr>
            <a:spLocks noGrp="1"/>
          </p:cNvSpPr>
          <p:nvPr>
            <p:ph type="sldNum" sz="quarter" idx="4"/>
          </p:nvPr>
        </p:nvSpPr>
        <p:spPr>
          <a:xfrm>
            <a:off x="8422310" y="6292689"/>
            <a:ext cx="670560" cy="332052"/>
          </a:xfrm>
        </p:spPr>
        <p:txBody>
          <a:bodyPr/>
          <a:lstStyle/>
          <a:p>
            <a:fld id="{83EB0FA4-9B1C-4D6B-AF0A-97437B69127A}" type="slidenum">
              <a:rPr lang="en-GB" smtClean="0"/>
              <a:pPr/>
              <a:t>3</a:t>
            </a:fld>
            <a:r>
              <a:rPr lang="en-GB"/>
              <a:t>     |</a:t>
            </a:r>
            <a:endParaRPr lang="en-GB" dirty="0"/>
          </a:p>
        </p:txBody>
      </p:sp>
      <p:sp>
        <p:nvSpPr>
          <p:cNvPr id="10" name="Content Placeholder 2">
            <a:extLst>
              <a:ext uri="{FF2B5EF4-FFF2-40B4-BE49-F238E27FC236}">
                <a16:creationId xmlns:a16="http://schemas.microsoft.com/office/drawing/2014/main" id="{A40B39BA-9B7D-4DBE-81F8-E120D64866EE}"/>
              </a:ext>
            </a:extLst>
          </p:cNvPr>
          <p:cNvSpPr txBox="1">
            <a:spLocks/>
          </p:cNvSpPr>
          <p:nvPr/>
        </p:nvSpPr>
        <p:spPr>
          <a:xfrm>
            <a:off x="6096000" y="1557636"/>
            <a:ext cx="4963283" cy="4455924"/>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2400" b="1" dirty="0">
                <a:solidFill>
                  <a:srgbClr val="9E1F63"/>
                </a:solidFill>
              </a:rPr>
              <a:t>Questions</a:t>
            </a:r>
          </a:p>
          <a:p>
            <a:pPr>
              <a:buFontTx/>
              <a:buChar char="-"/>
            </a:pPr>
            <a:r>
              <a:rPr lang="en-GB" sz="2000" dirty="0">
                <a:solidFill>
                  <a:srgbClr val="1F4E79"/>
                </a:solidFill>
              </a:rPr>
              <a:t>What system to use?</a:t>
            </a:r>
          </a:p>
          <a:p>
            <a:pPr>
              <a:buFontTx/>
              <a:buChar char="-"/>
            </a:pPr>
            <a:r>
              <a:rPr lang="en-GB" sz="2000" dirty="0">
                <a:solidFill>
                  <a:srgbClr val="1F4E79"/>
                </a:solidFill>
              </a:rPr>
              <a:t>What about legacy documents?</a:t>
            </a:r>
          </a:p>
          <a:p>
            <a:pPr lvl="1">
              <a:buFontTx/>
              <a:buChar char="-"/>
            </a:pPr>
            <a:r>
              <a:rPr lang="en-GB" sz="1600" dirty="0">
                <a:solidFill>
                  <a:srgbClr val="1F4E79"/>
                </a:solidFill>
              </a:rPr>
              <a:t>How far back in time do we go?</a:t>
            </a:r>
          </a:p>
          <a:p>
            <a:pPr lvl="1">
              <a:buFontTx/>
              <a:buChar char="-"/>
            </a:pPr>
            <a:r>
              <a:rPr lang="en-GB" sz="1600" dirty="0">
                <a:solidFill>
                  <a:srgbClr val="1F4E79"/>
                </a:solidFill>
              </a:rPr>
              <a:t>How to provide metadata?</a:t>
            </a:r>
          </a:p>
          <a:p>
            <a:pPr>
              <a:buFontTx/>
              <a:buChar char="-"/>
            </a:pPr>
            <a:r>
              <a:rPr lang="en-GB" sz="2000" dirty="0">
                <a:solidFill>
                  <a:srgbClr val="1F4E79"/>
                </a:solidFill>
              </a:rPr>
              <a:t>What metadata will be needed?</a:t>
            </a:r>
          </a:p>
          <a:p>
            <a:pPr lvl="1">
              <a:buFontTx/>
              <a:buChar char="-"/>
            </a:pPr>
            <a:r>
              <a:rPr lang="en-GB" sz="1600" dirty="0">
                <a:solidFill>
                  <a:srgbClr val="1F4E79"/>
                </a:solidFill>
              </a:rPr>
              <a:t>How to enforce their use?</a:t>
            </a:r>
          </a:p>
          <a:p>
            <a:pPr marL="0" indent="0">
              <a:buNone/>
            </a:pPr>
            <a:endParaRPr lang="en-GB" sz="2400" b="1" dirty="0">
              <a:solidFill>
                <a:srgbClr val="9E1F63"/>
              </a:solidFill>
            </a:endParaRPr>
          </a:p>
          <a:p>
            <a:pPr marL="0" indent="0">
              <a:buNone/>
            </a:pPr>
            <a:r>
              <a:rPr lang="en-GB" sz="2400" b="1" dirty="0">
                <a:solidFill>
                  <a:srgbClr val="9E1F63"/>
                </a:solidFill>
              </a:rPr>
              <a:t>Challenges</a:t>
            </a:r>
            <a:endParaRPr lang="en-GB" sz="2400" dirty="0">
              <a:solidFill>
                <a:srgbClr val="1F4E79"/>
              </a:solidFill>
            </a:endParaRPr>
          </a:p>
          <a:p>
            <a:pPr>
              <a:buFontTx/>
              <a:buChar char="-"/>
            </a:pPr>
            <a:r>
              <a:rPr lang="en-GB" sz="2000" dirty="0">
                <a:solidFill>
                  <a:srgbClr val="1F4E79"/>
                </a:solidFill>
              </a:rPr>
              <a:t>How to provide a simple user interface?</a:t>
            </a:r>
          </a:p>
          <a:p>
            <a:pPr lvl="1">
              <a:buFontTx/>
              <a:buChar char="-"/>
            </a:pPr>
            <a:endParaRPr lang="en-GB" sz="1600" dirty="0">
              <a:solidFill>
                <a:srgbClr val="1F4E79"/>
              </a:solidFill>
            </a:endParaRPr>
          </a:p>
          <a:p>
            <a:pPr marL="0" indent="0">
              <a:buFont typeface="Arial" panose="020B0604020202020204" pitchFamily="34" charset="0"/>
              <a:buNone/>
            </a:pPr>
            <a:endParaRPr lang="en-GB" sz="1600" b="1" dirty="0">
              <a:solidFill>
                <a:srgbClr val="1F4E79"/>
              </a:solidFill>
            </a:endParaRPr>
          </a:p>
          <a:p>
            <a:pPr marL="0" indent="0">
              <a:buFont typeface="Arial" panose="020B0604020202020204" pitchFamily="34" charset="0"/>
              <a:buNone/>
            </a:pPr>
            <a:endParaRPr lang="en-GB" sz="1700" dirty="0">
              <a:solidFill>
                <a:srgbClr val="1F4E79"/>
              </a:solidFill>
            </a:endParaRPr>
          </a:p>
          <a:p>
            <a:pPr marL="0" indent="0">
              <a:buFont typeface="Arial" panose="020B0604020202020204" pitchFamily="34" charset="0"/>
              <a:buNone/>
            </a:pPr>
            <a:endParaRPr lang="en-GB" sz="1800" b="1" dirty="0">
              <a:solidFill>
                <a:srgbClr val="1F4E79"/>
              </a:solidFill>
            </a:endParaRPr>
          </a:p>
          <a:p>
            <a:pPr marL="0" indent="0">
              <a:buFont typeface="Arial" panose="020B0604020202020204" pitchFamily="34" charset="0"/>
              <a:buNone/>
            </a:pPr>
            <a:endParaRPr lang="en-GB" sz="1800" b="1" dirty="0">
              <a:solidFill>
                <a:srgbClr val="1F4E79"/>
              </a:solidFill>
            </a:endParaRPr>
          </a:p>
          <a:p>
            <a:pPr marL="0" indent="0">
              <a:buFont typeface="Arial" panose="020B0604020202020204" pitchFamily="34" charset="0"/>
              <a:buNone/>
            </a:pPr>
            <a:endParaRPr lang="en-GB" sz="1800" b="1" dirty="0">
              <a:solidFill>
                <a:srgbClr val="1F4E79"/>
              </a:solidFill>
            </a:endParaRPr>
          </a:p>
          <a:p>
            <a:pPr marL="0" indent="0">
              <a:buFont typeface="Arial" panose="020B0604020202020204" pitchFamily="34" charset="0"/>
              <a:buNone/>
            </a:pPr>
            <a:endParaRPr lang="en-GB" sz="1800" dirty="0">
              <a:solidFill>
                <a:srgbClr val="1F4E79"/>
              </a:solidFill>
            </a:endParaRPr>
          </a:p>
        </p:txBody>
      </p:sp>
      <p:pic>
        <p:nvPicPr>
          <p:cNvPr id="8" name="Picture 7">
            <a:extLst>
              <a:ext uri="{FF2B5EF4-FFF2-40B4-BE49-F238E27FC236}">
                <a16:creationId xmlns:a16="http://schemas.microsoft.com/office/drawing/2014/main" id="{871FA8A0-5552-44C3-A9C7-7480D794B39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3133" y="311910"/>
            <a:ext cx="724984" cy="724984"/>
          </a:xfrm>
          <a:prstGeom prst="rect">
            <a:avLst/>
          </a:prstGeom>
        </p:spPr>
      </p:pic>
    </p:spTree>
    <p:extLst>
      <p:ext uri="{BB962C8B-B14F-4D97-AF65-F5344CB8AC3E}">
        <p14:creationId xmlns:p14="http://schemas.microsoft.com/office/powerpoint/2010/main" val="31798144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10"/>
          <p:cNvSpPr txBox="1">
            <a:spLocks/>
          </p:cNvSpPr>
          <p:nvPr/>
        </p:nvSpPr>
        <p:spPr>
          <a:xfrm>
            <a:off x="1514605" y="669120"/>
            <a:ext cx="7898901" cy="646591"/>
          </a:xfrm>
          <a:prstGeom prst="rect">
            <a:avLst/>
          </a:prstGeom>
        </p:spPr>
        <p:txBody>
          <a:bodyPr anchor="t">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0" dirty="0">
                <a:solidFill>
                  <a:schemeClr val="accent1">
                    <a:lumMod val="50000"/>
                  </a:schemeClr>
                </a:solidFill>
              </a:rPr>
              <a:t>Concept</a:t>
            </a:r>
          </a:p>
        </p:txBody>
      </p:sp>
      <p:sp>
        <p:nvSpPr>
          <p:cNvPr id="9" name="Content Placeholder 2"/>
          <p:cNvSpPr>
            <a:spLocks noGrp="1"/>
          </p:cNvSpPr>
          <p:nvPr>
            <p:ph idx="4294967295"/>
          </p:nvPr>
        </p:nvSpPr>
        <p:spPr>
          <a:xfrm>
            <a:off x="1248117" y="1392954"/>
            <a:ext cx="9628990" cy="934423"/>
          </a:xfrm>
          <a:prstGeom prst="rect">
            <a:avLst/>
          </a:prstGeom>
        </p:spPr>
        <p:txBody>
          <a:bodyPr vert="horz" lIns="91440" tIns="45720" rIns="91440" bIns="45720" rtlCol="0" anchor="t">
            <a:noAutofit/>
          </a:bodyPr>
          <a:lstStyle/>
          <a:p>
            <a:r>
              <a:rPr lang="en-GB" sz="2000" dirty="0">
                <a:latin typeface="Calibri"/>
              </a:rPr>
              <a:t>Continue using the existing Confluence pages (Works for all SIGs, CSIRT has its own website)</a:t>
            </a:r>
          </a:p>
          <a:p>
            <a:r>
              <a:rPr lang="en-GB" sz="2000" dirty="0">
                <a:solidFill>
                  <a:srgbClr val="1F4E79"/>
                </a:solidFill>
                <a:latin typeface="Calibri"/>
              </a:rPr>
              <a:t>Provide an embedded interface to the document repository within the Confluence page</a:t>
            </a:r>
          </a:p>
        </p:txBody>
      </p:sp>
      <p:sp>
        <p:nvSpPr>
          <p:cNvPr id="24" name="Content Placeholder 2"/>
          <p:cNvSpPr txBox="1">
            <a:spLocks/>
          </p:cNvSpPr>
          <p:nvPr/>
        </p:nvSpPr>
        <p:spPr>
          <a:xfrm>
            <a:off x="510363" y="2687648"/>
            <a:ext cx="3826287" cy="382982"/>
          </a:xfrm>
          <a:prstGeom prst="rect">
            <a:avLst/>
          </a:prstGeom>
          <a:ln w="28575">
            <a:solidFill>
              <a:srgbClr val="FF0000"/>
            </a:solidFill>
          </a:ln>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2400" b="1" dirty="0">
                <a:solidFill>
                  <a:schemeClr val="accent1">
                    <a:lumMod val="50000"/>
                  </a:schemeClr>
                </a:solidFill>
              </a:rPr>
              <a:t>Frontend: Confluence pages</a:t>
            </a:r>
            <a:endParaRPr lang="en-GB" sz="2400" dirty="0">
              <a:solidFill>
                <a:schemeClr val="accent1">
                  <a:lumMod val="50000"/>
                </a:schemeClr>
              </a:solidFill>
            </a:endParaRPr>
          </a:p>
        </p:txBody>
      </p:sp>
      <p:sp>
        <p:nvSpPr>
          <p:cNvPr id="8" name="Rectangle 7"/>
          <p:cNvSpPr/>
          <p:nvPr/>
        </p:nvSpPr>
        <p:spPr>
          <a:xfrm>
            <a:off x="650789" y="3827240"/>
            <a:ext cx="5355375" cy="523220"/>
          </a:xfrm>
          <a:prstGeom prst="rect">
            <a:avLst/>
          </a:prstGeom>
        </p:spPr>
        <p:txBody>
          <a:bodyPr wrap="square">
            <a:spAutoFit/>
          </a:bodyPr>
          <a:lstStyle/>
          <a:p>
            <a:r>
              <a:rPr lang="en-GB" sz="1400" b="1" dirty="0">
                <a:solidFill>
                  <a:schemeClr val="accent1">
                    <a:lumMod val="50000"/>
                  </a:schemeClr>
                </a:solidFill>
              </a:rPr>
              <a:t> </a:t>
            </a:r>
          </a:p>
          <a:p>
            <a:endParaRPr lang="en-GB" sz="1400" b="1" dirty="0">
              <a:solidFill>
                <a:schemeClr val="accent1">
                  <a:lumMod val="50000"/>
                </a:schemeClr>
              </a:solidFill>
            </a:endParaRPr>
          </a:p>
        </p:txBody>
      </p:sp>
      <p:sp>
        <p:nvSpPr>
          <p:cNvPr id="4" name="Slide Number Placeholder 3"/>
          <p:cNvSpPr>
            <a:spLocks noGrp="1"/>
          </p:cNvSpPr>
          <p:nvPr>
            <p:ph type="sldNum" sz="quarter" idx="4"/>
          </p:nvPr>
        </p:nvSpPr>
        <p:spPr>
          <a:xfrm>
            <a:off x="8422310" y="6344644"/>
            <a:ext cx="670560" cy="332052"/>
          </a:xfrm>
        </p:spPr>
        <p:txBody>
          <a:bodyPr/>
          <a:lstStyle/>
          <a:p>
            <a:fld id="{83EB0FA4-9B1C-4D6B-AF0A-97437B69127A}" type="slidenum">
              <a:rPr lang="en-GB" smtClean="0"/>
              <a:pPr/>
              <a:t>4</a:t>
            </a:fld>
            <a:r>
              <a:rPr lang="en-GB"/>
              <a:t>     |</a:t>
            </a:r>
            <a:endParaRPr lang="en-GB" dirty="0"/>
          </a:p>
        </p:txBody>
      </p:sp>
      <p:sp>
        <p:nvSpPr>
          <p:cNvPr id="10" name="Content Placeholder 2">
            <a:extLst>
              <a:ext uri="{FF2B5EF4-FFF2-40B4-BE49-F238E27FC236}">
                <a16:creationId xmlns:a16="http://schemas.microsoft.com/office/drawing/2014/main" id="{1AB8D944-B3B2-4831-8284-8D66A636714E}"/>
              </a:ext>
            </a:extLst>
          </p:cNvPr>
          <p:cNvSpPr txBox="1">
            <a:spLocks/>
          </p:cNvSpPr>
          <p:nvPr/>
        </p:nvSpPr>
        <p:spPr>
          <a:xfrm>
            <a:off x="6299969" y="3273136"/>
            <a:ext cx="3334919" cy="3121698"/>
          </a:xfrm>
          <a:prstGeom prst="rect">
            <a:avLst/>
          </a:prstGeom>
          <a:ln>
            <a:solidFill>
              <a:schemeClr val="tx1"/>
            </a:solidFill>
          </a:ln>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2000" b="1" dirty="0">
                <a:solidFill>
                  <a:srgbClr val="9E1F63"/>
                </a:solidFill>
              </a:rPr>
              <a:t>Documents </a:t>
            </a:r>
            <a:r>
              <a:rPr lang="en-GB" sz="1700" b="1" dirty="0">
                <a:solidFill>
                  <a:schemeClr val="accent1">
                    <a:lumMod val="50000"/>
                  </a:schemeClr>
                </a:solidFill>
              </a:rPr>
              <a:t>(with metadata tags)</a:t>
            </a:r>
          </a:p>
        </p:txBody>
      </p:sp>
      <p:sp>
        <p:nvSpPr>
          <p:cNvPr id="13" name="Content Placeholder 2">
            <a:extLst>
              <a:ext uri="{FF2B5EF4-FFF2-40B4-BE49-F238E27FC236}">
                <a16:creationId xmlns:a16="http://schemas.microsoft.com/office/drawing/2014/main" id="{5C67CDBF-520A-4E8F-94F4-18B81EEF91F0}"/>
              </a:ext>
            </a:extLst>
          </p:cNvPr>
          <p:cNvSpPr txBox="1">
            <a:spLocks/>
          </p:cNvSpPr>
          <p:nvPr/>
        </p:nvSpPr>
        <p:spPr>
          <a:xfrm>
            <a:off x="6106776" y="2680696"/>
            <a:ext cx="4367259" cy="403569"/>
          </a:xfrm>
          <a:prstGeom prst="rect">
            <a:avLst/>
          </a:prstGeom>
          <a:ln w="28575">
            <a:solidFill>
              <a:srgbClr val="FF0000"/>
            </a:solidFill>
          </a:ln>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2400" b="1" dirty="0">
                <a:solidFill>
                  <a:schemeClr val="accent1">
                    <a:lumMod val="50000"/>
                  </a:schemeClr>
                </a:solidFill>
              </a:rPr>
              <a:t>Backend: Document repository</a:t>
            </a:r>
          </a:p>
        </p:txBody>
      </p:sp>
      <p:pic>
        <p:nvPicPr>
          <p:cNvPr id="3" name="Graphic 2" descr="Document">
            <a:extLst>
              <a:ext uri="{FF2B5EF4-FFF2-40B4-BE49-F238E27FC236}">
                <a16:creationId xmlns:a16="http://schemas.microsoft.com/office/drawing/2014/main" id="{5CC800C7-6A70-4039-8F86-11C245C229A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578404" y="3827240"/>
            <a:ext cx="914400" cy="914400"/>
          </a:xfrm>
          <a:prstGeom prst="rect">
            <a:avLst/>
          </a:prstGeom>
        </p:spPr>
      </p:pic>
      <p:pic>
        <p:nvPicPr>
          <p:cNvPr id="15" name="Graphic 14" descr="Document">
            <a:extLst>
              <a:ext uri="{FF2B5EF4-FFF2-40B4-BE49-F238E27FC236}">
                <a16:creationId xmlns:a16="http://schemas.microsoft.com/office/drawing/2014/main" id="{4FE3FA5E-F8A4-4C9C-B9B3-D2927B90AFD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596840" y="4088850"/>
            <a:ext cx="914400" cy="914400"/>
          </a:xfrm>
          <a:prstGeom prst="rect">
            <a:avLst/>
          </a:prstGeom>
        </p:spPr>
      </p:pic>
      <p:pic>
        <p:nvPicPr>
          <p:cNvPr id="16" name="Graphic 15" descr="Document">
            <a:extLst>
              <a:ext uri="{FF2B5EF4-FFF2-40B4-BE49-F238E27FC236}">
                <a16:creationId xmlns:a16="http://schemas.microsoft.com/office/drawing/2014/main" id="{AA8FE89D-599D-4EF9-9E83-3B9AAEB59B1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075602" y="5124612"/>
            <a:ext cx="914400" cy="914400"/>
          </a:xfrm>
          <a:prstGeom prst="rect">
            <a:avLst/>
          </a:prstGeom>
        </p:spPr>
      </p:pic>
      <p:pic>
        <p:nvPicPr>
          <p:cNvPr id="17" name="Graphic 16" descr="Document">
            <a:extLst>
              <a:ext uri="{FF2B5EF4-FFF2-40B4-BE49-F238E27FC236}">
                <a16:creationId xmlns:a16="http://schemas.microsoft.com/office/drawing/2014/main" id="{75270D0C-C194-4612-B09F-7EB2C41354ED}"/>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845951" y="5213801"/>
            <a:ext cx="914400" cy="914400"/>
          </a:xfrm>
          <a:prstGeom prst="rect">
            <a:avLst/>
          </a:prstGeom>
        </p:spPr>
      </p:pic>
      <p:sp>
        <p:nvSpPr>
          <p:cNvPr id="19" name="Content Placeholder 2">
            <a:extLst>
              <a:ext uri="{FF2B5EF4-FFF2-40B4-BE49-F238E27FC236}">
                <a16:creationId xmlns:a16="http://schemas.microsoft.com/office/drawing/2014/main" id="{CB7FCB53-AA1F-49D2-92B6-0AFC192BFB2B}"/>
              </a:ext>
            </a:extLst>
          </p:cNvPr>
          <p:cNvSpPr txBox="1">
            <a:spLocks/>
          </p:cNvSpPr>
          <p:nvPr/>
        </p:nvSpPr>
        <p:spPr>
          <a:xfrm>
            <a:off x="1074853" y="3273136"/>
            <a:ext cx="3073636" cy="3090526"/>
          </a:xfrm>
          <a:prstGeom prst="rect">
            <a:avLst/>
          </a:prstGeom>
          <a:ln>
            <a:solidFill>
              <a:schemeClr val="tx1"/>
            </a:solidFill>
          </a:ln>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2000" b="1" dirty="0">
                <a:solidFill>
                  <a:srgbClr val="9E1F63"/>
                </a:solidFill>
              </a:rPr>
              <a:t>Wiki page </a:t>
            </a:r>
            <a:r>
              <a:rPr lang="en-GB" sz="1700" b="1" dirty="0">
                <a:solidFill>
                  <a:schemeClr val="accent1">
                    <a:lumMod val="50000"/>
                  </a:schemeClr>
                </a:solidFill>
              </a:rPr>
              <a:t>(with embedded interfaces)</a:t>
            </a:r>
          </a:p>
        </p:txBody>
      </p:sp>
      <p:pic>
        <p:nvPicPr>
          <p:cNvPr id="5" name="Picture 4">
            <a:extLst>
              <a:ext uri="{FF2B5EF4-FFF2-40B4-BE49-F238E27FC236}">
                <a16:creationId xmlns:a16="http://schemas.microsoft.com/office/drawing/2014/main" id="{775C493D-54C4-4308-9575-FC365A5D9472}"/>
              </a:ext>
            </a:extLst>
          </p:cNvPr>
          <p:cNvPicPr>
            <a:picLocks noChangeAspect="1"/>
          </p:cNvPicPr>
          <p:nvPr/>
        </p:nvPicPr>
        <p:blipFill>
          <a:blip r:embed="rId5"/>
          <a:stretch>
            <a:fillRect/>
          </a:stretch>
        </p:blipFill>
        <p:spPr>
          <a:xfrm>
            <a:off x="1180174" y="3961338"/>
            <a:ext cx="2398622" cy="2383574"/>
          </a:xfrm>
          <a:prstGeom prst="rect">
            <a:avLst/>
          </a:prstGeom>
        </p:spPr>
      </p:pic>
      <p:sp>
        <p:nvSpPr>
          <p:cNvPr id="6" name="Arrow: Right 5">
            <a:extLst>
              <a:ext uri="{FF2B5EF4-FFF2-40B4-BE49-F238E27FC236}">
                <a16:creationId xmlns:a16="http://schemas.microsoft.com/office/drawing/2014/main" id="{4CB3257D-8FE3-4375-894C-0DBDE234F0F4}"/>
              </a:ext>
            </a:extLst>
          </p:cNvPr>
          <p:cNvSpPr/>
          <p:nvPr/>
        </p:nvSpPr>
        <p:spPr>
          <a:xfrm>
            <a:off x="4223682" y="3518719"/>
            <a:ext cx="2058664" cy="934423"/>
          </a:xfrm>
          <a:prstGeom prst="rightArrow">
            <a:avLst>
              <a:gd name="adj1" fmla="val 38083"/>
              <a:gd name="adj2" fmla="val 50000"/>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ln w="0"/>
                <a:solidFill>
                  <a:schemeClr val="tx1"/>
                </a:solidFill>
                <a:effectLst>
                  <a:outerShdw blurRad="38100" dist="19050" dir="2700000" algn="tl" rotWithShape="0">
                    <a:schemeClr val="dk1">
                      <a:alpha val="40000"/>
                    </a:schemeClr>
                  </a:outerShdw>
                </a:effectLst>
              </a:rPr>
              <a:t>Document upload</a:t>
            </a:r>
          </a:p>
        </p:txBody>
      </p:sp>
      <p:sp>
        <p:nvSpPr>
          <p:cNvPr id="22" name="Arrow: Left-Right 21">
            <a:extLst>
              <a:ext uri="{FF2B5EF4-FFF2-40B4-BE49-F238E27FC236}">
                <a16:creationId xmlns:a16="http://schemas.microsoft.com/office/drawing/2014/main" id="{0C94CF4C-FF42-4917-9599-B5C7D64920EE}"/>
              </a:ext>
            </a:extLst>
          </p:cNvPr>
          <p:cNvSpPr/>
          <p:nvPr/>
        </p:nvSpPr>
        <p:spPr>
          <a:xfrm>
            <a:off x="4223682" y="4731916"/>
            <a:ext cx="2058663" cy="1170775"/>
          </a:xfrm>
          <a:prstGeom prst="leftRightArrow">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ln w="0"/>
                <a:solidFill>
                  <a:schemeClr val="tx1"/>
                </a:solidFill>
                <a:effectLst>
                  <a:outerShdw blurRad="38100" dist="19050" dir="2700000" algn="tl" rotWithShape="0">
                    <a:schemeClr val="dk1">
                      <a:alpha val="40000"/>
                    </a:schemeClr>
                  </a:outerShdw>
                </a:effectLst>
              </a:rPr>
              <a:t>Search, download</a:t>
            </a:r>
            <a:endParaRPr lang="en-GB" dirty="0"/>
          </a:p>
        </p:txBody>
      </p:sp>
      <p:sp>
        <p:nvSpPr>
          <p:cNvPr id="25" name="Content Placeholder 2">
            <a:extLst>
              <a:ext uri="{FF2B5EF4-FFF2-40B4-BE49-F238E27FC236}">
                <a16:creationId xmlns:a16="http://schemas.microsoft.com/office/drawing/2014/main" id="{834502E6-7A83-46B3-81B9-FDBFB892460F}"/>
              </a:ext>
            </a:extLst>
          </p:cNvPr>
          <p:cNvSpPr txBox="1">
            <a:spLocks/>
          </p:cNvSpPr>
          <p:nvPr/>
        </p:nvSpPr>
        <p:spPr>
          <a:xfrm>
            <a:off x="4529399" y="2680696"/>
            <a:ext cx="1430697" cy="389934"/>
          </a:xfrm>
          <a:prstGeom prst="rect">
            <a:avLst/>
          </a:prstGeom>
          <a:ln w="28575">
            <a:solidFill>
              <a:srgbClr val="FF0000"/>
            </a:solidFill>
          </a:ln>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2400" b="1" dirty="0">
                <a:solidFill>
                  <a:schemeClr val="accent1">
                    <a:lumMod val="50000"/>
                  </a:schemeClr>
                </a:solidFill>
              </a:rPr>
              <a:t>Interface</a:t>
            </a:r>
          </a:p>
        </p:txBody>
      </p:sp>
      <p:pic>
        <p:nvPicPr>
          <p:cNvPr id="21" name="Graphic 20" descr="Document">
            <a:extLst>
              <a:ext uri="{FF2B5EF4-FFF2-40B4-BE49-F238E27FC236}">
                <a16:creationId xmlns:a16="http://schemas.microsoft.com/office/drawing/2014/main" id="{2DDA884D-B48A-4120-84A6-C418FF87693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550469" y="3893260"/>
            <a:ext cx="914400" cy="914400"/>
          </a:xfrm>
          <a:prstGeom prst="rect">
            <a:avLst/>
          </a:prstGeom>
        </p:spPr>
      </p:pic>
      <p:pic>
        <p:nvPicPr>
          <p:cNvPr id="26" name="Picture 25">
            <a:extLst>
              <a:ext uri="{FF2B5EF4-FFF2-40B4-BE49-F238E27FC236}">
                <a16:creationId xmlns:a16="http://schemas.microsoft.com/office/drawing/2014/main" id="{51E66C29-4D36-4089-874B-A55795D5D7B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23133" y="311910"/>
            <a:ext cx="724984" cy="724984"/>
          </a:xfrm>
          <a:prstGeom prst="rect">
            <a:avLst/>
          </a:prstGeom>
        </p:spPr>
      </p:pic>
    </p:spTree>
    <p:extLst>
      <p:ext uri="{BB962C8B-B14F-4D97-AF65-F5344CB8AC3E}">
        <p14:creationId xmlns:p14="http://schemas.microsoft.com/office/powerpoint/2010/main" val="39737271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Content Placeholder 2"/>
          <p:cNvSpPr txBox="1">
            <a:spLocks/>
          </p:cNvSpPr>
          <p:nvPr/>
        </p:nvSpPr>
        <p:spPr>
          <a:xfrm>
            <a:off x="1575653" y="1722402"/>
            <a:ext cx="8280616" cy="4470734"/>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2400" b="1" dirty="0">
                <a:solidFill>
                  <a:srgbClr val="9E1F63"/>
                </a:solidFill>
              </a:rPr>
              <a:t>Interfaces</a:t>
            </a:r>
          </a:p>
          <a:p>
            <a:pPr>
              <a:lnSpc>
                <a:spcPct val="100000"/>
              </a:lnSpc>
              <a:spcBef>
                <a:spcPts val="0"/>
              </a:spcBef>
              <a:buFontTx/>
              <a:buChar char="-"/>
            </a:pPr>
            <a:r>
              <a:rPr lang="en-GB" sz="2000" dirty="0">
                <a:solidFill>
                  <a:schemeClr val="accent1">
                    <a:lumMod val="50000"/>
                  </a:schemeClr>
                </a:solidFill>
              </a:rPr>
              <a:t>An upload interface to the repository</a:t>
            </a:r>
          </a:p>
          <a:p>
            <a:pPr>
              <a:lnSpc>
                <a:spcPct val="100000"/>
              </a:lnSpc>
              <a:spcBef>
                <a:spcPts val="0"/>
              </a:spcBef>
              <a:buFontTx/>
              <a:buChar char="-"/>
            </a:pPr>
            <a:r>
              <a:rPr lang="en-GB" sz="2000" dirty="0">
                <a:solidFill>
                  <a:schemeClr val="accent1">
                    <a:lumMod val="50000"/>
                  </a:schemeClr>
                </a:solidFill>
              </a:rPr>
              <a:t>A search interface</a:t>
            </a:r>
          </a:p>
          <a:p>
            <a:pPr marL="0" indent="0">
              <a:buNone/>
            </a:pPr>
            <a:endParaRPr lang="en-GB" sz="1700" b="1" dirty="0">
              <a:solidFill>
                <a:schemeClr val="accent1">
                  <a:lumMod val="50000"/>
                </a:schemeClr>
              </a:solidFill>
            </a:endParaRPr>
          </a:p>
          <a:p>
            <a:pPr marL="0" indent="0">
              <a:buNone/>
            </a:pPr>
            <a:r>
              <a:rPr lang="en-GB" sz="2400" b="1" dirty="0">
                <a:solidFill>
                  <a:srgbClr val="9E1F63"/>
                </a:solidFill>
              </a:rPr>
              <a:t>Running and maintenance</a:t>
            </a:r>
          </a:p>
          <a:p>
            <a:pPr>
              <a:buFontTx/>
              <a:buChar char="-"/>
            </a:pPr>
            <a:r>
              <a:rPr lang="en-GB" sz="2000" dirty="0">
                <a:solidFill>
                  <a:schemeClr val="accent1">
                    <a:lumMod val="50000"/>
                  </a:schemeClr>
                </a:solidFill>
              </a:rPr>
              <a:t>The repository will need some curation</a:t>
            </a:r>
          </a:p>
          <a:p>
            <a:pPr>
              <a:buFontTx/>
              <a:buChar char="-"/>
            </a:pPr>
            <a:r>
              <a:rPr lang="en-GB" sz="2000" dirty="0">
                <a:solidFill>
                  <a:schemeClr val="accent1">
                    <a:lumMod val="50000"/>
                  </a:schemeClr>
                </a:solidFill>
              </a:rPr>
              <a:t>Optional: Legacy material</a:t>
            </a:r>
          </a:p>
          <a:p>
            <a:pPr>
              <a:buFontTx/>
              <a:buChar char="-"/>
            </a:pPr>
            <a:endParaRPr lang="en-GB" sz="2000" dirty="0">
              <a:solidFill>
                <a:schemeClr val="accent1">
                  <a:lumMod val="50000"/>
                </a:schemeClr>
              </a:solidFill>
            </a:endParaRPr>
          </a:p>
          <a:p>
            <a:pPr marL="0" indent="0">
              <a:buNone/>
            </a:pPr>
            <a:r>
              <a:rPr lang="en-GB" sz="2400" b="1" dirty="0">
                <a:solidFill>
                  <a:srgbClr val="9E1F63"/>
                </a:solidFill>
              </a:rPr>
              <a:t>Backend</a:t>
            </a:r>
          </a:p>
          <a:p>
            <a:pPr marL="0" indent="0">
              <a:buNone/>
            </a:pPr>
            <a:r>
              <a:rPr lang="en-GB" sz="2000" dirty="0">
                <a:solidFill>
                  <a:schemeClr val="accent1">
                    <a:lumMod val="50000"/>
                  </a:schemeClr>
                </a:solidFill>
              </a:rPr>
              <a:t>- Which system will be used?</a:t>
            </a:r>
          </a:p>
          <a:p>
            <a:pPr marL="0" indent="0">
              <a:buNone/>
            </a:pPr>
            <a:endParaRPr lang="en-GB" sz="2000" dirty="0">
              <a:solidFill>
                <a:schemeClr val="accent1">
                  <a:lumMod val="50000"/>
                </a:schemeClr>
              </a:solidFill>
            </a:endParaRPr>
          </a:p>
          <a:p>
            <a:pPr marL="0" indent="0">
              <a:buNone/>
            </a:pPr>
            <a:endParaRPr lang="en-GB" sz="1700" dirty="0">
              <a:solidFill>
                <a:srgbClr val="1F4E79"/>
              </a:solidFill>
            </a:endParaRPr>
          </a:p>
          <a:p>
            <a:pPr marL="0" indent="0">
              <a:buNone/>
            </a:pPr>
            <a:endParaRPr lang="en-GB" sz="2000" dirty="0">
              <a:solidFill>
                <a:schemeClr val="accent1">
                  <a:lumMod val="50000"/>
                </a:schemeClr>
              </a:solidFill>
            </a:endParaRPr>
          </a:p>
          <a:p>
            <a:pPr marL="0" indent="0">
              <a:buNone/>
            </a:pPr>
            <a:endParaRPr lang="en-GB" sz="1700" dirty="0">
              <a:solidFill>
                <a:srgbClr val="1F4E79"/>
              </a:solidFill>
            </a:endParaRPr>
          </a:p>
        </p:txBody>
      </p:sp>
      <p:sp>
        <p:nvSpPr>
          <p:cNvPr id="10" name="Text Placeholder 10"/>
          <p:cNvSpPr txBox="1">
            <a:spLocks/>
          </p:cNvSpPr>
          <p:nvPr/>
        </p:nvSpPr>
        <p:spPr>
          <a:xfrm>
            <a:off x="1575653" y="664864"/>
            <a:ext cx="8733003" cy="646591"/>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0" dirty="0">
                <a:solidFill>
                  <a:schemeClr val="accent1">
                    <a:lumMod val="50000"/>
                  </a:schemeClr>
                </a:solidFill>
              </a:rPr>
              <a:t>Work areas</a:t>
            </a:r>
          </a:p>
        </p:txBody>
      </p:sp>
      <p:sp>
        <p:nvSpPr>
          <p:cNvPr id="4" name="Slide Number Placeholder 3"/>
          <p:cNvSpPr>
            <a:spLocks noGrp="1"/>
          </p:cNvSpPr>
          <p:nvPr>
            <p:ph type="sldNum" sz="quarter" idx="4"/>
          </p:nvPr>
        </p:nvSpPr>
        <p:spPr>
          <a:xfrm>
            <a:off x="8422310" y="6292689"/>
            <a:ext cx="670560" cy="332052"/>
          </a:xfrm>
        </p:spPr>
        <p:txBody>
          <a:bodyPr/>
          <a:lstStyle/>
          <a:p>
            <a:fld id="{83EB0FA4-9B1C-4D6B-AF0A-97437B69127A}" type="slidenum">
              <a:rPr lang="en-GB" smtClean="0"/>
              <a:pPr/>
              <a:t>5</a:t>
            </a:fld>
            <a:r>
              <a:rPr lang="en-GB"/>
              <a:t>     |</a:t>
            </a:r>
            <a:endParaRPr lang="en-GB" dirty="0"/>
          </a:p>
        </p:txBody>
      </p:sp>
      <p:pic>
        <p:nvPicPr>
          <p:cNvPr id="7" name="Picture 6">
            <a:extLst>
              <a:ext uri="{FF2B5EF4-FFF2-40B4-BE49-F238E27FC236}">
                <a16:creationId xmlns:a16="http://schemas.microsoft.com/office/drawing/2014/main" id="{A149B759-CBB6-440A-8209-04A1E427C8F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3133" y="311910"/>
            <a:ext cx="724984" cy="724984"/>
          </a:xfrm>
          <a:prstGeom prst="rect">
            <a:avLst/>
          </a:prstGeom>
        </p:spPr>
      </p:pic>
    </p:spTree>
    <p:extLst>
      <p:ext uri="{BB962C8B-B14F-4D97-AF65-F5344CB8AC3E}">
        <p14:creationId xmlns:p14="http://schemas.microsoft.com/office/powerpoint/2010/main" val="18693108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0"/>
          <p:cNvSpPr txBox="1">
            <a:spLocks/>
          </p:cNvSpPr>
          <p:nvPr/>
        </p:nvSpPr>
        <p:spPr>
          <a:xfrm>
            <a:off x="1514605" y="669120"/>
            <a:ext cx="7898901" cy="646591"/>
          </a:xfrm>
          <a:prstGeom prst="rect">
            <a:avLst/>
          </a:prstGeom>
        </p:spPr>
        <p:txBody>
          <a:bodyPr anchor="t">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b="0" dirty="0">
                <a:solidFill>
                  <a:schemeClr val="accent1">
                    <a:lumMod val="50000"/>
                  </a:schemeClr>
                </a:solidFill>
              </a:rPr>
              <a:t>Interface functionalities</a:t>
            </a:r>
            <a:endParaRPr lang="en-US" b="0" dirty="0">
              <a:solidFill>
                <a:schemeClr val="accent1">
                  <a:lumMod val="50000"/>
                </a:schemeClr>
              </a:solidFill>
            </a:endParaRPr>
          </a:p>
        </p:txBody>
      </p:sp>
      <p:sp>
        <p:nvSpPr>
          <p:cNvPr id="5" name="Rectangle 4"/>
          <p:cNvSpPr/>
          <p:nvPr/>
        </p:nvSpPr>
        <p:spPr>
          <a:xfrm>
            <a:off x="990950" y="2055187"/>
            <a:ext cx="4639175" cy="4031873"/>
          </a:xfrm>
          <a:prstGeom prst="rect">
            <a:avLst/>
          </a:prstGeom>
          <a:ln>
            <a:solidFill>
              <a:schemeClr val="tx1"/>
            </a:solidFill>
          </a:ln>
        </p:spPr>
        <p:txBody>
          <a:bodyPr wrap="square">
            <a:spAutoFit/>
          </a:bodyPr>
          <a:lstStyle/>
          <a:p>
            <a:r>
              <a:rPr lang="en-GB" sz="2000" b="1" dirty="0">
                <a:solidFill>
                  <a:srgbClr val="9E1F63"/>
                </a:solidFill>
              </a:rPr>
              <a:t>Upload mask</a:t>
            </a:r>
          </a:p>
          <a:p>
            <a:endParaRPr lang="en-GB" sz="2000" b="1" dirty="0">
              <a:solidFill>
                <a:schemeClr val="accent1">
                  <a:lumMod val="50000"/>
                </a:schemeClr>
              </a:solidFill>
            </a:endParaRPr>
          </a:p>
          <a:p>
            <a:pPr marL="285750" indent="-285750">
              <a:buFontTx/>
              <a:buChar char="-"/>
            </a:pPr>
            <a:r>
              <a:rPr lang="en-GB" dirty="0">
                <a:solidFill>
                  <a:schemeClr val="accent1">
                    <a:lumMod val="50000"/>
                  </a:schemeClr>
                </a:solidFill>
              </a:rPr>
              <a:t>Crucial as the upload will provide the metadata SIG/TF site </a:t>
            </a:r>
          </a:p>
          <a:p>
            <a:pPr marL="285750" indent="-285750">
              <a:buFontTx/>
              <a:buChar char="-"/>
            </a:pPr>
            <a:r>
              <a:rPr lang="en-GB" dirty="0">
                <a:solidFill>
                  <a:schemeClr val="accent1">
                    <a:lumMod val="50000"/>
                  </a:schemeClr>
                </a:solidFill>
              </a:rPr>
              <a:t>Offers (and requires) a number of redefined metadata, e.g. </a:t>
            </a:r>
          </a:p>
          <a:p>
            <a:pPr marL="742950" lvl="1" indent="-285750">
              <a:buFontTx/>
              <a:buChar char="-"/>
            </a:pPr>
            <a:r>
              <a:rPr lang="en-GB" dirty="0">
                <a:solidFill>
                  <a:schemeClr val="accent1">
                    <a:lumMod val="50000"/>
                  </a:schemeClr>
                </a:solidFill>
              </a:rPr>
              <a:t>Author, Title, Date, Event</a:t>
            </a:r>
          </a:p>
          <a:p>
            <a:pPr marL="742950" lvl="1" indent="-285750">
              <a:buFontTx/>
              <a:buChar char="-"/>
            </a:pPr>
            <a:r>
              <a:rPr lang="en-GB" dirty="0">
                <a:solidFill>
                  <a:schemeClr val="accent1">
                    <a:lumMod val="50000"/>
                  </a:schemeClr>
                </a:solidFill>
              </a:rPr>
              <a:t>Keywords (from a controlled vocabulary)</a:t>
            </a:r>
          </a:p>
          <a:p>
            <a:pPr marL="742950" lvl="1" indent="-285750">
              <a:buFontTx/>
              <a:buChar char="-"/>
            </a:pPr>
            <a:r>
              <a:rPr lang="en-GB" dirty="0">
                <a:solidFill>
                  <a:schemeClr val="accent1">
                    <a:lumMod val="50000"/>
                  </a:schemeClr>
                </a:solidFill>
              </a:rPr>
              <a:t>Keywords (free text)</a:t>
            </a:r>
          </a:p>
          <a:p>
            <a:pPr marL="742950" lvl="1" indent="-285750">
              <a:buFontTx/>
              <a:buChar char="-"/>
            </a:pPr>
            <a:r>
              <a:rPr lang="en-GB" dirty="0">
                <a:solidFill>
                  <a:schemeClr val="accent1">
                    <a:lumMod val="50000"/>
                  </a:schemeClr>
                </a:solidFill>
              </a:rPr>
              <a:t>Abstract</a:t>
            </a:r>
          </a:p>
          <a:p>
            <a:pPr marL="285750" indent="-285750">
              <a:buFontTx/>
              <a:buChar char="-"/>
            </a:pPr>
            <a:r>
              <a:rPr lang="en-GB" dirty="0">
                <a:solidFill>
                  <a:schemeClr val="accent1">
                    <a:lumMod val="50000"/>
                  </a:schemeClr>
                </a:solidFill>
              </a:rPr>
              <a:t>Access rights (publicly visible or more restricted)</a:t>
            </a:r>
          </a:p>
          <a:p>
            <a:pPr marL="285750" indent="-285750">
              <a:buFontTx/>
              <a:buChar char="-"/>
            </a:pPr>
            <a:endParaRPr lang="en-GB" dirty="0">
              <a:solidFill>
                <a:schemeClr val="accent1">
                  <a:lumMod val="50000"/>
                </a:schemeClr>
              </a:solidFill>
            </a:endParaRPr>
          </a:p>
        </p:txBody>
      </p:sp>
      <p:sp>
        <p:nvSpPr>
          <p:cNvPr id="8" name="Slide Number Placeholder 7"/>
          <p:cNvSpPr>
            <a:spLocks noGrp="1"/>
          </p:cNvSpPr>
          <p:nvPr>
            <p:ph type="sldNum" sz="quarter" idx="4"/>
          </p:nvPr>
        </p:nvSpPr>
        <p:spPr>
          <a:xfrm>
            <a:off x="8422310" y="6292689"/>
            <a:ext cx="670560" cy="332052"/>
          </a:xfrm>
        </p:spPr>
        <p:txBody>
          <a:bodyPr/>
          <a:lstStyle/>
          <a:p>
            <a:fld id="{83EB0FA4-9B1C-4D6B-AF0A-97437B69127A}" type="slidenum">
              <a:rPr lang="en-GB" smtClean="0"/>
              <a:pPr/>
              <a:t>6</a:t>
            </a:fld>
            <a:r>
              <a:rPr lang="en-GB"/>
              <a:t>     |</a:t>
            </a:r>
            <a:endParaRPr lang="en-GB" dirty="0"/>
          </a:p>
        </p:txBody>
      </p:sp>
      <p:sp>
        <p:nvSpPr>
          <p:cNvPr id="16" name="Rectangle 15">
            <a:extLst>
              <a:ext uri="{FF2B5EF4-FFF2-40B4-BE49-F238E27FC236}">
                <a16:creationId xmlns:a16="http://schemas.microsoft.com/office/drawing/2014/main" id="{D3AA9D2E-C691-4E1A-B722-D2AD4A9DF9D3}"/>
              </a:ext>
            </a:extLst>
          </p:cNvPr>
          <p:cNvSpPr/>
          <p:nvPr/>
        </p:nvSpPr>
        <p:spPr>
          <a:xfrm>
            <a:off x="5750074" y="2055186"/>
            <a:ext cx="4639175" cy="4093428"/>
          </a:xfrm>
          <a:prstGeom prst="rect">
            <a:avLst/>
          </a:prstGeom>
          <a:ln>
            <a:solidFill>
              <a:schemeClr val="tx1"/>
            </a:solidFill>
          </a:ln>
        </p:spPr>
        <p:txBody>
          <a:bodyPr wrap="square">
            <a:spAutoFit/>
          </a:bodyPr>
          <a:lstStyle/>
          <a:p>
            <a:r>
              <a:rPr lang="en-GB" sz="2000" b="1" dirty="0">
                <a:solidFill>
                  <a:srgbClr val="9E1F63"/>
                </a:solidFill>
              </a:rPr>
              <a:t>Search mask</a:t>
            </a:r>
          </a:p>
          <a:p>
            <a:endParaRPr lang="en-GB" sz="2000" b="1" dirty="0">
              <a:solidFill>
                <a:schemeClr val="accent1">
                  <a:lumMod val="50000"/>
                </a:schemeClr>
              </a:solidFill>
            </a:endParaRPr>
          </a:p>
          <a:p>
            <a:pPr marL="285750" indent="-285750">
              <a:buFontTx/>
              <a:buChar char="-"/>
            </a:pPr>
            <a:r>
              <a:rPr lang="en-GB" dirty="0">
                <a:solidFill>
                  <a:schemeClr val="accent1">
                    <a:lumMod val="50000"/>
                  </a:schemeClr>
                </a:solidFill>
              </a:rPr>
              <a:t>More of a convenience as the repository will be open to general internet search</a:t>
            </a:r>
          </a:p>
          <a:p>
            <a:pPr marL="285750" indent="-285750">
              <a:buFontTx/>
              <a:buChar char="-"/>
            </a:pPr>
            <a:r>
              <a:rPr lang="en-GB" dirty="0">
                <a:solidFill>
                  <a:schemeClr val="accent1">
                    <a:lumMod val="50000"/>
                  </a:schemeClr>
                </a:solidFill>
              </a:rPr>
              <a:t>That said, it could provide a much more refined search mask</a:t>
            </a:r>
          </a:p>
          <a:p>
            <a:pPr marL="742950" lvl="1" indent="-285750">
              <a:buFontTx/>
              <a:buChar char="-"/>
            </a:pPr>
            <a:r>
              <a:rPr lang="en-GB" dirty="0">
                <a:solidFill>
                  <a:schemeClr val="accent1">
                    <a:lumMod val="50000"/>
                  </a:schemeClr>
                </a:solidFill>
              </a:rPr>
              <a:t>Prefilled fields (e.g. the SIG/TF from which site the search is started)</a:t>
            </a:r>
          </a:p>
          <a:p>
            <a:pPr marL="742950" lvl="1" indent="-285750">
              <a:buFontTx/>
              <a:buChar char="-"/>
            </a:pPr>
            <a:r>
              <a:rPr lang="en-GB" dirty="0">
                <a:solidFill>
                  <a:schemeClr val="accent1">
                    <a:lumMod val="50000"/>
                  </a:schemeClr>
                </a:solidFill>
              </a:rPr>
              <a:t>Defined fields, e.g. </a:t>
            </a:r>
          </a:p>
          <a:p>
            <a:pPr marL="1200150" lvl="2" indent="-285750">
              <a:buFontTx/>
              <a:buChar char="-"/>
            </a:pPr>
            <a:r>
              <a:rPr lang="en-GB" dirty="0">
                <a:solidFill>
                  <a:schemeClr val="accent1">
                    <a:lumMod val="50000"/>
                  </a:schemeClr>
                </a:solidFill>
              </a:rPr>
              <a:t>Keywords (from a controlled vocabulary)</a:t>
            </a:r>
          </a:p>
          <a:p>
            <a:pPr marL="1200150" lvl="2" indent="-285750">
              <a:buFontTx/>
              <a:buChar char="-"/>
            </a:pPr>
            <a:r>
              <a:rPr lang="en-GB" dirty="0">
                <a:solidFill>
                  <a:schemeClr val="accent1">
                    <a:lumMod val="50000"/>
                  </a:schemeClr>
                </a:solidFill>
              </a:rPr>
              <a:t>Author, date, etc.</a:t>
            </a:r>
          </a:p>
          <a:p>
            <a:endParaRPr lang="en-GB" sz="2000" b="1" dirty="0">
              <a:solidFill>
                <a:schemeClr val="accent1">
                  <a:lumMod val="50000"/>
                </a:schemeClr>
              </a:solidFill>
            </a:endParaRPr>
          </a:p>
          <a:p>
            <a:endParaRPr lang="en-GB" sz="2000" b="1" dirty="0">
              <a:solidFill>
                <a:schemeClr val="accent1">
                  <a:lumMod val="50000"/>
                </a:schemeClr>
              </a:solidFill>
            </a:endParaRPr>
          </a:p>
        </p:txBody>
      </p:sp>
      <p:sp>
        <p:nvSpPr>
          <p:cNvPr id="4" name="TextBox 3">
            <a:extLst>
              <a:ext uri="{FF2B5EF4-FFF2-40B4-BE49-F238E27FC236}">
                <a16:creationId xmlns:a16="http://schemas.microsoft.com/office/drawing/2014/main" id="{1DDA5715-6C57-48A5-939C-F83BC58B202E}"/>
              </a:ext>
            </a:extLst>
          </p:cNvPr>
          <p:cNvSpPr txBox="1"/>
          <p:nvPr/>
        </p:nvSpPr>
        <p:spPr>
          <a:xfrm>
            <a:off x="990950" y="1608855"/>
            <a:ext cx="2666650" cy="369332"/>
          </a:xfrm>
          <a:prstGeom prst="rect">
            <a:avLst/>
          </a:prstGeom>
        </p:spPr>
        <p:txBody>
          <a:bodyPr vert="horz" lIns="91440" tIns="45720" rIns="91440" bIns="45720" rtlCol="0">
            <a:noAutofit/>
          </a:bodyPr>
          <a:lstStyle>
            <a:defPPr>
              <a:defRPr lang="en-US"/>
            </a:defPPr>
            <a:lvl1pPr indent="0">
              <a:lnSpc>
                <a:spcPct val="90000"/>
              </a:lnSpc>
              <a:spcBef>
                <a:spcPts val="1000"/>
              </a:spcBef>
              <a:buFont typeface="Arial" panose="020B0604020202020204" pitchFamily="34" charset="0"/>
              <a:buNone/>
              <a:defRPr sz="2000" b="1">
                <a:solidFill>
                  <a:schemeClr val="accent1">
                    <a:lumMod val="50000"/>
                  </a:schemeClr>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GB" sz="2400" dirty="0"/>
              <a:t>Document upload</a:t>
            </a:r>
          </a:p>
        </p:txBody>
      </p:sp>
      <p:sp>
        <p:nvSpPr>
          <p:cNvPr id="9" name="TextBox 8">
            <a:extLst>
              <a:ext uri="{FF2B5EF4-FFF2-40B4-BE49-F238E27FC236}">
                <a16:creationId xmlns:a16="http://schemas.microsoft.com/office/drawing/2014/main" id="{96AC8497-84B9-41CB-9900-13710EABFC7C}"/>
              </a:ext>
            </a:extLst>
          </p:cNvPr>
          <p:cNvSpPr txBox="1"/>
          <p:nvPr/>
        </p:nvSpPr>
        <p:spPr>
          <a:xfrm>
            <a:off x="5770057" y="1608855"/>
            <a:ext cx="2979307" cy="369332"/>
          </a:xfrm>
          <a:prstGeom prst="rect">
            <a:avLst/>
          </a:prstGeom>
        </p:spPr>
        <p:txBody>
          <a:bodyPr vert="horz" lIns="91440" tIns="45720" rIns="91440" bIns="45720" rtlCol="0">
            <a:noAutofit/>
          </a:bodyPr>
          <a:lstStyle>
            <a:defPPr>
              <a:defRPr lang="en-US"/>
            </a:defPPr>
            <a:lvl1pPr indent="0">
              <a:lnSpc>
                <a:spcPct val="90000"/>
              </a:lnSpc>
              <a:spcBef>
                <a:spcPts val="1000"/>
              </a:spcBef>
              <a:buFont typeface="Arial" panose="020B0604020202020204" pitchFamily="34" charset="0"/>
              <a:buNone/>
              <a:defRPr sz="2000" b="1">
                <a:solidFill>
                  <a:schemeClr val="accent1">
                    <a:lumMod val="50000"/>
                  </a:schemeClr>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GB" sz="2400" dirty="0"/>
              <a:t>Search, download</a:t>
            </a:r>
          </a:p>
        </p:txBody>
      </p:sp>
      <p:pic>
        <p:nvPicPr>
          <p:cNvPr id="12" name="Picture 11">
            <a:extLst>
              <a:ext uri="{FF2B5EF4-FFF2-40B4-BE49-F238E27FC236}">
                <a16:creationId xmlns:a16="http://schemas.microsoft.com/office/drawing/2014/main" id="{ABD50634-2D80-4A1C-AF53-5B43AF94262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8716" y="320234"/>
            <a:ext cx="719401" cy="719401"/>
          </a:xfrm>
          <a:prstGeom prst="rect">
            <a:avLst/>
          </a:prstGeom>
        </p:spPr>
      </p:pic>
    </p:spTree>
    <p:extLst>
      <p:ext uri="{BB962C8B-B14F-4D97-AF65-F5344CB8AC3E}">
        <p14:creationId xmlns:p14="http://schemas.microsoft.com/office/powerpoint/2010/main" val="4558416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10"/>
          <p:cNvSpPr txBox="1">
            <a:spLocks/>
          </p:cNvSpPr>
          <p:nvPr/>
        </p:nvSpPr>
        <p:spPr>
          <a:xfrm>
            <a:off x="1575653" y="664864"/>
            <a:ext cx="8733003" cy="646591"/>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0" dirty="0">
                <a:solidFill>
                  <a:schemeClr val="accent1">
                    <a:lumMod val="50000"/>
                  </a:schemeClr>
                </a:solidFill>
              </a:rPr>
              <a:t>Upload Interface - suggestions</a:t>
            </a:r>
          </a:p>
        </p:txBody>
      </p:sp>
      <p:sp>
        <p:nvSpPr>
          <p:cNvPr id="4" name="Slide Number Placeholder 3"/>
          <p:cNvSpPr>
            <a:spLocks noGrp="1"/>
          </p:cNvSpPr>
          <p:nvPr>
            <p:ph type="sldNum" sz="quarter" idx="4"/>
          </p:nvPr>
        </p:nvSpPr>
        <p:spPr>
          <a:xfrm>
            <a:off x="8422310" y="6292689"/>
            <a:ext cx="670560" cy="332052"/>
          </a:xfrm>
        </p:spPr>
        <p:txBody>
          <a:bodyPr/>
          <a:lstStyle/>
          <a:p>
            <a:fld id="{83EB0FA4-9B1C-4D6B-AF0A-97437B69127A}" type="slidenum">
              <a:rPr lang="en-GB" smtClean="0"/>
              <a:pPr/>
              <a:t>7</a:t>
            </a:fld>
            <a:r>
              <a:rPr lang="en-GB"/>
              <a:t>     |</a:t>
            </a:r>
            <a:endParaRPr lang="en-GB" dirty="0"/>
          </a:p>
        </p:txBody>
      </p:sp>
      <p:graphicFrame>
        <p:nvGraphicFramePr>
          <p:cNvPr id="2" name="Table 1">
            <a:extLst>
              <a:ext uri="{FF2B5EF4-FFF2-40B4-BE49-F238E27FC236}">
                <a16:creationId xmlns:a16="http://schemas.microsoft.com/office/drawing/2014/main" id="{1D91290D-2CF4-4BDE-A494-F85B4CC184C0}"/>
              </a:ext>
            </a:extLst>
          </p:cNvPr>
          <p:cNvGraphicFramePr>
            <a:graphicFrameLocks noGrp="1"/>
          </p:cNvGraphicFramePr>
          <p:nvPr>
            <p:extLst>
              <p:ext uri="{D42A27DB-BD31-4B8C-83A1-F6EECF244321}">
                <p14:modId xmlns:p14="http://schemas.microsoft.com/office/powerpoint/2010/main" val="2530418272"/>
              </p:ext>
            </p:extLst>
          </p:nvPr>
        </p:nvGraphicFramePr>
        <p:xfrm>
          <a:off x="1200727" y="1237541"/>
          <a:ext cx="8961581" cy="5267960"/>
        </p:xfrm>
        <a:graphic>
          <a:graphicData uri="http://schemas.openxmlformats.org/drawingml/2006/table">
            <a:tbl>
              <a:tblPr firstRow="1" bandRow="1">
                <a:tableStyleId>{5C22544A-7EE6-4342-B048-85BDC9FD1C3A}</a:tableStyleId>
              </a:tblPr>
              <a:tblGrid>
                <a:gridCol w="3337910">
                  <a:extLst>
                    <a:ext uri="{9D8B030D-6E8A-4147-A177-3AD203B41FA5}">
                      <a16:colId xmlns:a16="http://schemas.microsoft.com/office/drawing/2014/main" val="3657007695"/>
                    </a:ext>
                  </a:extLst>
                </a:gridCol>
                <a:gridCol w="1431623">
                  <a:extLst>
                    <a:ext uri="{9D8B030D-6E8A-4147-A177-3AD203B41FA5}">
                      <a16:colId xmlns:a16="http://schemas.microsoft.com/office/drawing/2014/main" val="2230251787"/>
                    </a:ext>
                  </a:extLst>
                </a:gridCol>
                <a:gridCol w="1305641">
                  <a:extLst>
                    <a:ext uri="{9D8B030D-6E8A-4147-A177-3AD203B41FA5}">
                      <a16:colId xmlns:a16="http://schemas.microsoft.com/office/drawing/2014/main" val="3168340557"/>
                    </a:ext>
                  </a:extLst>
                </a:gridCol>
                <a:gridCol w="2886407">
                  <a:extLst>
                    <a:ext uri="{9D8B030D-6E8A-4147-A177-3AD203B41FA5}">
                      <a16:colId xmlns:a16="http://schemas.microsoft.com/office/drawing/2014/main" val="1452834551"/>
                    </a:ext>
                  </a:extLst>
                </a:gridCol>
              </a:tblGrid>
              <a:tr h="370840">
                <a:tc>
                  <a:txBody>
                    <a:bodyPr/>
                    <a:lstStyle/>
                    <a:p>
                      <a:endParaRPr lang="en-GB" dirty="0"/>
                    </a:p>
                  </a:txBody>
                  <a:tcPr/>
                </a:tc>
                <a:tc>
                  <a:txBody>
                    <a:bodyPr/>
                    <a:lstStyle/>
                    <a:p>
                      <a:r>
                        <a:rPr lang="en-GB" dirty="0"/>
                        <a:t>Mandatory</a:t>
                      </a:r>
                    </a:p>
                  </a:txBody>
                  <a:tcPr/>
                </a:tc>
                <a:tc>
                  <a:txBody>
                    <a:bodyPr/>
                    <a:lstStyle/>
                    <a:p>
                      <a:r>
                        <a:rPr lang="en-GB" dirty="0"/>
                        <a:t>Optional</a:t>
                      </a:r>
                    </a:p>
                  </a:txBody>
                  <a:tcPr/>
                </a:tc>
                <a:tc>
                  <a:txBody>
                    <a:bodyPr/>
                    <a:lstStyle/>
                    <a:p>
                      <a:r>
                        <a:rPr lang="en-GB" dirty="0"/>
                        <a:t>Comment</a:t>
                      </a:r>
                    </a:p>
                  </a:txBody>
                  <a:tcPr/>
                </a:tc>
                <a:extLst>
                  <a:ext uri="{0D108BD9-81ED-4DB2-BD59-A6C34878D82A}">
                    <a16:rowId xmlns:a16="http://schemas.microsoft.com/office/drawing/2014/main" val="190753527"/>
                  </a:ext>
                </a:extLst>
              </a:tr>
              <a:tr h="370840">
                <a:tc gridSpan="4">
                  <a:txBody>
                    <a:bodyPr/>
                    <a:lstStyle/>
                    <a:p>
                      <a:pPr marL="0" indent="0" algn="ctr">
                        <a:buFont typeface="Arial" panose="020B0604020202020204" pitchFamily="34" charset="0"/>
                        <a:buNone/>
                      </a:pPr>
                      <a:r>
                        <a:rPr lang="en-GB" sz="2000" b="1" dirty="0">
                          <a:solidFill>
                            <a:srgbClr val="9E1F63"/>
                          </a:solidFill>
                        </a:rPr>
                        <a:t>Bibliographic data</a:t>
                      </a:r>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extLst>
                  <a:ext uri="{0D108BD9-81ED-4DB2-BD59-A6C34878D82A}">
                    <a16:rowId xmlns:a16="http://schemas.microsoft.com/office/drawing/2014/main" val="2245387835"/>
                  </a:ext>
                </a:extLst>
              </a:tr>
              <a:tr h="370840">
                <a:tc>
                  <a:txBody>
                    <a:bodyPr/>
                    <a:lstStyle/>
                    <a:p>
                      <a:pPr>
                        <a:lnSpc>
                          <a:spcPct val="100000"/>
                        </a:lnSpc>
                        <a:spcBef>
                          <a:spcPts val="0"/>
                        </a:spcBef>
                        <a:buFontTx/>
                        <a:buNone/>
                      </a:pPr>
                      <a:r>
                        <a:rPr lang="en-GB" sz="1800" dirty="0">
                          <a:solidFill>
                            <a:schemeClr val="accent1">
                              <a:lumMod val="50000"/>
                            </a:schemeClr>
                          </a:solidFill>
                        </a:rPr>
                        <a:t>Title</a:t>
                      </a:r>
                    </a:p>
                  </a:txBody>
                  <a:tcPr/>
                </a:tc>
                <a:tc>
                  <a:txBody>
                    <a:bodyPr/>
                    <a:lstStyle/>
                    <a:p>
                      <a:pPr algn="ctr"/>
                      <a:r>
                        <a:rPr lang="en-GB" dirty="0">
                          <a:latin typeface="+mn-lt"/>
                        </a:rPr>
                        <a:t>+</a:t>
                      </a:r>
                    </a:p>
                  </a:txBody>
                  <a:tcPr/>
                </a:tc>
                <a:tc>
                  <a:txBody>
                    <a:bodyPr/>
                    <a:lstStyle/>
                    <a:p>
                      <a:pPr algn="ctr"/>
                      <a:endParaRPr lang="en-GB"/>
                    </a:p>
                  </a:txBody>
                  <a:tcPr/>
                </a:tc>
                <a:tc>
                  <a:txBody>
                    <a:bodyPr/>
                    <a:lstStyle/>
                    <a:p>
                      <a:pPr algn="l"/>
                      <a:endParaRPr lang="en-GB" dirty="0"/>
                    </a:p>
                  </a:txBody>
                  <a:tcPr/>
                </a:tc>
                <a:extLst>
                  <a:ext uri="{0D108BD9-81ED-4DB2-BD59-A6C34878D82A}">
                    <a16:rowId xmlns:a16="http://schemas.microsoft.com/office/drawing/2014/main" val="3386256051"/>
                  </a:ext>
                </a:extLst>
              </a:tr>
              <a:tr h="370840">
                <a:tc>
                  <a:txBody>
                    <a:bodyPr/>
                    <a:lstStyle/>
                    <a:p>
                      <a:pPr>
                        <a:lnSpc>
                          <a:spcPct val="100000"/>
                        </a:lnSpc>
                        <a:spcBef>
                          <a:spcPts val="0"/>
                        </a:spcBef>
                        <a:buFontTx/>
                        <a:buNone/>
                      </a:pPr>
                      <a:r>
                        <a:rPr lang="en-GB" sz="1800" dirty="0">
                          <a:solidFill>
                            <a:schemeClr val="accent1">
                              <a:lumMod val="50000"/>
                            </a:schemeClr>
                          </a:solidFill>
                        </a:rPr>
                        <a:t>Author</a:t>
                      </a:r>
                    </a:p>
                  </a:txBody>
                  <a:tcPr/>
                </a:tc>
                <a:tc>
                  <a:txBody>
                    <a:bodyPr/>
                    <a:lstStyle/>
                    <a:p>
                      <a:pPr algn="ctr"/>
                      <a:r>
                        <a:rPr lang="en-GB" dirty="0"/>
                        <a:t>+</a:t>
                      </a:r>
                    </a:p>
                  </a:txBody>
                  <a:tcPr/>
                </a:tc>
                <a:tc>
                  <a:txBody>
                    <a:bodyPr/>
                    <a:lstStyle/>
                    <a:p>
                      <a:pPr algn="ctr"/>
                      <a:endParaRPr lang="en-GB" dirty="0"/>
                    </a:p>
                  </a:txBody>
                  <a:tcPr/>
                </a:tc>
                <a:tc>
                  <a:txBody>
                    <a:bodyPr/>
                    <a:lstStyle/>
                    <a:p>
                      <a:pPr algn="l"/>
                      <a:endParaRPr lang="en-GB" dirty="0"/>
                    </a:p>
                  </a:txBody>
                  <a:tcPr/>
                </a:tc>
                <a:extLst>
                  <a:ext uri="{0D108BD9-81ED-4DB2-BD59-A6C34878D82A}">
                    <a16:rowId xmlns:a16="http://schemas.microsoft.com/office/drawing/2014/main" val="1276815963"/>
                  </a:ext>
                </a:extLst>
              </a:tr>
              <a:tr h="370840">
                <a:tc>
                  <a:txBody>
                    <a:bodyPr/>
                    <a:lstStyle/>
                    <a:p>
                      <a:pPr>
                        <a:lnSpc>
                          <a:spcPct val="100000"/>
                        </a:lnSpc>
                        <a:spcBef>
                          <a:spcPts val="0"/>
                        </a:spcBef>
                        <a:buFontTx/>
                        <a:buNone/>
                      </a:pPr>
                      <a:r>
                        <a:rPr lang="en-GB" sz="1800" dirty="0">
                          <a:solidFill>
                            <a:schemeClr val="accent1">
                              <a:lumMod val="50000"/>
                            </a:schemeClr>
                          </a:solidFill>
                        </a:rPr>
                        <a:t>Author affiliation</a:t>
                      </a:r>
                    </a:p>
                  </a:txBody>
                  <a:tcPr/>
                </a:tc>
                <a:tc>
                  <a:txBody>
                    <a:bodyPr/>
                    <a:lstStyle/>
                    <a:p>
                      <a:pPr algn="ctr"/>
                      <a:r>
                        <a:rPr lang="en-GB" dirty="0"/>
                        <a:t>+</a:t>
                      </a:r>
                    </a:p>
                  </a:txBody>
                  <a:tcPr/>
                </a:tc>
                <a:tc>
                  <a:txBody>
                    <a:bodyPr/>
                    <a:lstStyle/>
                    <a:p>
                      <a:pPr algn="ctr"/>
                      <a:endParaRPr lang="en-GB" dirty="0"/>
                    </a:p>
                  </a:txBody>
                  <a:tcPr/>
                </a:tc>
                <a:tc>
                  <a:txBody>
                    <a:bodyPr/>
                    <a:lstStyle/>
                    <a:p>
                      <a:pPr algn="l"/>
                      <a:endParaRPr lang="en-GB" dirty="0"/>
                    </a:p>
                  </a:txBody>
                  <a:tcPr/>
                </a:tc>
                <a:extLst>
                  <a:ext uri="{0D108BD9-81ED-4DB2-BD59-A6C34878D82A}">
                    <a16:rowId xmlns:a16="http://schemas.microsoft.com/office/drawing/2014/main" val="242470497"/>
                  </a:ext>
                </a:extLst>
              </a:tr>
              <a:tr h="370840">
                <a:tc>
                  <a:txBody>
                    <a:bodyPr/>
                    <a:lstStyle/>
                    <a:p>
                      <a:pPr>
                        <a:lnSpc>
                          <a:spcPct val="100000"/>
                        </a:lnSpc>
                        <a:spcBef>
                          <a:spcPts val="0"/>
                        </a:spcBef>
                        <a:buFontTx/>
                        <a:buNone/>
                      </a:pPr>
                      <a:r>
                        <a:rPr lang="en-GB" sz="1800" dirty="0">
                          <a:solidFill>
                            <a:schemeClr val="accent1">
                              <a:lumMod val="50000"/>
                            </a:schemeClr>
                          </a:solidFill>
                        </a:rPr>
                        <a:t>SIG/TF</a:t>
                      </a:r>
                    </a:p>
                  </a:txBody>
                  <a:tcPr/>
                </a:tc>
                <a:tc>
                  <a:txBody>
                    <a:bodyPr/>
                    <a:lstStyle/>
                    <a:p>
                      <a:pPr algn="ctr"/>
                      <a:r>
                        <a:rPr lang="en-GB" dirty="0"/>
                        <a:t>+</a:t>
                      </a:r>
                    </a:p>
                  </a:txBody>
                  <a:tcPr/>
                </a:tc>
                <a:tc>
                  <a:txBody>
                    <a:bodyPr/>
                    <a:lstStyle/>
                    <a:p>
                      <a:pPr algn="ctr"/>
                      <a:endParaRPr lang="en-GB" dirty="0"/>
                    </a:p>
                  </a:txBody>
                  <a:tcPr/>
                </a:tc>
                <a:tc>
                  <a:txBody>
                    <a:bodyPr/>
                    <a:lstStyle/>
                    <a:p>
                      <a:pPr algn="l"/>
                      <a:r>
                        <a:rPr lang="en-GB" dirty="0"/>
                        <a:t>Could be prefilled</a:t>
                      </a:r>
                    </a:p>
                  </a:txBody>
                  <a:tcPr/>
                </a:tc>
                <a:extLst>
                  <a:ext uri="{0D108BD9-81ED-4DB2-BD59-A6C34878D82A}">
                    <a16:rowId xmlns:a16="http://schemas.microsoft.com/office/drawing/2014/main" val="953638969"/>
                  </a:ext>
                </a:extLst>
              </a:tr>
              <a:tr h="370840">
                <a:tc>
                  <a:txBody>
                    <a:bodyPr/>
                    <a:lstStyle/>
                    <a:p>
                      <a:pPr>
                        <a:lnSpc>
                          <a:spcPct val="100000"/>
                        </a:lnSpc>
                        <a:spcBef>
                          <a:spcPts val="0"/>
                        </a:spcBef>
                        <a:buFontTx/>
                        <a:buNone/>
                      </a:pPr>
                      <a:r>
                        <a:rPr lang="en-GB" sz="1800" dirty="0">
                          <a:solidFill>
                            <a:schemeClr val="accent1">
                              <a:lumMod val="50000"/>
                            </a:schemeClr>
                          </a:solidFill>
                        </a:rPr>
                        <a:t>Event or presentation</a:t>
                      </a:r>
                    </a:p>
                  </a:txBody>
                  <a:tcPr/>
                </a:tc>
                <a:tc>
                  <a:txBody>
                    <a:bodyPr/>
                    <a:lstStyle/>
                    <a:p>
                      <a:pPr algn="ctr"/>
                      <a:r>
                        <a:rPr lang="en-GB" dirty="0"/>
                        <a:t>+</a:t>
                      </a:r>
                    </a:p>
                  </a:txBody>
                  <a:tcPr/>
                </a:tc>
                <a:tc>
                  <a:txBody>
                    <a:bodyPr/>
                    <a:lstStyle/>
                    <a:p>
                      <a:pPr algn="ctr"/>
                      <a:endParaRPr lang="en-GB"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Possibly prefilled</a:t>
                      </a:r>
                    </a:p>
                  </a:txBody>
                  <a:tcPr/>
                </a:tc>
                <a:extLst>
                  <a:ext uri="{0D108BD9-81ED-4DB2-BD59-A6C34878D82A}">
                    <a16:rowId xmlns:a16="http://schemas.microsoft.com/office/drawing/2014/main" val="366189281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solidFill>
                            <a:schemeClr val="accent1">
                              <a:lumMod val="50000"/>
                            </a:schemeClr>
                          </a:solidFill>
                        </a:rPr>
                        <a:t>Date (of the presentation/event)</a:t>
                      </a:r>
                    </a:p>
                  </a:txBody>
                  <a:tcPr/>
                </a:tc>
                <a:tc>
                  <a:txBody>
                    <a:bodyPr/>
                    <a:lstStyle/>
                    <a:p>
                      <a:pPr algn="ctr"/>
                      <a:r>
                        <a:rPr lang="en-GB" dirty="0"/>
                        <a:t>+</a:t>
                      </a:r>
                    </a:p>
                  </a:txBody>
                  <a:tcPr/>
                </a:tc>
                <a:tc>
                  <a:txBody>
                    <a:bodyPr/>
                    <a:lstStyle/>
                    <a:p>
                      <a:pPr algn="ctr"/>
                      <a:endParaRPr lang="en-GB" dirty="0"/>
                    </a:p>
                  </a:txBody>
                  <a:tcPr/>
                </a:tc>
                <a:tc>
                  <a:txBody>
                    <a:bodyPr/>
                    <a:lstStyle/>
                    <a:p>
                      <a:pPr algn="l"/>
                      <a:endParaRPr lang="en-GB" dirty="0"/>
                    </a:p>
                  </a:txBody>
                  <a:tcPr/>
                </a:tc>
                <a:extLst>
                  <a:ext uri="{0D108BD9-81ED-4DB2-BD59-A6C34878D82A}">
                    <a16:rowId xmlns:a16="http://schemas.microsoft.com/office/drawing/2014/main" val="2008517835"/>
                  </a:ext>
                </a:extLst>
              </a:tr>
              <a:tr h="370840">
                <a:tc gridSpan="4">
                  <a:txBody>
                    <a:bodyPr/>
                    <a:lstStyle/>
                    <a:p>
                      <a:pPr marL="0" indent="0" algn="ctr">
                        <a:buNone/>
                      </a:pPr>
                      <a:r>
                        <a:rPr lang="en-GB" sz="2000" b="1" dirty="0">
                          <a:solidFill>
                            <a:srgbClr val="9E1F63"/>
                          </a:solidFill>
                        </a:rPr>
                        <a:t>Content information</a:t>
                      </a:r>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extLst>
                  <a:ext uri="{0D108BD9-81ED-4DB2-BD59-A6C34878D82A}">
                    <a16:rowId xmlns:a16="http://schemas.microsoft.com/office/drawing/2014/main" val="1007022674"/>
                  </a:ext>
                </a:extLst>
              </a:tr>
              <a:tr h="370840">
                <a:tc>
                  <a:txBody>
                    <a:bodyPr/>
                    <a:lstStyle/>
                    <a:p>
                      <a:pPr>
                        <a:buFontTx/>
                        <a:buNone/>
                      </a:pPr>
                      <a:r>
                        <a:rPr lang="en-GB" sz="1800" dirty="0">
                          <a:solidFill>
                            <a:schemeClr val="accent1">
                              <a:lumMod val="50000"/>
                            </a:schemeClr>
                          </a:solidFill>
                        </a:rPr>
                        <a:t>Controlled keywords </a:t>
                      </a:r>
                    </a:p>
                  </a:txBody>
                  <a:tcPr/>
                </a:tc>
                <a:tc>
                  <a:txBody>
                    <a:bodyPr/>
                    <a:lstStyle/>
                    <a:p>
                      <a:pPr algn="ctr"/>
                      <a:r>
                        <a:rPr lang="en-GB" dirty="0"/>
                        <a:t>+</a:t>
                      </a:r>
                    </a:p>
                  </a:txBody>
                  <a:tcPr/>
                </a:tc>
                <a:tc>
                  <a:txBody>
                    <a:bodyPr/>
                    <a:lstStyle/>
                    <a:p>
                      <a:pPr algn="ctr"/>
                      <a:endParaRPr lang="en-GB" dirty="0"/>
                    </a:p>
                  </a:txBody>
                  <a:tcPr/>
                </a:tc>
                <a:tc>
                  <a:txBody>
                    <a:bodyPr/>
                    <a:lstStyle/>
                    <a:p>
                      <a:pPr algn="ctr"/>
                      <a:r>
                        <a:rPr lang="en-GB"/>
                        <a:t>SIG/TF specific; at least 2</a:t>
                      </a:r>
                      <a:endParaRPr lang="en-GB" dirty="0"/>
                    </a:p>
                  </a:txBody>
                  <a:tcPr/>
                </a:tc>
                <a:extLst>
                  <a:ext uri="{0D108BD9-81ED-4DB2-BD59-A6C34878D82A}">
                    <a16:rowId xmlns:a16="http://schemas.microsoft.com/office/drawing/2014/main" val="1354015279"/>
                  </a:ext>
                </a:extLst>
              </a:tr>
              <a:tr h="370840">
                <a:tc>
                  <a:txBody>
                    <a:bodyPr/>
                    <a:lstStyle/>
                    <a:p>
                      <a:pPr>
                        <a:buFontTx/>
                        <a:buNone/>
                      </a:pPr>
                      <a:r>
                        <a:rPr lang="en-GB" sz="1800" dirty="0">
                          <a:solidFill>
                            <a:schemeClr val="accent1">
                              <a:lumMod val="50000"/>
                            </a:schemeClr>
                          </a:solidFill>
                        </a:rPr>
                        <a:t>Free-text keywords</a:t>
                      </a:r>
                    </a:p>
                  </a:txBody>
                  <a:tcPr/>
                </a:tc>
                <a:tc>
                  <a:txBody>
                    <a:bodyPr/>
                    <a:lstStyle/>
                    <a:p>
                      <a:pPr algn="ctr"/>
                      <a:endParaRPr lang="en-GB" dirty="0"/>
                    </a:p>
                  </a:txBody>
                  <a:tcPr/>
                </a:tc>
                <a:tc>
                  <a:txBody>
                    <a:bodyPr/>
                    <a:lstStyle/>
                    <a:p>
                      <a:pPr algn="ctr"/>
                      <a:r>
                        <a:rPr lang="en-GB" dirty="0"/>
                        <a:t>+</a:t>
                      </a:r>
                    </a:p>
                  </a:txBody>
                  <a:tcPr/>
                </a:tc>
                <a:tc>
                  <a:txBody>
                    <a:bodyPr/>
                    <a:lstStyle/>
                    <a:p>
                      <a:pPr algn="ctr"/>
                      <a:endParaRPr lang="en-GB" dirty="0"/>
                    </a:p>
                  </a:txBody>
                  <a:tcPr/>
                </a:tc>
                <a:extLst>
                  <a:ext uri="{0D108BD9-81ED-4DB2-BD59-A6C34878D82A}">
                    <a16:rowId xmlns:a16="http://schemas.microsoft.com/office/drawing/2014/main" val="3963835949"/>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solidFill>
                            <a:schemeClr val="accent1">
                              <a:lumMod val="50000"/>
                            </a:schemeClr>
                          </a:solidFill>
                        </a:rPr>
                        <a:t>Abstract</a:t>
                      </a:r>
                    </a:p>
                  </a:txBody>
                  <a:tcPr/>
                </a:tc>
                <a:tc>
                  <a:txBody>
                    <a:bodyPr/>
                    <a:lstStyle/>
                    <a:p>
                      <a:pPr algn="ctr"/>
                      <a:endParaRPr lang="en-GB"/>
                    </a:p>
                  </a:txBody>
                  <a:tcPr/>
                </a:tc>
                <a:tc>
                  <a:txBody>
                    <a:bodyPr/>
                    <a:lstStyle/>
                    <a:p>
                      <a:pPr algn="ctr"/>
                      <a:r>
                        <a:rPr lang="en-GB" dirty="0"/>
                        <a:t>+</a:t>
                      </a:r>
                    </a:p>
                  </a:txBody>
                  <a:tcPr/>
                </a:tc>
                <a:tc>
                  <a:txBody>
                    <a:bodyPr/>
                    <a:lstStyle/>
                    <a:p>
                      <a:pPr algn="ctr"/>
                      <a:endParaRPr lang="en-GB" dirty="0"/>
                    </a:p>
                  </a:txBody>
                  <a:tcPr/>
                </a:tc>
                <a:extLst>
                  <a:ext uri="{0D108BD9-81ED-4DB2-BD59-A6C34878D82A}">
                    <a16:rowId xmlns:a16="http://schemas.microsoft.com/office/drawing/2014/main" val="4270752786"/>
                  </a:ext>
                </a:extLst>
              </a:tr>
              <a:tr h="370840">
                <a:tc gridSpan="4">
                  <a:txBody>
                    <a:bodyPr/>
                    <a:lstStyle/>
                    <a:p>
                      <a:pPr marL="0" indent="0" algn="ctr">
                        <a:buNone/>
                      </a:pPr>
                      <a:r>
                        <a:rPr lang="en-GB" sz="2000" b="1" dirty="0">
                          <a:solidFill>
                            <a:srgbClr val="9E1F63"/>
                          </a:solidFill>
                        </a:rPr>
                        <a:t>Access</a:t>
                      </a:r>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extLst>
                  <a:ext uri="{0D108BD9-81ED-4DB2-BD59-A6C34878D82A}">
                    <a16:rowId xmlns:a16="http://schemas.microsoft.com/office/drawing/2014/main" val="27803098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solidFill>
                            <a:schemeClr val="accent1">
                              <a:lumMod val="50000"/>
                            </a:schemeClr>
                          </a:solidFill>
                        </a:rPr>
                        <a:t>Confidentiality level</a:t>
                      </a:r>
                    </a:p>
                  </a:txBody>
                  <a:tcPr/>
                </a:tc>
                <a:tc>
                  <a:txBody>
                    <a:bodyPr/>
                    <a:lstStyle/>
                    <a:p>
                      <a:pPr algn="ctr"/>
                      <a:r>
                        <a:rPr lang="en-GB" dirty="0"/>
                        <a:t>+</a:t>
                      </a:r>
                    </a:p>
                  </a:txBody>
                  <a:tcPr/>
                </a:tc>
                <a:tc>
                  <a:txBody>
                    <a:bodyPr/>
                    <a:lstStyle/>
                    <a:p>
                      <a:pPr algn="ctr"/>
                      <a:endParaRPr lang="en-GB" dirty="0"/>
                    </a:p>
                  </a:txBody>
                  <a:tcPr/>
                </a:tc>
                <a:tc>
                  <a:txBody>
                    <a:bodyPr/>
                    <a:lstStyle/>
                    <a:p>
                      <a:pPr algn="l"/>
                      <a:r>
                        <a:rPr lang="en-GB" dirty="0"/>
                        <a:t>Pre-set to public</a:t>
                      </a:r>
                    </a:p>
                  </a:txBody>
                  <a:tcPr/>
                </a:tc>
                <a:extLst>
                  <a:ext uri="{0D108BD9-81ED-4DB2-BD59-A6C34878D82A}">
                    <a16:rowId xmlns:a16="http://schemas.microsoft.com/office/drawing/2014/main" val="1851620171"/>
                  </a:ext>
                </a:extLst>
              </a:tr>
            </a:tbl>
          </a:graphicData>
        </a:graphic>
      </p:graphicFrame>
      <p:pic>
        <p:nvPicPr>
          <p:cNvPr id="11" name="Picture 10">
            <a:extLst>
              <a:ext uri="{FF2B5EF4-FFF2-40B4-BE49-F238E27FC236}">
                <a16:creationId xmlns:a16="http://schemas.microsoft.com/office/drawing/2014/main" id="{AA2C62C7-CE20-4848-B549-B206739FA14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8716" y="320234"/>
            <a:ext cx="719401" cy="719401"/>
          </a:xfrm>
          <a:prstGeom prst="rect">
            <a:avLst/>
          </a:prstGeom>
        </p:spPr>
      </p:pic>
    </p:spTree>
    <p:extLst>
      <p:ext uri="{BB962C8B-B14F-4D97-AF65-F5344CB8AC3E}">
        <p14:creationId xmlns:p14="http://schemas.microsoft.com/office/powerpoint/2010/main" val="23714230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0"/>
          <p:cNvSpPr txBox="1">
            <a:spLocks/>
          </p:cNvSpPr>
          <p:nvPr/>
        </p:nvSpPr>
        <p:spPr>
          <a:xfrm>
            <a:off x="1514605" y="669120"/>
            <a:ext cx="7898901" cy="646591"/>
          </a:xfrm>
          <a:prstGeom prst="rect">
            <a:avLst/>
          </a:prstGeom>
        </p:spPr>
        <p:txBody>
          <a:bodyPr anchor="t">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b="0" dirty="0">
                <a:solidFill>
                  <a:schemeClr val="accent1">
                    <a:lumMod val="50000"/>
                  </a:schemeClr>
                </a:solidFill>
              </a:rPr>
              <a:t>Interface work packages</a:t>
            </a:r>
            <a:endParaRPr lang="en-US" b="0" dirty="0">
              <a:solidFill>
                <a:schemeClr val="accent1">
                  <a:lumMod val="50000"/>
                </a:schemeClr>
              </a:solidFill>
            </a:endParaRPr>
          </a:p>
        </p:txBody>
      </p:sp>
      <p:sp>
        <p:nvSpPr>
          <p:cNvPr id="5" name="Rectangle 4"/>
          <p:cNvSpPr/>
          <p:nvPr/>
        </p:nvSpPr>
        <p:spPr>
          <a:xfrm>
            <a:off x="990950" y="2055187"/>
            <a:ext cx="4639175" cy="4237502"/>
          </a:xfrm>
          <a:prstGeom prst="rect">
            <a:avLst/>
          </a:prstGeom>
          <a:ln>
            <a:solidFill>
              <a:schemeClr val="tx1"/>
            </a:solidFill>
          </a:ln>
        </p:spPr>
        <p:txBody>
          <a:bodyPr wrap="square">
            <a:noAutofit/>
          </a:bodyPr>
          <a:lstStyle/>
          <a:p>
            <a:r>
              <a:rPr lang="en-GB" sz="2000" b="1" dirty="0">
                <a:solidFill>
                  <a:srgbClr val="9E1F63"/>
                </a:solidFill>
              </a:rPr>
              <a:t>Metadata inventory</a:t>
            </a:r>
          </a:p>
          <a:p>
            <a:endParaRPr lang="en-GB" sz="2400" b="1" dirty="0">
              <a:solidFill>
                <a:schemeClr val="accent1">
                  <a:lumMod val="50000"/>
                </a:schemeClr>
              </a:solidFill>
            </a:endParaRPr>
          </a:p>
          <a:p>
            <a:pPr marL="285750" indent="-285750">
              <a:buFontTx/>
              <a:buChar char="-"/>
            </a:pPr>
            <a:r>
              <a:rPr lang="en-GB" sz="2000" dirty="0">
                <a:solidFill>
                  <a:schemeClr val="accent1">
                    <a:lumMod val="50000"/>
                  </a:schemeClr>
                </a:solidFill>
              </a:rPr>
              <a:t>What metadata will be required?</a:t>
            </a:r>
          </a:p>
          <a:p>
            <a:pPr marL="285750" indent="-285750">
              <a:buFontTx/>
              <a:buChar char="-"/>
            </a:pPr>
            <a:r>
              <a:rPr lang="en-GB" sz="2000" dirty="0">
                <a:solidFill>
                  <a:schemeClr val="accent1">
                    <a:lumMod val="50000"/>
                  </a:schemeClr>
                </a:solidFill>
              </a:rPr>
              <a:t>Which will be mandatory?</a:t>
            </a:r>
          </a:p>
          <a:p>
            <a:pPr marL="285750" indent="-285750">
              <a:buFontTx/>
              <a:buChar char="-"/>
            </a:pPr>
            <a:endParaRPr lang="en-GB" sz="2000" dirty="0">
              <a:solidFill>
                <a:schemeClr val="accent1">
                  <a:lumMod val="50000"/>
                </a:schemeClr>
              </a:solidFill>
            </a:endParaRPr>
          </a:p>
          <a:p>
            <a:r>
              <a:rPr lang="en-GB" b="1" dirty="0">
                <a:solidFill>
                  <a:srgbClr val="9E1F63"/>
                </a:solidFill>
              </a:rPr>
              <a:t>Controlled vocabulary</a:t>
            </a:r>
          </a:p>
          <a:p>
            <a:endParaRPr lang="en-GB" sz="2000" dirty="0">
              <a:solidFill>
                <a:schemeClr val="accent1">
                  <a:lumMod val="50000"/>
                </a:schemeClr>
              </a:solidFill>
            </a:endParaRPr>
          </a:p>
          <a:p>
            <a:pPr marL="285750" indent="-285750">
              <a:buFontTx/>
              <a:buChar char="-"/>
            </a:pPr>
            <a:r>
              <a:rPr lang="en-GB" sz="2000" dirty="0">
                <a:solidFill>
                  <a:schemeClr val="accent1">
                    <a:lumMod val="50000"/>
                  </a:schemeClr>
                </a:solidFill>
              </a:rPr>
              <a:t>To come up with a list of relevant keywords for each SIG/TF, the participants will need to contribute their expertise</a:t>
            </a:r>
          </a:p>
          <a:p>
            <a:pPr marL="285750" indent="-285750">
              <a:buFontTx/>
              <a:buChar char="-"/>
            </a:pPr>
            <a:r>
              <a:rPr lang="en-GB" sz="2000" dirty="0">
                <a:solidFill>
                  <a:schemeClr val="accent1">
                    <a:lumMod val="50000"/>
                  </a:schemeClr>
                </a:solidFill>
              </a:rPr>
              <a:t>The vocabulary is likely to change over time</a:t>
            </a:r>
          </a:p>
          <a:p>
            <a:pPr marL="285750" indent="-285750">
              <a:buFontTx/>
              <a:buChar char="-"/>
            </a:pPr>
            <a:endParaRPr lang="en-GB" dirty="0">
              <a:solidFill>
                <a:schemeClr val="accent1">
                  <a:lumMod val="50000"/>
                </a:schemeClr>
              </a:solidFill>
            </a:endParaRPr>
          </a:p>
        </p:txBody>
      </p:sp>
      <p:sp>
        <p:nvSpPr>
          <p:cNvPr id="8" name="Slide Number Placeholder 7"/>
          <p:cNvSpPr>
            <a:spLocks noGrp="1"/>
          </p:cNvSpPr>
          <p:nvPr>
            <p:ph type="sldNum" sz="quarter" idx="4"/>
          </p:nvPr>
        </p:nvSpPr>
        <p:spPr>
          <a:xfrm>
            <a:off x="8422310" y="6292689"/>
            <a:ext cx="670560" cy="332052"/>
          </a:xfrm>
        </p:spPr>
        <p:txBody>
          <a:bodyPr/>
          <a:lstStyle/>
          <a:p>
            <a:fld id="{83EB0FA4-9B1C-4D6B-AF0A-97437B69127A}" type="slidenum">
              <a:rPr lang="en-GB" smtClean="0"/>
              <a:pPr/>
              <a:t>8</a:t>
            </a:fld>
            <a:r>
              <a:rPr lang="en-GB"/>
              <a:t>     |</a:t>
            </a:r>
            <a:endParaRPr lang="en-GB" dirty="0"/>
          </a:p>
        </p:txBody>
      </p:sp>
      <p:sp>
        <p:nvSpPr>
          <p:cNvPr id="16" name="Rectangle 15">
            <a:extLst>
              <a:ext uri="{FF2B5EF4-FFF2-40B4-BE49-F238E27FC236}">
                <a16:creationId xmlns:a16="http://schemas.microsoft.com/office/drawing/2014/main" id="{D3AA9D2E-C691-4E1A-B722-D2AD4A9DF9D3}"/>
              </a:ext>
            </a:extLst>
          </p:cNvPr>
          <p:cNvSpPr/>
          <p:nvPr/>
        </p:nvSpPr>
        <p:spPr>
          <a:xfrm>
            <a:off x="5750074" y="2055187"/>
            <a:ext cx="4639175" cy="4237502"/>
          </a:xfrm>
          <a:prstGeom prst="rect">
            <a:avLst/>
          </a:prstGeom>
          <a:ln>
            <a:solidFill>
              <a:schemeClr val="tx1"/>
            </a:solidFill>
          </a:ln>
        </p:spPr>
        <p:txBody>
          <a:bodyPr wrap="square">
            <a:noAutofit/>
          </a:bodyPr>
          <a:lstStyle/>
          <a:p>
            <a:r>
              <a:rPr lang="en-GB" sz="2000" b="1" dirty="0">
                <a:solidFill>
                  <a:srgbClr val="9E1F63"/>
                </a:solidFill>
              </a:rPr>
              <a:t>Graphical design</a:t>
            </a:r>
          </a:p>
          <a:p>
            <a:endParaRPr lang="en-GB" sz="2000" b="1" dirty="0">
              <a:solidFill>
                <a:schemeClr val="accent1">
                  <a:lumMod val="50000"/>
                </a:schemeClr>
              </a:solidFill>
            </a:endParaRPr>
          </a:p>
          <a:p>
            <a:pPr marL="285750" indent="-285750">
              <a:buFontTx/>
              <a:buChar char="-"/>
            </a:pPr>
            <a:r>
              <a:rPr lang="en-GB" sz="2000" dirty="0">
                <a:solidFill>
                  <a:schemeClr val="accent1">
                    <a:lumMod val="50000"/>
                  </a:schemeClr>
                </a:solidFill>
              </a:rPr>
              <a:t>How should it look and where should it be found on the SIG/TF site</a:t>
            </a:r>
          </a:p>
          <a:p>
            <a:pPr marL="285750" indent="-285750">
              <a:buFontTx/>
              <a:buChar char="-"/>
            </a:pPr>
            <a:endParaRPr lang="en-GB" sz="2000" dirty="0">
              <a:solidFill>
                <a:schemeClr val="accent1">
                  <a:lumMod val="50000"/>
                </a:schemeClr>
              </a:solidFill>
            </a:endParaRPr>
          </a:p>
          <a:p>
            <a:r>
              <a:rPr lang="en-GB" b="1" dirty="0">
                <a:solidFill>
                  <a:srgbClr val="9E1F63"/>
                </a:solidFill>
              </a:rPr>
              <a:t>Software implementation</a:t>
            </a:r>
          </a:p>
          <a:p>
            <a:endParaRPr lang="en-GB" dirty="0">
              <a:solidFill>
                <a:schemeClr val="accent1">
                  <a:lumMod val="50000"/>
                </a:schemeClr>
              </a:solidFill>
            </a:endParaRPr>
          </a:p>
          <a:p>
            <a:pPr marL="285750" indent="-285750">
              <a:buFontTx/>
              <a:buChar char="-"/>
            </a:pPr>
            <a:r>
              <a:rPr lang="en-GB" sz="2000" dirty="0">
                <a:solidFill>
                  <a:schemeClr val="accent1">
                    <a:lumMod val="50000"/>
                  </a:schemeClr>
                </a:solidFill>
              </a:rPr>
              <a:t>A connector between Confluence (i.e. the SIG/TF wiki pages and the repository needs to be written</a:t>
            </a:r>
          </a:p>
          <a:p>
            <a:pPr marL="742950" lvl="1" indent="-285750">
              <a:buFontTx/>
              <a:buChar char="-"/>
            </a:pPr>
            <a:r>
              <a:rPr lang="en-GB" sz="2000" dirty="0">
                <a:solidFill>
                  <a:schemeClr val="accent1">
                    <a:lumMod val="50000"/>
                  </a:schemeClr>
                </a:solidFill>
              </a:rPr>
              <a:t>Either based on existing interfaces or from scratch</a:t>
            </a:r>
          </a:p>
          <a:p>
            <a:endParaRPr lang="en-GB" sz="2000" b="1" dirty="0">
              <a:solidFill>
                <a:schemeClr val="accent1">
                  <a:lumMod val="50000"/>
                </a:schemeClr>
              </a:solidFill>
            </a:endParaRPr>
          </a:p>
        </p:txBody>
      </p:sp>
      <p:sp>
        <p:nvSpPr>
          <p:cNvPr id="4" name="TextBox 3">
            <a:extLst>
              <a:ext uri="{FF2B5EF4-FFF2-40B4-BE49-F238E27FC236}">
                <a16:creationId xmlns:a16="http://schemas.microsoft.com/office/drawing/2014/main" id="{1DDA5715-6C57-48A5-939C-F83BC58B202E}"/>
              </a:ext>
            </a:extLst>
          </p:cNvPr>
          <p:cNvSpPr txBox="1"/>
          <p:nvPr/>
        </p:nvSpPr>
        <p:spPr>
          <a:xfrm>
            <a:off x="990950" y="1608855"/>
            <a:ext cx="2666650" cy="369332"/>
          </a:xfrm>
          <a:prstGeom prst="rect">
            <a:avLst/>
          </a:prstGeom>
        </p:spPr>
        <p:txBody>
          <a:bodyPr vert="horz" lIns="91440" tIns="45720" rIns="91440" bIns="45720" rtlCol="0">
            <a:noAutofit/>
          </a:bodyPr>
          <a:lstStyle>
            <a:defPPr>
              <a:defRPr lang="en-US"/>
            </a:defPPr>
            <a:lvl1pPr indent="0">
              <a:lnSpc>
                <a:spcPct val="90000"/>
              </a:lnSpc>
              <a:spcBef>
                <a:spcPts val="1000"/>
              </a:spcBef>
              <a:buFont typeface="Arial" panose="020B0604020202020204" pitchFamily="34" charset="0"/>
              <a:buNone/>
              <a:defRPr sz="2000" b="1">
                <a:solidFill>
                  <a:schemeClr val="accent1">
                    <a:lumMod val="50000"/>
                  </a:schemeClr>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GB" sz="2400" dirty="0"/>
              <a:t>Metadata</a:t>
            </a:r>
          </a:p>
        </p:txBody>
      </p:sp>
      <p:sp>
        <p:nvSpPr>
          <p:cNvPr id="9" name="TextBox 8">
            <a:extLst>
              <a:ext uri="{FF2B5EF4-FFF2-40B4-BE49-F238E27FC236}">
                <a16:creationId xmlns:a16="http://schemas.microsoft.com/office/drawing/2014/main" id="{96AC8497-84B9-41CB-9900-13710EABFC7C}"/>
              </a:ext>
            </a:extLst>
          </p:cNvPr>
          <p:cNvSpPr txBox="1"/>
          <p:nvPr/>
        </p:nvSpPr>
        <p:spPr>
          <a:xfrm>
            <a:off x="5770057" y="1608855"/>
            <a:ext cx="2979307" cy="369332"/>
          </a:xfrm>
          <a:prstGeom prst="rect">
            <a:avLst/>
          </a:prstGeom>
        </p:spPr>
        <p:txBody>
          <a:bodyPr vert="horz" lIns="91440" tIns="45720" rIns="91440" bIns="45720" rtlCol="0">
            <a:noAutofit/>
          </a:bodyPr>
          <a:lstStyle>
            <a:defPPr>
              <a:defRPr lang="en-US"/>
            </a:defPPr>
            <a:lvl1pPr indent="0">
              <a:lnSpc>
                <a:spcPct val="90000"/>
              </a:lnSpc>
              <a:spcBef>
                <a:spcPts val="1000"/>
              </a:spcBef>
              <a:buFont typeface="Arial" panose="020B0604020202020204" pitchFamily="34" charset="0"/>
              <a:buNone/>
              <a:defRPr sz="2000" b="1">
                <a:solidFill>
                  <a:schemeClr val="accent1">
                    <a:lumMod val="50000"/>
                  </a:schemeClr>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GB" sz="2400" dirty="0"/>
              <a:t>Implementation</a:t>
            </a:r>
          </a:p>
        </p:txBody>
      </p:sp>
      <p:pic>
        <p:nvPicPr>
          <p:cNvPr id="12" name="Picture 11">
            <a:extLst>
              <a:ext uri="{FF2B5EF4-FFF2-40B4-BE49-F238E27FC236}">
                <a16:creationId xmlns:a16="http://schemas.microsoft.com/office/drawing/2014/main" id="{763678EE-180E-4F4D-888D-D9E19165D81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8716" y="320234"/>
            <a:ext cx="719401" cy="719401"/>
          </a:xfrm>
          <a:prstGeom prst="rect">
            <a:avLst/>
          </a:prstGeom>
        </p:spPr>
      </p:pic>
    </p:spTree>
    <p:extLst>
      <p:ext uri="{BB962C8B-B14F-4D97-AF65-F5344CB8AC3E}">
        <p14:creationId xmlns:p14="http://schemas.microsoft.com/office/powerpoint/2010/main" val="19496228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10"/>
          <p:cNvSpPr txBox="1">
            <a:spLocks/>
          </p:cNvSpPr>
          <p:nvPr/>
        </p:nvSpPr>
        <p:spPr>
          <a:xfrm>
            <a:off x="1514606" y="669120"/>
            <a:ext cx="8409040" cy="646591"/>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0" dirty="0">
                <a:solidFill>
                  <a:schemeClr val="accent1">
                    <a:lumMod val="50000"/>
                  </a:schemeClr>
                </a:solidFill>
              </a:rPr>
              <a:t>13 SIG/TFs to collect keywords from</a:t>
            </a:r>
          </a:p>
        </p:txBody>
      </p:sp>
      <p:sp>
        <p:nvSpPr>
          <p:cNvPr id="24" name="Content Placeholder 2"/>
          <p:cNvSpPr txBox="1">
            <a:spLocks/>
          </p:cNvSpPr>
          <p:nvPr/>
        </p:nvSpPr>
        <p:spPr>
          <a:xfrm>
            <a:off x="1583617" y="1827883"/>
            <a:ext cx="4085663" cy="383660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2000" b="1" dirty="0">
                <a:solidFill>
                  <a:srgbClr val="9E1F63"/>
                </a:solidFill>
              </a:rPr>
              <a:t>SIGs</a:t>
            </a:r>
            <a:endParaRPr lang="en-GB" sz="2000" b="1" dirty="0">
              <a:solidFill>
                <a:schemeClr val="accent1">
                  <a:lumMod val="50000"/>
                </a:schemeClr>
              </a:solidFill>
            </a:endParaRPr>
          </a:p>
          <a:p>
            <a:pPr marL="0" indent="0">
              <a:buNone/>
            </a:pPr>
            <a:r>
              <a:rPr lang="en-GB" sz="1700" b="1" dirty="0">
                <a:solidFill>
                  <a:schemeClr val="accent1">
                    <a:lumMod val="50000"/>
                  </a:schemeClr>
                </a:solidFill>
              </a:rPr>
              <a:t>S​IG-CISS: Cloudy Interoperable Software Stacks</a:t>
            </a:r>
          </a:p>
          <a:p>
            <a:pPr marL="0" indent="0">
              <a:buNone/>
            </a:pPr>
            <a:r>
              <a:rPr lang="en-GB" sz="1700" b="1" dirty="0">
                <a:solidFill>
                  <a:schemeClr val="accent1">
                    <a:lumMod val="50000"/>
                  </a:schemeClr>
                </a:solidFill>
              </a:rPr>
              <a:t>SIG-Greenhouse: Open Source ​Community</a:t>
            </a:r>
          </a:p>
          <a:p>
            <a:pPr marL="0" indent="0">
              <a:buNone/>
            </a:pPr>
            <a:r>
              <a:rPr lang="en-GB" sz="1700" b="1" dirty="0">
                <a:solidFill>
                  <a:schemeClr val="accent1">
                    <a:lumMod val="50000"/>
                  </a:schemeClr>
                </a:solidFill>
              </a:rPr>
              <a:t>SIG-ISM: Information Security Management</a:t>
            </a:r>
          </a:p>
          <a:p>
            <a:pPr marL="0" indent="0">
              <a:buNone/>
            </a:pPr>
            <a:r>
              <a:rPr lang="en-GB" sz="1700" b="1" dirty="0">
                <a:solidFill>
                  <a:schemeClr val="accent1">
                    <a:lumMod val="50000"/>
                  </a:schemeClr>
                </a:solidFill>
              </a:rPr>
              <a:t>SIG-Marcomms: Marketing Communications</a:t>
            </a:r>
          </a:p>
          <a:p>
            <a:pPr marL="0" indent="0">
              <a:buNone/>
            </a:pPr>
            <a:r>
              <a:rPr lang="en-GB" sz="1700" b="1" dirty="0">
                <a:solidFill>
                  <a:schemeClr val="accent1">
                    <a:lumMod val="50000"/>
                  </a:schemeClr>
                </a:solidFill>
              </a:rPr>
              <a:t>SIG-MSP: Management of </a:t>
            </a:r>
            <a:r>
              <a:rPr lang="en-GB" sz="1700" b="1" dirty="0" err="1">
                <a:solidFill>
                  <a:schemeClr val="accent1">
                    <a:lumMod val="50000"/>
                  </a:schemeClr>
                </a:solidFill>
              </a:rPr>
              <a:t>Serv</a:t>
            </a:r>
            <a:r>
              <a:rPr lang="en-GB" sz="1700" b="1" dirty="0">
                <a:solidFill>
                  <a:schemeClr val="accent1">
                    <a:lumMod val="50000"/>
                  </a:schemeClr>
                </a:solidFill>
              </a:rPr>
              <a:t>​​​ice Portfolios</a:t>
            </a:r>
          </a:p>
          <a:p>
            <a:pPr marL="0" indent="0">
              <a:buNone/>
            </a:pPr>
            <a:r>
              <a:rPr lang="en-GB" sz="1700" b="1" dirty="0">
                <a:solidFill>
                  <a:schemeClr val="accent1">
                    <a:lumMod val="50000"/>
                  </a:schemeClr>
                </a:solidFill>
              </a:rPr>
              <a:t>SIG-Multimedia: Multimedia Applications​​</a:t>
            </a:r>
          </a:p>
          <a:p>
            <a:pPr marL="0" indent="0">
              <a:buNone/>
            </a:pPr>
            <a:r>
              <a:rPr lang="en-GB" sz="1700" b="1" dirty="0">
                <a:solidFill>
                  <a:schemeClr val="accent1">
                    <a:lumMod val="50000"/>
                  </a:schemeClr>
                </a:solidFill>
              </a:rPr>
              <a:t>SIG-NOC: Network Operations​ Centres​</a:t>
            </a:r>
          </a:p>
          <a:p>
            <a:pPr marL="0" indent="0">
              <a:buNone/>
            </a:pPr>
            <a:r>
              <a:rPr lang="en-GB" sz="1700" b="1" dirty="0">
                <a:solidFill>
                  <a:schemeClr val="accent1">
                    <a:lumMod val="50000"/>
                  </a:schemeClr>
                </a:solidFill>
              </a:rPr>
              <a:t>SIG-PMV​​: Performance Monitoring and Verification</a:t>
            </a:r>
          </a:p>
        </p:txBody>
      </p:sp>
      <p:sp>
        <p:nvSpPr>
          <p:cNvPr id="4" name="Slide Number Placeholder 3"/>
          <p:cNvSpPr>
            <a:spLocks noGrp="1"/>
          </p:cNvSpPr>
          <p:nvPr>
            <p:ph type="sldNum" sz="quarter" idx="4"/>
          </p:nvPr>
        </p:nvSpPr>
        <p:spPr>
          <a:xfrm>
            <a:off x="8422310" y="6292689"/>
            <a:ext cx="670560" cy="332052"/>
          </a:xfrm>
        </p:spPr>
        <p:txBody>
          <a:bodyPr/>
          <a:lstStyle/>
          <a:p>
            <a:fld id="{83EB0FA4-9B1C-4D6B-AF0A-97437B69127A}" type="slidenum">
              <a:rPr lang="en-GB" smtClean="0"/>
              <a:pPr/>
              <a:t>9</a:t>
            </a:fld>
            <a:r>
              <a:rPr lang="en-GB"/>
              <a:t>     |</a:t>
            </a:r>
            <a:endParaRPr lang="en-GB" dirty="0"/>
          </a:p>
        </p:txBody>
      </p:sp>
      <p:sp>
        <p:nvSpPr>
          <p:cNvPr id="10" name="Content Placeholder 2">
            <a:extLst>
              <a:ext uri="{FF2B5EF4-FFF2-40B4-BE49-F238E27FC236}">
                <a16:creationId xmlns:a16="http://schemas.microsoft.com/office/drawing/2014/main" id="{168700AA-3189-4D10-8101-622749C03F20}"/>
              </a:ext>
            </a:extLst>
          </p:cNvPr>
          <p:cNvSpPr txBox="1">
            <a:spLocks/>
          </p:cNvSpPr>
          <p:nvPr/>
        </p:nvSpPr>
        <p:spPr>
          <a:xfrm>
            <a:off x="5913381" y="1827883"/>
            <a:ext cx="4085663" cy="383660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dirty="0">
                <a:solidFill>
                  <a:schemeClr val="accent1">
                    <a:lumMod val="50000"/>
                  </a:schemeClr>
                </a:solidFill>
              </a:rPr>
              <a:t>SIG-SCOPE: Sustainable, Community, Practice Exchange</a:t>
            </a:r>
          </a:p>
          <a:p>
            <a:pPr marL="0" indent="0">
              <a:buNone/>
            </a:pPr>
            <a:r>
              <a:rPr lang="en-GB" sz="1800" b="1" dirty="0">
                <a:solidFill>
                  <a:schemeClr val="accent1">
                    <a:lumMod val="50000"/>
                  </a:schemeClr>
                </a:solidFill>
              </a:rPr>
              <a:t>SIG-TNE: Transnational Education</a:t>
            </a:r>
            <a:endParaRPr lang="en-GB" sz="1800" dirty="0">
              <a:solidFill>
                <a:schemeClr val="accent1">
                  <a:lumMod val="50000"/>
                </a:schemeClr>
              </a:solidFill>
            </a:endParaRPr>
          </a:p>
          <a:p>
            <a:pPr marL="0" indent="0">
              <a:buNone/>
            </a:pPr>
            <a:endParaRPr lang="en-GB" sz="1800" b="1" dirty="0">
              <a:solidFill>
                <a:srgbClr val="9E1F63"/>
              </a:solidFill>
            </a:endParaRPr>
          </a:p>
          <a:p>
            <a:pPr marL="0" indent="0">
              <a:buNone/>
            </a:pPr>
            <a:endParaRPr lang="en-GB" sz="1800" b="1" dirty="0">
              <a:solidFill>
                <a:srgbClr val="9E1F63"/>
              </a:solidFill>
            </a:endParaRPr>
          </a:p>
          <a:p>
            <a:pPr marL="0" indent="0">
              <a:buNone/>
            </a:pPr>
            <a:r>
              <a:rPr lang="en-GB" sz="1800" b="1" dirty="0">
                <a:solidFill>
                  <a:srgbClr val="9E1F63"/>
                </a:solidFill>
              </a:rPr>
              <a:t>TFs</a:t>
            </a:r>
            <a:endParaRPr lang="en-GB" sz="1800" b="1" dirty="0">
              <a:solidFill>
                <a:schemeClr val="accent1">
                  <a:lumMod val="50000"/>
                </a:schemeClr>
              </a:solidFill>
            </a:endParaRPr>
          </a:p>
          <a:p>
            <a:pPr marL="0" indent="0">
              <a:buNone/>
            </a:pPr>
            <a:r>
              <a:rPr lang="en-GB" sz="1700" b="1" dirty="0">
                <a:solidFill>
                  <a:schemeClr val="accent1">
                    <a:lumMod val="50000"/>
                  </a:schemeClr>
                </a:solidFill>
              </a:rPr>
              <a:t>TF-DPR: Data Protection Regulation​​</a:t>
            </a:r>
          </a:p>
          <a:p>
            <a:pPr marL="0" indent="0">
              <a:buNone/>
            </a:pPr>
            <a:r>
              <a:rPr lang="en-GB" sz="1700" b="1" dirty="0">
                <a:solidFill>
                  <a:schemeClr val="accent1">
                    <a:lumMod val="50000"/>
                  </a:schemeClr>
                </a:solidFill>
              </a:rPr>
              <a:t>TF-RED: Research Engagement Development​</a:t>
            </a:r>
          </a:p>
          <a:p>
            <a:pPr marL="0" indent="0">
              <a:buNone/>
            </a:pPr>
            <a:r>
              <a:rPr lang="en-GB" sz="1700" b="1" dirty="0">
                <a:solidFill>
                  <a:schemeClr val="accent1">
                    <a:lumMod val="50000"/>
                  </a:schemeClr>
                </a:solidFill>
              </a:rPr>
              <a:t>TF-CSIRT: Computer Security Incident Response Teams</a:t>
            </a:r>
          </a:p>
        </p:txBody>
      </p:sp>
      <p:pic>
        <p:nvPicPr>
          <p:cNvPr id="8" name="Picture 7">
            <a:extLst>
              <a:ext uri="{FF2B5EF4-FFF2-40B4-BE49-F238E27FC236}">
                <a16:creationId xmlns:a16="http://schemas.microsoft.com/office/drawing/2014/main" id="{5FA2895A-3222-4A5E-8A65-5AD658FFD81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8716" y="320234"/>
            <a:ext cx="719401" cy="719401"/>
          </a:xfrm>
          <a:prstGeom prst="rect">
            <a:avLst/>
          </a:prstGeom>
        </p:spPr>
      </p:pic>
    </p:spTree>
    <p:extLst>
      <p:ext uri="{BB962C8B-B14F-4D97-AF65-F5344CB8AC3E}">
        <p14:creationId xmlns:p14="http://schemas.microsoft.com/office/powerpoint/2010/main" val="151292215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20352</TotalTime>
  <Words>2935</Words>
  <Application>Microsoft Office PowerPoint</Application>
  <PresentationFormat>Widescreen</PresentationFormat>
  <Paragraphs>403</Paragraphs>
  <Slides>23</Slides>
  <Notes>23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23</vt:i4>
      </vt:variant>
    </vt:vector>
  </HeadingPairs>
  <TitlesOfParts>
    <vt:vector size="28" baseType="lpstr">
      <vt:lpstr>Arial</vt:lpstr>
      <vt:lpstr>Calibri</vt:lpstr>
      <vt:lpstr>Myriad Pro</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DANTE Ltd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Hasleham</dc:creator>
  <cp:lastModifiedBy>Daniel Wüstenberg</cp:lastModifiedBy>
  <cp:revision>1298</cp:revision>
  <dcterms:created xsi:type="dcterms:W3CDTF">2017-02-13T12:05:27Z</dcterms:created>
  <dcterms:modified xsi:type="dcterms:W3CDTF">2018-10-17T16:14:44Z</dcterms:modified>
</cp:coreProperties>
</file>