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2" r:id="rId4"/>
    <p:sldId id="291" r:id="rId5"/>
    <p:sldId id="271" r:id="rId6"/>
    <p:sldId id="277" r:id="rId7"/>
    <p:sldId id="263" r:id="rId8"/>
    <p:sldId id="288" r:id="rId9"/>
    <p:sldId id="278" r:id="rId10"/>
    <p:sldId id="286" r:id="rId11"/>
    <p:sldId id="292" r:id="rId12"/>
    <p:sldId id="259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E7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1022" autoAdjust="0"/>
  </p:normalViewPr>
  <p:slideViewPr>
    <p:cSldViewPr snapToGrid="0" snapToObjects="1">
      <p:cViewPr varScale="1">
        <p:scale>
          <a:sx n="59" d="100"/>
          <a:sy n="59" d="100"/>
        </p:scale>
        <p:origin x="1176" y="78"/>
      </p:cViewPr>
      <p:guideLst/>
    </p:cSldViewPr>
  </p:slideViewPr>
  <p:outlineViewPr>
    <p:cViewPr>
      <p:scale>
        <a:sx n="33" d="100"/>
        <a:sy n="33" d="100"/>
      </p:scale>
      <p:origin x="0" y="-7086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err="1" smtClean="0"/>
              <a:t>Preparation</a:t>
            </a:r>
            <a:r>
              <a:rPr lang="pl-PL" dirty="0" smtClean="0"/>
              <a:t>, </a:t>
            </a:r>
            <a:r>
              <a:rPr lang="en-US" dirty="0" smtClean="0"/>
              <a:t>management, </a:t>
            </a:r>
            <a:r>
              <a:rPr lang="en-US" dirty="0" err="1" smtClean="0"/>
              <a:t>administrati</a:t>
            </a:r>
            <a:r>
              <a:rPr lang="pl-PL" dirty="0" err="1" smtClean="0"/>
              <a:t>ve</a:t>
            </a:r>
            <a:r>
              <a:rPr lang="pl-PL" baseline="0" dirty="0" smtClean="0"/>
              <a:t> </a:t>
            </a:r>
            <a:r>
              <a:rPr lang="en-US" dirty="0" smtClean="0"/>
              <a:t>and technical coordination of the pilots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423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base on outcomes of WP3 and WP4</a:t>
            </a:r>
          </a:p>
          <a:p>
            <a:r>
              <a:rPr lang="en-US" dirty="0" smtClean="0"/>
              <a:t>monitor pedagogy </a:t>
            </a:r>
            <a:r>
              <a:rPr lang="pl-PL" dirty="0" err="1" smtClean="0"/>
              <a:t>input</a:t>
            </a:r>
            <a:r>
              <a:rPr lang="pl-PL" dirty="0" smtClean="0"/>
              <a:t> </a:t>
            </a:r>
            <a:r>
              <a:rPr lang="en-US" dirty="0" smtClean="0"/>
              <a:t>coming from WP5 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316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087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MVP approach: build-measure-learn feedback loop is designed to ensure that the project outcome continuously improves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03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36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err="1" smtClean="0"/>
              <a:t>Identify</a:t>
            </a:r>
            <a:r>
              <a:rPr lang="pl-PL" dirty="0" smtClean="0"/>
              <a:t> – by </a:t>
            </a:r>
            <a:r>
              <a:rPr lang="pl-PL" dirty="0" err="1" smtClean="0"/>
              <a:t>tasks</a:t>
            </a:r>
            <a:endParaRPr lang="pl-PL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assess probability and possible impact on the project</a:t>
            </a:r>
            <a:r>
              <a:rPr lang="pl-PL" baseline="0" dirty="0" smtClean="0"/>
              <a:t> -&gt; </a:t>
            </a:r>
            <a:r>
              <a:rPr lang="pl-PL" baseline="0" dirty="0" err="1" smtClean="0"/>
              <a:t>risk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exposure</a:t>
            </a:r>
            <a:endParaRPr lang="pl-PL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err="1" smtClean="0"/>
              <a:t>Preventing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actions</a:t>
            </a:r>
            <a:r>
              <a:rPr lang="pl-PL" baseline="0" dirty="0" smtClean="0"/>
              <a:t> vs </a:t>
            </a:r>
            <a:r>
              <a:rPr lang="pl-PL" baseline="0" dirty="0" err="1" smtClean="0"/>
              <a:t>response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actions</a:t>
            </a:r>
            <a:endParaRPr lang="pl-PL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err="1" smtClean="0"/>
              <a:t>Avoid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reduce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postpone</a:t>
            </a:r>
            <a:endParaRPr lang="pl-PL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err="1" smtClean="0"/>
              <a:t>Continuously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94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2018. 11. 15.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2018. 11. 15.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pjpEu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zC2Wd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iki.geant.org/display/UP2U/Domain+name+convention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up2university.eu/tutorial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wiki.geant.org/display/UP2U/Issue+trackin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UP2U/Pilot+coordinatio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pl-PL" sz="5400" noProof="0" dirty="0" smtClean="0">
                <a:solidFill>
                  <a:schemeClr val="accent2"/>
                </a:solidFill>
              </a:rPr>
              <a:t>WP7. </a:t>
            </a:r>
            <a:r>
              <a:rPr lang="en-US" sz="5400" dirty="0">
                <a:solidFill>
                  <a:schemeClr val="accent2"/>
                </a:solidFill>
              </a:rPr>
              <a:t>Pilot coordination and continuous risk assessment</a:t>
            </a:r>
            <a:endParaRPr lang="en-US" sz="5400" noProof="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4000"/>
              </a:spcBef>
            </a:pPr>
            <a:r>
              <a:rPr lang="en-US" sz="3600" i="1" noProof="0" dirty="0" smtClean="0"/>
              <a:t>Michał Zimniewicz</a:t>
            </a:r>
          </a:p>
          <a:p>
            <a:pPr algn="l"/>
            <a:r>
              <a:rPr lang="en-US" sz="3600" noProof="0" dirty="0" smtClean="0"/>
              <a:t>Poznan Supercomputing and Networking Center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endParaRPr lang="en-US" noProof="0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l-PL" dirty="0"/>
              <a:t>Up2U Update </a:t>
            </a:r>
            <a:r>
              <a:rPr lang="pl-PL" dirty="0" err="1" smtClean="0"/>
              <a:t>Webinar</a:t>
            </a:r>
            <a:r>
              <a:rPr lang="en-US" dirty="0"/>
              <a:t/>
            </a:r>
            <a:br>
              <a:rPr lang="en-US" dirty="0"/>
            </a:br>
            <a:r>
              <a:rPr lang="pl-PL" dirty="0" smtClean="0"/>
              <a:t>15th</a:t>
            </a:r>
            <a:r>
              <a:rPr lang="en-US" dirty="0" smtClean="0"/>
              <a:t> </a:t>
            </a:r>
            <a:r>
              <a:rPr lang="pl-PL" dirty="0" err="1" smtClean="0"/>
              <a:t>November</a:t>
            </a:r>
            <a:r>
              <a:rPr lang="en-US" dirty="0" smtClean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Milestones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86160" cy="4351338"/>
          </a:xfrm>
        </p:spPr>
        <p:txBody>
          <a:bodyPr/>
          <a:lstStyle/>
          <a:p>
            <a:r>
              <a:rPr lang="en-US" noProof="0" dirty="0" smtClean="0">
                <a:solidFill>
                  <a:schemeClr val="bg1">
                    <a:lumMod val="65000"/>
                  </a:schemeClr>
                </a:solidFill>
              </a:rPr>
              <a:t>Jun 2017	– Initial pilot setup</a:t>
            </a:r>
          </a:p>
          <a:p>
            <a:r>
              <a:rPr lang="en-US" noProof="0" dirty="0" smtClean="0">
                <a:solidFill>
                  <a:schemeClr val="bg1">
                    <a:lumMod val="65000"/>
                  </a:schemeClr>
                </a:solidFill>
              </a:rPr>
              <a:t>Aug 2017	– Initial pilot schools confirm their participation</a:t>
            </a:r>
          </a:p>
          <a:p>
            <a:r>
              <a:rPr lang="en-US" noProof="0" dirty="0" smtClean="0">
                <a:solidFill>
                  <a:schemeClr val="bg1">
                    <a:lumMod val="65000"/>
                  </a:schemeClr>
                </a:solidFill>
              </a:rPr>
              <a:t>Dec 2017	– First release of the Application Toolbox</a:t>
            </a:r>
          </a:p>
          <a:p>
            <a:r>
              <a:rPr lang="en-US" noProof="0" dirty="0" smtClean="0">
                <a:solidFill>
                  <a:srgbClr val="FF0000"/>
                </a:solidFill>
              </a:rPr>
              <a:t>Oct 2018	– First MVP feedback is </a:t>
            </a:r>
            <a:r>
              <a:rPr lang="en-US" noProof="0" dirty="0" err="1" smtClean="0">
                <a:solidFill>
                  <a:srgbClr val="FF0000"/>
                </a:solidFill>
              </a:rPr>
              <a:t>availabl</a:t>
            </a:r>
            <a:r>
              <a:rPr lang="pl-PL" noProof="0" dirty="0" smtClean="0">
                <a:solidFill>
                  <a:srgbClr val="FF0000"/>
                </a:solidFill>
              </a:rPr>
              <a:t>e </a:t>
            </a:r>
            <a:r>
              <a:rPr lang="pl-PL" noProof="0" dirty="0" smtClean="0">
                <a:solidFill>
                  <a:srgbClr val="FF0000"/>
                </a:solidFill>
                <a:hlinkClick r:id="rId3"/>
              </a:rPr>
              <a:t>here</a:t>
            </a:r>
            <a:r>
              <a:rPr lang="pl-PL" dirty="0" smtClean="0"/>
              <a:t> </a:t>
            </a:r>
            <a:endParaRPr lang="en-US" noProof="0" dirty="0" smtClean="0">
              <a:solidFill>
                <a:srgbClr val="FF0000"/>
              </a:solidFill>
            </a:endParaRPr>
          </a:p>
          <a:p>
            <a:r>
              <a:rPr lang="en-US" noProof="0" dirty="0" smtClean="0">
                <a:solidFill>
                  <a:srgbClr val="FF0000"/>
                </a:solidFill>
              </a:rPr>
              <a:t>Dec 2018	– Toolbox v.2.0, report on improvements</a:t>
            </a:r>
          </a:p>
          <a:p>
            <a:r>
              <a:rPr lang="en-US" noProof="0" dirty="0" smtClean="0">
                <a:solidFill>
                  <a:srgbClr val="00B050"/>
                </a:solidFill>
              </a:rPr>
              <a:t>Jun 2019 – D4.3 on 2</a:t>
            </a:r>
            <a:r>
              <a:rPr lang="en-US" baseline="30000" noProof="0" dirty="0" smtClean="0">
                <a:solidFill>
                  <a:srgbClr val="00B050"/>
                </a:solidFill>
              </a:rPr>
              <a:t>nd</a:t>
            </a:r>
            <a:r>
              <a:rPr lang="en-US" noProof="0" dirty="0" smtClean="0">
                <a:solidFill>
                  <a:srgbClr val="00B050"/>
                </a:solidFill>
              </a:rPr>
              <a:t> set of improvements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Dec 2019 – D7.4 on 3</a:t>
            </a:r>
            <a:r>
              <a:rPr lang="en-US" baseline="30000" dirty="0" smtClean="0">
                <a:solidFill>
                  <a:srgbClr val="00B050"/>
                </a:solidFill>
              </a:rPr>
              <a:t>rd</a:t>
            </a:r>
            <a:r>
              <a:rPr lang="en-US" dirty="0" smtClean="0">
                <a:solidFill>
                  <a:srgbClr val="00B050"/>
                </a:solidFill>
              </a:rPr>
              <a:t> set of improvements</a:t>
            </a:r>
            <a:endParaRPr lang="en-US" noProof="0" dirty="0" smtClean="0">
              <a:solidFill>
                <a:srgbClr val="00B05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1637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Risk Management – Methodology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Continuously assess what could go wrong</a:t>
            </a:r>
          </a:p>
          <a:p>
            <a:r>
              <a:rPr lang="en-US" noProof="0" dirty="0" smtClean="0"/>
              <a:t>Implement strategies to deal with the risks</a:t>
            </a:r>
            <a:endParaRPr lang="pl-PL" noProof="0" dirty="0" smtClean="0"/>
          </a:p>
          <a:p>
            <a:r>
              <a:rPr lang="pl-PL" dirty="0" err="1" smtClean="0"/>
              <a:t>See</a:t>
            </a:r>
            <a:r>
              <a:rPr lang="pl-PL" dirty="0" smtClean="0"/>
              <a:t> </a:t>
            </a:r>
            <a:r>
              <a:rPr lang="pl-PL" dirty="0" smtClean="0">
                <a:hlinkClick r:id="rId3"/>
              </a:rPr>
              <a:t>our </a:t>
            </a:r>
            <a:r>
              <a:rPr lang="pl-PL" dirty="0" err="1" smtClean="0">
                <a:hlinkClick r:id="rId3"/>
              </a:rPr>
              <a:t>risk</a:t>
            </a:r>
            <a:r>
              <a:rPr lang="pl-PL" dirty="0" smtClean="0">
                <a:hlinkClick r:id="rId3"/>
              </a:rPr>
              <a:t> </a:t>
            </a:r>
            <a:r>
              <a:rPr lang="pl-PL" dirty="0" err="1" smtClean="0">
                <a:hlinkClick r:id="rId3"/>
              </a:rPr>
              <a:t>record</a:t>
            </a:r>
            <a:endParaRPr lang="en-US" noProof="0" dirty="0" smtClean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11</a:t>
            </a:fld>
            <a:endParaRPr lang="pt-BR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364" y="3755571"/>
            <a:ext cx="8021793" cy="268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51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schemeClr val="accent2"/>
                </a:solidFill>
              </a:rPr>
              <a:t>THANK YOU FOR YOUR ATTENTION!</a:t>
            </a:r>
            <a:endParaRPr lang="en-US" noProof="0" dirty="0">
              <a:solidFill>
                <a:schemeClr val="accent2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Work Package 7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noProof="0" dirty="0" smtClean="0"/>
              <a:t>Pilot Coordination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Coordination of Technology + Quality Assurance</a:t>
            </a:r>
          </a:p>
          <a:p>
            <a:pPr lvl="1"/>
            <a:endParaRPr lang="en-US" noProof="0" dirty="0" smtClean="0"/>
          </a:p>
          <a:p>
            <a:pPr lvl="1"/>
            <a:r>
              <a:rPr lang="en-US" noProof="0" dirty="0" smtClean="0"/>
              <a:t>Administrative coordination</a:t>
            </a:r>
          </a:p>
          <a:p>
            <a:pPr lvl="1"/>
            <a:endParaRPr lang="en-US" dirty="0"/>
          </a:p>
          <a:p>
            <a:r>
              <a:rPr lang="en-US" noProof="0" dirty="0" smtClean="0"/>
              <a:t>Continuous service </a:t>
            </a:r>
            <a:r>
              <a:rPr lang="en-US" noProof="0" dirty="0" smtClean="0"/>
              <a:t>improvement</a:t>
            </a:r>
            <a:r>
              <a:rPr lang="pl-PL" noProof="0" dirty="0" smtClean="0"/>
              <a:t>s</a:t>
            </a:r>
            <a:endParaRPr lang="en-US" noProof="0" dirty="0" smtClean="0"/>
          </a:p>
          <a:p>
            <a:endParaRPr lang="en-US" noProof="0" dirty="0" smtClean="0"/>
          </a:p>
          <a:p>
            <a:r>
              <a:rPr lang="pl-PL" dirty="0" err="1" smtClean="0"/>
              <a:t>Risk</a:t>
            </a:r>
            <a:r>
              <a:rPr lang="pl-PL" dirty="0" smtClean="0"/>
              <a:t> management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34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Interactions between WPs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pic>
        <p:nvPicPr>
          <p:cNvPr id="6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053" y="1366579"/>
            <a:ext cx="8743496" cy="536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wal 6"/>
          <p:cNvSpPr/>
          <p:nvPr/>
        </p:nvSpPr>
        <p:spPr>
          <a:xfrm>
            <a:off x="1233190" y="4263546"/>
            <a:ext cx="4680560" cy="1690262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" name="Strzałka w dół 2"/>
          <p:cNvSpPr/>
          <p:nvPr/>
        </p:nvSpPr>
        <p:spPr>
          <a:xfrm rot="5400000">
            <a:off x="6866440" y="3471745"/>
            <a:ext cx="321259" cy="3939944"/>
          </a:xfrm>
          <a:prstGeom prst="downArrow">
            <a:avLst>
              <a:gd name="adj1" fmla="val 50000"/>
              <a:gd name="adj2" fmla="val 4867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rzałka w górę i w dół 7"/>
          <p:cNvSpPr/>
          <p:nvPr/>
        </p:nvSpPr>
        <p:spPr>
          <a:xfrm>
            <a:off x="4572465" y="2444690"/>
            <a:ext cx="277121" cy="2176295"/>
          </a:xfrm>
          <a:prstGeom prst="up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6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Coordination of Technology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Deployments of tools and services for pilots</a:t>
            </a:r>
          </a:p>
          <a:p>
            <a:pPr lvl="1"/>
            <a:r>
              <a:rPr lang="pl-PL" noProof="0" dirty="0" err="1" smtClean="0"/>
              <a:t>See</a:t>
            </a:r>
            <a:r>
              <a:rPr lang="pl-PL" noProof="0" dirty="0" smtClean="0"/>
              <a:t> </a:t>
            </a:r>
            <a:r>
              <a:rPr lang="pl-PL" noProof="0" dirty="0" smtClean="0">
                <a:hlinkClick r:id="rId2"/>
              </a:rPr>
              <a:t>wiki </a:t>
            </a:r>
            <a:r>
              <a:rPr lang="pl-PL" noProof="0" dirty="0" err="1" smtClean="0">
                <a:hlinkClick r:id="rId2"/>
              </a:rPr>
              <a:t>page</a:t>
            </a:r>
            <a:r>
              <a:rPr lang="pl-PL" noProof="0" dirty="0" smtClean="0">
                <a:hlinkClick r:id="rId2"/>
              </a:rPr>
              <a:t> on </a:t>
            </a:r>
            <a:r>
              <a:rPr lang="pl-PL" noProof="0" dirty="0" err="1" smtClean="0">
                <a:hlinkClick r:id="rId2"/>
              </a:rPr>
              <a:t>available</a:t>
            </a:r>
            <a:r>
              <a:rPr lang="pl-PL" noProof="0" dirty="0" smtClean="0">
                <a:hlinkClick r:id="rId2"/>
              </a:rPr>
              <a:t> </a:t>
            </a:r>
            <a:r>
              <a:rPr lang="pl-PL" noProof="0" dirty="0" err="1" smtClean="0">
                <a:hlinkClick r:id="rId2"/>
              </a:rPr>
              <a:t>tools</a:t>
            </a:r>
            <a:r>
              <a:rPr lang="pl-PL" noProof="0" dirty="0" smtClean="0">
                <a:hlinkClick r:id="rId2"/>
              </a:rPr>
              <a:t> and services</a:t>
            </a:r>
            <a:endParaRPr lang="pl-PL" noProof="0" dirty="0" smtClean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694" y="2778125"/>
            <a:ext cx="9001125" cy="78867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4124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Coordination of Technology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noProof="0" dirty="0" smtClean="0"/>
              <a:t>User </a:t>
            </a:r>
            <a:r>
              <a:rPr lang="pl-PL" noProof="0" dirty="0" err="1" smtClean="0"/>
              <a:t>guide</a:t>
            </a:r>
            <a:r>
              <a:rPr lang="pl-PL" noProof="0" dirty="0" smtClean="0"/>
              <a:t> and video </a:t>
            </a:r>
            <a:r>
              <a:rPr lang="pl-PL" noProof="0" dirty="0" err="1" smtClean="0"/>
              <a:t>tutorials</a:t>
            </a:r>
            <a:endParaRPr lang="pl-PL" noProof="0" dirty="0" smtClean="0"/>
          </a:p>
          <a:p>
            <a:pPr lvl="1"/>
            <a:r>
              <a:rPr lang="pl-PL" dirty="0" smtClean="0">
                <a:hlinkClick r:id="rId2"/>
              </a:rPr>
              <a:t>up2university.eu/</a:t>
            </a:r>
            <a:r>
              <a:rPr lang="pl-PL" dirty="0" err="1" smtClean="0">
                <a:hlinkClick r:id="rId2"/>
              </a:rPr>
              <a:t>tutorials</a:t>
            </a:r>
            <a:endParaRPr lang="pl-PL" noProof="0" dirty="0" smtClean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7269" y="3910744"/>
            <a:ext cx="6553200" cy="3705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3829" y="1646238"/>
            <a:ext cx="5056414" cy="208511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6107" y="3573052"/>
            <a:ext cx="5200650" cy="41243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8641" y="4674089"/>
            <a:ext cx="3038475" cy="25527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2573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QA – Tracking Issues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23716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noProof="0" dirty="0" smtClean="0"/>
              <a:t>9 main GitHub repositories</a:t>
            </a:r>
          </a:p>
          <a:p>
            <a:endParaRPr lang="en-US" noProof="0" dirty="0" smtClean="0"/>
          </a:p>
          <a:p>
            <a:r>
              <a:rPr lang="en-US" noProof="0" dirty="0" smtClean="0"/>
              <a:t>Ca. 130 issues reported</a:t>
            </a:r>
          </a:p>
          <a:p>
            <a:endParaRPr lang="en-US" dirty="0"/>
          </a:p>
          <a:p>
            <a:r>
              <a:rPr lang="en-US" noProof="0" dirty="0" smtClean="0"/>
              <a:t>Details</a:t>
            </a:r>
            <a:r>
              <a:rPr lang="pl-PL" noProof="0" dirty="0" smtClean="0"/>
              <a:t> – </a:t>
            </a:r>
            <a:r>
              <a:rPr lang="pl-PL" noProof="0" dirty="0" err="1" smtClean="0"/>
              <a:t>see</a:t>
            </a:r>
            <a:r>
              <a:rPr lang="pl-PL" noProof="0" dirty="0" smtClean="0"/>
              <a:t> </a:t>
            </a:r>
            <a:r>
              <a:rPr lang="pl-PL" noProof="0" dirty="0" smtClean="0">
                <a:hlinkClick r:id="rId4"/>
              </a:rPr>
              <a:t>wiki </a:t>
            </a:r>
            <a:r>
              <a:rPr lang="pl-PL" noProof="0" dirty="0" err="1" smtClean="0">
                <a:hlinkClick r:id="rId4"/>
              </a:rPr>
              <a:t>page</a:t>
            </a:r>
            <a:endParaRPr lang="en-US" noProof="0" dirty="0"/>
          </a:p>
          <a:p>
            <a:endParaRPr lang="en-US" noProof="0" dirty="0" smtClean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767" y="2857500"/>
            <a:ext cx="2533179" cy="2105705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767" y="4963205"/>
            <a:ext cx="2443733" cy="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06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Administrative Coordination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Per-country pilot coordination teams</a:t>
            </a:r>
            <a:endParaRPr lang="pl-PL" noProof="0" dirty="0" smtClean="0"/>
          </a:p>
          <a:p>
            <a:pPr lvl="1"/>
            <a:r>
              <a:rPr lang="pl-PL" dirty="0" err="1" smtClean="0"/>
              <a:t>See</a:t>
            </a:r>
            <a:r>
              <a:rPr lang="pl-PL" dirty="0" smtClean="0"/>
              <a:t> </a:t>
            </a:r>
            <a:r>
              <a:rPr lang="pl-PL" dirty="0" smtClean="0">
                <a:hlinkClick r:id="rId2"/>
              </a:rPr>
              <a:t>wiki </a:t>
            </a:r>
            <a:r>
              <a:rPr lang="pl-PL" dirty="0" err="1" smtClean="0">
                <a:hlinkClick r:id="rId2"/>
              </a:rPr>
              <a:t>page</a:t>
            </a:r>
            <a:endParaRPr lang="en-US" noProof="0" dirty="0" smtClean="0"/>
          </a:p>
          <a:p>
            <a:endParaRPr lang="en-US" noProof="0" dirty="0" smtClean="0"/>
          </a:p>
          <a:p>
            <a:r>
              <a:rPr lang="en-US" noProof="0" dirty="0" smtClean="0"/>
              <a:t>Pilot school </a:t>
            </a:r>
            <a:r>
              <a:rPr lang="pl-PL" noProof="0" dirty="0" err="1" smtClean="0"/>
              <a:t>overview</a:t>
            </a:r>
            <a:endParaRPr lang="pl-PL" noProof="0" dirty="0" smtClean="0"/>
          </a:p>
          <a:p>
            <a:endParaRPr lang="en-US" noProof="0" dirty="0" smtClean="0"/>
          </a:p>
          <a:p>
            <a:r>
              <a:rPr lang="en-US" noProof="0" dirty="0" smtClean="0"/>
              <a:t>Schedules of pilot activities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169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Countries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377731"/>
              </p:ext>
            </p:extLst>
          </p:nvPr>
        </p:nvGraphicFramePr>
        <p:xfrm>
          <a:off x="838200" y="1825625"/>
          <a:ext cx="10515600" cy="3977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166779310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53227255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9357954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9626897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4112139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Teacher training</a:t>
                      </a:r>
                    </a:p>
                    <a:p>
                      <a:pPr algn="ctr"/>
                      <a:r>
                        <a:rPr lang="en-US" dirty="0" smtClean="0"/>
                        <a:t>(CPD Module</a:t>
                      </a:r>
                      <a:r>
                        <a:rPr lang="en-US" baseline="0" dirty="0" smtClean="0"/>
                        <a:t> 1)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Numbers</a:t>
                      </a:r>
                      <a:r>
                        <a:rPr lang="en-US" baseline="0" dirty="0" smtClean="0"/>
                        <a:t> of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schools / teachers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engaged so far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of pilots</a:t>
                      </a:r>
                      <a:br>
                        <a:rPr lang="en-US" baseline="0" dirty="0" smtClean="0"/>
                      </a:br>
                      <a:r>
                        <a:rPr lang="en-US" dirty="0" smtClean="0"/>
                        <a:t>(CPD Module</a:t>
                      </a:r>
                      <a:r>
                        <a:rPr lang="en-US" baseline="0" dirty="0" smtClean="0"/>
                        <a:t> 2)</a:t>
                      </a:r>
                      <a:endParaRPr lang="pl-P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515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Greece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Mar – May</a:t>
                      </a:r>
                      <a:r>
                        <a:rPr lang="pl-PL" dirty="0" smtClean="0">
                          <a:solidFill>
                            <a:schemeClr val="accent6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 / 80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rgbClr val="FF0000"/>
                          </a:solidFill>
                        </a:rPr>
                        <a:t>Jan</a:t>
                      </a:r>
                      <a:r>
                        <a:rPr lang="pl-PL" baseline="0" dirty="0" smtClean="0">
                          <a:solidFill>
                            <a:srgbClr val="FF0000"/>
                          </a:solidFill>
                        </a:rPr>
                        <a:t> – </a:t>
                      </a:r>
                      <a:r>
                        <a:rPr lang="pl-PL" baseline="0" dirty="0" err="1" smtClean="0">
                          <a:solidFill>
                            <a:srgbClr val="FF0000"/>
                          </a:solidFill>
                        </a:rPr>
                        <a:t>Feb</a:t>
                      </a:r>
                      <a:r>
                        <a:rPr lang="pl-PL" baseline="0" dirty="0" smtClean="0">
                          <a:solidFill>
                            <a:srgbClr val="FF0000"/>
                          </a:solidFill>
                        </a:rPr>
                        <a:t> 2019</a:t>
                      </a:r>
                      <a:endParaRPr lang="pl-P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037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Italy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Apr – May</a:t>
                      </a:r>
                      <a:r>
                        <a:rPr lang="pl-PL" dirty="0" smtClean="0">
                          <a:solidFill>
                            <a:schemeClr val="accent6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/ 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Feb – May 2019</a:t>
                      </a:r>
                      <a:endParaRPr lang="pl-P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898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Poland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Jun – </a:t>
                      </a:r>
                      <a:r>
                        <a:rPr lang="pl-PL" dirty="0" err="1" smtClean="0">
                          <a:solidFill>
                            <a:schemeClr val="accent6"/>
                          </a:solidFill>
                        </a:rPr>
                        <a:t>Oct</a:t>
                      </a:r>
                      <a:r>
                        <a:rPr lang="pl-PL" baseline="0" dirty="0" smtClean="0">
                          <a:solidFill>
                            <a:schemeClr val="accent6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 / 30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err="1" smtClean="0">
                          <a:solidFill>
                            <a:srgbClr val="FF0000"/>
                          </a:solidFill>
                        </a:rPr>
                        <a:t>Awaiting</a:t>
                      </a:r>
                      <a:r>
                        <a:rPr lang="pl-PL" dirty="0" smtClean="0">
                          <a:solidFill>
                            <a:srgbClr val="FF0000"/>
                          </a:solidFill>
                        </a:rPr>
                        <a:t> JCA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861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Hungary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Aug – Sep</a:t>
                      </a:r>
                      <a:r>
                        <a:rPr lang="pl-PL" baseline="0" dirty="0" smtClean="0">
                          <a:solidFill>
                            <a:schemeClr val="accent6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 / 12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aseline="0" dirty="0" err="1" smtClean="0">
                          <a:solidFill>
                            <a:srgbClr val="FF0000"/>
                          </a:solidFill>
                        </a:rPr>
                        <a:t>Early</a:t>
                      </a:r>
                      <a:r>
                        <a:rPr lang="pl-PL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2019</a:t>
                      </a:r>
                      <a:endParaRPr lang="pl-P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9834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Lithuania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</a:t>
                      </a:r>
                      <a:r>
                        <a:rPr lang="pl-PL" dirty="0" smtClean="0"/>
                        <a:t> 2018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 / 15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7k users,</a:t>
                      </a:r>
                      <a:r>
                        <a:rPr lang="en-US" baseline="0" dirty="0" smtClean="0"/>
                        <a:t> </a:t>
                      </a:r>
                      <a:r>
                        <a:rPr lang="pl-PL" baseline="0" dirty="0" smtClean="0"/>
                        <a:t>6</a:t>
                      </a:r>
                      <a:r>
                        <a:rPr lang="en-US" dirty="0" smtClean="0"/>
                        <a:t>0 schools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Ongoing</a:t>
                      </a:r>
                      <a:endParaRPr lang="pl-PL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777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Portugal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r>
                        <a:rPr lang="pl-PL" dirty="0" smtClean="0"/>
                        <a:t>v</a:t>
                      </a:r>
                      <a:r>
                        <a:rPr lang="pl-PL" baseline="0" dirty="0" smtClean="0"/>
                        <a:t> 2018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2019</a:t>
                      </a:r>
                      <a:endParaRPr lang="pl-P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566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Germany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</a:t>
                      </a:r>
                      <a:r>
                        <a:rPr lang="pl-PL" baseline="0" dirty="0" smtClean="0"/>
                        <a:t> 2018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2019</a:t>
                      </a:r>
                      <a:endParaRPr lang="pl-P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966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Spain</a:t>
                      </a: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Dec 2018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 / 7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Early 2019</a:t>
                      </a:r>
                      <a:endParaRPr lang="pl-P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838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CERN</a:t>
                      </a: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A</a:t>
                      </a:r>
                      <a:r>
                        <a:rPr lang="en-US" dirty="0" smtClean="0"/>
                        <a:t> full class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Ongoing</a:t>
                      </a:r>
                      <a:endParaRPr lang="pl-PL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430693"/>
                  </a:ext>
                </a:extLst>
              </a:tr>
            </a:tbl>
          </a:graphicData>
        </a:graphic>
      </p:graphicFrame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958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Minimum Viable Product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9</a:t>
            </a:fld>
            <a:endParaRPr lang="pt-BR"/>
          </a:p>
        </p:txBody>
      </p:sp>
      <p:pic>
        <p:nvPicPr>
          <p:cNvPr id="6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779" y="1322941"/>
            <a:ext cx="6992991" cy="512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9361170" y="2583180"/>
            <a:ext cx="16802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 smtClean="0">
                <a:solidFill>
                  <a:srgbClr val="FF0000"/>
                </a:solidFill>
              </a:rPr>
              <a:t>x3</a:t>
            </a:r>
            <a:endParaRPr lang="pl-PL" sz="1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2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UP2U_Template_2018</Template>
  <TotalTime>1148</TotalTime>
  <Words>330</Words>
  <Application>Microsoft Office PowerPoint</Application>
  <PresentationFormat>Panoramiczny</PresentationFormat>
  <Paragraphs>133</Paragraphs>
  <Slides>12</Slides>
  <Notes>6</Notes>
  <HiddenSlides>1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8" baseType="lpstr">
      <vt:lpstr>Arial</vt:lpstr>
      <vt:lpstr>Calibri</vt:lpstr>
      <vt:lpstr>Raleway</vt:lpstr>
      <vt:lpstr>Raleway Light</vt:lpstr>
      <vt:lpstr>Wingdings</vt:lpstr>
      <vt:lpstr>Tema do Office</vt:lpstr>
      <vt:lpstr>WP7. Pilot coordination and continuous risk assessment</vt:lpstr>
      <vt:lpstr>Work Package 7</vt:lpstr>
      <vt:lpstr>Interactions between WPs</vt:lpstr>
      <vt:lpstr>Coordination of Technology</vt:lpstr>
      <vt:lpstr>Coordination of Technology</vt:lpstr>
      <vt:lpstr>QA – Tracking Issues</vt:lpstr>
      <vt:lpstr>Administrative Coordination</vt:lpstr>
      <vt:lpstr>Pilot Countries</vt:lpstr>
      <vt:lpstr>Minimum Viable Product</vt:lpstr>
      <vt:lpstr>Milestones</vt:lpstr>
      <vt:lpstr>Risk Management – Methodology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Michał Zimniewicz</dc:creator>
  <cp:lastModifiedBy>Michał Zimniewicz</cp:lastModifiedBy>
  <cp:revision>160</cp:revision>
  <dcterms:created xsi:type="dcterms:W3CDTF">2018-07-29T15:45:07Z</dcterms:created>
  <dcterms:modified xsi:type="dcterms:W3CDTF">2018-11-15T13:13:19Z</dcterms:modified>
</cp:coreProperties>
</file>