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6"/>
  </p:notesMasterIdLst>
  <p:sldIdLst>
    <p:sldId id="256" r:id="rId2"/>
    <p:sldId id="273" r:id="rId3"/>
    <p:sldId id="274" r:id="rId4"/>
    <p:sldId id="259" r:id="rId5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188" autoAdjust="0"/>
    <p:restoredTop sz="81098"/>
  </p:normalViewPr>
  <p:slideViewPr>
    <p:cSldViewPr snapToGrid="0" snapToObjects="1">
      <p:cViewPr varScale="1">
        <p:scale>
          <a:sx n="128" d="100"/>
          <a:sy n="128" d="100"/>
        </p:scale>
        <p:origin x="18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6375D-49E0-7948-A53E-F2CAAD9F3494}" type="datetimeFigureOut">
              <a:rPr lang="en-GB" smtClean="0"/>
              <a:t>19/12/2018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BD077C-869B-7E49-ADCB-FE4F8445B5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792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3892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524000" y="1724627"/>
            <a:ext cx="9144000" cy="1785335"/>
          </a:xfrm>
        </p:spPr>
        <p:txBody>
          <a:bodyPr anchor="b">
            <a:normAutofit/>
          </a:bodyPr>
          <a:lstStyle>
            <a:lvl1pPr algn="ctr">
              <a:defRPr sz="4400"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latin typeface="Raleway" charset="0"/>
                <a:ea typeface="Raleway" charset="0"/>
                <a:cs typeface="Raleway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BF80B659-A68B-4F40-98BE-74B9C23091C7}" type="datetime1">
              <a:rPr lang="hu-HU" smtClean="0"/>
              <a:t>2018. 12. 19.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4370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9220200" cy="1325563"/>
          </a:xfrm>
        </p:spPr>
        <p:txBody>
          <a:bodyPr/>
          <a:lstStyle>
            <a:lvl1pPr>
              <a:defRPr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83102DC5-2C8F-4D46-A603-0732072AA083}" type="datetime1">
              <a:rPr lang="hu-HU" smtClean="0"/>
              <a:t>2018. 12. 19.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46911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9266499" cy="1325563"/>
          </a:xfrm>
        </p:spPr>
        <p:txBody>
          <a:bodyPr/>
          <a:lstStyle>
            <a:lvl1pPr>
              <a:defRPr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 marL="2286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 marL="2286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4B306-9B4D-7D43-B662-85B626A2A0AA}" type="datetime1">
              <a:rPr lang="hu-HU" smtClean="0"/>
              <a:t>2018. 12. 19.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3575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25492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dirty="0"/>
              <a:t>Clique para editar os estilos de texto mestres</a:t>
            </a:r>
          </a:p>
          <a:p>
            <a:pPr lvl="1"/>
            <a:r>
              <a:rPr lang="pt-PT" dirty="0"/>
              <a:t>Segundo nível</a:t>
            </a:r>
          </a:p>
          <a:p>
            <a:pPr lvl="2"/>
            <a:r>
              <a:rPr lang="pt-PT" dirty="0"/>
              <a:t>Terceiro nível</a:t>
            </a:r>
          </a:p>
          <a:p>
            <a:pPr lvl="3"/>
            <a:r>
              <a:rPr lang="pt-PT" dirty="0"/>
              <a:t>Quarto nível</a:t>
            </a:r>
          </a:p>
          <a:p>
            <a:pPr lvl="4"/>
            <a:r>
              <a:rPr lang="pt-PT" dirty="0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5BC2F8F6-4D06-4841-A5D6-18A0A5C29551}" type="datetime1">
              <a:rPr lang="hu-HU" smtClean="0"/>
              <a:t>2018. 12. 19.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  <p:pic>
        <p:nvPicPr>
          <p:cNvPr id="7" name="Imagem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6954" y="376059"/>
            <a:ext cx="1429735" cy="789375"/>
          </a:xfrm>
          <a:prstGeom prst="rect">
            <a:avLst/>
          </a:prstGeom>
        </p:spPr>
      </p:pic>
      <p:sp>
        <p:nvSpPr>
          <p:cNvPr id="8" name="Retângulo 7"/>
          <p:cNvSpPr/>
          <p:nvPr userDrawn="1"/>
        </p:nvSpPr>
        <p:spPr>
          <a:xfrm>
            <a:off x="0" y="6721475"/>
            <a:ext cx="12192001" cy="1365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64795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charset="2"/>
        <a:buChar char="§"/>
        <a:defRPr sz="2800" b="0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24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20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Contact@lists.up2university.eu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397876" y="1265689"/>
            <a:ext cx="9144000" cy="1785335"/>
          </a:xfrm>
        </p:spPr>
        <p:txBody>
          <a:bodyPr>
            <a:normAutofit fontScale="90000"/>
          </a:bodyPr>
          <a:lstStyle/>
          <a:p>
            <a:r>
              <a:rPr lang="pt-BR" sz="5400" dirty="0">
                <a:solidFill>
                  <a:schemeClr val="accent2"/>
                </a:solidFill>
              </a:rPr>
              <a:t>UP2U WP8</a:t>
            </a:r>
            <a:br>
              <a:rPr lang="pt-BR" sz="5400" dirty="0">
                <a:solidFill>
                  <a:schemeClr val="accent2"/>
                </a:solidFill>
              </a:rPr>
            </a:br>
            <a:r>
              <a:rPr lang="pt-BR" sz="5400" dirty="0" err="1">
                <a:solidFill>
                  <a:schemeClr val="accent2"/>
                </a:solidFill>
              </a:rPr>
              <a:t>Sustainability</a:t>
            </a:r>
            <a:r>
              <a:rPr lang="pt-BR" sz="5400" dirty="0">
                <a:solidFill>
                  <a:schemeClr val="accent2"/>
                </a:solidFill>
              </a:rPr>
              <a:t> </a:t>
            </a:r>
            <a:r>
              <a:rPr lang="pt-BR" sz="5400" dirty="0" err="1">
                <a:solidFill>
                  <a:schemeClr val="accent2"/>
                </a:solidFill>
              </a:rPr>
              <a:t>and</a:t>
            </a:r>
            <a:r>
              <a:rPr lang="pt-BR" sz="5400" dirty="0">
                <a:solidFill>
                  <a:schemeClr val="accent2"/>
                </a:solidFill>
              </a:rPr>
              <a:t> </a:t>
            </a:r>
            <a:r>
              <a:rPr lang="pt-BR" sz="5400" dirty="0" err="1">
                <a:solidFill>
                  <a:schemeClr val="accent2"/>
                </a:solidFill>
              </a:rPr>
              <a:t>Exploitation</a:t>
            </a:r>
            <a:r>
              <a:rPr lang="pt-BR" sz="5400" dirty="0">
                <a:solidFill>
                  <a:schemeClr val="accent2"/>
                </a:solidFill>
              </a:rPr>
              <a:t> </a:t>
            </a:r>
            <a:r>
              <a:rPr lang="pt-BR" sz="5400" dirty="0" err="1">
                <a:solidFill>
                  <a:schemeClr val="accent2"/>
                </a:solidFill>
              </a:rPr>
              <a:t>of</a:t>
            </a:r>
            <a:r>
              <a:rPr lang="pt-BR" sz="5400" dirty="0">
                <a:solidFill>
                  <a:schemeClr val="accent2"/>
                </a:solidFill>
              </a:rPr>
              <a:t> </a:t>
            </a:r>
            <a:r>
              <a:rPr lang="pt-BR" sz="5400" dirty="0" err="1">
                <a:solidFill>
                  <a:schemeClr val="accent2"/>
                </a:solidFill>
              </a:rPr>
              <a:t>Results</a:t>
            </a:r>
            <a:endParaRPr lang="pt-BR" sz="5400" dirty="0">
              <a:solidFill>
                <a:schemeClr val="accent2"/>
              </a:solidFill>
            </a:endParaRPr>
          </a:p>
        </p:txBody>
      </p:sp>
      <p:sp>
        <p:nvSpPr>
          <p:cNvPr id="4" name="Subtítulo 2">
            <a:extLst>
              <a:ext uri="{FF2B5EF4-FFF2-40B4-BE49-F238E27FC236}">
                <a16:creationId xmlns:a16="http://schemas.microsoft.com/office/drawing/2014/main" id="{3E716772-3982-AD43-89EC-6DEFBEFD14A2}"/>
              </a:ext>
            </a:extLst>
          </p:cNvPr>
          <p:cNvSpPr txBox="1">
            <a:spLocks/>
          </p:cNvSpPr>
          <p:nvPr/>
        </p:nvSpPr>
        <p:spPr>
          <a:xfrm>
            <a:off x="1524000" y="5186855"/>
            <a:ext cx="9144000" cy="969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charset="2"/>
              <a:buNone/>
              <a:defRPr sz="2400" b="0" i="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20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8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6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6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4000"/>
              </a:spcBef>
            </a:pPr>
            <a:endParaRPr lang="pt-BR" dirty="0"/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FF65D93B-B493-E042-810D-F582528F2AF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4014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339D4B-43D6-2842-8A47-76BF7481D8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of Deliverables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FDFA55-40E5-0149-8B96-498F636CF0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2164E3-BAD5-4A48-946E-A1BE55C6A5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2</a:t>
            </a:fld>
            <a:endParaRPr lang="pt-BR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9F82128-50BF-4847-9398-E7D32DBEB7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4746083"/>
              </p:ext>
            </p:extLst>
          </p:nvPr>
        </p:nvGraphicFramePr>
        <p:xfrm>
          <a:off x="838200" y="1690688"/>
          <a:ext cx="10515600" cy="4142250"/>
        </p:xfrm>
        <a:graphic>
          <a:graphicData uri="http://schemas.openxmlformats.org/drawingml/2006/table">
            <a:tbl>
              <a:tblPr bandRow="1">
                <a:tableStyleId>{91EBBBCC-DAD2-459C-BE2E-F6DE35CF9A28}</a:tableStyleId>
              </a:tblPr>
              <a:tblGrid>
                <a:gridCol w="1781432">
                  <a:extLst>
                    <a:ext uri="{9D8B030D-6E8A-4147-A177-3AD203B41FA5}">
                      <a16:colId xmlns:a16="http://schemas.microsoft.com/office/drawing/2014/main" val="1286204448"/>
                    </a:ext>
                  </a:extLst>
                </a:gridCol>
                <a:gridCol w="5228968">
                  <a:extLst>
                    <a:ext uri="{9D8B030D-6E8A-4147-A177-3AD203B41FA5}">
                      <a16:colId xmlns:a16="http://schemas.microsoft.com/office/drawing/2014/main" val="1041391837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371931540"/>
                    </a:ext>
                  </a:extLst>
                </a:gridCol>
              </a:tblGrid>
              <a:tr h="828450">
                <a:tc>
                  <a:txBody>
                    <a:bodyPr/>
                    <a:lstStyle/>
                    <a:p>
                      <a:r>
                        <a:rPr lang="en-US" sz="2400" dirty="0"/>
                        <a:t>Deliverables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Topic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Status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4130164"/>
                  </a:ext>
                </a:extLst>
              </a:tr>
              <a:tr h="828450">
                <a:tc>
                  <a:txBody>
                    <a:bodyPr/>
                    <a:lstStyle/>
                    <a:p>
                      <a:r>
                        <a:rPr lang="en-US" sz="2400" dirty="0"/>
                        <a:t>D8.1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Analysis of Up2U Ecosystem and Existing Business Models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Accepted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5006556"/>
                  </a:ext>
                </a:extLst>
              </a:tr>
              <a:tr h="828450">
                <a:tc>
                  <a:txBody>
                    <a:bodyPr/>
                    <a:lstStyle/>
                    <a:p>
                      <a:r>
                        <a:rPr lang="en-US" sz="2400" dirty="0"/>
                        <a:t>D8.2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Draft Plan for Sustainability and Exploitation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Accepted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3320705"/>
                  </a:ext>
                </a:extLst>
              </a:tr>
              <a:tr h="828450">
                <a:tc>
                  <a:txBody>
                    <a:bodyPr/>
                    <a:lstStyle/>
                    <a:p>
                      <a:r>
                        <a:rPr lang="en-US" sz="2400" dirty="0"/>
                        <a:t>D8.3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Up2U Business Models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solidFill>
                            <a:srgbClr val="FFC000"/>
                          </a:solidFill>
                        </a:rPr>
                        <a:t>Under Preparation </a:t>
                      </a:r>
                    </a:p>
                    <a:p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8066982"/>
                  </a:ext>
                </a:extLst>
              </a:tr>
              <a:tr h="828450">
                <a:tc>
                  <a:txBody>
                    <a:bodyPr/>
                    <a:lstStyle/>
                    <a:p>
                      <a:r>
                        <a:rPr lang="en-US" sz="2400" dirty="0"/>
                        <a:t>D8.4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Final Report on Up2U Sustainability and Exploitation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30.06.2019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6326269"/>
                  </a:ext>
                </a:extLst>
              </a:tr>
            </a:tbl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F94A80E6-3435-A745-8DED-5AB6AD3EA1DA}"/>
              </a:ext>
            </a:extLst>
          </p:cNvPr>
          <p:cNvSpPr/>
          <p:nvPr/>
        </p:nvSpPr>
        <p:spPr>
          <a:xfrm>
            <a:off x="10501314" y="3347475"/>
            <a:ext cx="852486" cy="828675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M2.6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DE47CB6-EDDD-CA4B-951E-F0D3748C64F6}"/>
              </a:ext>
            </a:extLst>
          </p:cNvPr>
          <p:cNvSpPr/>
          <p:nvPr/>
        </p:nvSpPr>
        <p:spPr>
          <a:xfrm>
            <a:off x="10501314" y="5004262"/>
            <a:ext cx="852486" cy="828675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M3.5</a:t>
            </a:r>
          </a:p>
        </p:txBody>
      </p:sp>
    </p:spTree>
    <p:extLst>
      <p:ext uri="{BB962C8B-B14F-4D97-AF65-F5344CB8AC3E}">
        <p14:creationId xmlns:p14="http://schemas.microsoft.com/office/powerpoint/2010/main" val="69896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339D4B-43D6-2842-8A47-76BF7481D8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of D8.3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FDFA55-40E5-0149-8B96-498F636CF0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2164E3-BAD5-4A48-946E-A1BE55C6A5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3</a:t>
            </a:fld>
            <a:endParaRPr lang="pt-BR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9F82128-50BF-4847-9398-E7D32DBEB7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1237877"/>
              </p:ext>
            </p:extLst>
          </p:nvPr>
        </p:nvGraphicFramePr>
        <p:xfrm>
          <a:off x="838200" y="1690688"/>
          <a:ext cx="10515600" cy="4588470"/>
        </p:xfrm>
        <a:graphic>
          <a:graphicData uri="http://schemas.openxmlformats.org/drawingml/2006/table">
            <a:tbl>
              <a:tblPr bandRow="1">
                <a:tableStyleId>{91EBBBCC-DAD2-459C-BE2E-F6DE35CF9A28}</a:tableStyleId>
              </a:tblPr>
              <a:tblGrid>
                <a:gridCol w="1199322">
                  <a:extLst>
                    <a:ext uri="{9D8B030D-6E8A-4147-A177-3AD203B41FA5}">
                      <a16:colId xmlns:a16="http://schemas.microsoft.com/office/drawing/2014/main" val="1286204448"/>
                    </a:ext>
                  </a:extLst>
                </a:gridCol>
                <a:gridCol w="3916017">
                  <a:extLst>
                    <a:ext uri="{9D8B030D-6E8A-4147-A177-3AD203B41FA5}">
                      <a16:colId xmlns:a16="http://schemas.microsoft.com/office/drawing/2014/main" val="1041391837"/>
                    </a:ext>
                  </a:extLst>
                </a:gridCol>
                <a:gridCol w="5400261">
                  <a:extLst>
                    <a:ext uri="{9D8B030D-6E8A-4147-A177-3AD203B41FA5}">
                      <a16:colId xmlns:a16="http://schemas.microsoft.com/office/drawing/2014/main" val="371931540"/>
                    </a:ext>
                  </a:extLst>
                </a:gridCol>
              </a:tblGrid>
              <a:tr h="828450">
                <a:tc>
                  <a:txBody>
                    <a:bodyPr/>
                    <a:lstStyle/>
                    <a:p>
                      <a:r>
                        <a:rPr lang="en-US" sz="1800" dirty="0"/>
                        <a:t>OBJ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Subject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Status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4130164"/>
                  </a:ext>
                </a:extLst>
              </a:tr>
              <a:tr h="828450">
                <a:tc>
                  <a:txBody>
                    <a:bodyPr/>
                    <a:lstStyle/>
                    <a:p>
                      <a:r>
                        <a:rPr lang="en-US" sz="1800" dirty="0"/>
                        <a:t>O1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Identification of Business Models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rgbClr val="00B050"/>
                          </a:solidFill>
                        </a:rPr>
                        <a:t>6 Business Models were identified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5006556"/>
                  </a:ext>
                </a:extLst>
              </a:tr>
              <a:tr h="828450">
                <a:tc>
                  <a:txBody>
                    <a:bodyPr/>
                    <a:lstStyle/>
                    <a:p>
                      <a:r>
                        <a:rPr lang="en-US" sz="1800" dirty="0"/>
                        <a:t>O2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Evaluation of Business Models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rgbClr val="00B050"/>
                          </a:solidFill>
                        </a:rPr>
                        <a:t>All business models have been evaluated based on cost/benefit analysis and independent use-case for each BMs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3320705"/>
                  </a:ext>
                </a:extLst>
              </a:tr>
              <a:tr h="828450">
                <a:tc>
                  <a:txBody>
                    <a:bodyPr/>
                    <a:lstStyle/>
                    <a:p>
                      <a:r>
                        <a:rPr lang="en-US" sz="1800" dirty="0"/>
                        <a:t>O3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/>
                        <a:t>Sustainability and Exploitation Plan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rgbClr val="00B050"/>
                          </a:solidFill>
                        </a:rPr>
                        <a:t>The sustainability and exploitation plan has been updated according to the reviewers’ comments. Relationships between BMs and plans have been designed.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9348218"/>
                  </a:ext>
                </a:extLst>
              </a:tr>
              <a:tr h="828450">
                <a:tc>
                  <a:txBody>
                    <a:bodyPr/>
                    <a:lstStyle/>
                    <a:p>
                      <a:r>
                        <a:rPr lang="en-US" sz="1800" dirty="0"/>
                        <a:t>O4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/>
                        <a:t>Country-Specific Plans and Results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rgbClr val="00B050"/>
                          </a:solidFill>
                        </a:rPr>
                        <a:t>Our sustainability plan and identified business models have been evaluated in different associated countries.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41507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223026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ép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0857" y="0"/>
            <a:ext cx="7950285" cy="6750099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B267B5D3-3F9F-EF4A-AFAB-B083AF2BF78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2"/>
                </a:solidFill>
              </a:rPr>
              <a:t>THANK YOU FOR YOUR ATTENTION!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9AD524CA-499D-2149-8502-D040D467C1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700588"/>
            <a:ext cx="9144000" cy="1655762"/>
          </a:xfrm>
        </p:spPr>
        <p:txBody>
          <a:bodyPr/>
          <a:lstStyle/>
          <a:p>
            <a:r>
              <a:rPr lang="hu-HU" b="1" u="sng" dirty="0">
                <a:solidFill>
                  <a:schemeClr val="accent1">
                    <a:lumMod val="50000"/>
                  </a:schemeClr>
                </a:solidFill>
                <a:hlinkClick r:id="rId4"/>
              </a:rPr>
              <a:t>c</a:t>
            </a:r>
            <a:r>
              <a:rPr lang="en-GB" b="1" u="sng" dirty="0">
                <a:solidFill>
                  <a:schemeClr val="accent1">
                    <a:lumMod val="50000"/>
                  </a:schemeClr>
                </a:solidFill>
                <a:hlinkClick r:id="rId4"/>
              </a:rPr>
              <a:t>ontact@lists.up2university.eu</a:t>
            </a:r>
            <a:endParaRPr lang="hu-HU" b="1" u="sng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hu-HU" b="1" u="sng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hu-HU" b="1" u="sng" dirty="0">
                <a:solidFill>
                  <a:srgbClr val="FFC000"/>
                </a:solidFill>
              </a:rPr>
              <a:t>#up2universe</a:t>
            </a:r>
            <a:endParaRPr lang="en-GB" b="1" u="sng" dirty="0">
              <a:solidFill>
                <a:srgbClr val="FFC000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D9F36E-E397-C344-9901-94F6F4945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www.up2university.eu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FA4A5E-BEAA-2544-AEB8-0BB841349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2952618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Personalizar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p2u_template" id="{0C68E257-0723-4718-A557-3F2EE7F63187}" vid="{E3D0A6D1-21CA-447E-8233-3024701B51A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do Office</Template>
  <TotalTime>135</TotalTime>
  <Words>166</Words>
  <Application>Microsoft Macintosh PowerPoint</Application>
  <PresentationFormat>Widescreen</PresentationFormat>
  <Paragraphs>46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Raleway</vt:lpstr>
      <vt:lpstr>Raleway Light</vt:lpstr>
      <vt:lpstr>Wingdings</vt:lpstr>
      <vt:lpstr>Tema do Office</vt:lpstr>
      <vt:lpstr>UP2U WP8 Sustainability and Exploitation of Results</vt:lpstr>
      <vt:lpstr>Status of Deliverables </vt:lpstr>
      <vt:lpstr>Status of D8.3 </vt:lpstr>
      <vt:lpstr>THANK YOU FOR YOUR ATTENTION!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UP2U WP8 Sustainability and Exploitation of Results</dc:title>
  <dc:creator>Microsoft Office User</dc:creator>
  <cp:lastModifiedBy>Microsoft Office User</cp:lastModifiedBy>
  <cp:revision>15</cp:revision>
  <dcterms:created xsi:type="dcterms:W3CDTF">2018-07-25T10:43:43Z</dcterms:created>
  <dcterms:modified xsi:type="dcterms:W3CDTF">2018-12-19T11:41:01Z</dcterms:modified>
</cp:coreProperties>
</file>