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73" r:id="rId3"/>
    <p:sldId id="274" r:id="rId4"/>
    <p:sldId id="264" r:id="rId5"/>
    <p:sldId id="259" r:id="rId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88" autoAdjust="0"/>
    <p:restoredTop sz="81098"/>
  </p:normalViewPr>
  <p:slideViewPr>
    <p:cSldViewPr snapToGrid="0" snapToObjects="1">
      <p:cViewPr varScale="1">
        <p:scale>
          <a:sx n="128" d="100"/>
          <a:sy n="128" d="100"/>
        </p:scale>
        <p:origin x="1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892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2018. 11. 15.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2018. 11. 15.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2018. 11. 15.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2018. 11. 15.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Contact@lists.up2university.e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 fontScale="90000"/>
          </a:bodyPr>
          <a:lstStyle/>
          <a:p>
            <a:r>
              <a:rPr lang="pt-BR" sz="5400" dirty="0">
                <a:solidFill>
                  <a:schemeClr val="accent2"/>
                </a:solidFill>
              </a:rPr>
              <a:t>UP2U WP8</a:t>
            </a:r>
            <a:br>
              <a:rPr lang="pt-BR" sz="5400" dirty="0">
                <a:solidFill>
                  <a:schemeClr val="accent2"/>
                </a:solidFill>
              </a:rPr>
            </a:br>
            <a:r>
              <a:rPr lang="pt-BR" sz="5400" dirty="0" err="1">
                <a:solidFill>
                  <a:schemeClr val="accent2"/>
                </a:solidFill>
              </a:rPr>
              <a:t>Sustainability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and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Exploitation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of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Results</a:t>
            </a:r>
            <a:endParaRPr lang="pt-BR" sz="540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 fontScale="77500" lnSpcReduction="20000"/>
          </a:bodyPr>
          <a:lstStyle/>
          <a:p>
            <a:pPr algn="l">
              <a:spcBef>
                <a:spcPts val="4000"/>
              </a:spcBef>
            </a:pPr>
            <a:r>
              <a:rPr lang="pt-BR" sz="3600" i="1" dirty="0"/>
              <a:t>Dr. </a:t>
            </a:r>
            <a:r>
              <a:rPr lang="pt-BR" sz="3600" i="1" dirty="0" err="1"/>
              <a:t>Philipp</a:t>
            </a:r>
            <a:r>
              <a:rPr lang="pt-BR" sz="3600" i="1" dirty="0"/>
              <a:t> </a:t>
            </a:r>
            <a:r>
              <a:rPr lang="pt-BR" sz="3600" i="1" dirty="0" err="1"/>
              <a:t>Wieder</a:t>
            </a:r>
            <a:r>
              <a:rPr lang="pt-BR" sz="3600" i="1" dirty="0"/>
              <a:t>, Dr. </a:t>
            </a:r>
            <a:r>
              <a:rPr lang="pt-BR" sz="3600" i="1" dirty="0" err="1"/>
              <a:t>Faraz</a:t>
            </a:r>
            <a:r>
              <a:rPr lang="pt-BR" sz="3600" i="1" dirty="0"/>
              <a:t> </a:t>
            </a:r>
            <a:r>
              <a:rPr lang="pt-BR" sz="3600" i="1" dirty="0" err="1"/>
              <a:t>Fatemi</a:t>
            </a:r>
            <a:r>
              <a:rPr lang="pt-BR" sz="3600" i="1" dirty="0"/>
              <a:t> </a:t>
            </a:r>
            <a:r>
              <a:rPr lang="pt-BR" sz="3600" i="1" dirty="0" err="1"/>
              <a:t>Moghaddam</a:t>
            </a:r>
            <a:endParaRPr lang="pt-BR" sz="3600" i="1" dirty="0"/>
          </a:p>
          <a:p>
            <a:pPr algn="l"/>
            <a:r>
              <a:rPr lang="pt-BR" sz="3600" dirty="0"/>
              <a:t>GWDG </a:t>
            </a:r>
            <a:r>
              <a:rPr lang="en-US" dirty="0">
                <a:latin typeface="arial" panose="020B0604020202020204" pitchFamily="34" charset="0"/>
              </a:rPr>
              <a:t>(Gesellschaft </a:t>
            </a:r>
            <a:r>
              <a:rPr lang="en-US" dirty="0" err="1">
                <a:latin typeface="arial" panose="020B0604020202020204" pitchFamily="34" charset="0"/>
              </a:rPr>
              <a:t>für</a:t>
            </a:r>
            <a:r>
              <a:rPr lang="en-US" dirty="0">
                <a:latin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</a:rPr>
              <a:t>wissenschaftliche</a:t>
            </a:r>
            <a:r>
              <a:rPr lang="en-US" dirty="0">
                <a:latin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</a:rPr>
              <a:t>Datenverarbeitung</a:t>
            </a:r>
            <a:r>
              <a:rPr lang="en-US" dirty="0">
                <a:latin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</a:rPr>
              <a:t>mbH</a:t>
            </a:r>
            <a:r>
              <a:rPr lang="en-US" dirty="0">
                <a:latin typeface="arial" panose="020B0604020202020204" pitchFamily="34" charset="0"/>
              </a:rPr>
              <a:t> Göttingen)</a:t>
            </a: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39D4B-43D6-2842-8A47-76BF7481D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Deliverables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FDFA55-40E5-0149-8B96-498F636CF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164E3-BAD5-4A48-946E-A1BE55C6A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F82128-50BF-4847-9398-E7D32DBEB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746083"/>
              </p:ext>
            </p:extLst>
          </p:nvPr>
        </p:nvGraphicFramePr>
        <p:xfrm>
          <a:off x="838200" y="1690688"/>
          <a:ext cx="10515600" cy="4142250"/>
        </p:xfrm>
        <a:graphic>
          <a:graphicData uri="http://schemas.openxmlformats.org/drawingml/2006/table">
            <a:tbl>
              <a:tblPr bandRow="1">
                <a:tableStyleId>{91EBBBCC-DAD2-459C-BE2E-F6DE35CF9A28}</a:tableStyleId>
              </a:tblPr>
              <a:tblGrid>
                <a:gridCol w="1781432">
                  <a:extLst>
                    <a:ext uri="{9D8B030D-6E8A-4147-A177-3AD203B41FA5}">
                      <a16:colId xmlns:a16="http://schemas.microsoft.com/office/drawing/2014/main" val="1286204448"/>
                    </a:ext>
                  </a:extLst>
                </a:gridCol>
                <a:gridCol w="5228968">
                  <a:extLst>
                    <a:ext uri="{9D8B030D-6E8A-4147-A177-3AD203B41FA5}">
                      <a16:colId xmlns:a16="http://schemas.microsoft.com/office/drawing/2014/main" val="1041391837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71931540"/>
                    </a:ext>
                  </a:extLst>
                </a:gridCol>
              </a:tblGrid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Deliverables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4130164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D8.1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Analysis of Up2U Ecosystem and Existing Business Models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Accepted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006556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Draft Plan for Sustainability and Exploitation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Accepted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3320705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D8.3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Up2U Business Models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C000"/>
                          </a:solidFill>
                        </a:rPr>
                        <a:t>Under Preparation 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066982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D8.4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Final Report on Up2U Sustainability and Exploitation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30.06.2019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326269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F94A80E6-3435-A745-8DED-5AB6AD3EA1DA}"/>
              </a:ext>
            </a:extLst>
          </p:cNvPr>
          <p:cNvSpPr/>
          <p:nvPr/>
        </p:nvSpPr>
        <p:spPr>
          <a:xfrm>
            <a:off x="10501314" y="3347475"/>
            <a:ext cx="852486" cy="82867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M2.6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E47CB6-EDDD-CA4B-951E-F0D3748C64F6}"/>
              </a:ext>
            </a:extLst>
          </p:cNvPr>
          <p:cNvSpPr/>
          <p:nvPr/>
        </p:nvSpPr>
        <p:spPr>
          <a:xfrm>
            <a:off x="10501314" y="5004262"/>
            <a:ext cx="852486" cy="82867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M3.5</a:t>
            </a:r>
          </a:p>
        </p:txBody>
      </p:sp>
    </p:spTree>
    <p:extLst>
      <p:ext uri="{BB962C8B-B14F-4D97-AF65-F5344CB8AC3E}">
        <p14:creationId xmlns:p14="http://schemas.microsoft.com/office/powerpoint/2010/main" val="69896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39D4B-43D6-2842-8A47-76BF7481D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KPIs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FDFA55-40E5-0149-8B96-498F636CF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2164E3-BAD5-4A48-946E-A1BE55C6A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F82128-50BF-4847-9398-E7D32DBEB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630185"/>
              </p:ext>
            </p:extLst>
          </p:nvPr>
        </p:nvGraphicFramePr>
        <p:xfrm>
          <a:off x="838200" y="1690688"/>
          <a:ext cx="10515600" cy="2485350"/>
        </p:xfrm>
        <a:graphic>
          <a:graphicData uri="http://schemas.openxmlformats.org/drawingml/2006/table">
            <a:tbl>
              <a:tblPr bandRow="1">
                <a:tableStyleId>{91EBBBCC-DAD2-459C-BE2E-F6DE35CF9A28}</a:tableStyleId>
              </a:tblPr>
              <a:tblGrid>
                <a:gridCol w="1781432">
                  <a:extLst>
                    <a:ext uri="{9D8B030D-6E8A-4147-A177-3AD203B41FA5}">
                      <a16:colId xmlns:a16="http://schemas.microsoft.com/office/drawing/2014/main" val="1286204448"/>
                    </a:ext>
                  </a:extLst>
                </a:gridCol>
                <a:gridCol w="5228968">
                  <a:extLst>
                    <a:ext uri="{9D8B030D-6E8A-4147-A177-3AD203B41FA5}">
                      <a16:colId xmlns:a16="http://schemas.microsoft.com/office/drawing/2014/main" val="1041391837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71931540"/>
                    </a:ext>
                  </a:extLst>
                </a:gridCol>
              </a:tblGrid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KPI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End of Year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4130164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KPI1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Business models Identified, Tested and Evaluated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At Least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006556"/>
                  </a:ext>
                </a:extLst>
              </a:tr>
              <a:tr h="828450">
                <a:tc>
                  <a:txBody>
                    <a:bodyPr/>
                    <a:lstStyle/>
                    <a:p>
                      <a:r>
                        <a:rPr lang="en-US" sz="2400" dirty="0"/>
                        <a:t>KPI2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Business Actors willing to Engage with Up2U on a Commercial Basis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At Least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3320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2302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ECA13C-C5C9-5E42-A555-AF2ED651D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B6AFDB-8AB0-D341-9196-4609CF26A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  <p:sp>
        <p:nvSpPr>
          <p:cNvPr id="8" name="Title 5">
            <a:extLst>
              <a:ext uri="{FF2B5EF4-FFF2-40B4-BE49-F238E27FC236}">
                <a16:creationId xmlns:a16="http://schemas.microsoft.com/office/drawing/2014/main" id="{09D5D155-826D-5F44-9B8A-3570CEE10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266499" cy="1325563"/>
          </a:xfrm>
        </p:spPr>
        <p:txBody>
          <a:bodyPr/>
          <a:lstStyle/>
          <a:p>
            <a:r>
              <a:rPr lang="en-GB" dirty="0"/>
              <a:t>Business Models</a:t>
            </a:r>
          </a:p>
        </p:txBody>
      </p:sp>
      <p:sp>
        <p:nvSpPr>
          <p:cNvPr id="9" name="Rectangle 8"/>
          <p:cNvSpPr/>
          <p:nvPr/>
        </p:nvSpPr>
        <p:spPr>
          <a:xfrm>
            <a:off x="5134839" y="3440169"/>
            <a:ext cx="1842875" cy="1230765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Business Models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116278" y="1934029"/>
            <a:ext cx="1842875" cy="1230765"/>
          </a:xfrm>
          <a:prstGeom prst="rect">
            <a:avLst/>
          </a:prstGeom>
          <a:solidFill>
            <a:srgbClr val="119FF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Hosted UP2U Tools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153400" y="3441244"/>
            <a:ext cx="1842875" cy="1230765"/>
          </a:xfrm>
          <a:prstGeom prst="rect">
            <a:avLst/>
          </a:prstGeom>
          <a:solidFill>
            <a:srgbClr val="119FF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Autonomous Use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153400" y="1934028"/>
            <a:ext cx="1842875" cy="1230765"/>
          </a:xfrm>
          <a:prstGeom prst="rect">
            <a:avLst/>
          </a:prstGeom>
          <a:solidFill>
            <a:srgbClr val="119FF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New Schools Integration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16277" y="4946309"/>
            <a:ext cx="1842875" cy="1230765"/>
          </a:xfrm>
          <a:prstGeom prst="rect">
            <a:avLst/>
          </a:prstGeom>
          <a:solidFill>
            <a:srgbClr val="119FF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Course Delivery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116278" y="3440169"/>
            <a:ext cx="1842875" cy="1230765"/>
          </a:xfrm>
          <a:prstGeom prst="rect">
            <a:avLst/>
          </a:prstGeom>
          <a:solidFill>
            <a:srgbClr val="119FF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Third-Party Tool Integration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139325" y="4946309"/>
            <a:ext cx="1842875" cy="1230765"/>
          </a:xfrm>
          <a:prstGeom prst="rect">
            <a:avLst/>
          </a:prstGeom>
          <a:solidFill>
            <a:srgbClr val="119FF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One-Off Events</a:t>
            </a:r>
          </a:p>
        </p:txBody>
      </p:sp>
      <p:cxnSp>
        <p:nvCxnSpPr>
          <p:cNvPr id="16" name="Straight Arrow Connector 15"/>
          <p:cNvCxnSpPr>
            <a:stCxn id="14" idx="1"/>
            <a:endCxn id="15" idx="3"/>
          </p:cNvCxnSpPr>
          <p:nvPr/>
        </p:nvCxnSpPr>
        <p:spPr>
          <a:xfrm flipH="1" flipV="1">
            <a:off x="3959153" y="2549412"/>
            <a:ext cx="1175686" cy="1506140"/>
          </a:xfrm>
          <a:prstGeom prst="straightConnector1">
            <a:avLst/>
          </a:prstGeom>
          <a:ln w="25400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4" idx="1"/>
            <a:endCxn id="19" idx="3"/>
          </p:cNvCxnSpPr>
          <p:nvPr/>
        </p:nvCxnSpPr>
        <p:spPr>
          <a:xfrm flipH="1">
            <a:off x="3959153" y="4055552"/>
            <a:ext cx="1175686" cy="0"/>
          </a:xfrm>
          <a:prstGeom prst="straightConnector1">
            <a:avLst/>
          </a:prstGeom>
          <a:ln w="25400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4" idx="1"/>
            <a:endCxn id="18" idx="3"/>
          </p:cNvCxnSpPr>
          <p:nvPr/>
        </p:nvCxnSpPr>
        <p:spPr>
          <a:xfrm flipH="1">
            <a:off x="3959152" y="4055552"/>
            <a:ext cx="1175687" cy="1506140"/>
          </a:xfrm>
          <a:prstGeom prst="straightConnector1">
            <a:avLst/>
          </a:prstGeom>
          <a:ln w="25400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4" idx="3"/>
            <a:endCxn id="17" idx="1"/>
          </p:cNvCxnSpPr>
          <p:nvPr/>
        </p:nvCxnSpPr>
        <p:spPr>
          <a:xfrm flipV="1">
            <a:off x="6977714" y="2549411"/>
            <a:ext cx="1175686" cy="1506141"/>
          </a:xfrm>
          <a:prstGeom prst="straightConnector1">
            <a:avLst/>
          </a:prstGeom>
          <a:ln w="25400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4" idx="3"/>
            <a:endCxn id="16" idx="1"/>
          </p:cNvCxnSpPr>
          <p:nvPr/>
        </p:nvCxnSpPr>
        <p:spPr>
          <a:xfrm>
            <a:off x="6977714" y="4055552"/>
            <a:ext cx="1175686" cy="1075"/>
          </a:xfrm>
          <a:prstGeom prst="straightConnector1">
            <a:avLst/>
          </a:prstGeom>
          <a:ln w="25400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4" idx="3"/>
            <a:endCxn id="20" idx="1"/>
          </p:cNvCxnSpPr>
          <p:nvPr/>
        </p:nvCxnSpPr>
        <p:spPr>
          <a:xfrm>
            <a:off x="6977714" y="4055552"/>
            <a:ext cx="1161611" cy="1506140"/>
          </a:xfrm>
          <a:prstGeom prst="straightConnector1">
            <a:avLst/>
          </a:prstGeom>
          <a:ln w="25400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403C6BED-4426-4E4E-9460-C608072238A5}"/>
              </a:ext>
            </a:extLst>
          </p:cNvPr>
          <p:cNvSpPr/>
          <p:nvPr/>
        </p:nvSpPr>
        <p:spPr>
          <a:xfrm>
            <a:off x="5120763" y="4914276"/>
            <a:ext cx="1842875" cy="1230765"/>
          </a:xfrm>
          <a:prstGeom prst="rect">
            <a:avLst/>
          </a:prstGeom>
          <a:solidFill>
            <a:srgbClr val="119FF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Technical Exploitations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F4E08BA-D9A7-A742-901F-0DA78A41A6F2}"/>
              </a:ext>
            </a:extLst>
          </p:cNvPr>
          <p:cNvCxnSpPr>
            <a:cxnSpLocks/>
          </p:cNvCxnSpPr>
          <p:nvPr/>
        </p:nvCxnSpPr>
        <p:spPr>
          <a:xfrm>
            <a:off x="6036019" y="4666637"/>
            <a:ext cx="0" cy="247639"/>
          </a:xfrm>
          <a:prstGeom prst="straightConnector1">
            <a:avLst/>
          </a:prstGeom>
          <a:ln w="25400"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4144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57" y="0"/>
            <a:ext cx="7950285" cy="675009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0588"/>
            <a:ext cx="9144000" cy="165576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4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4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126</TotalTime>
  <Words>159</Words>
  <Application>Microsoft Macintosh PowerPoint</Application>
  <PresentationFormat>Widescreen</PresentationFormat>
  <Paragraphs>53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</vt:lpstr>
      <vt:lpstr>Calibri</vt:lpstr>
      <vt:lpstr>Raleway</vt:lpstr>
      <vt:lpstr>Raleway Light</vt:lpstr>
      <vt:lpstr>Wingdings</vt:lpstr>
      <vt:lpstr>Tema do Office</vt:lpstr>
      <vt:lpstr>UP2U WP8 Sustainability and Exploitation of Results</vt:lpstr>
      <vt:lpstr>Status of Deliverables </vt:lpstr>
      <vt:lpstr>Status of KPIs </vt:lpstr>
      <vt:lpstr>Business Models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UP2U WP8 Sustainability and Exploitation of Results</dc:title>
  <dc:creator>Microsoft Office User</dc:creator>
  <cp:lastModifiedBy>Microsoft Office User</cp:lastModifiedBy>
  <cp:revision>14</cp:revision>
  <dcterms:created xsi:type="dcterms:W3CDTF">2018-07-25T10:43:43Z</dcterms:created>
  <dcterms:modified xsi:type="dcterms:W3CDTF">2018-11-15T09:54:58Z</dcterms:modified>
</cp:coreProperties>
</file>