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3"/>
  </p:notesMasterIdLst>
  <p:sldIdLst>
    <p:sldId id="256" r:id="rId2"/>
    <p:sldId id="295" r:id="rId3"/>
    <p:sldId id="396" r:id="rId4"/>
    <p:sldId id="397" r:id="rId5"/>
    <p:sldId id="395" r:id="rId6"/>
    <p:sldId id="386" r:id="rId7"/>
    <p:sldId id="382" r:id="rId8"/>
    <p:sldId id="387" r:id="rId9"/>
    <p:sldId id="388" r:id="rId10"/>
    <p:sldId id="389" r:id="rId11"/>
    <p:sldId id="390" r:id="rId12"/>
    <p:sldId id="260" r:id="rId13"/>
    <p:sldId id="257" r:id="rId14"/>
    <p:sldId id="399" r:id="rId15"/>
    <p:sldId id="400" r:id="rId16"/>
    <p:sldId id="258" r:id="rId17"/>
    <p:sldId id="401" r:id="rId18"/>
    <p:sldId id="391" r:id="rId19"/>
    <p:sldId id="392" r:id="rId20"/>
    <p:sldId id="393" r:id="rId21"/>
    <p:sldId id="402" r:id="rId22"/>
    <p:sldId id="403" r:id="rId23"/>
    <p:sldId id="404" r:id="rId24"/>
    <p:sldId id="398" r:id="rId25"/>
    <p:sldId id="288" r:id="rId26"/>
    <p:sldId id="261" r:id="rId27"/>
    <p:sldId id="286" r:id="rId28"/>
    <p:sldId id="394" r:id="rId29"/>
    <p:sldId id="273" r:id="rId30"/>
    <p:sldId id="274" r:id="rId31"/>
    <p:sldId id="259" r:id="rId3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451" autoAdjust="0"/>
    <p:restoredTop sz="81098"/>
  </p:normalViewPr>
  <p:slideViewPr>
    <p:cSldViewPr snapToGrid="0" snapToObjects="1">
      <p:cViewPr varScale="1">
        <p:scale>
          <a:sx n="91" d="100"/>
          <a:sy n="91" d="100"/>
        </p:scale>
        <p:origin x="6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20/12/2018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53807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4603ab98ae_2_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g4603ab98ae_2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2625" y="1143397"/>
            <a:ext cx="5492750" cy="30860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676939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4603ab98ae_2_4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g4603ab98ae_2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2625" y="1143397"/>
            <a:ext cx="5492750" cy="30860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520623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4603ab98ae_2_5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g4603ab98ae_2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2625" y="1143397"/>
            <a:ext cx="5492750" cy="30860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047857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62813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CPD </a:t>
            </a:r>
            <a:r>
              <a:rPr lang="pl-PL" dirty="0" err="1"/>
              <a:t>trainings</a:t>
            </a:r>
            <a:r>
              <a:rPr lang="pl-PL" dirty="0"/>
              <a:t> </a:t>
            </a:r>
            <a:r>
              <a:rPr lang="pl-PL" dirty="0" err="1"/>
              <a:t>have</a:t>
            </a:r>
            <a:r>
              <a:rPr lang="pl-PL" dirty="0"/>
              <a:t> </a:t>
            </a:r>
            <a:r>
              <a:rPr lang="pl-PL" dirty="0" err="1"/>
              <a:t>already</a:t>
            </a:r>
            <a:r>
              <a:rPr lang="pl-PL" dirty="0"/>
              <a:t> </a:t>
            </a:r>
            <a:r>
              <a:rPr lang="pl-PL" dirty="0" err="1"/>
              <a:t>started</a:t>
            </a:r>
            <a:r>
              <a:rPr lang="pl-PL" dirty="0"/>
              <a:t> in most of the pilot</a:t>
            </a:r>
            <a:r>
              <a:rPr lang="pl-PL" baseline="0" dirty="0"/>
              <a:t> </a:t>
            </a:r>
            <a:r>
              <a:rPr lang="pl-PL" baseline="0" dirty="0" err="1"/>
              <a:t>countries</a:t>
            </a:r>
            <a:r>
              <a:rPr lang="pl-PL" baseline="0" dirty="0"/>
              <a:t>.</a:t>
            </a:r>
          </a:p>
          <a:p>
            <a:r>
              <a:rPr lang="pl-PL" baseline="0" dirty="0" err="1"/>
              <a:t>Pilots</a:t>
            </a:r>
            <a:r>
              <a:rPr lang="pl-PL" baseline="0" dirty="0"/>
              <a:t> </a:t>
            </a:r>
            <a:r>
              <a:rPr lang="pl-PL" baseline="0" dirty="0" err="1"/>
              <a:t>involving</a:t>
            </a:r>
            <a:r>
              <a:rPr lang="pl-PL" baseline="0" dirty="0"/>
              <a:t> </a:t>
            </a:r>
            <a:r>
              <a:rPr lang="pl-PL" baseline="0" dirty="0" err="1"/>
              <a:t>students</a:t>
            </a:r>
            <a:r>
              <a:rPr lang="pl-PL" baseline="0" dirty="0"/>
              <a:t> </a:t>
            </a:r>
            <a:r>
              <a:rPr lang="pl-PL" baseline="0" dirty="0" err="1"/>
              <a:t>are</a:t>
            </a:r>
            <a:r>
              <a:rPr lang="pl-PL" baseline="0" dirty="0"/>
              <a:t> </a:t>
            </a:r>
            <a:r>
              <a:rPr lang="pl-PL" baseline="0" dirty="0" err="1"/>
              <a:t>scheduled</a:t>
            </a:r>
            <a:r>
              <a:rPr lang="pl-PL" baseline="0" dirty="0"/>
              <a:t> in most </a:t>
            </a:r>
            <a:r>
              <a:rPr lang="pl-PL" baseline="0" dirty="0" err="1"/>
              <a:t>cases</a:t>
            </a:r>
            <a:r>
              <a:rPr lang="pl-PL" baseline="0" dirty="0"/>
              <a:t>.</a:t>
            </a:r>
          </a:p>
          <a:p>
            <a:r>
              <a:rPr lang="pl-PL" baseline="0" dirty="0" err="1"/>
              <a:t>Concrete</a:t>
            </a:r>
            <a:r>
              <a:rPr lang="pl-PL" baseline="0" dirty="0"/>
              <a:t> </a:t>
            </a:r>
            <a:r>
              <a:rPr lang="pl-PL" baseline="0" dirty="0" err="1"/>
              <a:t>actions</a:t>
            </a:r>
            <a:r>
              <a:rPr lang="pl-PL" baseline="0" dirty="0"/>
              <a:t> for </a:t>
            </a:r>
            <a:r>
              <a:rPr lang="pl-PL" baseline="0" dirty="0" err="1"/>
              <a:t>reaching</a:t>
            </a:r>
            <a:r>
              <a:rPr lang="pl-PL" baseline="0" dirty="0"/>
              <a:t> </a:t>
            </a:r>
            <a:r>
              <a:rPr lang="pl-PL" baseline="0" dirty="0" err="1"/>
              <a:t>new</a:t>
            </a:r>
            <a:r>
              <a:rPr lang="pl-PL" baseline="0" dirty="0"/>
              <a:t> </a:t>
            </a:r>
            <a:r>
              <a:rPr lang="pl-PL" baseline="0" dirty="0" err="1"/>
              <a:t>schools</a:t>
            </a:r>
            <a:r>
              <a:rPr lang="pl-PL" baseline="0" dirty="0"/>
              <a:t> </a:t>
            </a:r>
            <a:r>
              <a:rPr lang="pl-PL" baseline="0" dirty="0" err="1"/>
              <a:t>are</a:t>
            </a:r>
            <a:r>
              <a:rPr lang="pl-PL" baseline="0" dirty="0"/>
              <a:t> </a:t>
            </a:r>
            <a:r>
              <a:rPr lang="pl-PL" baseline="0" dirty="0" err="1"/>
              <a:t>scheduled</a:t>
            </a:r>
            <a:r>
              <a:rPr lang="pl-PL" baseline="0" dirty="0"/>
              <a:t> in </a:t>
            </a:r>
            <a:r>
              <a:rPr lang="pl-PL" baseline="0" dirty="0" err="1"/>
              <a:t>particular</a:t>
            </a:r>
            <a:r>
              <a:rPr lang="pl-PL" baseline="0" dirty="0"/>
              <a:t> pilot </a:t>
            </a:r>
            <a:r>
              <a:rPr lang="pl-PL" baseline="0" dirty="0" err="1"/>
              <a:t>countries</a:t>
            </a:r>
            <a:r>
              <a:rPr lang="pl-PL" baseline="0" dirty="0"/>
              <a:t> and </a:t>
            </a:r>
            <a:r>
              <a:rPr lang="pl-PL" baseline="0" dirty="0" err="1"/>
              <a:t>reported</a:t>
            </a:r>
            <a:r>
              <a:rPr lang="pl-PL" baseline="0" dirty="0"/>
              <a:t> in D7.3.</a:t>
            </a:r>
          </a:p>
          <a:p>
            <a:r>
              <a:rPr lang="pl-PL" baseline="0" dirty="0" err="1"/>
              <a:t>Detailed</a:t>
            </a:r>
            <a:r>
              <a:rPr lang="pl-PL" baseline="0" dirty="0"/>
              <a:t> </a:t>
            </a:r>
            <a:r>
              <a:rPr lang="pl-PL" baseline="0" dirty="0" err="1"/>
              <a:t>monthly</a:t>
            </a:r>
            <a:r>
              <a:rPr lang="pl-PL" baseline="0" dirty="0"/>
              <a:t> pilot </a:t>
            </a:r>
            <a:r>
              <a:rPr lang="pl-PL" baseline="0" dirty="0" err="1"/>
              <a:t>updates</a:t>
            </a:r>
            <a:r>
              <a:rPr lang="pl-PL" baseline="0" dirty="0"/>
              <a:t> </a:t>
            </a:r>
            <a:r>
              <a:rPr lang="pl-PL" baseline="0" dirty="0" err="1"/>
              <a:t>are</a:t>
            </a:r>
            <a:r>
              <a:rPr lang="pl-PL" baseline="0" dirty="0"/>
              <a:t> </a:t>
            </a:r>
            <a:r>
              <a:rPr lang="pl-PL" baseline="0" dirty="0" err="1"/>
              <a:t>submitted</a:t>
            </a:r>
            <a:r>
              <a:rPr lang="pl-PL" baseline="0" dirty="0"/>
              <a:t> to EC – </a:t>
            </a:r>
            <a:r>
              <a:rPr lang="pl-PL" baseline="0" dirty="0" err="1"/>
              <a:t>first</a:t>
            </a:r>
            <a:r>
              <a:rPr lang="pl-PL" baseline="0" dirty="0"/>
              <a:t> in </a:t>
            </a:r>
            <a:r>
              <a:rPr lang="pl-PL" baseline="0" dirty="0" err="1"/>
              <a:t>November</a:t>
            </a:r>
            <a:r>
              <a:rPr lang="pl-PL" baseline="0" dirty="0"/>
              <a:t>, </a:t>
            </a:r>
            <a:r>
              <a:rPr lang="pl-PL" baseline="0" dirty="0" err="1"/>
              <a:t>another</a:t>
            </a:r>
            <a:r>
              <a:rPr lang="pl-PL" baseline="0" dirty="0"/>
              <a:t> one </a:t>
            </a:r>
            <a:r>
              <a:rPr lang="pl-PL" baseline="0" dirty="0" err="1"/>
              <a:t>just</a:t>
            </a:r>
            <a:r>
              <a:rPr lang="pl-PL" baseline="0" dirty="0"/>
              <a:t> </a:t>
            </a:r>
            <a:r>
              <a:rPr lang="pl-PL" baseline="0" dirty="0" err="1"/>
              <a:t>now</a:t>
            </a:r>
            <a:r>
              <a:rPr lang="pl-PL" baseline="0" dirty="0"/>
              <a:t>.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19047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0575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963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Board meeting:</a:t>
            </a:r>
          </a:p>
          <a:p>
            <a:r>
              <a:rPr lang="en-GB" dirty="0"/>
              <a:t>- Good discussions and outcomes</a:t>
            </a:r>
          </a:p>
          <a:p>
            <a:r>
              <a:rPr lang="en-GB" dirty="0"/>
              <a:t>- Minutes are currently being reviewed and will go public on the Wiki after revision.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2017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5966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08490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7815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22950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Issues are categorised on </a:t>
            </a:r>
            <a:r>
              <a:rPr lang="en-GB" dirty="0" err="1"/>
              <a:t>Github</a:t>
            </a:r>
            <a:r>
              <a:rPr lang="en-GB" dirty="0"/>
              <a:t> in terms of </a:t>
            </a:r>
            <a:r>
              <a:rPr lang="en-GB" dirty="0" err="1"/>
              <a:t>criticalilty</a:t>
            </a:r>
            <a:r>
              <a:rPr lang="en-GB" dirty="0"/>
              <a:t>; major progress in last month on fixes – currently in merging/testing phase.</a:t>
            </a:r>
          </a:p>
          <a:p>
            <a:endParaRPr lang="en-GB" dirty="0"/>
          </a:p>
          <a:p>
            <a:r>
              <a:rPr lang="en-GB" dirty="0"/>
              <a:t>UX improvements: e.g., H5P library installation. Currently admin needs to pre-install libraries manually before less privileged users can see them – working on automating this.</a:t>
            </a:r>
          </a:p>
          <a:p>
            <a:endParaRPr lang="en-GB" dirty="0"/>
          </a:p>
          <a:p>
            <a:r>
              <a:rPr lang="en-GB" dirty="0" err="1"/>
              <a:t>Knockplop</a:t>
            </a:r>
            <a:r>
              <a:rPr lang="en-GB" dirty="0"/>
              <a:t> doesn’t scale to more users well, due to peer-to-peer connectivity. Multiparty meeting instead uses a central server to aggregate many users’ connections.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6961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Possibly combine critical and production deployments: currently working out process so as not to interfere with platform usage.</a:t>
            </a:r>
          </a:p>
          <a:p>
            <a:endParaRPr lang="en-GB" dirty="0"/>
          </a:p>
          <a:p>
            <a:r>
              <a:rPr lang="en-GB" dirty="0"/>
              <a:t>Addition/integration of new tools should be pedagogically-led, with clear use cases, or, rarely, technically-led (tool “replacements” only, </a:t>
            </a:r>
            <a:r>
              <a:rPr lang="en-GB" dirty="0" err="1"/>
              <a:t>e</a:t>
            </a:r>
            <a:r>
              <a:rPr lang="en-GB" err="1"/>
              <a:t>.</a:t>
            </a:r>
            <a:r>
              <a:rPr lang="en-GB"/>
              <a:t>g., </a:t>
            </a:r>
            <a:r>
              <a:rPr lang="en-GB" dirty="0"/>
              <a:t>motivation for Multiparty Meeting to improve </a:t>
            </a:r>
            <a:r>
              <a:rPr lang="en-GB" dirty="0" err="1"/>
              <a:t>Knockplop</a:t>
            </a:r>
            <a:r>
              <a:rPr lang="en-GB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4935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4603ab98ae_2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" name="Google Shape;83;g4603ab98ae_2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g4603ab98ae_2_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07243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ctr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2018. 12. 20.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2020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2018. 12. 20.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2018. 12. 20.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20/12/2018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367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2018. 12. 20.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cs3.infn.it/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mailto:Contact@lists.up2university.e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spreadsheets/d/1sbdofqggjqn2uyM_1a1ZmchNXCLjW3rAq3UNK3mW0XE/edit?usp=sharing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7876" y="1265689"/>
            <a:ext cx="9144000" cy="1785335"/>
          </a:xfrm>
        </p:spPr>
        <p:txBody>
          <a:bodyPr>
            <a:normAutofit/>
          </a:bodyPr>
          <a:lstStyle/>
          <a:p>
            <a:r>
              <a:rPr lang="pt-BR" sz="5400" dirty="0">
                <a:solidFill>
                  <a:schemeClr val="accent2"/>
                </a:solidFill>
              </a:rPr>
              <a:t>Up2U Update </a:t>
            </a:r>
            <a:r>
              <a:rPr lang="pt-BR" sz="5400" dirty="0" err="1">
                <a:solidFill>
                  <a:schemeClr val="accent2"/>
                </a:solidFill>
              </a:rPr>
              <a:t>Webinar</a:t>
            </a:r>
            <a:r>
              <a:rPr lang="pt-BR" sz="5400" dirty="0">
                <a:solidFill>
                  <a:schemeClr val="accent2"/>
                </a:solidFill>
              </a:rPr>
              <a:t> #2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020208"/>
            <a:ext cx="9144000" cy="1166648"/>
          </a:xfrm>
        </p:spPr>
        <p:txBody>
          <a:bodyPr>
            <a:normAutofit/>
          </a:bodyPr>
          <a:lstStyle/>
          <a:p>
            <a:pPr algn="l">
              <a:spcBef>
                <a:spcPts val="4000"/>
              </a:spcBef>
            </a:pPr>
            <a:br>
              <a:rPr lang="pt-BR" dirty="0"/>
            </a:b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524000" y="5186855"/>
            <a:ext cx="9144000" cy="96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4000"/>
              </a:spcBef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20/12/2018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10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968500" y="2270124"/>
            <a:ext cx="920749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/>
              <a:buChar char="•"/>
            </a:pPr>
            <a:endParaRPr lang="en-US" dirty="0"/>
          </a:p>
          <a:p>
            <a:pPr marL="914400" lvl="1" indent="-457200">
              <a:buFont typeface="Arial"/>
              <a:buChar char="•"/>
            </a:pPr>
            <a:endParaRPr lang="en-US" dirty="0"/>
          </a:p>
          <a:p>
            <a:pPr marL="914400" lvl="1" indent="-457200">
              <a:buFont typeface="Arial"/>
              <a:buChar char="•"/>
            </a:pPr>
            <a:r>
              <a:rPr lang="en-US" dirty="0"/>
              <a:t>OCM tests between GWDG and KTU</a:t>
            </a:r>
          </a:p>
          <a:p>
            <a:pPr marL="914400" lvl="1" indent="-457200">
              <a:buFont typeface="Arial"/>
              <a:buChar char="•"/>
            </a:pPr>
            <a:r>
              <a:rPr lang="en-US" dirty="0"/>
              <a:t>Next tests: </a:t>
            </a:r>
          </a:p>
          <a:p>
            <a:pPr marL="1257300" lvl="2" indent="-342900">
              <a:buAutoNum type="arabicPeriod"/>
            </a:pPr>
            <a:r>
              <a:rPr lang="en-US" sz="1600" dirty="0"/>
              <a:t>testing between </a:t>
            </a:r>
            <a:r>
              <a:rPr lang="en-US" sz="1600" dirty="0" err="1"/>
              <a:t>Uvigo</a:t>
            </a:r>
            <a:r>
              <a:rPr lang="en-US" sz="1600" dirty="0"/>
              <a:t> and KIFU [OC] -&gt; [NC] </a:t>
            </a:r>
          </a:p>
          <a:p>
            <a:pPr lvl="2"/>
            <a:r>
              <a:rPr lang="en-US" sz="1600" dirty="0"/>
              <a:t>2.    testing between [</a:t>
            </a:r>
            <a:r>
              <a:rPr lang="en-US" sz="1600" dirty="0" err="1"/>
              <a:t>CERNBox</a:t>
            </a:r>
            <a:r>
              <a:rPr lang="en-US" sz="1600" dirty="0"/>
              <a:t>] -&gt; [OC] on CERN </a:t>
            </a:r>
          </a:p>
          <a:p>
            <a:pPr marL="914400" lvl="1" indent="-457200">
              <a:buFont typeface="Arial"/>
              <a:buChar char="•"/>
            </a:pPr>
            <a:endParaRPr lang="en-US" dirty="0"/>
          </a:p>
          <a:p>
            <a:pPr marL="914400" lvl="1" indent="-457200">
              <a:buFont typeface="Arial"/>
              <a:buChar char="•"/>
            </a:pPr>
            <a:r>
              <a:rPr lang="en-US" dirty="0"/>
              <a:t>Full report of OCM testing at the CS3 2019 -- end of January: </a:t>
            </a:r>
            <a:r>
              <a:rPr lang="en-US" dirty="0">
                <a:hlinkClick r:id="rId2"/>
              </a:rPr>
              <a:t>http://cs3.infn.it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365374" y="1000125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TASK 3.2</a:t>
            </a:r>
          </a:p>
        </p:txBody>
      </p:sp>
    </p:spTree>
    <p:extLst>
      <p:ext uri="{BB962C8B-B14F-4D97-AF65-F5344CB8AC3E}">
        <p14:creationId xmlns:p14="http://schemas.microsoft.com/office/powerpoint/2010/main" val="3194877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7876" y="1265689"/>
            <a:ext cx="9144000" cy="1785335"/>
          </a:xfrm>
        </p:spPr>
        <p:txBody>
          <a:bodyPr>
            <a:normAutofit/>
          </a:bodyPr>
          <a:lstStyle/>
          <a:p>
            <a:r>
              <a:rPr lang="pt-BR" sz="5400" dirty="0">
                <a:solidFill>
                  <a:schemeClr val="accent2"/>
                </a:solidFill>
              </a:rPr>
              <a:t>WP4 </a:t>
            </a:r>
            <a:r>
              <a:rPr lang="pt-BR" sz="5400" dirty="0" err="1">
                <a:solidFill>
                  <a:schemeClr val="accent2"/>
                </a:solidFill>
              </a:rPr>
              <a:t>Webinar</a:t>
            </a:r>
            <a:r>
              <a:rPr lang="pt-BR" sz="5400" dirty="0">
                <a:solidFill>
                  <a:schemeClr val="accent2"/>
                </a:solidFill>
              </a:rPr>
              <a:t> Update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020208"/>
            <a:ext cx="9144000" cy="1166648"/>
          </a:xfrm>
        </p:spPr>
        <p:txBody>
          <a:bodyPr>
            <a:normAutofit/>
          </a:bodyPr>
          <a:lstStyle/>
          <a:p>
            <a:pPr algn="l">
              <a:spcBef>
                <a:spcPts val="4000"/>
              </a:spcBef>
            </a:pPr>
            <a:br>
              <a:rPr lang="pt-BR" dirty="0"/>
            </a:b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524000" y="5186855"/>
            <a:ext cx="9144000" cy="96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4000"/>
              </a:spcBef>
            </a:pPr>
            <a:r>
              <a:rPr lang="pt-BR" dirty="0"/>
              <a:t>Up2U Update</a:t>
            </a:r>
          </a:p>
        </p:txBody>
      </p:sp>
    </p:spTree>
    <p:extLst>
      <p:ext uri="{BB962C8B-B14F-4D97-AF65-F5344CB8AC3E}">
        <p14:creationId xmlns:p14="http://schemas.microsoft.com/office/powerpoint/2010/main" val="30603709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94165-D703-904F-87F0-0B8735520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Platform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1B2110-4FF0-5749-A652-96B2D697FB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Active development/</a:t>
            </a:r>
            <a:r>
              <a:rPr lang="en-US" dirty="0" err="1"/>
              <a:t>bugfixing</a:t>
            </a:r>
            <a:endParaRPr lang="en-US" dirty="0"/>
          </a:p>
          <a:p>
            <a:pPr lvl="1"/>
            <a:r>
              <a:rPr lang="en-US" dirty="0"/>
              <a:t>Critical issues for pilots</a:t>
            </a:r>
          </a:p>
          <a:p>
            <a:pPr lvl="1"/>
            <a:r>
              <a:rPr lang="en-US" dirty="0"/>
              <a:t>Feedback for MVP#2</a:t>
            </a:r>
          </a:p>
          <a:p>
            <a:pPr lvl="1"/>
            <a:r>
              <a:rPr lang="en-US" dirty="0"/>
              <a:t>User experience improvements</a:t>
            </a:r>
          </a:p>
          <a:p>
            <a:r>
              <a:rPr lang="en-US" dirty="0"/>
              <a:t>New tool: Multiparty Meeting</a:t>
            </a:r>
          </a:p>
          <a:p>
            <a:pPr lvl="1"/>
            <a:r>
              <a:rPr lang="en-US" dirty="0"/>
              <a:t>Possible replacement for </a:t>
            </a:r>
            <a:r>
              <a:rPr lang="en-US" dirty="0" err="1"/>
              <a:t>Knockplop</a:t>
            </a:r>
            <a:endParaRPr lang="en-US" dirty="0"/>
          </a:p>
          <a:p>
            <a:pPr lvl="1"/>
            <a:r>
              <a:rPr lang="en-US" dirty="0"/>
              <a:t>Designed to handle more users</a:t>
            </a:r>
          </a:p>
          <a:p>
            <a:pPr lvl="1"/>
            <a:r>
              <a:rPr lang="en-US" dirty="0"/>
              <a:t>Test instance deployed, integration testing soon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FE9D3C-5026-CC46-86D4-06A7D6BE7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07CC1B-4CAC-5443-8BA0-0EE7B072D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521897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GB" dirty="0"/>
              <a:t>Deploy critical fixes ASAP</a:t>
            </a:r>
          </a:p>
          <a:p>
            <a:pPr>
              <a:buBlip>
                <a:blip r:embed="rId3"/>
              </a:buBlip>
            </a:pPr>
            <a:r>
              <a:rPr lang="en-GB" dirty="0"/>
              <a:t>Deploy updated production version ideally this year</a:t>
            </a:r>
          </a:p>
          <a:p>
            <a:pPr lvl="1"/>
            <a:r>
              <a:rPr lang="en-GB" dirty="0"/>
              <a:t>i.e., also ASAP</a:t>
            </a:r>
          </a:p>
          <a:p>
            <a:r>
              <a:rPr lang="en-GB" dirty="0"/>
              <a:t>Formalise structure/process for new tools</a:t>
            </a:r>
          </a:p>
          <a:p>
            <a:pPr marL="0" indent="0">
              <a:buNone/>
            </a:pPr>
            <a:endParaRPr lang="en-GB" dirty="0"/>
          </a:p>
          <a:p>
            <a:pPr>
              <a:buBlip>
                <a:blip r:embed="rId3"/>
              </a:buBlip>
            </a:pPr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13</a:t>
            </a:fld>
            <a:endParaRPr lang="pt-B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71A2083-61C0-D14C-9A88-13F6BFA3E8A5}"/>
              </a:ext>
            </a:extLst>
          </p:cNvPr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 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E16BB4D-D479-8E43-9B8E-EC5BA7A8AC1D}"/>
              </a:ext>
            </a:extLst>
          </p:cNvPr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1741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>
            <a:spLocks noGrp="1"/>
          </p:cNvSpPr>
          <p:nvPr>
            <p:ph type="ctrTitle"/>
          </p:nvPr>
        </p:nvSpPr>
        <p:spPr>
          <a:xfrm>
            <a:off x="1524000" y="197099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b" anchorCtr="0">
            <a:no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ts val="3300"/>
            </a:pPr>
            <a:r>
              <a:rPr lang="en" dirty="0"/>
              <a:t>Up2U</a:t>
            </a:r>
            <a:r>
              <a:rPr lang="en" baseline="30000" dirty="0"/>
              <a:t> </a:t>
            </a:r>
            <a:r>
              <a:rPr lang="en" dirty="0"/>
              <a:t> </a:t>
            </a:r>
            <a:br>
              <a:rPr lang="en" dirty="0"/>
            </a:br>
            <a:r>
              <a:rPr lang="en" dirty="0"/>
              <a:t>monthly webinar 20/12/18</a:t>
            </a:r>
            <a:br>
              <a:rPr lang="en" dirty="0"/>
            </a:br>
            <a:r>
              <a:rPr lang="en" dirty="0"/>
              <a:t>WP5</a:t>
            </a:r>
            <a:endParaRPr dirty="0"/>
          </a:p>
        </p:txBody>
      </p:sp>
      <p:sp>
        <p:nvSpPr>
          <p:cNvPr id="87" name="Google Shape;87;p18"/>
          <p:cNvSpPr txBox="1">
            <a:spLocks noGrp="1"/>
          </p:cNvSpPr>
          <p:nvPr>
            <p:ph type="subTitle" idx="1"/>
          </p:nvPr>
        </p:nvSpPr>
        <p:spPr>
          <a:xfrm>
            <a:off x="1599235" y="4702900"/>
            <a:ext cx="9144000" cy="165576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t" anchorCtr="0">
            <a:no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ts val="1800"/>
            </a:pPr>
            <a:r>
              <a:rPr lang="en" sz="1467"/>
              <a:t>Stefano Lariccia</a:t>
            </a:r>
            <a:endParaRPr sz="1467"/>
          </a:p>
          <a:p>
            <a:pPr>
              <a:spcBef>
                <a:spcPts val="1067"/>
              </a:spcBef>
              <a:buClr>
                <a:schemeClr val="dk1"/>
              </a:buClr>
              <a:buSzPts val="1800"/>
            </a:pPr>
            <a:r>
              <a:rPr lang="en" sz="1467"/>
              <a:t>UROMA</a:t>
            </a:r>
            <a:endParaRPr sz="1467"/>
          </a:p>
        </p:txBody>
      </p:sp>
      <p:sp>
        <p:nvSpPr>
          <p:cNvPr id="88" name="Google Shape;88;p1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r>
              <a:rPr lang="en" sz="1467"/>
              <a:t>29/09/2017</a:t>
            </a:r>
            <a:endParaRPr sz="1467"/>
          </a:p>
        </p:txBody>
      </p:sp>
      <p:sp>
        <p:nvSpPr>
          <p:cNvPr id="89" name="Google Shape;89;p1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endParaRPr sz="1467"/>
          </a:p>
        </p:txBody>
      </p:sp>
      <p:sp>
        <p:nvSpPr>
          <p:cNvPr id="90" name="Google Shape;90;p1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fld id="{00000000-1234-1234-1234-123412341234}" type="slidenum">
              <a:rPr lang="en" sz="1467"/>
              <a:pPr/>
              <a:t>14</a:t>
            </a:fld>
            <a:endParaRPr sz="1467"/>
          </a:p>
        </p:txBody>
      </p:sp>
    </p:spTree>
    <p:extLst>
      <p:ext uri="{BB962C8B-B14F-4D97-AF65-F5344CB8AC3E}">
        <p14:creationId xmlns:p14="http://schemas.microsoft.com/office/powerpoint/2010/main" val="16883768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r>
              <a:rPr lang="en" sz="1467"/>
              <a:t>21/11/2018</a:t>
            </a:r>
            <a:endParaRPr sz="1467"/>
          </a:p>
        </p:txBody>
      </p:sp>
      <p:sp>
        <p:nvSpPr>
          <p:cNvPr id="96" name="Google Shape;96;p19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endParaRPr sz="1467"/>
          </a:p>
        </p:txBody>
      </p:sp>
      <p:sp>
        <p:nvSpPr>
          <p:cNvPr id="97" name="Google Shape;97;p19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fld id="{00000000-1234-1234-1234-123412341234}" type="slidenum">
              <a:rPr lang="en" sz="1467"/>
              <a:pPr/>
              <a:t>15</a:t>
            </a:fld>
            <a:endParaRPr sz="1467"/>
          </a:p>
        </p:txBody>
      </p:sp>
      <p:sp>
        <p:nvSpPr>
          <p:cNvPr id="98" name="Google Shape;98;p19"/>
          <p:cNvSpPr txBox="1"/>
          <p:nvPr/>
        </p:nvSpPr>
        <p:spPr>
          <a:xfrm>
            <a:off x="1968500" y="1524000"/>
            <a:ext cx="9207600" cy="47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marL="457189" indent="-457189">
              <a:buClr>
                <a:schemeClr val="dk1"/>
              </a:buClr>
              <a:buSzPts val="2400"/>
              <a:buFont typeface="Arial"/>
              <a:buChar char="•"/>
            </a:pPr>
            <a:r>
              <a:rPr lang="en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Contribution to D7.3 and D8.3</a:t>
            </a:r>
            <a:endParaRPr sz="1467"/>
          </a:p>
          <a:p>
            <a:pPr marL="457189" indent="-457189">
              <a:buClr>
                <a:schemeClr val="dk1"/>
              </a:buClr>
              <a:buSzPts val="2400"/>
              <a:buFont typeface="Arial"/>
              <a:buChar char="•"/>
            </a:pPr>
            <a:r>
              <a:rPr lang="en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Pilots planning</a:t>
            </a:r>
            <a:endParaRPr sz="1467"/>
          </a:p>
          <a:p>
            <a:pPr marL="457189" indent="-457189">
              <a:buClr>
                <a:schemeClr val="dk1"/>
              </a:buClr>
              <a:buSzPts val="2400"/>
              <a:buFont typeface="Arial"/>
              <a:buChar char="•"/>
            </a:pPr>
            <a:r>
              <a:rPr lang="en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Learning Units preparation</a:t>
            </a:r>
            <a:endParaRPr sz="1467"/>
          </a:p>
          <a:p>
            <a:pPr marL="914377" lvl="1" indent="-448722">
              <a:buClr>
                <a:schemeClr val="dk1"/>
              </a:buClr>
              <a:buSzPts val="2100"/>
              <a:buFont typeface="Arial"/>
              <a:buChar char="•"/>
            </a:pPr>
            <a:r>
              <a:rPr lang="e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Unit 1: New pedagogic paradigm. An introduction to Trialogic learning methods (</a:t>
            </a:r>
            <a:r>
              <a:rPr lang="en" sz="2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COMPLETED</a:t>
            </a:r>
            <a:r>
              <a:rPr lang="e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467"/>
          </a:p>
          <a:p>
            <a:pPr marL="914377" lvl="1" indent="-448722">
              <a:buClr>
                <a:schemeClr val="dk1"/>
              </a:buClr>
              <a:buSzPts val="2100"/>
              <a:buFont typeface="Arial"/>
              <a:buChar char="•"/>
            </a:pPr>
            <a:r>
              <a:rPr lang="e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Unit 2: Language Processing. How to manage words on the web. (</a:t>
            </a:r>
            <a:r>
              <a:rPr lang="en" sz="2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COMPLETED</a:t>
            </a:r>
            <a:r>
              <a:rPr lang="e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467"/>
          </a:p>
          <a:p>
            <a:pPr marL="914377" lvl="1" indent="-448722">
              <a:buClr>
                <a:schemeClr val="dk1"/>
              </a:buClr>
              <a:buSzPts val="2100"/>
              <a:buFont typeface="Arial"/>
              <a:buChar char="•"/>
            </a:pPr>
            <a:r>
              <a:rPr lang="e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Unit 3: Language analysis  and Critical Thinking. How to increase you ability to produce texts and videoclips (</a:t>
            </a:r>
            <a:r>
              <a:rPr lang="en" sz="2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drafted, in progress</a:t>
            </a:r>
            <a:r>
              <a:rPr lang="e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9"/>
          <p:cNvSpPr txBox="1"/>
          <p:nvPr/>
        </p:nvSpPr>
        <p:spPr>
          <a:xfrm>
            <a:off x="2333608" y="730225"/>
            <a:ext cx="72232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r>
              <a:rPr lang="en" sz="4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MONTH 23, November 2018 </a:t>
            </a:r>
            <a:endParaRPr sz="1467"/>
          </a:p>
        </p:txBody>
      </p:sp>
    </p:spTree>
    <p:extLst>
      <p:ext uri="{BB962C8B-B14F-4D97-AF65-F5344CB8AC3E}">
        <p14:creationId xmlns:p14="http://schemas.microsoft.com/office/powerpoint/2010/main" val="19785773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0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r>
              <a:rPr lang="en" sz="1467"/>
              <a:t>21/11/2018</a:t>
            </a:r>
            <a:endParaRPr sz="1467"/>
          </a:p>
        </p:txBody>
      </p:sp>
      <p:sp>
        <p:nvSpPr>
          <p:cNvPr id="105" name="Google Shape;105;p20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endParaRPr sz="1467"/>
          </a:p>
        </p:txBody>
      </p:sp>
      <p:sp>
        <p:nvSpPr>
          <p:cNvPr id="106" name="Google Shape;106;p20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fld id="{00000000-1234-1234-1234-123412341234}" type="slidenum">
              <a:rPr lang="en" sz="1467"/>
              <a:pPr/>
              <a:t>16</a:t>
            </a:fld>
            <a:endParaRPr sz="1467"/>
          </a:p>
        </p:txBody>
      </p:sp>
      <p:sp>
        <p:nvSpPr>
          <p:cNvPr id="107" name="Google Shape;107;p20"/>
          <p:cNvSpPr txBox="1"/>
          <p:nvPr/>
        </p:nvSpPr>
        <p:spPr>
          <a:xfrm>
            <a:off x="1889133" y="1988983"/>
            <a:ext cx="9207600" cy="40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marL="457189" indent="-457189">
              <a:buClr>
                <a:schemeClr val="dk1"/>
              </a:buClr>
              <a:buSzPts val="2400"/>
              <a:buFont typeface="Arial"/>
              <a:buChar char="•"/>
            </a:pPr>
            <a:r>
              <a:rPr lang="en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Supporting Pilots from a pedagogical point of view</a:t>
            </a:r>
            <a:endParaRPr sz="1467"/>
          </a:p>
          <a:p>
            <a:pPr marL="1219170" lvl="1" indent="-457189">
              <a:buClr>
                <a:schemeClr val="dk1"/>
              </a:buClr>
              <a:buSzPts val="1800"/>
              <a:buFont typeface="Arial"/>
              <a:buChar char="•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WP5 Sub-WorkGroup setup  </a:t>
            </a:r>
            <a:endParaRPr sz="1467"/>
          </a:p>
          <a:p>
            <a:pPr marL="1219170" lvl="1" indent="-457189">
              <a:buClr>
                <a:schemeClr val="dk1"/>
              </a:buClr>
              <a:buSzPts val="1800"/>
              <a:buFont typeface="Arial"/>
              <a:buChar char="•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Greek Pilots</a:t>
            </a:r>
            <a:endParaRPr sz="1467"/>
          </a:p>
          <a:p>
            <a:pPr marL="1219170" lvl="1" indent="-457189">
              <a:buClr>
                <a:schemeClr val="dk1"/>
              </a:buClr>
              <a:buSzPts val="1800"/>
              <a:buFont typeface="Arial"/>
              <a:buChar char="•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Lithuanian pilots collaboration and supporting activity to be started)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19170" lvl="1" indent="-457189">
              <a:buClr>
                <a:schemeClr val="dk1"/>
              </a:buClr>
              <a:buSzPts val="1800"/>
              <a:buFont typeface="Arial"/>
              <a:buChar char="•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Monitoring Task 5.4 (Portuguese pilots?)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09585" indent="-507987"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Providing models to collect and analyse data </a:t>
            </a:r>
            <a:endParaRPr sz="3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19170" lvl="1" indent="-457189">
              <a:buClr>
                <a:schemeClr val="dk1"/>
              </a:buClr>
              <a:buSzPts val="1800"/>
              <a:buFont typeface="Arial"/>
              <a:buChar char="•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Starting activity on evaluation models based on data collection; exploring LRS query methods and potential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19170" lvl="1" indent="-457189">
              <a:buClr>
                <a:schemeClr val="dk1"/>
              </a:buClr>
              <a:buSzPts val="1800"/>
              <a:buFont typeface="Arial"/>
              <a:buChar char="•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Exploring how Jupyter Notebooks can be supportive for tracking Informal Learning activities</a:t>
            </a:r>
            <a:b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189" indent="-253994">
              <a:buClr>
                <a:schemeClr val="dk1"/>
              </a:buClr>
              <a:buSzPts val="2400"/>
            </a:pPr>
            <a:endParaRPr sz="3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0"/>
          <p:cNvSpPr txBox="1"/>
          <p:nvPr/>
        </p:nvSpPr>
        <p:spPr>
          <a:xfrm>
            <a:off x="2365375" y="1000126"/>
            <a:ext cx="7223125" cy="707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r>
              <a:rPr lang="en" sz="4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RIGHT NOW, MONTH 24</a:t>
            </a:r>
            <a:endParaRPr sz="1467"/>
          </a:p>
        </p:txBody>
      </p:sp>
    </p:spTree>
    <p:extLst>
      <p:ext uri="{BB962C8B-B14F-4D97-AF65-F5344CB8AC3E}">
        <p14:creationId xmlns:p14="http://schemas.microsoft.com/office/powerpoint/2010/main" val="35796425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r>
              <a:rPr lang="en" sz="1467"/>
              <a:t>21/11/2018</a:t>
            </a:r>
            <a:endParaRPr sz="1467"/>
          </a:p>
        </p:txBody>
      </p:sp>
      <p:sp>
        <p:nvSpPr>
          <p:cNvPr id="114" name="Google Shape;114;p2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endParaRPr sz="1467"/>
          </a:p>
        </p:txBody>
      </p:sp>
      <p:sp>
        <p:nvSpPr>
          <p:cNvPr id="115" name="Google Shape;115;p2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fld id="{00000000-1234-1234-1234-123412341234}" type="slidenum">
              <a:rPr lang="en" sz="1467"/>
              <a:pPr/>
              <a:t>17</a:t>
            </a:fld>
            <a:endParaRPr sz="1467"/>
          </a:p>
        </p:txBody>
      </p:sp>
      <p:sp>
        <p:nvSpPr>
          <p:cNvPr id="116" name="Google Shape;116;p21"/>
          <p:cNvSpPr txBox="1"/>
          <p:nvPr/>
        </p:nvSpPr>
        <p:spPr>
          <a:xfrm>
            <a:off x="1968500" y="2270132"/>
            <a:ext cx="9207600" cy="35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marL="457189" indent="-457189">
              <a:buClr>
                <a:schemeClr val="dk1"/>
              </a:buClr>
              <a:buSzPts val="2400"/>
              <a:buFont typeface="Arial"/>
              <a:buChar char="•"/>
            </a:pPr>
            <a:r>
              <a:rPr lang="en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CommonSpaces into Up2U ecosystem</a:t>
            </a:r>
            <a:endParaRPr sz="1467"/>
          </a:p>
          <a:p>
            <a:pPr marL="914377" lvl="1" indent="-457189">
              <a:buClr>
                <a:schemeClr val="dk1"/>
              </a:buClr>
              <a:buSzPts val="1800"/>
              <a:buFont typeface="Arial"/>
              <a:buChar char="•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“Light” integration of existing Jupyter notebook; translation; adaptation of selected Notebooks</a:t>
            </a:r>
            <a:endParaRPr sz="1467"/>
          </a:p>
          <a:p>
            <a:pPr marL="914377" lvl="1" indent="-457189">
              <a:buClr>
                <a:schemeClr val="dk1"/>
              </a:buClr>
              <a:buSzPts val="1800"/>
              <a:buFont typeface="Arial"/>
              <a:buChar char="•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Italian University as a Hub will provide “flipped” courses for Italian secondary schools based on CommonSpaces. This will start on February, in parallel with GARR coordinated Pilot. We expect an high innovation rate and a reduced number of schools</a:t>
            </a:r>
            <a:endParaRPr sz="3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21"/>
          <p:cNvSpPr txBox="1"/>
          <p:nvPr/>
        </p:nvSpPr>
        <p:spPr>
          <a:xfrm>
            <a:off x="2365375" y="1000126"/>
            <a:ext cx="7223125" cy="707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r>
              <a:rPr lang="en" sz="4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RIGHT NOW, MONTH 24</a:t>
            </a:r>
            <a:endParaRPr sz="1467"/>
          </a:p>
        </p:txBody>
      </p:sp>
    </p:spTree>
    <p:extLst>
      <p:ext uri="{BB962C8B-B14F-4D97-AF65-F5344CB8AC3E}">
        <p14:creationId xmlns:p14="http://schemas.microsoft.com/office/powerpoint/2010/main" val="18059197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970993"/>
            <a:ext cx="9144000" cy="2387600"/>
          </a:xfrm>
        </p:spPr>
        <p:txBody>
          <a:bodyPr>
            <a:normAutofit/>
          </a:bodyPr>
          <a:lstStyle/>
          <a:p>
            <a:r>
              <a:rPr lang="en-GB" sz="4400" b="1" dirty="0"/>
              <a:t>Up2U</a:t>
            </a:r>
            <a:r>
              <a:rPr lang="en-GB" sz="4400" b="1" baseline="30000" dirty="0"/>
              <a:t> </a:t>
            </a:r>
            <a:r>
              <a:rPr lang="en-GB" sz="4400" b="1" dirty="0"/>
              <a:t> </a:t>
            </a:r>
            <a:br>
              <a:rPr lang="en-GB" sz="4400" b="1" dirty="0"/>
            </a:br>
            <a:r>
              <a:rPr lang="en-US" sz="4400" b="1" dirty="0"/>
              <a:t>monthly webinar</a:t>
            </a:r>
            <a:br>
              <a:rPr lang="en-GB" sz="4400" b="1" dirty="0"/>
            </a:br>
            <a:r>
              <a:rPr lang="en-GB" sz="4400" b="1" dirty="0"/>
              <a:t>SMC</a:t>
            </a:r>
            <a:endParaRPr lang="en-GB" sz="4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99235" y="4702899"/>
            <a:ext cx="9144000" cy="1655762"/>
          </a:xfrm>
        </p:spPr>
        <p:txBody>
          <a:bodyPr/>
          <a:lstStyle/>
          <a:p>
            <a:endParaRPr lang="en-GB" dirty="0"/>
          </a:p>
          <a:p>
            <a:r>
              <a:rPr lang="en-GB" dirty="0"/>
              <a:t>Mary Grammatikou</a:t>
            </a:r>
          </a:p>
          <a:p>
            <a:r>
              <a:rPr lang="en-GB" dirty="0"/>
              <a:t>NTUA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19/12/2018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5190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20/12/2018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19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373186" y="1534390"/>
            <a:ext cx="920749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/>
              <a:buChar char="•"/>
            </a:pPr>
            <a:endParaRPr lang="en-US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/>
              <a:t>A meeting with SMC members took place in November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/>
              <a:t>SMC members decided to add new external  members in the Committee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/>
              <a:t>Some proposals have already arrived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3200" dirty="0"/>
              <a:t>this will close in January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/>
              <a:t>Discussions on how the national SMCs will be contacted for supporting the pilots </a:t>
            </a:r>
          </a:p>
          <a:p>
            <a:pPr lvl="1"/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365374" y="1000125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SMC Status</a:t>
            </a:r>
          </a:p>
        </p:txBody>
      </p:sp>
    </p:spTree>
    <p:extLst>
      <p:ext uri="{BB962C8B-B14F-4D97-AF65-F5344CB8AC3E}">
        <p14:creationId xmlns:p14="http://schemas.microsoft.com/office/powerpoint/2010/main" val="4256444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970993"/>
            <a:ext cx="9144000" cy="2387600"/>
          </a:xfrm>
        </p:spPr>
        <p:txBody>
          <a:bodyPr>
            <a:normAutofit/>
          </a:bodyPr>
          <a:lstStyle/>
          <a:p>
            <a:r>
              <a:rPr lang="en-GB" sz="4400" b="1" dirty="0"/>
              <a:t>Up2U</a:t>
            </a:r>
            <a:r>
              <a:rPr lang="en-GB" sz="4400" b="1" baseline="30000" dirty="0"/>
              <a:t> </a:t>
            </a:r>
            <a:r>
              <a:rPr lang="en-GB" sz="4400" b="1" dirty="0"/>
              <a:t> </a:t>
            </a:r>
            <a:br>
              <a:rPr lang="en-GB" sz="4400" b="1" dirty="0"/>
            </a:br>
            <a:r>
              <a:rPr lang="en-US" sz="4400" b="1" dirty="0"/>
              <a:t>monthly webinar</a:t>
            </a:r>
            <a:br>
              <a:rPr lang="en-GB" sz="4400" b="1" dirty="0"/>
            </a:br>
            <a:r>
              <a:rPr lang="en-GB" sz="4400" b="1" dirty="0"/>
              <a:t>WP1</a:t>
            </a:r>
            <a:endParaRPr lang="en-GB" sz="4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99235" y="4702899"/>
            <a:ext cx="9144000" cy="1655762"/>
          </a:xfrm>
        </p:spPr>
        <p:txBody>
          <a:bodyPr/>
          <a:lstStyle/>
          <a:p>
            <a:endParaRPr lang="en-GB" dirty="0"/>
          </a:p>
          <a:p>
            <a:r>
              <a:rPr lang="en-GB" dirty="0"/>
              <a:t>Erik </a:t>
            </a:r>
            <a:r>
              <a:rPr lang="en-GB" dirty="0" err="1"/>
              <a:t>Kikkenborg</a:t>
            </a:r>
            <a:endParaRPr lang="en-GB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19/12/2018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35958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20/12/2018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20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968500" y="2270124"/>
            <a:ext cx="9207499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/>
              <a:buChar char="•"/>
            </a:pPr>
            <a:endParaRPr lang="en-US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/>
              <a:t>Suggestions will be given to pilot countries for Module 2 preparation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/>
              <a:t>User scenarios to be approved for Module 2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/>
              <a:t>Proposed videos to be discussed for the training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/>
              <a:t>How MOOCs could </a:t>
            </a:r>
            <a:r>
              <a:rPr lang="en-US" sz="3200"/>
              <a:t>support Up2U training  </a:t>
            </a:r>
            <a:endParaRPr lang="en-US" sz="32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365374" y="1000125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42353486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WP6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/>
              <a:t>Update Dec. 18</a:t>
            </a:r>
          </a:p>
          <a:p>
            <a:r>
              <a:rPr lang="pt-BR" dirty="0" err="1"/>
              <a:t>Gabriella</a:t>
            </a:r>
            <a:r>
              <a:rPr lang="pt-BR" dirty="0"/>
              <a:t> </a:t>
            </a:r>
            <a:r>
              <a:rPr lang="pt-BR" dirty="0" err="1"/>
              <a:t>Paolini</a:t>
            </a:r>
            <a:endParaRPr lang="pt-BR" dirty="0"/>
          </a:p>
          <a:p>
            <a:r>
              <a:rPr lang="pt-BR" dirty="0"/>
              <a:t>GARR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13D41-3B10-534A-9A88-69A7D9BD01C0}" type="datetime1">
              <a:rPr lang="pt-PT" smtClean="0"/>
              <a:t>20/12/18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err="1"/>
              <a:t>Webinar</a:t>
            </a:r>
            <a:r>
              <a:rPr lang="pt-BR" dirty="0"/>
              <a:t> – Gabriella Paolini GARR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27001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B3691C6-6E6C-CE44-A28D-F633C1EAF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GDPR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32CB2DD-C1D9-F548-AE91-9D3FAE2BBE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Towards the final step</a:t>
            </a:r>
          </a:p>
          <a:p>
            <a:r>
              <a:rPr lang="en-US" dirty="0"/>
              <a:t>Signature of the </a:t>
            </a:r>
            <a:r>
              <a:rPr lang="it-IT" dirty="0"/>
              <a:t>Joint </a:t>
            </a:r>
            <a:r>
              <a:rPr lang="it-IT" dirty="0" err="1"/>
              <a:t>Controllers</a:t>
            </a:r>
            <a:r>
              <a:rPr lang="it-IT" dirty="0"/>
              <a:t> </a:t>
            </a:r>
            <a:r>
              <a:rPr lang="it-IT" dirty="0" err="1"/>
              <a:t>Agreements</a:t>
            </a:r>
            <a:r>
              <a:rPr lang="it-IT" dirty="0"/>
              <a:t> from </a:t>
            </a:r>
            <a:r>
              <a:rPr lang="en-US" dirty="0"/>
              <a:t>each</a:t>
            </a:r>
            <a:r>
              <a:rPr lang="it-IT" dirty="0"/>
              <a:t> partner</a:t>
            </a:r>
          </a:p>
          <a:p>
            <a:endParaRPr lang="en-US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EDAAEC1-667B-574A-BA88-8AE4385C4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7860D-9A00-214A-9698-1763DF796D95}" type="datetime1">
              <a:rPr lang="pt-PT" smtClean="0"/>
              <a:t>20/12/18</a:t>
            </a:fld>
            <a:endParaRPr lang="pt-BR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758F11A-0008-1A4F-9988-D24BD6824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74E4B15-F37A-8545-AE2E-D26A65704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05792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7DA571B-FFD1-F64B-977B-102217B4B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for Users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1C5733B-CF29-534D-813F-718889F524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collaboration with WP2: a useful and attractive version of WP6 guidelines</a:t>
            </a:r>
          </a:p>
          <a:p>
            <a:pPr lvl="1"/>
            <a:r>
              <a:rPr lang="en-US" dirty="0"/>
              <a:t>Annexes in D6.2  </a:t>
            </a:r>
          </a:p>
          <a:p>
            <a:r>
              <a:rPr lang="en-US" dirty="0"/>
              <a:t>Presentation to the Mozambique NREN </a:t>
            </a:r>
          </a:p>
          <a:p>
            <a:endParaRPr lang="en-US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ED884DF-2E8A-D14E-ACE6-10E1DE258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7860D-9A00-214A-9698-1763DF796D95}" type="datetime1">
              <a:rPr lang="pt-PT" smtClean="0"/>
              <a:t>20/12/18</a:t>
            </a:fld>
            <a:endParaRPr lang="pt-BR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1FA2EA-CA91-5546-A513-22A2997C9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81AF093-17E2-4946-907B-3315959CC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36779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7876" y="1265689"/>
            <a:ext cx="9144000" cy="1785335"/>
          </a:xfrm>
        </p:spPr>
        <p:txBody>
          <a:bodyPr>
            <a:normAutofit fontScale="90000"/>
          </a:bodyPr>
          <a:lstStyle/>
          <a:p>
            <a:r>
              <a:rPr lang="pl-PL" sz="5400" noProof="0" dirty="0">
                <a:solidFill>
                  <a:schemeClr val="accent2"/>
                </a:solidFill>
              </a:rPr>
              <a:t>WP7. </a:t>
            </a:r>
            <a:r>
              <a:rPr lang="en-US" sz="5400" dirty="0">
                <a:solidFill>
                  <a:schemeClr val="accent2"/>
                </a:solidFill>
              </a:rPr>
              <a:t>Pilot coordination and continuous risk assessment</a:t>
            </a:r>
            <a:endParaRPr lang="en-US" sz="5400" noProof="0" dirty="0">
              <a:solidFill>
                <a:schemeClr val="accent2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020208"/>
            <a:ext cx="9144000" cy="1166648"/>
          </a:xfrm>
        </p:spPr>
        <p:txBody>
          <a:bodyPr>
            <a:normAutofit fontScale="85000" lnSpcReduction="20000"/>
          </a:bodyPr>
          <a:lstStyle/>
          <a:p>
            <a:pPr algn="l">
              <a:spcBef>
                <a:spcPts val="4000"/>
              </a:spcBef>
            </a:pPr>
            <a:r>
              <a:rPr lang="en-US" sz="3600" i="1" noProof="0" dirty="0"/>
              <a:t>Michał Zimniewicz</a:t>
            </a:r>
          </a:p>
          <a:p>
            <a:pPr algn="l"/>
            <a:r>
              <a:rPr lang="en-US" sz="3600" noProof="0" dirty="0"/>
              <a:t>Poznan Supercomputing and Networking Center</a:t>
            </a:r>
            <a:br>
              <a:rPr lang="en-US" noProof="0" dirty="0"/>
            </a:br>
            <a:endParaRPr lang="en-US" noProof="0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524000" y="5186855"/>
            <a:ext cx="9144000" cy="96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4000"/>
              </a:spcBef>
            </a:pPr>
            <a:r>
              <a:rPr lang="pl-PL" dirty="0"/>
              <a:t>Up2U Update </a:t>
            </a:r>
            <a:r>
              <a:rPr lang="pl-PL" dirty="0" err="1"/>
              <a:t>Webinar</a:t>
            </a:r>
            <a:br>
              <a:rPr lang="en-US" dirty="0"/>
            </a:br>
            <a:r>
              <a:rPr lang="pl-PL" dirty="0"/>
              <a:t>20th</a:t>
            </a:r>
            <a:r>
              <a:rPr lang="en-US" dirty="0"/>
              <a:t> </a:t>
            </a:r>
            <a:r>
              <a:rPr lang="pl-PL" dirty="0" err="1"/>
              <a:t>December</a:t>
            </a:r>
            <a:r>
              <a:rPr lang="pl-PL" dirty="0"/>
              <a:t> </a:t>
            </a:r>
            <a:r>
              <a:rPr lang="en-US" dirty="0"/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6784386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Pilot </a:t>
            </a:r>
            <a:r>
              <a:rPr lang="pl-PL" dirty="0"/>
              <a:t>Progress</a:t>
            </a:r>
          </a:p>
        </p:txBody>
      </p:sp>
      <p:graphicFrame>
        <p:nvGraphicFramePr>
          <p:cNvPr id="6" name="Symbol zastępczy zawartości 5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804070" cy="39776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60814">
                  <a:extLst>
                    <a:ext uri="{9D8B030D-6E8A-4147-A177-3AD203B41FA5}">
                      <a16:colId xmlns:a16="http://schemas.microsoft.com/office/drawing/2014/main" val="1667793105"/>
                    </a:ext>
                  </a:extLst>
                </a:gridCol>
                <a:gridCol w="2160814">
                  <a:extLst>
                    <a:ext uri="{9D8B030D-6E8A-4147-A177-3AD203B41FA5}">
                      <a16:colId xmlns:a16="http://schemas.microsoft.com/office/drawing/2014/main" val="1532272559"/>
                    </a:ext>
                  </a:extLst>
                </a:gridCol>
                <a:gridCol w="2383972">
                  <a:extLst>
                    <a:ext uri="{9D8B030D-6E8A-4147-A177-3AD203B41FA5}">
                      <a16:colId xmlns:a16="http://schemas.microsoft.com/office/drawing/2014/main" val="3793579541"/>
                    </a:ext>
                  </a:extLst>
                </a:gridCol>
                <a:gridCol w="2204357">
                  <a:extLst>
                    <a:ext uri="{9D8B030D-6E8A-4147-A177-3AD203B41FA5}">
                      <a16:colId xmlns:a16="http://schemas.microsoft.com/office/drawing/2014/main" val="3411213980"/>
                    </a:ext>
                  </a:extLst>
                </a:gridCol>
                <a:gridCol w="1894113">
                  <a:extLst>
                    <a:ext uri="{9D8B030D-6E8A-4147-A177-3AD203B41FA5}">
                      <a16:colId xmlns:a16="http://schemas.microsoft.com/office/drawing/2014/main" val="16405932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Country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CPD Module</a:t>
                      </a:r>
                      <a:r>
                        <a:rPr lang="en-US" baseline="0" dirty="0"/>
                        <a:t> 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Numbers</a:t>
                      </a:r>
                      <a:r>
                        <a:rPr lang="en-US" baseline="0" dirty="0"/>
                        <a:t> of</a:t>
                      </a:r>
                      <a:br>
                        <a:rPr lang="en-US" baseline="0" dirty="0"/>
                      </a:br>
                      <a:r>
                        <a:rPr lang="en-US" baseline="0" dirty="0"/>
                        <a:t>schools / teachers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err="1"/>
                        <a:t>Pilots</a:t>
                      </a:r>
                      <a:br>
                        <a:rPr lang="en-US" baseline="0" dirty="0"/>
                      </a:br>
                      <a:r>
                        <a:rPr lang="en-US" dirty="0"/>
                        <a:t>(CPD Module</a:t>
                      </a:r>
                      <a:r>
                        <a:rPr lang="en-US" baseline="0" dirty="0"/>
                        <a:t> 2)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err="1"/>
                        <a:t>Targeted</a:t>
                      </a:r>
                      <a:r>
                        <a:rPr lang="pl-PL" baseline="0" dirty="0"/>
                        <a:t> </a:t>
                      </a:r>
                      <a:r>
                        <a:rPr lang="pl-PL" baseline="0" dirty="0" err="1"/>
                        <a:t>schools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515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Germany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Q2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Q2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i="1" dirty="0" err="1">
                          <a:solidFill>
                            <a:schemeClr val="tx1"/>
                          </a:solidFill>
                        </a:rPr>
                        <a:t>Private</a:t>
                      </a:r>
                      <a:r>
                        <a:rPr lang="pl-PL" i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pl-PL" i="1" dirty="0" err="1">
                          <a:solidFill>
                            <a:schemeClr val="tx1"/>
                          </a:solidFill>
                        </a:rPr>
                        <a:t>teachers</a:t>
                      </a:r>
                      <a:endParaRPr lang="pl-PL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2282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Greece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Mar – May</a:t>
                      </a:r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 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 / 80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Jan</a:t>
                      </a:r>
                      <a:r>
                        <a:rPr lang="pl-PL" baseline="0" dirty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pl-PL" baseline="0" dirty="0" err="1">
                          <a:solidFill>
                            <a:schemeClr val="tx1"/>
                          </a:solidFill>
                        </a:rPr>
                        <a:t>Feb</a:t>
                      </a:r>
                      <a:r>
                        <a:rPr lang="pl-PL" baseline="0" dirty="0">
                          <a:solidFill>
                            <a:schemeClr val="tx1"/>
                          </a:solidFill>
                        </a:rPr>
                        <a:t> 2019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00376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Hungary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Aug – Sep</a:t>
                      </a:r>
                      <a:r>
                        <a:rPr lang="pl-PL" baseline="0" dirty="0">
                          <a:solidFill>
                            <a:schemeClr val="tx1"/>
                          </a:solidFill>
                        </a:rPr>
                        <a:t> 2018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 / 12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aseline="0" dirty="0" err="1">
                          <a:solidFill>
                            <a:schemeClr val="tx1"/>
                          </a:solidFill>
                        </a:rPr>
                        <a:t>Early</a:t>
                      </a:r>
                      <a:r>
                        <a:rPr lang="pl-PL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6328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Italy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Apr – May</a:t>
                      </a:r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 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/ 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Feb – May 2019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58983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Lithuania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Nov</a:t>
                      </a:r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 – Dec 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10 / 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err="1">
                          <a:solidFill>
                            <a:schemeClr val="tx1"/>
                          </a:solidFill>
                        </a:rPr>
                        <a:t>Nov</a:t>
                      </a:r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pl-PL" dirty="0" err="1">
                          <a:solidFill>
                            <a:schemeClr val="tx1"/>
                          </a:solidFill>
                        </a:rPr>
                        <a:t>ongoing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76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7771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Poland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Jun – </a:t>
                      </a:r>
                      <a:r>
                        <a:rPr lang="pl-PL" dirty="0" err="1">
                          <a:solidFill>
                            <a:schemeClr val="tx1"/>
                          </a:solidFill>
                        </a:rPr>
                        <a:t>Oct</a:t>
                      </a:r>
                      <a:r>
                        <a:rPr lang="pl-PL" baseline="0" dirty="0">
                          <a:solidFill>
                            <a:schemeClr val="tx1"/>
                          </a:solidFill>
                        </a:rPr>
                        <a:t> 2018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15 / 30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Jan – March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05246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Portugal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Fall 2018, Jan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pl-PL" dirty="0" err="1">
                          <a:solidFill>
                            <a:schemeClr val="tx1"/>
                          </a:solidFill>
                        </a:rPr>
                        <a:t>school</a:t>
                      </a:r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pl-PL" dirty="0" err="1">
                          <a:solidFill>
                            <a:schemeClr val="tx1"/>
                          </a:solidFill>
                        </a:rPr>
                        <a:t>more</a:t>
                      </a:r>
                      <a:r>
                        <a:rPr lang="pl-PL" baseline="0" dirty="0">
                          <a:solidFill>
                            <a:schemeClr val="tx1"/>
                          </a:solidFill>
                        </a:rPr>
                        <a:t> in 2019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8566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Spain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err="1">
                          <a:solidFill>
                            <a:schemeClr val="tx1"/>
                          </a:solidFill>
                        </a:rPr>
                        <a:t>Nov</a:t>
                      </a:r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 – Dec 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7 / 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0838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CERN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---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---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Ongoing</a:t>
                      </a:r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, no </a:t>
                      </a:r>
                      <a:r>
                        <a:rPr lang="pl-PL" dirty="0" err="1">
                          <a:solidFill>
                            <a:schemeClr val="tx1"/>
                          </a:solidFill>
                        </a:rPr>
                        <a:t>updates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pl-PL" dirty="0" err="1">
                          <a:solidFill>
                            <a:schemeClr val="tx1"/>
                          </a:solidFill>
                        </a:rPr>
                        <a:t>class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6430693"/>
                  </a:ext>
                </a:extLst>
              </a:tr>
            </a:tbl>
          </a:graphicData>
        </a:graphic>
      </p:graphicFrame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036938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937204"/>
          </a:xfrm>
        </p:spPr>
        <p:txBody>
          <a:bodyPr>
            <a:normAutofit fontScale="90000"/>
          </a:bodyPr>
          <a:lstStyle/>
          <a:p>
            <a:r>
              <a:rPr lang="pl-PL" noProof="0" dirty="0"/>
              <a:t>D7.3: </a:t>
            </a:r>
            <a:br>
              <a:rPr lang="pl-PL" noProof="0" dirty="0"/>
            </a:br>
            <a:r>
              <a:rPr lang="en-GB" b="0" dirty="0"/>
              <a:t>Report on the large</a:t>
            </a:r>
            <a:r>
              <a:rPr lang="pl-PL" b="0" dirty="0"/>
              <a:t>-</a:t>
            </a:r>
            <a:r>
              <a:rPr lang="en-GB" b="0" dirty="0"/>
              <a:t>scale</a:t>
            </a:r>
            <a:r>
              <a:rPr lang="pl-PL" b="0" dirty="0"/>
              <a:t> </a:t>
            </a:r>
            <a:r>
              <a:rPr lang="en-GB" b="0" dirty="0"/>
              <a:t>pilot services,</a:t>
            </a:r>
            <a:r>
              <a:rPr lang="pl-PL" b="0" dirty="0"/>
              <a:t> </a:t>
            </a:r>
            <a:r>
              <a:rPr lang="en-GB" b="0" dirty="0"/>
              <a:t>essential features and</a:t>
            </a:r>
            <a:r>
              <a:rPr lang="pl-PL" b="0" dirty="0"/>
              <a:t> </a:t>
            </a:r>
            <a:r>
              <a:rPr lang="en-GB" b="0" dirty="0"/>
              <a:t>their improvements</a:t>
            </a:r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02329"/>
            <a:ext cx="10515600" cy="3874634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pl-PL" dirty="0"/>
              <a:t>Led by KTU.</a:t>
            </a:r>
          </a:p>
          <a:p>
            <a:pPr>
              <a:buBlip>
                <a:blip r:embed="rId3"/>
              </a:buBlip>
            </a:pPr>
            <a:r>
              <a:rPr lang="pl-PL" dirty="0" err="1"/>
              <a:t>Finalised</a:t>
            </a:r>
            <a:r>
              <a:rPr lang="pl-PL" dirty="0"/>
              <a:t>. To be </a:t>
            </a:r>
            <a:r>
              <a:rPr lang="pl-PL" dirty="0" err="1"/>
              <a:t>submitted</a:t>
            </a:r>
            <a:r>
              <a:rPr lang="pl-PL" dirty="0"/>
              <a:t> to GEANT </a:t>
            </a:r>
            <a:r>
              <a:rPr lang="pl-PL" dirty="0" err="1"/>
              <a:t>today</a:t>
            </a:r>
            <a:r>
              <a:rPr lang="pl-PL" dirty="0"/>
              <a:t>.</a:t>
            </a:r>
          </a:p>
          <a:p>
            <a:pPr>
              <a:buBlip>
                <a:blip r:embed="rId3"/>
              </a:buBlip>
            </a:pPr>
            <a:r>
              <a:rPr lang="pl-PL" dirty="0"/>
              <a:t>The </a:t>
            </a:r>
            <a:r>
              <a:rPr lang="pl-PL" dirty="0" err="1"/>
              <a:t>scope</a:t>
            </a:r>
            <a:r>
              <a:rPr lang="pl-PL" dirty="0"/>
              <a:t>:</a:t>
            </a:r>
          </a:p>
          <a:p>
            <a:pPr lvl="1"/>
            <a:r>
              <a:rPr lang="pl-PL" dirty="0" err="1"/>
              <a:t>Updates</a:t>
            </a:r>
            <a:r>
              <a:rPr lang="pl-PL" dirty="0"/>
              <a:t> on pilot </a:t>
            </a:r>
            <a:r>
              <a:rPr lang="pl-PL" dirty="0" err="1"/>
              <a:t>countries</a:t>
            </a:r>
            <a:r>
              <a:rPr lang="pl-PL" dirty="0"/>
              <a:t> and </a:t>
            </a:r>
            <a:r>
              <a:rPr lang="pl-PL" dirty="0" err="1"/>
              <a:t>their</a:t>
            </a:r>
            <a:r>
              <a:rPr lang="pl-PL" dirty="0"/>
              <a:t> </a:t>
            </a:r>
            <a:r>
              <a:rPr lang="pl-PL" dirty="0" err="1"/>
              <a:t>plans</a:t>
            </a:r>
            <a:endParaRPr lang="pl-PL" dirty="0"/>
          </a:p>
          <a:p>
            <a:pPr lvl="1"/>
            <a:r>
              <a:rPr lang="pl-PL" dirty="0" err="1"/>
              <a:t>Updates</a:t>
            </a:r>
            <a:r>
              <a:rPr lang="pl-PL" dirty="0"/>
              <a:t> on pilot </a:t>
            </a:r>
            <a:r>
              <a:rPr lang="pl-PL" dirty="0" err="1"/>
              <a:t>infrastructures</a:t>
            </a:r>
            <a:endParaRPr lang="pl-PL" dirty="0"/>
          </a:p>
          <a:p>
            <a:pPr lvl="1"/>
            <a:r>
              <a:rPr lang="pl-PL" dirty="0"/>
              <a:t>First MVP </a:t>
            </a:r>
            <a:r>
              <a:rPr lang="pl-PL" dirty="0" err="1"/>
              <a:t>suggestions</a:t>
            </a:r>
            <a:r>
              <a:rPr lang="pl-PL" dirty="0"/>
              <a:t> and </a:t>
            </a:r>
            <a:r>
              <a:rPr lang="pl-PL" dirty="0" err="1"/>
              <a:t>first</a:t>
            </a:r>
            <a:r>
              <a:rPr lang="pl-PL" dirty="0"/>
              <a:t> </a:t>
            </a:r>
            <a:r>
              <a:rPr lang="pl-PL" dirty="0" err="1"/>
              <a:t>improvements</a:t>
            </a:r>
            <a:endParaRPr lang="pl-PL" dirty="0"/>
          </a:p>
          <a:p>
            <a:pPr lvl="1"/>
            <a:r>
              <a:rPr lang="pl-PL" dirty="0" err="1"/>
              <a:t>Risk</a:t>
            </a:r>
            <a:r>
              <a:rPr lang="pl-PL" dirty="0"/>
              <a:t> management update</a:t>
            </a:r>
          </a:p>
          <a:p>
            <a:pPr lvl="1"/>
            <a:r>
              <a:rPr lang="pl-PL" dirty="0"/>
              <a:t>Project and pilot </a:t>
            </a:r>
            <a:r>
              <a:rPr lang="pl-PL" dirty="0" err="1"/>
              <a:t>evaluation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86792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noProof="0" dirty="0" err="1"/>
              <a:t>Future</a:t>
            </a:r>
            <a:r>
              <a:rPr lang="pl-PL" noProof="0" dirty="0"/>
              <a:t> MVP </a:t>
            </a:r>
            <a:r>
              <a:rPr lang="pl-PL" noProof="0" dirty="0" err="1"/>
              <a:t>Improvements</a:t>
            </a:r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86160" cy="4351338"/>
          </a:xfrm>
        </p:spPr>
        <p:txBody>
          <a:bodyPr>
            <a:normAutofit lnSpcReduction="10000"/>
          </a:bodyPr>
          <a:lstStyle/>
          <a:p>
            <a:r>
              <a:rPr lang="en-US" noProof="0" dirty="0">
                <a:solidFill>
                  <a:schemeClr val="accent6">
                    <a:lumMod val="75000"/>
                  </a:schemeClr>
                </a:solidFill>
              </a:rPr>
              <a:t>Dec 2018</a:t>
            </a:r>
            <a:endParaRPr lang="pl-PL" dirty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pl-PL" noProof="0" dirty="0">
                <a:solidFill>
                  <a:schemeClr val="accent6">
                    <a:lumMod val="75000"/>
                  </a:schemeClr>
                </a:solidFill>
              </a:rPr>
              <a:t>Application T</a:t>
            </a:r>
            <a:r>
              <a:rPr lang="en-US" noProof="0" dirty="0" err="1">
                <a:solidFill>
                  <a:schemeClr val="accent6">
                    <a:lumMod val="75000"/>
                  </a:schemeClr>
                </a:solidFill>
              </a:rPr>
              <a:t>oolbox</a:t>
            </a:r>
            <a:r>
              <a:rPr lang="en-US" noProof="0" dirty="0">
                <a:solidFill>
                  <a:schemeClr val="accent6">
                    <a:lumMod val="75000"/>
                  </a:schemeClr>
                </a:solidFill>
              </a:rPr>
              <a:t> v.2.0 </a:t>
            </a:r>
            <a:endParaRPr lang="pl-PL" noProof="0" dirty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pl-PL" dirty="0">
                <a:solidFill>
                  <a:schemeClr val="accent6">
                    <a:lumMod val="75000"/>
                  </a:schemeClr>
                </a:solidFill>
              </a:rPr>
              <a:t>1</a:t>
            </a:r>
            <a:r>
              <a:rPr lang="pl-PL" baseline="30000" dirty="0">
                <a:solidFill>
                  <a:schemeClr val="accent6">
                    <a:lumMod val="75000"/>
                  </a:schemeClr>
                </a:solidFill>
              </a:rPr>
              <a:t>st</a:t>
            </a:r>
            <a:r>
              <a:rPr lang="pl-PL" dirty="0">
                <a:solidFill>
                  <a:schemeClr val="accent6">
                    <a:lumMod val="75000"/>
                  </a:schemeClr>
                </a:solidFill>
              </a:rPr>
              <a:t> set of </a:t>
            </a:r>
            <a:r>
              <a:rPr lang="pl-PL" dirty="0" err="1">
                <a:solidFill>
                  <a:schemeClr val="accent6">
                    <a:lumMod val="75000"/>
                  </a:schemeClr>
                </a:solidFill>
              </a:rPr>
              <a:t>improvements</a:t>
            </a:r>
            <a:r>
              <a:rPr lang="pl-PL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pl-PL" dirty="0" err="1">
                <a:solidFill>
                  <a:schemeClr val="accent6">
                    <a:lumMod val="75000"/>
                  </a:schemeClr>
                </a:solidFill>
              </a:rPr>
              <a:t>implemented</a:t>
            </a:r>
            <a:endParaRPr lang="pl-PL" dirty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pl-PL" noProof="0" dirty="0">
                <a:solidFill>
                  <a:schemeClr val="accent6">
                    <a:lumMod val="75000"/>
                  </a:schemeClr>
                </a:solidFill>
              </a:rPr>
              <a:t>D7.3 </a:t>
            </a:r>
            <a:r>
              <a:rPr lang="en-US" noProof="0" dirty="0">
                <a:solidFill>
                  <a:schemeClr val="accent6">
                    <a:lumMod val="75000"/>
                  </a:schemeClr>
                </a:solidFill>
              </a:rPr>
              <a:t>report</a:t>
            </a:r>
            <a:r>
              <a:rPr lang="pl-PL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noProof="0" dirty="0">
                <a:solidFill>
                  <a:schemeClr val="accent6">
                    <a:lumMod val="75000"/>
                  </a:schemeClr>
                </a:solidFill>
              </a:rPr>
              <a:t> on </a:t>
            </a:r>
            <a:r>
              <a:rPr lang="pl-PL" noProof="0" dirty="0">
                <a:solidFill>
                  <a:schemeClr val="accent6">
                    <a:lumMod val="75000"/>
                  </a:schemeClr>
                </a:solidFill>
              </a:rPr>
              <a:t>the </a:t>
            </a:r>
            <a:r>
              <a:rPr lang="en-US" noProof="0" dirty="0">
                <a:solidFill>
                  <a:schemeClr val="accent6">
                    <a:lumMod val="75000"/>
                  </a:schemeClr>
                </a:solidFill>
              </a:rPr>
              <a:t>improvements</a:t>
            </a:r>
          </a:p>
          <a:p>
            <a:r>
              <a:rPr lang="pl-PL" noProof="0" dirty="0"/>
              <a:t>Q1-Q2 </a:t>
            </a:r>
            <a:r>
              <a:rPr lang="en-US" noProof="0" dirty="0"/>
              <a:t>2019</a:t>
            </a:r>
            <a:endParaRPr lang="pl-PL" noProof="0" dirty="0"/>
          </a:p>
          <a:p>
            <a:pPr lvl="1"/>
            <a:r>
              <a:rPr lang="pl-PL" dirty="0" err="1"/>
              <a:t>Collecting</a:t>
            </a:r>
            <a:r>
              <a:rPr lang="pl-PL" dirty="0"/>
              <a:t> </a:t>
            </a:r>
            <a:r>
              <a:rPr lang="pl-PL" dirty="0" err="1"/>
              <a:t>new</a:t>
            </a:r>
            <a:r>
              <a:rPr lang="pl-PL" dirty="0"/>
              <a:t> </a:t>
            </a:r>
            <a:r>
              <a:rPr lang="pl-PL" dirty="0" err="1"/>
              <a:t>suggestions</a:t>
            </a:r>
            <a:r>
              <a:rPr lang="pl-PL" dirty="0"/>
              <a:t> from </a:t>
            </a:r>
            <a:r>
              <a:rPr lang="pl-PL" dirty="0" err="1"/>
              <a:t>students</a:t>
            </a:r>
            <a:r>
              <a:rPr lang="pl-PL" dirty="0"/>
              <a:t> ASAP</a:t>
            </a:r>
          </a:p>
          <a:p>
            <a:pPr lvl="1"/>
            <a:r>
              <a:rPr lang="pl-PL" dirty="0" err="1"/>
              <a:t>Some</a:t>
            </a:r>
            <a:r>
              <a:rPr lang="pl-PL" dirty="0"/>
              <a:t> </a:t>
            </a:r>
            <a:r>
              <a:rPr lang="pl-PL" dirty="0" err="1"/>
              <a:t>improvements</a:t>
            </a:r>
            <a:r>
              <a:rPr lang="pl-PL" dirty="0"/>
              <a:t> to be </a:t>
            </a:r>
            <a:r>
              <a:rPr lang="pl-PL" dirty="0" err="1"/>
              <a:t>reported</a:t>
            </a:r>
            <a:r>
              <a:rPr lang="pl-PL" dirty="0"/>
              <a:t> </a:t>
            </a:r>
            <a:r>
              <a:rPr lang="pl-PL" dirty="0" err="1"/>
              <a:t>at</a:t>
            </a:r>
            <a:r>
              <a:rPr lang="pl-PL" dirty="0"/>
              <a:t> the </a:t>
            </a:r>
            <a:r>
              <a:rPr lang="pl-PL" dirty="0" err="1"/>
              <a:t>project</a:t>
            </a:r>
            <a:r>
              <a:rPr lang="pl-PL" dirty="0"/>
              <a:t> </a:t>
            </a:r>
            <a:r>
              <a:rPr lang="pl-PL" dirty="0" err="1"/>
              <a:t>review</a:t>
            </a:r>
            <a:r>
              <a:rPr lang="pl-PL" dirty="0"/>
              <a:t> in spring</a:t>
            </a:r>
          </a:p>
          <a:p>
            <a:pPr lvl="1"/>
            <a:r>
              <a:rPr lang="en-US" noProof="0" dirty="0"/>
              <a:t>D4.3 </a:t>
            </a:r>
            <a:r>
              <a:rPr lang="pl-PL" noProof="0" dirty="0"/>
              <a:t>to report </a:t>
            </a:r>
            <a:r>
              <a:rPr lang="en-US" noProof="0" dirty="0"/>
              <a:t>on 2</a:t>
            </a:r>
            <a:r>
              <a:rPr lang="en-US" baseline="30000" noProof="0" dirty="0"/>
              <a:t>nd</a:t>
            </a:r>
            <a:r>
              <a:rPr lang="en-US" noProof="0" dirty="0"/>
              <a:t> set of improvements</a:t>
            </a:r>
          </a:p>
          <a:p>
            <a:r>
              <a:rPr lang="pl-PL" dirty="0"/>
              <a:t>Q3-Q4 </a:t>
            </a:r>
            <a:r>
              <a:rPr lang="en-US" dirty="0"/>
              <a:t>2019</a:t>
            </a:r>
            <a:endParaRPr lang="pl-PL" dirty="0"/>
          </a:p>
          <a:p>
            <a:pPr lvl="1"/>
            <a:r>
              <a:rPr lang="pl-PL" dirty="0" err="1"/>
              <a:t>Collecting</a:t>
            </a:r>
            <a:r>
              <a:rPr lang="pl-PL" dirty="0"/>
              <a:t> </a:t>
            </a:r>
            <a:r>
              <a:rPr lang="pl-PL" dirty="0" err="1"/>
              <a:t>new</a:t>
            </a:r>
            <a:r>
              <a:rPr lang="pl-PL" dirty="0"/>
              <a:t> </a:t>
            </a:r>
            <a:r>
              <a:rPr lang="pl-PL" dirty="0" err="1"/>
              <a:t>suggestions</a:t>
            </a:r>
            <a:r>
              <a:rPr lang="pl-PL" dirty="0"/>
              <a:t>, </a:t>
            </a:r>
            <a:r>
              <a:rPr lang="pl-PL" dirty="0" err="1"/>
              <a:t>implementing</a:t>
            </a:r>
            <a:r>
              <a:rPr lang="pl-PL" dirty="0"/>
              <a:t> </a:t>
            </a:r>
            <a:r>
              <a:rPr lang="pl-PL" dirty="0" err="1"/>
              <a:t>improvements</a:t>
            </a:r>
            <a:endParaRPr lang="pl-PL" dirty="0"/>
          </a:p>
          <a:p>
            <a:pPr lvl="1"/>
            <a:r>
              <a:rPr lang="en-US" dirty="0"/>
              <a:t>D7.4 </a:t>
            </a:r>
            <a:r>
              <a:rPr lang="pl-PL" dirty="0"/>
              <a:t>to report </a:t>
            </a:r>
            <a:r>
              <a:rPr lang="en-US" dirty="0"/>
              <a:t>on 3</a:t>
            </a:r>
            <a:r>
              <a:rPr lang="en-US" baseline="30000" dirty="0"/>
              <a:t>rd</a:t>
            </a:r>
            <a:r>
              <a:rPr lang="en-US" dirty="0"/>
              <a:t> set of improvements</a:t>
            </a:r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75733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7876" y="1265689"/>
            <a:ext cx="9144000" cy="1785335"/>
          </a:xfrm>
        </p:spPr>
        <p:txBody>
          <a:bodyPr>
            <a:normAutofit fontScale="90000"/>
          </a:bodyPr>
          <a:lstStyle/>
          <a:p>
            <a:r>
              <a:rPr lang="pt-BR" sz="5400" dirty="0">
                <a:solidFill>
                  <a:schemeClr val="accent2"/>
                </a:solidFill>
              </a:rPr>
              <a:t>UP2U WP8</a:t>
            </a:r>
            <a:br>
              <a:rPr lang="pt-BR" sz="5400" dirty="0">
                <a:solidFill>
                  <a:schemeClr val="accent2"/>
                </a:solidFill>
              </a:rPr>
            </a:br>
            <a:r>
              <a:rPr lang="pt-BR" sz="5400" dirty="0" err="1">
                <a:solidFill>
                  <a:schemeClr val="accent2"/>
                </a:solidFill>
              </a:rPr>
              <a:t>Sustainability</a:t>
            </a:r>
            <a:r>
              <a:rPr lang="pt-BR" sz="5400" dirty="0">
                <a:solidFill>
                  <a:schemeClr val="accent2"/>
                </a:solidFill>
              </a:rPr>
              <a:t> </a:t>
            </a:r>
            <a:r>
              <a:rPr lang="pt-BR" sz="5400" dirty="0" err="1">
                <a:solidFill>
                  <a:schemeClr val="accent2"/>
                </a:solidFill>
              </a:rPr>
              <a:t>and</a:t>
            </a:r>
            <a:r>
              <a:rPr lang="pt-BR" sz="5400" dirty="0">
                <a:solidFill>
                  <a:schemeClr val="accent2"/>
                </a:solidFill>
              </a:rPr>
              <a:t> </a:t>
            </a:r>
            <a:r>
              <a:rPr lang="pt-BR" sz="5400" dirty="0" err="1">
                <a:solidFill>
                  <a:schemeClr val="accent2"/>
                </a:solidFill>
              </a:rPr>
              <a:t>Exploitation</a:t>
            </a:r>
            <a:r>
              <a:rPr lang="pt-BR" sz="5400" dirty="0">
                <a:solidFill>
                  <a:schemeClr val="accent2"/>
                </a:solidFill>
              </a:rPr>
              <a:t> </a:t>
            </a:r>
            <a:r>
              <a:rPr lang="pt-BR" sz="5400" dirty="0" err="1">
                <a:solidFill>
                  <a:schemeClr val="accent2"/>
                </a:solidFill>
              </a:rPr>
              <a:t>of</a:t>
            </a:r>
            <a:r>
              <a:rPr lang="pt-BR" sz="5400" dirty="0">
                <a:solidFill>
                  <a:schemeClr val="accent2"/>
                </a:solidFill>
              </a:rPr>
              <a:t> </a:t>
            </a:r>
            <a:r>
              <a:rPr lang="pt-BR" sz="5400" dirty="0" err="1">
                <a:solidFill>
                  <a:schemeClr val="accent2"/>
                </a:solidFill>
              </a:rPr>
              <a:t>Results</a:t>
            </a:r>
            <a:endParaRPr lang="pt-BR" sz="5400" dirty="0">
              <a:solidFill>
                <a:schemeClr val="accent2"/>
              </a:solidFill>
            </a:endParaRP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524000" y="5186855"/>
            <a:ext cx="9144000" cy="96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4000"/>
              </a:spcBef>
            </a:pPr>
            <a:endParaRPr lang="pt-BR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FF65D93B-B493-E042-810D-F582528F2A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0452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39D4B-43D6-2842-8A47-76BF7481D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Deliverables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FDFA55-40E5-0149-8B96-498F636CF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2164E3-BAD5-4A48-946E-A1BE55C6A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29</a:t>
            </a:fld>
            <a:endParaRPr lang="pt-B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F82128-50BF-4847-9398-E7D32DBEB7E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38200" y="1690688"/>
          <a:ext cx="10515600" cy="4142250"/>
        </p:xfrm>
        <a:graphic>
          <a:graphicData uri="http://schemas.openxmlformats.org/drawingml/2006/table">
            <a:tbl>
              <a:tblPr bandRow="1">
                <a:tableStyleId>{91EBBBCC-DAD2-459C-BE2E-F6DE35CF9A28}</a:tableStyleId>
              </a:tblPr>
              <a:tblGrid>
                <a:gridCol w="1781432">
                  <a:extLst>
                    <a:ext uri="{9D8B030D-6E8A-4147-A177-3AD203B41FA5}">
                      <a16:colId xmlns:a16="http://schemas.microsoft.com/office/drawing/2014/main" val="1286204448"/>
                    </a:ext>
                  </a:extLst>
                </a:gridCol>
                <a:gridCol w="5228968">
                  <a:extLst>
                    <a:ext uri="{9D8B030D-6E8A-4147-A177-3AD203B41FA5}">
                      <a16:colId xmlns:a16="http://schemas.microsoft.com/office/drawing/2014/main" val="1041391837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371931540"/>
                    </a:ext>
                  </a:extLst>
                </a:gridCol>
              </a:tblGrid>
              <a:tr h="828450">
                <a:tc>
                  <a:txBody>
                    <a:bodyPr/>
                    <a:lstStyle/>
                    <a:p>
                      <a:r>
                        <a:rPr lang="en-US" sz="2400" dirty="0"/>
                        <a:t>Deliverables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4130164"/>
                  </a:ext>
                </a:extLst>
              </a:tr>
              <a:tr h="828450">
                <a:tc>
                  <a:txBody>
                    <a:bodyPr/>
                    <a:lstStyle/>
                    <a:p>
                      <a:r>
                        <a:rPr lang="en-US" sz="2400" dirty="0"/>
                        <a:t>D8.1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Analysis of Up2U Ecosystem and Existing Business Models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Accepted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5006556"/>
                  </a:ext>
                </a:extLst>
              </a:tr>
              <a:tr h="828450">
                <a:tc>
                  <a:txBody>
                    <a:bodyPr/>
                    <a:lstStyle/>
                    <a:p>
                      <a:r>
                        <a:rPr lang="en-US" sz="2400" dirty="0"/>
                        <a:t>D8.2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Draft Plan for Sustainability and Exploitation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Accepted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3320705"/>
                  </a:ext>
                </a:extLst>
              </a:tr>
              <a:tr h="828450">
                <a:tc>
                  <a:txBody>
                    <a:bodyPr/>
                    <a:lstStyle/>
                    <a:p>
                      <a:r>
                        <a:rPr lang="en-US" sz="2400" dirty="0"/>
                        <a:t>D8.3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Up2U Business Models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C000"/>
                          </a:solidFill>
                        </a:rPr>
                        <a:t>Under Preparation 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066982"/>
                  </a:ext>
                </a:extLst>
              </a:tr>
              <a:tr h="828450">
                <a:tc>
                  <a:txBody>
                    <a:bodyPr/>
                    <a:lstStyle/>
                    <a:p>
                      <a:r>
                        <a:rPr lang="en-US" sz="2400" dirty="0"/>
                        <a:t>D8.4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Final Report on Up2U Sustainability and Exploitation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30.06.2019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326269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F94A80E6-3435-A745-8DED-5AB6AD3EA1DA}"/>
              </a:ext>
            </a:extLst>
          </p:cNvPr>
          <p:cNvSpPr/>
          <p:nvPr/>
        </p:nvSpPr>
        <p:spPr>
          <a:xfrm>
            <a:off x="10501314" y="3347475"/>
            <a:ext cx="852486" cy="82867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M2.6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E47CB6-EDDD-CA4B-951E-F0D3748C64F6}"/>
              </a:ext>
            </a:extLst>
          </p:cNvPr>
          <p:cNvSpPr/>
          <p:nvPr/>
        </p:nvSpPr>
        <p:spPr>
          <a:xfrm>
            <a:off x="10501314" y="5004262"/>
            <a:ext cx="852486" cy="82867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M3.5</a:t>
            </a:r>
          </a:p>
        </p:txBody>
      </p:sp>
    </p:spTree>
    <p:extLst>
      <p:ext uri="{BB962C8B-B14F-4D97-AF65-F5344CB8AC3E}">
        <p14:creationId xmlns:p14="http://schemas.microsoft.com/office/powerpoint/2010/main" val="2183216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20/12/2018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38200" y="1534390"/>
            <a:ext cx="9742485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/>
              <a:buChar char="•"/>
            </a:pPr>
            <a:endParaRPr lang="en-US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Raleway" panose="020B0503030101060003" pitchFamily="34" charset="77"/>
              </a:rPr>
              <a:t>Organized Board meeting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3200" dirty="0">
              <a:latin typeface="Raleway" panose="020B0503030101060003" pitchFamily="34" charset="77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Raleway" panose="020B0503030101060003" pitchFamily="34" charset="77"/>
              </a:rPr>
              <a:t>Created a Deliverables Roadmap</a:t>
            </a:r>
          </a:p>
          <a:p>
            <a:pPr lvl="1"/>
            <a:r>
              <a:rPr lang="en-US" sz="3200" b="1" dirty="0">
                <a:latin typeface="Raleway" panose="020B0503030101060003" pitchFamily="34" charset="77"/>
              </a:rPr>
              <a:t>	</a:t>
            </a:r>
            <a:r>
              <a:rPr lang="en-US" sz="3200" dirty="0">
                <a:latin typeface="Raleway" panose="020B0503030101060003" pitchFamily="34" charset="77"/>
              </a:rPr>
              <a:t>for future deliverables</a:t>
            </a:r>
          </a:p>
          <a:p>
            <a:pPr lvl="1"/>
            <a:endParaRPr lang="en-US" sz="3200" b="1" dirty="0">
              <a:latin typeface="Raleway" panose="020B0503030101060003" pitchFamily="34" charset="77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Raleway" panose="020B0503030101060003" pitchFamily="34" charset="77"/>
              </a:rPr>
              <a:t>Ongoing work on GDPR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3200" dirty="0">
              <a:latin typeface="Raleway" panose="020B0503030101060003" pitchFamily="34" charset="7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9031" y="462238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Raleway" panose="020B0503030101060003" pitchFamily="34" charset="77"/>
              </a:rPr>
              <a:t>Work done November</a:t>
            </a:r>
          </a:p>
        </p:txBody>
      </p:sp>
    </p:spTree>
    <p:extLst>
      <p:ext uri="{BB962C8B-B14F-4D97-AF65-F5344CB8AC3E}">
        <p14:creationId xmlns:p14="http://schemas.microsoft.com/office/powerpoint/2010/main" val="27370857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39D4B-43D6-2842-8A47-76BF7481D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D8.3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FDFA55-40E5-0149-8B96-498F636CF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2164E3-BAD5-4A48-946E-A1BE55C6A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30</a:t>
            </a:fld>
            <a:endParaRPr lang="pt-B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F82128-50BF-4847-9398-E7D32DBEB7E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38200" y="1690688"/>
          <a:ext cx="10515600" cy="4588470"/>
        </p:xfrm>
        <a:graphic>
          <a:graphicData uri="http://schemas.openxmlformats.org/drawingml/2006/table">
            <a:tbl>
              <a:tblPr bandRow="1">
                <a:tableStyleId>{91EBBBCC-DAD2-459C-BE2E-F6DE35CF9A28}</a:tableStyleId>
              </a:tblPr>
              <a:tblGrid>
                <a:gridCol w="1199322">
                  <a:extLst>
                    <a:ext uri="{9D8B030D-6E8A-4147-A177-3AD203B41FA5}">
                      <a16:colId xmlns:a16="http://schemas.microsoft.com/office/drawing/2014/main" val="1286204448"/>
                    </a:ext>
                  </a:extLst>
                </a:gridCol>
                <a:gridCol w="3916017">
                  <a:extLst>
                    <a:ext uri="{9D8B030D-6E8A-4147-A177-3AD203B41FA5}">
                      <a16:colId xmlns:a16="http://schemas.microsoft.com/office/drawing/2014/main" val="1041391837"/>
                    </a:ext>
                  </a:extLst>
                </a:gridCol>
                <a:gridCol w="5400261">
                  <a:extLst>
                    <a:ext uri="{9D8B030D-6E8A-4147-A177-3AD203B41FA5}">
                      <a16:colId xmlns:a16="http://schemas.microsoft.com/office/drawing/2014/main" val="371931540"/>
                    </a:ext>
                  </a:extLst>
                </a:gridCol>
              </a:tblGrid>
              <a:tr h="828450">
                <a:tc>
                  <a:txBody>
                    <a:bodyPr/>
                    <a:lstStyle/>
                    <a:p>
                      <a:r>
                        <a:rPr lang="en-US" sz="1800" dirty="0"/>
                        <a:t>OBJ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Subject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4130164"/>
                  </a:ext>
                </a:extLst>
              </a:tr>
              <a:tr h="828450">
                <a:tc>
                  <a:txBody>
                    <a:bodyPr/>
                    <a:lstStyle/>
                    <a:p>
                      <a:r>
                        <a:rPr lang="en-US" sz="1800" dirty="0"/>
                        <a:t>O1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Identification of Business Models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B050"/>
                          </a:solidFill>
                        </a:rPr>
                        <a:t>6 Business Models were identified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5006556"/>
                  </a:ext>
                </a:extLst>
              </a:tr>
              <a:tr h="828450">
                <a:tc>
                  <a:txBody>
                    <a:bodyPr/>
                    <a:lstStyle/>
                    <a:p>
                      <a:r>
                        <a:rPr lang="en-US" sz="1800" dirty="0"/>
                        <a:t>O2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Evaluation of Business Models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B050"/>
                          </a:solidFill>
                        </a:rPr>
                        <a:t>All business models have been evaluated based on cost/benefit analysis and independent use-case for each BMs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3320705"/>
                  </a:ext>
                </a:extLst>
              </a:tr>
              <a:tr h="828450">
                <a:tc>
                  <a:txBody>
                    <a:bodyPr/>
                    <a:lstStyle/>
                    <a:p>
                      <a:r>
                        <a:rPr lang="en-US" sz="1800" dirty="0"/>
                        <a:t>O3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/>
                        <a:t>Sustainability and Exploitation Plan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B050"/>
                          </a:solidFill>
                        </a:rPr>
                        <a:t>The sustainability and exploitation plan has been updated according to the reviewers’ comments. Relationships between BMs and plans have been designed.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9348218"/>
                  </a:ext>
                </a:extLst>
              </a:tr>
              <a:tr h="828450">
                <a:tc>
                  <a:txBody>
                    <a:bodyPr/>
                    <a:lstStyle/>
                    <a:p>
                      <a:r>
                        <a:rPr lang="en-US" sz="1800" dirty="0"/>
                        <a:t>O4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/>
                        <a:t>Country-Specific Plans and Results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B050"/>
                          </a:solidFill>
                        </a:rPr>
                        <a:t>Our sustainability plan and identified business models have been evaluated in different associated countries.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41507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25338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857" y="0"/>
            <a:ext cx="7950285" cy="6750099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THANK YOU FOR YOUR ATTENTION!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00588"/>
            <a:ext cx="9144000" cy="1655762"/>
          </a:xfrm>
        </p:spPr>
        <p:txBody>
          <a:bodyPr/>
          <a:lstStyle/>
          <a:p>
            <a:r>
              <a:rPr lang="hu-HU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c</a:t>
            </a:r>
            <a:r>
              <a:rPr lang="en-GB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ontact@lists.up2university.eu</a:t>
            </a:r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hu-HU" b="1" u="sng" dirty="0">
                <a:solidFill>
                  <a:srgbClr val="FFC000"/>
                </a:solidFill>
              </a:rPr>
              <a:t>#up2universe</a:t>
            </a:r>
            <a:endParaRPr lang="en-GB" b="1" u="sng" dirty="0">
              <a:solidFill>
                <a:srgbClr val="FFC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31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526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20/12/2018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4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38200" y="1534390"/>
            <a:ext cx="974248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/>
              <a:buChar char="•"/>
            </a:pPr>
            <a:endParaRPr lang="en-US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Raleway" panose="020B0503030101060003" pitchFamily="34" charset="77"/>
              </a:rPr>
              <a:t>Arrange F2F review in February &amp; March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3200" dirty="0">
              <a:latin typeface="Raleway" panose="020B0503030101060003" pitchFamily="34" charset="77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Raleway" panose="020B0503030101060003" pitchFamily="34" charset="77"/>
              </a:rPr>
              <a:t>Arrange VC Board meeting January</a:t>
            </a:r>
            <a:endParaRPr lang="en-US" sz="3200" dirty="0">
              <a:latin typeface="Raleway" panose="020B0503030101060003" pitchFamily="34" charset="77"/>
            </a:endParaRPr>
          </a:p>
          <a:p>
            <a:pPr lvl="1"/>
            <a:endParaRPr lang="en-US" sz="3200" b="1" dirty="0">
              <a:latin typeface="Raleway" panose="020B0503030101060003" pitchFamily="34" charset="77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Raleway" panose="020B0503030101060003" pitchFamily="34" charset="77"/>
              </a:rPr>
              <a:t>Oversee deliverable submission process.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3200" dirty="0">
              <a:latin typeface="Raleway" panose="020B0503030101060003" pitchFamily="34" charset="7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9031" y="462238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Raleway" panose="020B0503030101060003" pitchFamily="34" charset="77"/>
              </a:rPr>
              <a:t>Planned/Ongoing Actions</a:t>
            </a:r>
          </a:p>
        </p:txBody>
      </p:sp>
    </p:spTree>
    <p:extLst>
      <p:ext uri="{BB962C8B-B14F-4D97-AF65-F5344CB8AC3E}">
        <p14:creationId xmlns:p14="http://schemas.microsoft.com/office/powerpoint/2010/main" val="1474252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970993"/>
            <a:ext cx="9144000" cy="2387600"/>
          </a:xfrm>
        </p:spPr>
        <p:txBody>
          <a:bodyPr>
            <a:normAutofit/>
          </a:bodyPr>
          <a:lstStyle/>
          <a:p>
            <a:r>
              <a:rPr lang="en-GB" sz="4400" b="1" dirty="0"/>
              <a:t>Up2U</a:t>
            </a:r>
            <a:r>
              <a:rPr lang="en-GB" sz="4400" b="1" baseline="30000" dirty="0"/>
              <a:t> </a:t>
            </a:r>
            <a:r>
              <a:rPr lang="en-GB" sz="4400" b="1" dirty="0"/>
              <a:t> </a:t>
            </a:r>
            <a:br>
              <a:rPr lang="en-GB" sz="4400" b="1" dirty="0"/>
            </a:br>
            <a:r>
              <a:rPr lang="en-US" sz="4400" b="1" dirty="0"/>
              <a:t>monthly webinar</a:t>
            </a:r>
            <a:br>
              <a:rPr lang="en-GB" sz="4400" b="1" dirty="0"/>
            </a:br>
            <a:r>
              <a:rPr lang="en-GB" sz="4400" b="1" dirty="0"/>
              <a:t>WP2</a:t>
            </a:r>
            <a:endParaRPr lang="en-GB" sz="4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99235" y="4702899"/>
            <a:ext cx="9144000" cy="1655762"/>
          </a:xfrm>
        </p:spPr>
        <p:txBody>
          <a:bodyPr/>
          <a:lstStyle/>
          <a:p>
            <a:endParaRPr lang="en-GB" dirty="0"/>
          </a:p>
          <a:p>
            <a:r>
              <a:rPr lang="en-GB" dirty="0"/>
              <a:t>Barbara Tóth </a:t>
            </a:r>
          </a:p>
          <a:p>
            <a:r>
              <a:rPr lang="en-GB" dirty="0"/>
              <a:t>KIFÜ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19/12/2018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0720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20/12/2018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6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38200" y="1534390"/>
            <a:ext cx="974248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/>
              <a:buChar char="•"/>
            </a:pPr>
            <a:endParaRPr lang="en-US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Raleway" panose="020B0503030101060003" pitchFamily="34" charset="77"/>
              </a:rPr>
              <a:t>D2.3 </a:t>
            </a:r>
            <a:r>
              <a:rPr lang="en-US" sz="3200" dirty="0">
                <a:latin typeface="Raleway" panose="020B0503030101060003" pitchFamily="34" charset="77"/>
              </a:rPr>
              <a:t>: A number of inputs are still missing, please provide your input ASAP! The deadline for internal submission is today!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Raleway" panose="020B0503030101060003" pitchFamily="34" charset="77"/>
              </a:rPr>
              <a:t>Motion graphics video: </a:t>
            </a:r>
            <a:r>
              <a:rPr lang="en-US" sz="3200" dirty="0">
                <a:latin typeface="Raleway" panose="020B0503030101060003" pitchFamily="34" charset="77"/>
              </a:rPr>
              <a:t>Nelson is creating the animations in the upcoming weeks. The video needs to be ready by early January.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09031" y="462238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Raleway" panose="020B0503030101060003" pitchFamily="34" charset="77"/>
              </a:rPr>
              <a:t>Ongoing tasks</a:t>
            </a:r>
          </a:p>
        </p:txBody>
      </p:sp>
    </p:spTree>
    <p:extLst>
      <p:ext uri="{BB962C8B-B14F-4D97-AF65-F5344CB8AC3E}">
        <p14:creationId xmlns:p14="http://schemas.microsoft.com/office/powerpoint/2010/main" val="2894506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20/12/2018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7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35429" y="1428323"/>
            <a:ext cx="1111794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/>
              <a:buChar char="•"/>
            </a:pPr>
            <a:endParaRPr lang="en-US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Raleway" panose="020B0503030101060003" pitchFamily="34" charset="77"/>
              </a:rPr>
              <a:t>Don’t forget to share information about your local and international events: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Raleway" panose="020B0503030101060003" pitchFamily="34" charset="77"/>
                <a:hlinkClick r:id="rId2"/>
              </a:rPr>
              <a:t>https://docs.google.com/spreadsheets/d/1sbdofqggjqn2uyM_1a1ZmchNXCLjW3rAq3UNK3mW0XE/edit?usp=sharing</a:t>
            </a:r>
            <a:r>
              <a:rPr lang="en-US" sz="3200" dirty="0">
                <a:latin typeface="Raleway" panose="020B0503030101060003" pitchFamily="34" charset="77"/>
              </a:rPr>
              <a:t>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Raleway" panose="020B0503030101060003" pitchFamily="34" charset="77"/>
              </a:rPr>
              <a:t>Social media activity needs to be more active </a:t>
            </a:r>
            <a:r>
              <a:rPr lang="en-US" sz="3200">
                <a:latin typeface="Raleway" panose="020B0503030101060003" pitchFamily="34" charset="77"/>
              </a:rPr>
              <a:t>volunteers welcome!</a:t>
            </a:r>
            <a:endParaRPr lang="en-US" sz="3200" dirty="0">
              <a:latin typeface="Raleway" panose="020B0503030101060003" pitchFamily="34" charset="77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567088" y="593725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Raleway" panose="020B0503030101060003" pitchFamily="34" charset="77"/>
              </a:rPr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1226655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970993"/>
            <a:ext cx="9144000" cy="2387600"/>
          </a:xfrm>
        </p:spPr>
        <p:txBody>
          <a:bodyPr>
            <a:normAutofit/>
          </a:bodyPr>
          <a:lstStyle/>
          <a:p>
            <a:r>
              <a:rPr lang="en-GB" sz="4400" b="1" dirty="0"/>
              <a:t>Up2U</a:t>
            </a:r>
            <a:r>
              <a:rPr lang="en-GB" sz="4400" b="1" baseline="30000" dirty="0"/>
              <a:t> </a:t>
            </a:r>
            <a:r>
              <a:rPr lang="en-GB" sz="4400" b="1" dirty="0"/>
              <a:t> </a:t>
            </a:r>
            <a:br>
              <a:rPr lang="en-GB" sz="4400" b="1" dirty="0"/>
            </a:br>
            <a:r>
              <a:rPr lang="en-US" sz="4400" b="1" dirty="0"/>
              <a:t>monthly webinar</a:t>
            </a:r>
            <a:br>
              <a:rPr lang="en-GB" sz="4400" b="1" dirty="0"/>
            </a:br>
            <a:r>
              <a:rPr lang="en-GB" sz="4400" b="1" dirty="0"/>
              <a:t>WP3</a:t>
            </a:r>
            <a:endParaRPr lang="en-GB" sz="4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99235" y="4702899"/>
            <a:ext cx="9144000" cy="1655762"/>
          </a:xfrm>
        </p:spPr>
        <p:txBody>
          <a:bodyPr/>
          <a:lstStyle/>
          <a:p>
            <a:r>
              <a:rPr lang="en-GB" dirty="0"/>
              <a:t>Ilias Hatzakis</a:t>
            </a:r>
          </a:p>
          <a:p>
            <a:r>
              <a:rPr lang="en-GB" dirty="0"/>
              <a:t>GRNET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19/12/2018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3311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20/12/2018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9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373186" y="1534390"/>
            <a:ext cx="9207499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/>
              <a:buChar char="•"/>
            </a:pPr>
            <a:endParaRPr lang="en-US" dirty="0"/>
          </a:p>
          <a:p>
            <a:pPr marL="914400" lvl="1" indent="-457200">
              <a:buFont typeface="Arial"/>
              <a:buChar char="•"/>
            </a:pPr>
            <a:r>
              <a:rPr lang="en-US" sz="2400" dirty="0"/>
              <a:t>Finalization  and submission of D3.4 (Open Educational Resource Aggregation and Exposure Platform Enhancements)</a:t>
            </a:r>
          </a:p>
          <a:p>
            <a:pPr marL="914400" lvl="1" indent="-457200">
              <a:buFont typeface="Arial"/>
              <a:buChar char="•"/>
            </a:pPr>
            <a:r>
              <a:rPr lang="en-US" sz="2400" dirty="0"/>
              <a:t>Improvements on the Moodle </a:t>
            </a:r>
            <a:r>
              <a:rPr lang="en-US" sz="2400" dirty="0" err="1"/>
              <a:t>eduOER</a:t>
            </a:r>
            <a:r>
              <a:rPr lang="en-US" sz="2400" dirty="0"/>
              <a:t> user experience</a:t>
            </a:r>
          </a:p>
          <a:p>
            <a:pPr marL="914400" lvl="1" indent="-457200">
              <a:buFont typeface="Arial"/>
              <a:buChar char="•"/>
            </a:pPr>
            <a:r>
              <a:rPr lang="en-US" sz="2400" dirty="0"/>
              <a:t>Improvements on the </a:t>
            </a:r>
            <a:r>
              <a:rPr lang="en-US" sz="2400" dirty="0" err="1"/>
              <a:t>eduOER</a:t>
            </a:r>
            <a:r>
              <a:rPr lang="en-US" sz="2400" dirty="0"/>
              <a:t> platform, SAML integration, soon a login button, voluntary </a:t>
            </a:r>
            <a:r>
              <a:rPr lang="en-US" sz="2400" dirty="0" err="1"/>
              <a:t>paradata</a:t>
            </a:r>
            <a:endParaRPr lang="en-US" sz="2400" dirty="0"/>
          </a:p>
          <a:p>
            <a:pPr marL="914400" lvl="1" indent="-457200">
              <a:buFont typeface="Arial"/>
              <a:buChar char="•"/>
            </a:pPr>
            <a:r>
              <a:rPr lang="en-US" sz="2400" dirty="0"/>
              <a:t>NEW REPOS: NASA, Yale, MIT, MIT K12, Open UK, </a:t>
            </a:r>
            <a:r>
              <a:rPr lang="en-US" sz="2400" dirty="0" err="1"/>
              <a:t>ArtsEdge</a:t>
            </a:r>
            <a:r>
              <a:rPr lang="en-US" sz="2400" dirty="0"/>
              <a:t>, TDC. </a:t>
            </a:r>
          </a:p>
          <a:p>
            <a:pPr marL="914400" lvl="1" indent="-457200">
              <a:buFont typeface="Arial"/>
              <a:buChar char="•"/>
            </a:pPr>
            <a:r>
              <a:rPr lang="en-US" sz="2400" dirty="0"/>
              <a:t>Next big think: KHAN Academy</a:t>
            </a:r>
          </a:p>
          <a:p>
            <a:pPr marL="914400" lvl="1" indent="-457200">
              <a:buFont typeface="Arial"/>
              <a:buChar char="•"/>
            </a:pPr>
            <a:r>
              <a:rPr lang="en-US" sz="2400" dirty="0"/>
              <a:t>Soon, announcement of one new repo every week on social media</a:t>
            </a:r>
          </a:p>
          <a:p>
            <a:pPr lvl="1"/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365374" y="1000125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TASK 3.3: OER</a:t>
            </a:r>
          </a:p>
        </p:txBody>
      </p:sp>
    </p:spTree>
    <p:extLst>
      <p:ext uri="{BB962C8B-B14F-4D97-AF65-F5344CB8AC3E}">
        <p14:creationId xmlns:p14="http://schemas.microsoft.com/office/powerpoint/2010/main" val="5007892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C68E257-0723-4718-A557-3F2EE7F63187}" vid="{E3D0A6D1-21CA-447E-8233-3024701B51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444</TotalTime>
  <Words>1402</Words>
  <Application>Microsoft Macintosh PowerPoint</Application>
  <PresentationFormat>Widescreen</PresentationFormat>
  <Paragraphs>318</Paragraphs>
  <Slides>31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Raleway</vt:lpstr>
      <vt:lpstr>Raleway Light</vt:lpstr>
      <vt:lpstr>Wingdings</vt:lpstr>
      <vt:lpstr>Tema do Office</vt:lpstr>
      <vt:lpstr>Up2U Update Webinar #2</vt:lpstr>
      <vt:lpstr>Up2U   monthly webinar WP1</vt:lpstr>
      <vt:lpstr>PowerPoint Presentation</vt:lpstr>
      <vt:lpstr>PowerPoint Presentation</vt:lpstr>
      <vt:lpstr>Up2U   monthly webinar WP2</vt:lpstr>
      <vt:lpstr>PowerPoint Presentation</vt:lpstr>
      <vt:lpstr>PowerPoint Presentation</vt:lpstr>
      <vt:lpstr>Up2U   monthly webinar WP3</vt:lpstr>
      <vt:lpstr>PowerPoint Presentation</vt:lpstr>
      <vt:lpstr>PowerPoint Presentation</vt:lpstr>
      <vt:lpstr>WP4 Webinar Update</vt:lpstr>
      <vt:lpstr>Platform status</vt:lpstr>
      <vt:lpstr>Next steps</vt:lpstr>
      <vt:lpstr>Up2U   monthly webinar 20/12/18 WP5</vt:lpstr>
      <vt:lpstr>PowerPoint Presentation</vt:lpstr>
      <vt:lpstr>PowerPoint Presentation</vt:lpstr>
      <vt:lpstr>PowerPoint Presentation</vt:lpstr>
      <vt:lpstr>Up2U   monthly webinar SMC</vt:lpstr>
      <vt:lpstr>PowerPoint Presentation</vt:lpstr>
      <vt:lpstr>PowerPoint Presentation</vt:lpstr>
      <vt:lpstr>WP6</vt:lpstr>
      <vt:lpstr>GDPR</vt:lpstr>
      <vt:lpstr>Guidelines for Users</vt:lpstr>
      <vt:lpstr>WP7. Pilot coordination and continuous risk assessment</vt:lpstr>
      <vt:lpstr>Pilot Progress</vt:lpstr>
      <vt:lpstr>D7.3:  Report on the large-scale pilot services, essential features and their improvements</vt:lpstr>
      <vt:lpstr>Future MVP Improvements</vt:lpstr>
      <vt:lpstr>UP2U WP8 Sustainability and Exploitation of Results</vt:lpstr>
      <vt:lpstr>Status of Deliverables </vt:lpstr>
      <vt:lpstr>Status of D8.3 </vt:lpstr>
      <vt:lpstr>THANK YOU FOR YOUR ATTENTION!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Casper Dreef</dc:creator>
  <cp:lastModifiedBy>Casper Dreef</cp:lastModifiedBy>
  <cp:revision>12</cp:revision>
  <dcterms:created xsi:type="dcterms:W3CDTF">2018-11-30T10:42:34Z</dcterms:created>
  <dcterms:modified xsi:type="dcterms:W3CDTF">2018-12-20T14:57:33Z</dcterms:modified>
</cp:coreProperties>
</file>