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xlsx" ContentType="application/vnd.openxmlformats-officedocument.spreadsheetml.sheet"/>
  <Default Extension="rels" ContentType="application/vnd.openxmlformats-package.relationships+xml"/>
  <Default Extension="gif" ContentType="image/gif"/>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omments/comment1.xml" ContentType="application/vnd.openxmlformats-officedocument.presentationml.comment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82" r:id="rId5"/>
  </p:sldMasterIdLst>
  <p:notesMasterIdLst>
    <p:notesMasterId r:id="rId113"/>
  </p:notesMasterIdLst>
  <p:sldIdLst>
    <p:sldId id="283" r:id="rId6"/>
    <p:sldId id="308" r:id="rId7"/>
    <p:sldId id="309" r:id="rId8"/>
    <p:sldId id="310" r:id="rId9"/>
    <p:sldId id="311" r:id="rId10"/>
    <p:sldId id="416" r:id="rId11"/>
    <p:sldId id="417" r:id="rId12"/>
    <p:sldId id="418" r:id="rId13"/>
    <p:sldId id="419" r:id="rId14"/>
    <p:sldId id="420" r:id="rId15"/>
    <p:sldId id="512" r:id="rId16"/>
    <p:sldId id="422" r:id="rId17"/>
    <p:sldId id="423" r:id="rId18"/>
    <p:sldId id="424" r:id="rId19"/>
    <p:sldId id="425" r:id="rId20"/>
    <p:sldId id="348" r:id="rId21"/>
    <p:sldId id="336" r:id="rId22"/>
    <p:sldId id="337" r:id="rId23"/>
    <p:sldId id="349" r:id="rId24"/>
    <p:sldId id="314" r:id="rId25"/>
    <p:sldId id="342" r:id="rId26"/>
    <p:sldId id="343" r:id="rId27"/>
    <p:sldId id="312" r:id="rId28"/>
    <p:sldId id="426" r:id="rId29"/>
    <p:sldId id="289" r:id="rId30"/>
    <p:sldId id="281" r:id="rId31"/>
    <p:sldId id="341" r:id="rId32"/>
    <p:sldId id="290" r:id="rId33"/>
    <p:sldId id="428" r:id="rId34"/>
    <p:sldId id="465" r:id="rId35"/>
    <p:sldId id="295" r:id="rId36"/>
    <p:sldId id="291" r:id="rId37"/>
    <p:sldId id="292" r:id="rId38"/>
    <p:sldId id="296" r:id="rId39"/>
    <p:sldId id="427" r:id="rId40"/>
    <p:sldId id="438" r:id="rId41"/>
    <p:sldId id="439" r:id="rId42"/>
    <p:sldId id="440" r:id="rId43"/>
    <p:sldId id="441" r:id="rId44"/>
    <p:sldId id="442" r:id="rId45"/>
    <p:sldId id="443" r:id="rId46"/>
    <p:sldId id="444" r:id="rId47"/>
    <p:sldId id="445" r:id="rId48"/>
    <p:sldId id="446" r:id="rId49"/>
    <p:sldId id="447" r:id="rId50"/>
    <p:sldId id="448" r:id="rId51"/>
    <p:sldId id="449" r:id="rId52"/>
    <p:sldId id="450" r:id="rId53"/>
    <p:sldId id="451" r:id="rId54"/>
    <p:sldId id="452" r:id="rId55"/>
    <p:sldId id="453" r:id="rId56"/>
    <p:sldId id="454" r:id="rId57"/>
    <p:sldId id="455" r:id="rId58"/>
    <p:sldId id="456" r:id="rId59"/>
    <p:sldId id="457" r:id="rId60"/>
    <p:sldId id="463" r:id="rId61"/>
    <p:sldId id="433" r:id="rId62"/>
    <p:sldId id="319" r:id="rId63"/>
    <p:sldId id="320" r:id="rId64"/>
    <p:sldId id="344" r:id="rId65"/>
    <p:sldId id="345" r:id="rId66"/>
    <p:sldId id="346" r:id="rId67"/>
    <p:sldId id="467" r:id="rId68"/>
    <p:sldId id="468" r:id="rId69"/>
    <p:sldId id="469" r:id="rId70"/>
    <p:sldId id="470" r:id="rId71"/>
    <p:sldId id="471" r:id="rId72"/>
    <p:sldId id="472" r:id="rId73"/>
    <p:sldId id="473" r:id="rId74"/>
    <p:sldId id="474" r:id="rId75"/>
    <p:sldId id="475" r:id="rId76"/>
    <p:sldId id="476" r:id="rId77"/>
    <p:sldId id="477" r:id="rId78"/>
    <p:sldId id="478" r:id="rId79"/>
    <p:sldId id="510" r:id="rId80"/>
    <p:sldId id="479" r:id="rId81"/>
    <p:sldId id="480" r:id="rId82"/>
    <p:sldId id="481" r:id="rId83"/>
    <p:sldId id="482" r:id="rId84"/>
    <p:sldId id="483" r:id="rId85"/>
    <p:sldId id="484" r:id="rId86"/>
    <p:sldId id="485" r:id="rId87"/>
    <p:sldId id="486" r:id="rId88"/>
    <p:sldId id="487" r:id="rId89"/>
    <p:sldId id="488" r:id="rId90"/>
    <p:sldId id="489" r:id="rId91"/>
    <p:sldId id="490" r:id="rId92"/>
    <p:sldId id="491" r:id="rId93"/>
    <p:sldId id="492" r:id="rId94"/>
    <p:sldId id="511" r:id="rId95"/>
    <p:sldId id="494" r:id="rId96"/>
    <p:sldId id="495" r:id="rId97"/>
    <p:sldId id="496" r:id="rId98"/>
    <p:sldId id="497" r:id="rId99"/>
    <p:sldId id="498" r:id="rId100"/>
    <p:sldId id="499" r:id="rId101"/>
    <p:sldId id="500" r:id="rId102"/>
    <p:sldId id="501" r:id="rId103"/>
    <p:sldId id="502" r:id="rId104"/>
    <p:sldId id="503" r:id="rId105"/>
    <p:sldId id="504" r:id="rId106"/>
    <p:sldId id="505" r:id="rId107"/>
    <p:sldId id="506" r:id="rId108"/>
    <p:sldId id="507" r:id="rId109"/>
    <p:sldId id="508" r:id="rId110"/>
    <p:sldId id="509" r:id="rId111"/>
    <p:sldId id="286" r:id="rId112"/>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ros" initials="u" lastIdx="4" clrIdx="1">
    <p:extLst/>
  </p:cmAuthor>
  <p:cmAuthor id="2" name="Marco Malavolti" initials="MM" lastIdx="2"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F5D"/>
    <a:srgbClr val="F6791C"/>
    <a:srgbClr val="F57B20"/>
    <a:srgbClr val="00FF00"/>
    <a:srgbClr val="013F5E"/>
    <a:srgbClr val="003F5E"/>
    <a:srgbClr val="003959"/>
    <a:srgbClr val="548235"/>
    <a:srgbClr val="F57A1E"/>
    <a:srgbClr val="ED15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Stile con tema 1 - Color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22" autoAdjust="0"/>
    <p:restoredTop sz="78686" autoAdjust="0"/>
  </p:normalViewPr>
  <p:slideViewPr>
    <p:cSldViewPr snapToGrid="0">
      <p:cViewPr>
        <p:scale>
          <a:sx n="100" d="100"/>
          <a:sy n="100" d="100"/>
        </p:scale>
        <p:origin x="448" y="-8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01" Type="http://schemas.openxmlformats.org/officeDocument/2006/relationships/slide" Target="slides/slide96.xml"/><Relationship Id="rId102" Type="http://schemas.openxmlformats.org/officeDocument/2006/relationships/slide" Target="slides/slide97.xml"/><Relationship Id="rId103" Type="http://schemas.openxmlformats.org/officeDocument/2006/relationships/slide" Target="slides/slide98.xml"/><Relationship Id="rId104" Type="http://schemas.openxmlformats.org/officeDocument/2006/relationships/slide" Target="slides/slide99.xml"/><Relationship Id="rId105" Type="http://schemas.openxmlformats.org/officeDocument/2006/relationships/slide" Target="slides/slide100.xml"/><Relationship Id="rId106" Type="http://schemas.openxmlformats.org/officeDocument/2006/relationships/slide" Target="slides/slide101.xml"/><Relationship Id="rId107" Type="http://schemas.openxmlformats.org/officeDocument/2006/relationships/slide" Target="slides/slide102.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8" Type="http://schemas.openxmlformats.org/officeDocument/2006/relationships/slide" Target="slides/slide103.xml"/><Relationship Id="rId109" Type="http://schemas.openxmlformats.org/officeDocument/2006/relationships/slide" Target="slides/slide10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50" Type="http://schemas.openxmlformats.org/officeDocument/2006/relationships/slide" Target="slides/slide45.xml"/><Relationship Id="rId51" Type="http://schemas.openxmlformats.org/officeDocument/2006/relationships/slide" Target="slides/slide46.xml"/><Relationship Id="rId52" Type="http://schemas.openxmlformats.org/officeDocument/2006/relationships/slide" Target="slides/slide47.xml"/><Relationship Id="rId53" Type="http://schemas.openxmlformats.org/officeDocument/2006/relationships/slide" Target="slides/slide48.xml"/><Relationship Id="rId54" Type="http://schemas.openxmlformats.org/officeDocument/2006/relationships/slide" Target="slides/slide49.xml"/><Relationship Id="rId55" Type="http://schemas.openxmlformats.org/officeDocument/2006/relationships/slide" Target="slides/slide50.xml"/><Relationship Id="rId56" Type="http://schemas.openxmlformats.org/officeDocument/2006/relationships/slide" Target="slides/slide51.xml"/><Relationship Id="rId57" Type="http://schemas.openxmlformats.org/officeDocument/2006/relationships/slide" Target="slides/slide52.xml"/><Relationship Id="rId58" Type="http://schemas.openxmlformats.org/officeDocument/2006/relationships/slide" Target="slides/slide53.xml"/><Relationship Id="rId59" Type="http://schemas.openxmlformats.org/officeDocument/2006/relationships/slide" Target="slides/slide54.xml"/><Relationship Id="rId70" Type="http://schemas.openxmlformats.org/officeDocument/2006/relationships/slide" Target="slides/slide65.xml"/><Relationship Id="rId71" Type="http://schemas.openxmlformats.org/officeDocument/2006/relationships/slide" Target="slides/slide66.xml"/><Relationship Id="rId72" Type="http://schemas.openxmlformats.org/officeDocument/2006/relationships/slide" Target="slides/slide67.xml"/><Relationship Id="rId73" Type="http://schemas.openxmlformats.org/officeDocument/2006/relationships/slide" Target="slides/slide68.xml"/><Relationship Id="rId74" Type="http://schemas.openxmlformats.org/officeDocument/2006/relationships/slide" Target="slides/slide69.xml"/><Relationship Id="rId75" Type="http://schemas.openxmlformats.org/officeDocument/2006/relationships/slide" Target="slides/slide70.xml"/><Relationship Id="rId76" Type="http://schemas.openxmlformats.org/officeDocument/2006/relationships/slide" Target="slides/slide71.xml"/><Relationship Id="rId77" Type="http://schemas.openxmlformats.org/officeDocument/2006/relationships/slide" Target="slides/slide72.xml"/><Relationship Id="rId78" Type="http://schemas.openxmlformats.org/officeDocument/2006/relationships/slide" Target="slides/slide73.xml"/><Relationship Id="rId79" Type="http://schemas.openxmlformats.org/officeDocument/2006/relationships/slide" Target="slides/slide74.xml"/><Relationship Id="rId110" Type="http://schemas.openxmlformats.org/officeDocument/2006/relationships/slide" Target="slides/slide105.xml"/><Relationship Id="rId90" Type="http://schemas.openxmlformats.org/officeDocument/2006/relationships/slide" Target="slides/slide85.xml"/><Relationship Id="rId91" Type="http://schemas.openxmlformats.org/officeDocument/2006/relationships/slide" Target="slides/slide86.xml"/><Relationship Id="rId92" Type="http://schemas.openxmlformats.org/officeDocument/2006/relationships/slide" Target="slides/slide87.xml"/><Relationship Id="rId93" Type="http://schemas.openxmlformats.org/officeDocument/2006/relationships/slide" Target="slides/slide88.xml"/><Relationship Id="rId94" Type="http://schemas.openxmlformats.org/officeDocument/2006/relationships/slide" Target="slides/slide89.xml"/><Relationship Id="rId95" Type="http://schemas.openxmlformats.org/officeDocument/2006/relationships/slide" Target="slides/slide90.xml"/><Relationship Id="rId96" Type="http://schemas.openxmlformats.org/officeDocument/2006/relationships/slide" Target="slides/slide91.xml"/><Relationship Id="rId97" Type="http://schemas.openxmlformats.org/officeDocument/2006/relationships/slide" Target="slides/slide92.xml"/><Relationship Id="rId98" Type="http://schemas.openxmlformats.org/officeDocument/2006/relationships/slide" Target="slides/slide93.xml"/><Relationship Id="rId99" Type="http://schemas.openxmlformats.org/officeDocument/2006/relationships/slide" Target="slides/slide94.xml"/><Relationship Id="rId111" Type="http://schemas.openxmlformats.org/officeDocument/2006/relationships/slide" Target="slides/slide106.xml"/><Relationship Id="rId112" Type="http://schemas.openxmlformats.org/officeDocument/2006/relationships/slide" Target="slides/slide107.xml"/><Relationship Id="rId113" Type="http://schemas.openxmlformats.org/officeDocument/2006/relationships/notesMaster" Target="notesMasters/notesMaster1.xml"/><Relationship Id="rId114" Type="http://schemas.openxmlformats.org/officeDocument/2006/relationships/commentAuthors" Target="commentAuthors.xml"/><Relationship Id="rId115" Type="http://schemas.openxmlformats.org/officeDocument/2006/relationships/presProps" Target="presProps.xml"/><Relationship Id="rId116" Type="http://schemas.openxmlformats.org/officeDocument/2006/relationships/viewProps" Target="viewProps.xml"/><Relationship Id="rId117" Type="http://schemas.openxmlformats.org/officeDocument/2006/relationships/theme" Target="theme/theme1.xml"/><Relationship Id="rId118" Type="http://schemas.openxmlformats.org/officeDocument/2006/relationships/tableStyles" Target="tableStyles.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60" Type="http://schemas.openxmlformats.org/officeDocument/2006/relationships/slide" Target="slides/slide55.xml"/><Relationship Id="rId61" Type="http://schemas.openxmlformats.org/officeDocument/2006/relationships/slide" Target="slides/slide56.xml"/><Relationship Id="rId62" Type="http://schemas.openxmlformats.org/officeDocument/2006/relationships/slide" Target="slides/slide57.xml"/><Relationship Id="rId63" Type="http://schemas.openxmlformats.org/officeDocument/2006/relationships/slide" Target="slides/slide58.xml"/><Relationship Id="rId64" Type="http://schemas.openxmlformats.org/officeDocument/2006/relationships/slide" Target="slides/slide59.xml"/><Relationship Id="rId65" Type="http://schemas.openxmlformats.org/officeDocument/2006/relationships/slide" Target="slides/slide60.xml"/><Relationship Id="rId66" Type="http://schemas.openxmlformats.org/officeDocument/2006/relationships/slide" Target="slides/slide61.xml"/><Relationship Id="rId67" Type="http://schemas.openxmlformats.org/officeDocument/2006/relationships/slide" Target="slides/slide62.xml"/><Relationship Id="rId68" Type="http://schemas.openxmlformats.org/officeDocument/2006/relationships/slide" Target="slides/slide63.xml"/><Relationship Id="rId69" Type="http://schemas.openxmlformats.org/officeDocument/2006/relationships/slide" Target="slides/slide64.xml"/><Relationship Id="rId100" Type="http://schemas.openxmlformats.org/officeDocument/2006/relationships/slide" Target="slides/slide95.xml"/><Relationship Id="rId80" Type="http://schemas.openxmlformats.org/officeDocument/2006/relationships/slide" Target="slides/slide75.xml"/><Relationship Id="rId81" Type="http://schemas.openxmlformats.org/officeDocument/2006/relationships/slide" Target="slides/slide76.xml"/><Relationship Id="rId82" Type="http://schemas.openxmlformats.org/officeDocument/2006/relationships/slide" Target="slides/slide77.xml"/><Relationship Id="rId83" Type="http://schemas.openxmlformats.org/officeDocument/2006/relationships/slide" Target="slides/slide78.xml"/><Relationship Id="rId84" Type="http://schemas.openxmlformats.org/officeDocument/2006/relationships/slide" Target="slides/slide79.xml"/><Relationship Id="rId85" Type="http://schemas.openxmlformats.org/officeDocument/2006/relationships/slide" Target="slides/slide80.xml"/><Relationship Id="rId86" Type="http://schemas.openxmlformats.org/officeDocument/2006/relationships/slide" Target="slides/slide81.xml"/><Relationship Id="rId87" Type="http://schemas.openxmlformats.org/officeDocument/2006/relationships/slide" Target="slides/slide82.xml"/><Relationship Id="rId88" Type="http://schemas.openxmlformats.org/officeDocument/2006/relationships/slide" Target="slides/slide83.xml"/><Relationship Id="rId89" Type="http://schemas.openxmlformats.org/officeDocument/2006/relationships/slide" Target="slides/slide8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Does the </a:t>
            </a:r>
            <a:r>
              <a:rPr lang="en-US" dirty="0" err="1" smtClean="0"/>
              <a:t>HomeOrg</a:t>
            </a:r>
            <a:r>
              <a:rPr lang="en-US" dirty="0" smtClean="0"/>
              <a:t> inform the user on the personal data that the Identity Provider will transfer to the specific Service Provider requested by the user itself? (give one or more answers)</a:t>
            </a:r>
            <a:endParaRPr lang="it-IT" dirty="0"/>
          </a:p>
        </c:rich>
      </c:tx>
      <c:layout>
        <c:manualLayout>
          <c:xMode val="edge"/>
          <c:yMode val="edge"/>
          <c:x val="0.00197904540162981"/>
          <c:y val="0.0205602656192048"/>
        </c:manualLayout>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Foglio1!$B$1</c:f>
              <c:strCache>
                <c:ptCount val="1"/>
                <c:pt idx="0">
                  <c:v>2.1.4. L'OdA informa l'utente sui dati personali che l'Identity Provider trasferirà ad uno specifico Service Provider di interesse per l'utente stesso? (più risposte possibili) </c:v>
                </c:pt>
              </c:strCache>
            </c:strRef>
          </c:tx>
          <c:dLbls>
            <c:spPr>
              <a:noFill/>
              <a:ln>
                <a:noFill/>
              </a:ln>
              <a:effectLst/>
            </c:sp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Foglio1!$A$2:$A$7</c:f>
              <c:strCache>
                <c:ptCount val="6"/>
                <c:pt idx="0">
                  <c:v>a. Yes, by means of an information available on a web page dedicated to federated authentication services</c:v>
                </c:pt>
                <c:pt idx="1">
                  <c:v>b. Yes, by means of an information on the login page of the identity provider or a linked web page accessible from there</c:v>
                </c:pt>
                <c:pt idx="2">
                  <c:v>c. Yes, in a dynamic way at the first access to the Service Provider, by the use of a mechanism that permits the display  of attributes, like uApprove or Consent</c:v>
                </c:pt>
                <c:pt idx="3">
                  <c:v>d. 
D. Yes, giving users an informative paper</c:v>
                </c:pt>
                <c:pt idx="4">
                  <c:v>e. No</c:v>
                </c:pt>
                <c:pt idx="5">
                  <c:v>f. Other</c:v>
                </c:pt>
              </c:strCache>
            </c:strRef>
          </c:cat>
          <c:val>
            <c:numRef>
              <c:f>Foglio1!$B$2:$B$7</c:f>
              <c:numCache>
                <c:formatCode>General</c:formatCode>
                <c:ptCount val="6"/>
                <c:pt idx="0">
                  <c:v>16.0</c:v>
                </c:pt>
                <c:pt idx="1">
                  <c:v>5.0</c:v>
                </c:pt>
                <c:pt idx="2">
                  <c:v>15.0</c:v>
                </c:pt>
                <c:pt idx="3">
                  <c:v>2.0</c:v>
                </c:pt>
                <c:pt idx="4">
                  <c:v>3.0</c:v>
                </c:pt>
                <c:pt idx="5">
                  <c:v>1.0</c:v>
                </c:pt>
              </c:numCache>
            </c:numRef>
          </c:val>
          <c:extLst xmlns:c16r2="http://schemas.microsoft.com/office/drawing/2015/06/chart">
            <c:ext xmlns:c16="http://schemas.microsoft.com/office/drawing/2014/chart" uri="{C3380CC4-5D6E-409C-BE32-E72D297353CC}">
              <c16:uniqueId val="{00000000-149C-4416-8B45-99996918A056}"/>
            </c:ext>
          </c:extLst>
        </c:ser>
        <c:dLbls>
          <c:showLegendKey val="0"/>
          <c:showVal val="0"/>
          <c:showCatName val="0"/>
          <c:showSerName val="0"/>
          <c:showPercent val="0"/>
          <c:showBubbleSize val="0"/>
          <c:showLeaderLines val="1"/>
        </c:dLbls>
      </c:pie3DChart>
    </c:plotArea>
    <c:legend>
      <c:legendPos val="r"/>
      <c:layout>
        <c:manualLayout>
          <c:xMode val="edge"/>
          <c:yMode val="edge"/>
          <c:x val="0.617243269504001"/>
          <c:y val="0.205748682645501"/>
          <c:w val="0.379899076934359"/>
          <c:h val="0.794251317354499"/>
        </c:manualLayout>
      </c:layout>
      <c:overlay val="0"/>
      <c:txPr>
        <a:bodyPr/>
        <a:lstStyle/>
        <a:p>
          <a:pPr>
            <a:defRPr sz="14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Does the </a:t>
            </a:r>
            <a:r>
              <a:rPr lang="en-US" dirty="0" err="1" smtClean="0"/>
              <a:t>HomeOrg</a:t>
            </a:r>
            <a:r>
              <a:rPr lang="en-US" dirty="0" smtClean="0"/>
              <a:t>, where this is required by the law (Legislative Decree no. 196/2003), ask the user to consent to the transfer of personal data from the Identity Provider to Federated Service Providers requested by the user? (give one or more answers)</a:t>
            </a:r>
            <a:endParaRPr lang="it-IT" dirty="0"/>
          </a:p>
        </c:rich>
      </c:tx>
      <c:layout>
        <c:manualLayout>
          <c:xMode val="edge"/>
          <c:yMode val="edge"/>
          <c:x val="0.00772698523278303"/>
          <c:y val="0.0143921859334433"/>
        </c:manualLayout>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Foglio1!$B$1</c:f>
              <c:strCache>
                <c:ptCount val="1"/>
                <c:pt idx="0">
                  <c:v>2.1.5. L'OdA, ove questo sia previsto dal D.Lgs. 196/2003, chiede all'utente il consenso al trasferimento dei suoi dati personali dall'Identity Provider ai Service Provider federati di interesse per l'utente stesso? (più risposte possibili) </c:v>
                </c:pt>
              </c:strCache>
            </c:strRef>
          </c:tx>
          <c:dLbls>
            <c:spPr>
              <a:noFill/>
              <a:ln>
                <a:noFill/>
              </a:ln>
              <a:effectLst/>
            </c:sp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Foglio1!$A$2:$A$6</c:f>
              <c:strCache>
                <c:ptCount val="5"/>
                <c:pt idx="0">
                  <c:v>a. Yes, by means of an explicit acceptance released online via web application with authenticated access</c:v>
                </c:pt>
                <c:pt idx="1">
                  <c:v>b. Yes, dynamically at the first access to the Service Provider, using a mechanism of attributes' display like uApprove or Consent</c:v>
                </c:pt>
                <c:pt idx="2">
                  <c:v>c .Yes, asking users to sign a consent paper form </c:v>
                </c:pt>
                <c:pt idx="3">
                  <c:v>d. No</c:v>
                </c:pt>
                <c:pt idx="4">
                  <c:v>e. Other</c:v>
                </c:pt>
              </c:strCache>
            </c:strRef>
          </c:cat>
          <c:val>
            <c:numRef>
              <c:f>Foglio1!$B$2:$B$6</c:f>
              <c:numCache>
                <c:formatCode>General</c:formatCode>
                <c:ptCount val="5"/>
                <c:pt idx="0">
                  <c:v>3.0</c:v>
                </c:pt>
                <c:pt idx="1">
                  <c:v>17.0</c:v>
                </c:pt>
                <c:pt idx="2">
                  <c:v>9.0</c:v>
                </c:pt>
                <c:pt idx="3">
                  <c:v>8.0</c:v>
                </c:pt>
                <c:pt idx="4">
                  <c:v>1.0</c:v>
                </c:pt>
              </c:numCache>
            </c:numRef>
          </c:val>
          <c:extLst xmlns:c16r2="http://schemas.microsoft.com/office/drawing/2015/06/chart">
            <c:ext xmlns:c16="http://schemas.microsoft.com/office/drawing/2014/chart" uri="{C3380CC4-5D6E-409C-BE32-E72D297353CC}">
              <c16:uniqueId val="{00000000-D04B-47EA-A933-4B2B31A8FE65}"/>
            </c:ext>
          </c:extLst>
        </c:ser>
        <c:dLbls>
          <c:showLegendKey val="0"/>
          <c:showVal val="0"/>
          <c:showCatName val="0"/>
          <c:showSerName val="0"/>
          <c:showPercent val="0"/>
          <c:showBubbleSize val="0"/>
          <c:showLeaderLines val="1"/>
        </c:dLbls>
      </c:pie3DChart>
    </c:plotArea>
    <c:legend>
      <c:legendPos val="r"/>
      <c:layout>
        <c:manualLayout>
          <c:xMode val="edge"/>
          <c:yMode val="edge"/>
          <c:x val="0.660066548724483"/>
          <c:y val="0.220012812121426"/>
          <c:w val="0.332948585152118"/>
          <c:h val="0.766522804167679"/>
        </c:manualLayout>
      </c:layout>
      <c:overlay val="0"/>
      <c:txPr>
        <a:bodyPr/>
        <a:lstStyle/>
        <a:p>
          <a:pPr>
            <a:defRPr sz="14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2" dt="2016-06-10T15:48:36.632" idx="2">
    <p:pos x="6494" y="2448"/>
    <p:text>Uros: Ask for the necessary attributes in its....?</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2C40F9-485D-5842-9B90-E6F4FFE7FA33}" type="doc">
      <dgm:prSet loTypeId="urn:microsoft.com/office/officeart/2005/8/layout/process5" loCatId="" qsTypeId="urn:microsoft.com/office/officeart/2005/8/quickstyle/simple4" qsCatId="simple" csTypeId="urn:microsoft.com/office/officeart/2005/8/colors/accent0_3" csCatId="mainScheme" phldr="1"/>
      <dgm:spPr/>
      <dgm:t>
        <a:bodyPr/>
        <a:lstStyle/>
        <a:p>
          <a:endParaRPr lang="en-GB"/>
        </a:p>
      </dgm:t>
    </dgm:pt>
    <dgm:pt modelId="{754B8265-B297-F74A-9C4A-C51684AC5199}">
      <dgm:prSet/>
      <dgm:spPr>
        <a:solidFill>
          <a:srgbClr val="1C4161"/>
        </a:solidFill>
      </dgm:spPr>
      <dgm:t>
        <a:bodyPr/>
        <a:lstStyle/>
        <a:p>
          <a:pPr rtl="0"/>
          <a:r>
            <a:rPr lang="en-GB" dirty="0" smtClean="0"/>
            <a:t>100% of the federations</a:t>
          </a:r>
          <a:endParaRPr lang="en-GB" dirty="0"/>
        </a:p>
      </dgm:t>
    </dgm:pt>
    <dgm:pt modelId="{B31B35DB-06AD-B74E-8182-271F1F7EACC2}" type="parTrans" cxnId="{99101F14-0D8E-F948-BAF0-01ED4DAE1B49}">
      <dgm:prSet/>
      <dgm:spPr/>
      <dgm:t>
        <a:bodyPr/>
        <a:lstStyle/>
        <a:p>
          <a:endParaRPr lang="en-GB"/>
        </a:p>
      </dgm:t>
    </dgm:pt>
    <dgm:pt modelId="{AC5FFAC9-5D60-5243-8C39-F4FA1B7FAC56}" type="sibTrans" cxnId="{99101F14-0D8E-F948-BAF0-01ED4DAE1B49}">
      <dgm:prSet/>
      <dgm:spPr/>
      <dgm:t>
        <a:bodyPr/>
        <a:lstStyle/>
        <a:p>
          <a:endParaRPr lang="en-GB"/>
        </a:p>
      </dgm:t>
    </dgm:pt>
    <dgm:pt modelId="{6E7106A1-1891-174C-BA66-72AD171FDD38}">
      <dgm:prSet/>
      <dgm:spPr>
        <a:solidFill>
          <a:schemeClr val="accent5">
            <a:lumMod val="20000"/>
            <a:lumOff val="80000"/>
          </a:schemeClr>
        </a:solidFill>
      </dgm:spPr>
      <dgm:t>
        <a:bodyPr/>
        <a:lstStyle/>
        <a:p>
          <a:pPr rtl="0"/>
          <a:r>
            <a:rPr lang="en-GB" dirty="0" smtClean="0"/>
            <a:t>Does it talk with “friends”?</a:t>
          </a:r>
          <a:endParaRPr lang="en-GB" dirty="0"/>
        </a:p>
      </dgm:t>
    </dgm:pt>
    <dgm:pt modelId="{6CC394C4-4448-AA47-9519-B456E28C272C}" type="parTrans" cxnId="{ACE8CB8D-B381-0B4F-94A6-E4EBC2AEFDCB}">
      <dgm:prSet/>
      <dgm:spPr/>
      <dgm:t>
        <a:bodyPr/>
        <a:lstStyle/>
        <a:p>
          <a:endParaRPr lang="en-US"/>
        </a:p>
      </dgm:t>
    </dgm:pt>
    <dgm:pt modelId="{CE14CC5D-423A-8143-AF98-EAF5027A3EF9}" type="sibTrans" cxnId="{ACE8CB8D-B381-0B4F-94A6-E4EBC2AEFDCB}">
      <dgm:prSet/>
      <dgm:spPr/>
      <dgm:t>
        <a:bodyPr/>
        <a:lstStyle/>
        <a:p>
          <a:endParaRPr lang="en-US"/>
        </a:p>
      </dgm:t>
    </dgm:pt>
    <dgm:pt modelId="{5B285B6E-22FF-414E-9039-77C4E280A72C}">
      <dgm:prSet/>
      <dgm:spPr>
        <a:solidFill>
          <a:schemeClr val="accent5">
            <a:lumMod val="20000"/>
            <a:lumOff val="80000"/>
          </a:schemeClr>
        </a:solidFill>
      </dgm:spPr>
      <dgm:t>
        <a:bodyPr/>
        <a:lstStyle/>
        <a:p>
          <a:pPr rtl="0"/>
          <a:r>
            <a:rPr lang="en-GB" dirty="0" smtClean="0"/>
            <a:t>Is the entity in </a:t>
          </a:r>
          <a:r>
            <a:rPr lang="en-GB" dirty="0" err="1" smtClean="0"/>
            <a:t>eduGAIN</a:t>
          </a:r>
          <a:r>
            <a:rPr lang="en-GB" smtClean="0"/>
            <a:t>?</a:t>
          </a:r>
          <a:endParaRPr lang="en-GB" dirty="0"/>
        </a:p>
      </dgm:t>
    </dgm:pt>
    <dgm:pt modelId="{24B399F8-7D09-7C42-86FF-EEAB35F26E7B}" type="parTrans" cxnId="{CEBE4C43-BC91-4F45-80B2-016788D99801}">
      <dgm:prSet/>
      <dgm:spPr/>
      <dgm:t>
        <a:bodyPr/>
        <a:lstStyle/>
        <a:p>
          <a:endParaRPr lang="en-US"/>
        </a:p>
      </dgm:t>
    </dgm:pt>
    <dgm:pt modelId="{24CB8F10-D66C-184D-9E85-0457629C5B53}" type="sibTrans" cxnId="{CEBE4C43-BC91-4F45-80B2-016788D99801}">
      <dgm:prSet/>
      <dgm:spPr/>
      <dgm:t>
        <a:bodyPr/>
        <a:lstStyle/>
        <a:p>
          <a:endParaRPr lang="en-US"/>
        </a:p>
      </dgm:t>
    </dgm:pt>
    <dgm:pt modelId="{9E5A13BC-F466-6A41-9C96-10B61F7EF64B}">
      <dgm:prSet/>
      <dgm:spPr>
        <a:solidFill>
          <a:schemeClr val="accent5">
            <a:lumMod val="20000"/>
            <a:lumOff val="80000"/>
          </a:schemeClr>
        </a:solidFill>
      </dgm:spPr>
      <dgm:t>
        <a:bodyPr/>
        <a:lstStyle/>
        <a:p>
          <a:pPr rtl="0"/>
          <a:r>
            <a:rPr lang="en-GB" dirty="0" smtClean="0"/>
            <a:t>Matches security practices?</a:t>
          </a:r>
          <a:endParaRPr lang="en-GB" dirty="0"/>
        </a:p>
      </dgm:t>
    </dgm:pt>
    <dgm:pt modelId="{755F0FB6-E443-8940-AC78-C3673975ECC6}" type="parTrans" cxnId="{BA8C85B0-36C7-C34F-9CAA-E1023AA44373}">
      <dgm:prSet/>
      <dgm:spPr/>
      <dgm:t>
        <a:bodyPr/>
        <a:lstStyle/>
        <a:p>
          <a:endParaRPr lang="en-US"/>
        </a:p>
      </dgm:t>
    </dgm:pt>
    <dgm:pt modelId="{0AE9E7C7-5537-9D4E-B18C-8230E1521AD7}" type="sibTrans" cxnId="{BA8C85B0-36C7-C34F-9CAA-E1023AA44373}">
      <dgm:prSet/>
      <dgm:spPr/>
      <dgm:t>
        <a:bodyPr/>
        <a:lstStyle/>
        <a:p>
          <a:endParaRPr lang="en-US"/>
        </a:p>
      </dgm:t>
    </dgm:pt>
    <dgm:pt modelId="{3C3E2B03-7525-3843-9608-4485A857AC6B}">
      <dgm:prSet/>
      <dgm:spPr>
        <a:solidFill>
          <a:schemeClr val="accent5">
            <a:lumMod val="20000"/>
            <a:lumOff val="80000"/>
          </a:schemeClr>
        </a:solidFill>
      </dgm:spPr>
      <dgm:t>
        <a:bodyPr/>
        <a:lstStyle/>
        <a:p>
          <a:pPr rtl="0"/>
          <a:r>
            <a:rPr lang="en-GB" dirty="0" err="1" smtClean="0"/>
            <a:t>CoCo</a:t>
          </a:r>
          <a:r>
            <a:rPr lang="en-GB" baseline="0" dirty="0" smtClean="0"/>
            <a:t> and R&amp;S</a:t>
          </a:r>
          <a:endParaRPr lang="en-GB" dirty="0"/>
        </a:p>
      </dgm:t>
    </dgm:pt>
    <dgm:pt modelId="{BF74EF77-7D4C-F048-8056-43C3B2D8B45D}" type="parTrans" cxnId="{4F6B615F-ED3D-064F-85F0-9B2297593329}">
      <dgm:prSet/>
      <dgm:spPr/>
      <dgm:t>
        <a:bodyPr/>
        <a:lstStyle/>
        <a:p>
          <a:endParaRPr lang="en-US"/>
        </a:p>
      </dgm:t>
    </dgm:pt>
    <dgm:pt modelId="{6F6A34C5-E70A-A14D-8087-C865EA250F79}" type="sibTrans" cxnId="{4F6B615F-ED3D-064F-85F0-9B2297593329}">
      <dgm:prSet/>
      <dgm:spPr/>
      <dgm:t>
        <a:bodyPr/>
        <a:lstStyle/>
        <a:p>
          <a:endParaRPr lang="en-US"/>
        </a:p>
      </dgm:t>
    </dgm:pt>
    <dgm:pt modelId="{7BCB3E6D-500E-4C48-BF8E-74B72857C730}">
      <dgm:prSet/>
      <dgm:spPr>
        <a:solidFill>
          <a:schemeClr val="accent5">
            <a:lumMod val="20000"/>
            <a:lumOff val="80000"/>
          </a:schemeClr>
        </a:solidFill>
      </dgm:spPr>
      <dgm:t>
        <a:bodyPr/>
        <a:lstStyle/>
        <a:p>
          <a:pPr rtl="0"/>
          <a:r>
            <a:rPr lang="en-GB" smtClean="0"/>
            <a:t>Does</a:t>
          </a:r>
          <a:r>
            <a:rPr lang="en-GB" baseline="0" smtClean="0"/>
            <a:t> </a:t>
          </a:r>
          <a:r>
            <a:rPr lang="en-GB" baseline="0" dirty="0" smtClean="0"/>
            <a:t>it release attributes?</a:t>
          </a:r>
          <a:endParaRPr lang="en-GB" dirty="0"/>
        </a:p>
      </dgm:t>
    </dgm:pt>
    <dgm:pt modelId="{56C74AF4-7EC4-4BBF-BE62-C498F1908E41}" type="parTrans" cxnId="{C9580E05-C138-466A-8733-6B95EEF335B7}">
      <dgm:prSet/>
      <dgm:spPr/>
      <dgm:t>
        <a:bodyPr/>
        <a:lstStyle/>
        <a:p>
          <a:endParaRPr lang="it-IT"/>
        </a:p>
      </dgm:t>
    </dgm:pt>
    <dgm:pt modelId="{56541831-F002-4703-8B19-6D42571DA221}" type="sibTrans" cxnId="{C9580E05-C138-466A-8733-6B95EEF335B7}">
      <dgm:prSet/>
      <dgm:spPr/>
      <dgm:t>
        <a:bodyPr/>
        <a:lstStyle/>
        <a:p>
          <a:endParaRPr lang="it-IT"/>
        </a:p>
      </dgm:t>
    </dgm:pt>
    <dgm:pt modelId="{0C9F0174-77CD-0249-A3AF-A2E4CD5CBFCC}" type="pres">
      <dgm:prSet presAssocID="{B12C40F9-485D-5842-9B90-E6F4FFE7FA33}" presName="diagram" presStyleCnt="0">
        <dgm:presLayoutVars>
          <dgm:dir/>
          <dgm:resizeHandles val="exact"/>
        </dgm:presLayoutVars>
      </dgm:prSet>
      <dgm:spPr/>
      <dgm:t>
        <a:bodyPr/>
        <a:lstStyle/>
        <a:p>
          <a:endParaRPr lang="en-GB"/>
        </a:p>
      </dgm:t>
    </dgm:pt>
    <dgm:pt modelId="{EB1AFCFA-295C-3E4B-9A87-3E27B0ABF7B8}" type="pres">
      <dgm:prSet presAssocID="{754B8265-B297-F74A-9C4A-C51684AC5199}" presName="node" presStyleLbl="node1" presStyleIdx="0" presStyleCnt="6">
        <dgm:presLayoutVars>
          <dgm:bulletEnabled val="1"/>
        </dgm:presLayoutVars>
      </dgm:prSet>
      <dgm:spPr/>
      <dgm:t>
        <a:bodyPr/>
        <a:lstStyle/>
        <a:p>
          <a:endParaRPr lang="en-GB"/>
        </a:p>
      </dgm:t>
    </dgm:pt>
    <dgm:pt modelId="{2C61A0E2-B7FA-0647-823A-8567D3CF4A1D}" type="pres">
      <dgm:prSet presAssocID="{AC5FFAC9-5D60-5243-8C39-F4FA1B7FAC56}" presName="sibTrans" presStyleLbl="sibTrans2D1" presStyleIdx="0" presStyleCnt="5"/>
      <dgm:spPr/>
      <dgm:t>
        <a:bodyPr/>
        <a:lstStyle/>
        <a:p>
          <a:endParaRPr lang="en-GB"/>
        </a:p>
      </dgm:t>
    </dgm:pt>
    <dgm:pt modelId="{3235DFAD-9366-934F-84A5-374ECCDDC188}" type="pres">
      <dgm:prSet presAssocID="{AC5FFAC9-5D60-5243-8C39-F4FA1B7FAC56}" presName="connectorText" presStyleLbl="sibTrans2D1" presStyleIdx="0" presStyleCnt="5"/>
      <dgm:spPr/>
      <dgm:t>
        <a:bodyPr/>
        <a:lstStyle/>
        <a:p>
          <a:endParaRPr lang="en-GB"/>
        </a:p>
      </dgm:t>
    </dgm:pt>
    <dgm:pt modelId="{0089A4EC-EEA4-A546-996A-733C47425E2B}" type="pres">
      <dgm:prSet presAssocID="{5B285B6E-22FF-414E-9039-77C4E280A72C}" presName="node" presStyleLbl="node1" presStyleIdx="1" presStyleCnt="6">
        <dgm:presLayoutVars>
          <dgm:bulletEnabled val="1"/>
        </dgm:presLayoutVars>
      </dgm:prSet>
      <dgm:spPr/>
      <dgm:t>
        <a:bodyPr/>
        <a:lstStyle/>
        <a:p>
          <a:endParaRPr lang="en-US"/>
        </a:p>
      </dgm:t>
    </dgm:pt>
    <dgm:pt modelId="{519A477D-5F0A-624C-AE62-AE254EB769D8}" type="pres">
      <dgm:prSet presAssocID="{24CB8F10-D66C-184D-9E85-0457629C5B53}" presName="sibTrans" presStyleLbl="sibTrans2D1" presStyleIdx="1" presStyleCnt="5"/>
      <dgm:spPr/>
      <dgm:t>
        <a:bodyPr/>
        <a:lstStyle/>
        <a:p>
          <a:endParaRPr lang="en-US"/>
        </a:p>
      </dgm:t>
    </dgm:pt>
    <dgm:pt modelId="{8D21E4FF-F2FE-284B-99B2-44948D655FF4}" type="pres">
      <dgm:prSet presAssocID="{24CB8F10-D66C-184D-9E85-0457629C5B53}" presName="connectorText" presStyleLbl="sibTrans2D1" presStyleIdx="1" presStyleCnt="5"/>
      <dgm:spPr/>
      <dgm:t>
        <a:bodyPr/>
        <a:lstStyle/>
        <a:p>
          <a:endParaRPr lang="en-US"/>
        </a:p>
      </dgm:t>
    </dgm:pt>
    <dgm:pt modelId="{1F0676B1-F9ED-B249-A69D-40270CFA0BC3}" type="pres">
      <dgm:prSet presAssocID="{6E7106A1-1891-174C-BA66-72AD171FDD38}" presName="node" presStyleLbl="node1" presStyleIdx="2" presStyleCnt="6">
        <dgm:presLayoutVars>
          <dgm:bulletEnabled val="1"/>
        </dgm:presLayoutVars>
      </dgm:prSet>
      <dgm:spPr/>
      <dgm:t>
        <a:bodyPr/>
        <a:lstStyle/>
        <a:p>
          <a:endParaRPr lang="en-US"/>
        </a:p>
      </dgm:t>
    </dgm:pt>
    <dgm:pt modelId="{EACA3CAD-035B-2C47-8CE9-BE36FB5A6F7A}" type="pres">
      <dgm:prSet presAssocID="{CE14CC5D-423A-8143-AF98-EAF5027A3EF9}" presName="sibTrans" presStyleLbl="sibTrans2D1" presStyleIdx="2" presStyleCnt="5"/>
      <dgm:spPr/>
      <dgm:t>
        <a:bodyPr/>
        <a:lstStyle/>
        <a:p>
          <a:endParaRPr lang="en-US"/>
        </a:p>
      </dgm:t>
    </dgm:pt>
    <dgm:pt modelId="{FF445E3B-B556-5E42-A162-C3B7546E8C9E}" type="pres">
      <dgm:prSet presAssocID="{CE14CC5D-423A-8143-AF98-EAF5027A3EF9}" presName="connectorText" presStyleLbl="sibTrans2D1" presStyleIdx="2" presStyleCnt="5"/>
      <dgm:spPr/>
      <dgm:t>
        <a:bodyPr/>
        <a:lstStyle/>
        <a:p>
          <a:endParaRPr lang="en-US"/>
        </a:p>
      </dgm:t>
    </dgm:pt>
    <dgm:pt modelId="{178C9FD4-8377-1D4C-B765-5642F0897286}" type="pres">
      <dgm:prSet presAssocID="{9E5A13BC-F466-6A41-9C96-10B61F7EF64B}" presName="node" presStyleLbl="node1" presStyleIdx="3" presStyleCnt="6">
        <dgm:presLayoutVars>
          <dgm:bulletEnabled val="1"/>
        </dgm:presLayoutVars>
      </dgm:prSet>
      <dgm:spPr/>
      <dgm:t>
        <a:bodyPr/>
        <a:lstStyle/>
        <a:p>
          <a:endParaRPr lang="en-US"/>
        </a:p>
      </dgm:t>
    </dgm:pt>
    <dgm:pt modelId="{FB2B21EE-DEAC-DD4C-99E7-38E23DDD6CE9}" type="pres">
      <dgm:prSet presAssocID="{0AE9E7C7-5537-9D4E-B18C-8230E1521AD7}" presName="sibTrans" presStyleLbl="sibTrans2D1" presStyleIdx="3" presStyleCnt="5"/>
      <dgm:spPr/>
      <dgm:t>
        <a:bodyPr/>
        <a:lstStyle/>
        <a:p>
          <a:endParaRPr lang="en-US"/>
        </a:p>
      </dgm:t>
    </dgm:pt>
    <dgm:pt modelId="{7CC59218-6097-7943-BD2A-352F993B4F6B}" type="pres">
      <dgm:prSet presAssocID="{0AE9E7C7-5537-9D4E-B18C-8230E1521AD7}" presName="connectorText" presStyleLbl="sibTrans2D1" presStyleIdx="3" presStyleCnt="5"/>
      <dgm:spPr/>
      <dgm:t>
        <a:bodyPr/>
        <a:lstStyle/>
        <a:p>
          <a:endParaRPr lang="en-US"/>
        </a:p>
      </dgm:t>
    </dgm:pt>
    <dgm:pt modelId="{FA5F2B11-4391-42DB-8762-1AE2DA4B4E1C}" type="pres">
      <dgm:prSet presAssocID="{7BCB3E6D-500E-4C48-BF8E-74B72857C730}" presName="node" presStyleLbl="node1" presStyleIdx="4" presStyleCnt="6">
        <dgm:presLayoutVars>
          <dgm:bulletEnabled val="1"/>
        </dgm:presLayoutVars>
      </dgm:prSet>
      <dgm:spPr/>
      <dgm:t>
        <a:bodyPr/>
        <a:lstStyle/>
        <a:p>
          <a:endParaRPr lang="it-IT"/>
        </a:p>
      </dgm:t>
    </dgm:pt>
    <dgm:pt modelId="{4BF5E5F3-A360-4B8C-9290-12BE57ADBDDA}" type="pres">
      <dgm:prSet presAssocID="{56541831-F002-4703-8B19-6D42571DA221}" presName="sibTrans" presStyleLbl="sibTrans2D1" presStyleIdx="4" presStyleCnt="5"/>
      <dgm:spPr/>
      <dgm:t>
        <a:bodyPr/>
        <a:lstStyle/>
        <a:p>
          <a:endParaRPr lang="it-IT"/>
        </a:p>
      </dgm:t>
    </dgm:pt>
    <dgm:pt modelId="{AADFEC6E-B5F4-441C-B744-002892619F39}" type="pres">
      <dgm:prSet presAssocID="{56541831-F002-4703-8B19-6D42571DA221}" presName="connectorText" presStyleLbl="sibTrans2D1" presStyleIdx="4" presStyleCnt="5"/>
      <dgm:spPr/>
      <dgm:t>
        <a:bodyPr/>
        <a:lstStyle/>
        <a:p>
          <a:endParaRPr lang="it-IT"/>
        </a:p>
      </dgm:t>
    </dgm:pt>
    <dgm:pt modelId="{F8CBB847-D3CB-EB4E-AD81-A60F67225B26}" type="pres">
      <dgm:prSet presAssocID="{3C3E2B03-7525-3843-9608-4485A857AC6B}" presName="node" presStyleLbl="node1" presStyleIdx="5" presStyleCnt="6">
        <dgm:presLayoutVars>
          <dgm:bulletEnabled val="1"/>
        </dgm:presLayoutVars>
      </dgm:prSet>
      <dgm:spPr/>
      <dgm:t>
        <a:bodyPr/>
        <a:lstStyle/>
        <a:p>
          <a:endParaRPr lang="en-US"/>
        </a:p>
      </dgm:t>
    </dgm:pt>
  </dgm:ptLst>
  <dgm:cxnLst>
    <dgm:cxn modelId="{99101F14-0D8E-F948-BAF0-01ED4DAE1B49}" srcId="{B12C40F9-485D-5842-9B90-E6F4FFE7FA33}" destId="{754B8265-B297-F74A-9C4A-C51684AC5199}" srcOrd="0" destOrd="0" parTransId="{B31B35DB-06AD-B74E-8182-271F1F7EACC2}" sibTransId="{AC5FFAC9-5D60-5243-8C39-F4FA1B7FAC56}"/>
    <dgm:cxn modelId="{BDA09AC4-C74B-4E37-A1AF-6B81DF010FBB}" type="presOf" srcId="{24CB8F10-D66C-184D-9E85-0457629C5B53}" destId="{8D21E4FF-F2FE-284B-99B2-44948D655FF4}" srcOrd="1" destOrd="0" presId="urn:microsoft.com/office/officeart/2005/8/layout/process5"/>
    <dgm:cxn modelId="{0F4F17F7-0B70-423D-B74B-EA66C02952A6}" type="presOf" srcId="{0AE9E7C7-5537-9D4E-B18C-8230E1521AD7}" destId="{FB2B21EE-DEAC-DD4C-99E7-38E23DDD6CE9}" srcOrd="0" destOrd="0" presId="urn:microsoft.com/office/officeart/2005/8/layout/process5"/>
    <dgm:cxn modelId="{3E053F36-F8B1-4E61-A274-836B7C0A2C81}" type="presOf" srcId="{CE14CC5D-423A-8143-AF98-EAF5027A3EF9}" destId="{FF445E3B-B556-5E42-A162-C3B7546E8C9E}" srcOrd="1" destOrd="0" presId="urn:microsoft.com/office/officeart/2005/8/layout/process5"/>
    <dgm:cxn modelId="{C9580E05-C138-466A-8733-6B95EEF335B7}" srcId="{B12C40F9-485D-5842-9B90-E6F4FFE7FA33}" destId="{7BCB3E6D-500E-4C48-BF8E-74B72857C730}" srcOrd="4" destOrd="0" parTransId="{56C74AF4-7EC4-4BBF-BE62-C498F1908E41}" sibTransId="{56541831-F002-4703-8B19-6D42571DA221}"/>
    <dgm:cxn modelId="{0C6C3FBD-F8CD-44D5-B07B-00FA1FD9ABEC}" type="presOf" srcId="{5B285B6E-22FF-414E-9039-77C4E280A72C}" destId="{0089A4EC-EEA4-A546-996A-733C47425E2B}" srcOrd="0" destOrd="0" presId="urn:microsoft.com/office/officeart/2005/8/layout/process5"/>
    <dgm:cxn modelId="{1B20A252-7572-45B3-9F0F-166D52F78623}" type="presOf" srcId="{6E7106A1-1891-174C-BA66-72AD171FDD38}" destId="{1F0676B1-F9ED-B249-A69D-40270CFA0BC3}" srcOrd="0" destOrd="0" presId="urn:microsoft.com/office/officeart/2005/8/layout/process5"/>
    <dgm:cxn modelId="{580830B4-E202-487F-8E9F-7DAB694EC314}" type="presOf" srcId="{B12C40F9-485D-5842-9B90-E6F4FFE7FA33}" destId="{0C9F0174-77CD-0249-A3AF-A2E4CD5CBFCC}" srcOrd="0" destOrd="0" presId="urn:microsoft.com/office/officeart/2005/8/layout/process5"/>
    <dgm:cxn modelId="{BA8C85B0-36C7-C34F-9CAA-E1023AA44373}" srcId="{B12C40F9-485D-5842-9B90-E6F4FFE7FA33}" destId="{9E5A13BC-F466-6A41-9C96-10B61F7EF64B}" srcOrd="3" destOrd="0" parTransId="{755F0FB6-E443-8940-AC78-C3673975ECC6}" sibTransId="{0AE9E7C7-5537-9D4E-B18C-8230E1521AD7}"/>
    <dgm:cxn modelId="{CEBE4C43-BC91-4F45-80B2-016788D99801}" srcId="{B12C40F9-485D-5842-9B90-E6F4FFE7FA33}" destId="{5B285B6E-22FF-414E-9039-77C4E280A72C}" srcOrd="1" destOrd="0" parTransId="{24B399F8-7D09-7C42-86FF-EEAB35F26E7B}" sibTransId="{24CB8F10-D66C-184D-9E85-0457629C5B53}"/>
    <dgm:cxn modelId="{E9377D93-6A1C-42EB-8F9F-13A2232C9A62}" type="presOf" srcId="{3C3E2B03-7525-3843-9608-4485A857AC6B}" destId="{F8CBB847-D3CB-EB4E-AD81-A60F67225B26}" srcOrd="0" destOrd="0" presId="urn:microsoft.com/office/officeart/2005/8/layout/process5"/>
    <dgm:cxn modelId="{AFA906C3-5E85-40A4-BD82-B874BC12ACC3}" type="presOf" srcId="{24CB8F10-D66C-184D-9E85-0457629C5B53}" destId="{519A477D-5F0A-624C-AE62-AE254EB769D8}" srcOrd="0" destOrd="0" presId="urn:microsoft.com/office/officeart/2005/8/layout/process5"/>
    <dgm:cxn modelId="{ACE8CB8D-B381-0B4F-94A6-E4EBC2AEFDCB}" srcId="{B12C40F9-485D-5842-9B90-E6F4FFE7FA33}" destId="{6E7106A1-1891-174C-BA66-72AD171FDD38}" srcOrd="2" destOrd="0" parTransId="{6CC394C4-4448-AA47-9519-B456E28C272C}" sibTransId="{CE14CC5D-423A-8143-AF98-EAF5027A3EF9}"/>
    <dgm:cxn modelId="{89BBA710-29F5-42A2-B5CD-8493334A26CD}" type="presOf" srcId="{AC5FFAC9-5D60-5243-8C39-F4FA1B7FAC56}" destId="{3235DFAD-9366-934F-84A5-374ECCDDC188}" srcOrd="1" destOrd="0" presId="urn:microsoft.com/office/officeart/2005/8/layout/process5"/>
    <dgm:cxn modelId="{B544DBAF-0058-4C9C-8D82-B24842840D3F}" type="presOf" srcId="{CE14CC5D-423A-8143-AF98-EAF5027A3EF9}" destId="{EACA3CAD-035B-2C47-8CE9-BE36FB5A6F7A}" srcOrd="0" destOrd="0" presId="urn:microsoft.com/office/officeart/2005/8/layout/process5"/>
    <dgm:cxn modelId="{FE66F2C5-4CEC-4079-9445-E901BBACA4B8}" type="presOf" srcId="{56541831-F002-4703-8B19-6D42571DA221}" destId="{AADFEC6E-B5F4-441C-B744-002892619F39}" srcOrd="1" destOrd="0" presId="urn:microsoft.com/office/officeart/2005/8/layout/process5"/>
    <dgm:cxn modelId="{86B9FCAC-A002-4CAC-A9E9-3D6DCBC0C3E4}" type="presOf" srcId="{56541831-F002-4703-8B19-6D42571DA221}" destId="{4BF5E5F3-A360-4B8C-9290-12BE57ADBDDA}" srcOrd="0" destOrd="0" presId="urn:microsoft.com/office/officeart/2005/8/layout/process5"/>
    <dgm:cxn modelId="{F466FC0A-30C3-4084-A060-01E64633A145}" type="presOf" srcId="{AC5FFAC9-5D60-5243-8C39-F4FA1B7FAC56}" destId="{2C61A0E2-B7FA-0647-823A-8567D3CF4A1D}" srcOrd="0" destOrd="0" presId="urn:microsoft.com/office/officeart/2005/8/layout/process5"/>
    <dgm:cxn modelId="{06CA753C-1F2F-4005-9B72-26FC946647B5}" type="presOf" srcId="{0AE9E7C7-5537-9D4E-B18C-8230E1521AD7}" destId="{7CC59218-6097-7943-BD2A-352F993B4F6B}" srcOrd="1" destOrd="0" presId="urn:microsoft.com/office/officeart/2005/8/layout/process5"/>
    <dgm:cxn modelId="{1444FB76-6C7B-4565-8D55-D32D867EAE90}" type="presOf" srcId="{9E5A13BC-F466-6A41-9C96-10B61F7EF64B}" destId="{178C9FD4-8377-1D4C-B765-5642F0897286}" srcOrd="0" destOrd="0" presId="urn:microsoft.com/office/officeart/2005/8/layout/process5"/>
    <dgm:cxn modelId="{0474DACE-2AC1-41D4-A6B5-D67C07001C6E}" type="presOf" srcId="{7BCB3E6D-500E-4C48-BF8E-74B72857C730}" destId="{FA5F2B11-4391-42DB-8762-1AE2DA4B4E1C}" srcOrd="0" destOrd="0" presId="urn:microsoft.com/office/officeart/2005/8/layout/process5"/>
    <dgm:cxn modelId="{AE446EB0-313F-42D6-959D-1054F4B87DA2}" type="presOf" srcId="{754B8265-B297-F74A-9C4A-C51684AC5199}" destId="{EB1AFCFA-295C-3E4B-9A87-3E27B0ABF7B8}" srcOrd="0" destOrd="0" presId="urn:microsoft.com/office/officeart/2005/8/layout/process5"/>
    <dgm:cxn modelId="{4F6B615F-ED3D-064F-85F0-9B2297593329}" srcId="{B12C40F9-485D-5842-9B90-E6F4FFE7FA33}" destId="{3C3E2B03-7525-3843-9608-4485A857AC6B}" srcOrd="5" destOrd="0" parTransId="{BF74EF77-7D4C-F048-8056-43C3B2D8B45D}" sibTransId="{6F6A34C5-E70A-A14D-8087-C865EA250F79}"/>
    <dgm:cxn modelId="{8E50AF9E-1504-4820-A60A-23DE2D494648}" type="presParOf" srcId="{0C9F0174-77CD-0249-A3AF-A2E4CD5CBFCC}" destId="{EB1AFCFA-295C-3E4B-9A87-3E27B0ABF7B8}" srcOrd="0" destOrd="0" presId="urn:microsoft.com/office/officeart/2005/8/layout/process5"/>
    <dgm:cxn modelId="{03572A89-FFE6-49C0-B6F8-87BCCBB737EE}" type="presParOf" srcId="{0C9F0174-77CD-0249-A3AF-A2E4CD5CBFCC}" destId="{2C61A0E2-B7FA-0647-823A-8567D3CF4A1D}" srcOrd="1" destOrd="0" presId="urn:microsoft.com/office/officeart/2005/8/layout/process5"/>
    <dgm:cxn modelId="{764C6FD9-2059-46AC-9D05-3C5B940FDD2D}" type="presParOf" srcId="{2C61A0E2-B7FA-0647-823A-8567D3CF4A1D}" destId="{3235DFAD-9366-934F-84A5-374ECCDDC188}" srcOrd="0" destOrd="0" presId="urn:microsoft.com/office/officeart/2005/8/layout/process5"/>
    <dgm:cxn modelId="{E2D7B1FD-EDE5-485C-8D48-DD30C6002133}" type="presParOf" srcId="{0C9F0174-77CD-0249-A3AF-A2E4CD5CBFCC}" destId="{0089A4EC-EEA4-A546-996A-733C47425E2B}" srcOrd="2" destOrd="0" presId="urn:microsoft.com/office/officeart/2005/8/layout/process5"/>
    <dgm:cxn modelId="{FB64EA13-FF5C-4345-9525-1E788DEEDF19}" type="presParOf" srcId="{0C9F0174-77CD-0249-A3AF-A2E4CD5CBFCC}" destId="{519A477D-5F0A-624C-AE62-AE254EB769D8}" srcOrd="3" destOrd="0" presId="urn:microsoft.com/office/officeart/2005/8/layout/process5"/>
    <dgm:cxn modelId="{5ABBA413-561E-4B0B-8A52-4C31F1E6CED5}" type="presParOf" srcId="{519A477D-5F0A-624C-AE62-AE254EB769D8}" destId="{8D21E4FF-F2FE-284B-99B2-44948D655FF4}" srcOrd="0" destOrd="0" presId="urn:microsoft.com/office/officeart/2005/8/layout/process5"/>
    <dgm:cxn modelId="{B466E725-A300-42B1-96BC-731032007419}" type="presParOf" srcId="{0C9F0174-77CD-0249-A3AF-A2E4CD5CBFCC}" destId="{1F0676B1-F9ED-B249-A69D-40270CFA0BC3}" srcOrd="4" destOrd="0" presId="urn:microsoft.com/office/officeart/2005/8/layout/process5"/>
    <dgm:cxn modelId="{8118C18A-8E8C-47FC-B896-B272FF4B0C02}" type="presParOf" srcId="{0C9F0174-77CD-0249-A3AF-A2E4CD5CBFCC}" destId="{EACA3CAD-035B-2C47-8CE9-BE36FB5A6F7A}" srcOrd="5" destOrd="0" presId="urn:microsoft.com/office/officeart/2005/8/layout/process5"/>
    <dgm:cxn modelId="{35B5C785-05D1-46A5-8275-2F4AF5842E6C}" type="presParOf" srcId="{EACA3CAD-035B-2C47-8CE9-BE36FB5A6F7A}" destId="{FF445E3B-B556-5E42-A162-C3B7546E8C9E}" srcOrd="0" destOrd="0" presId="urn:microsoft.com/office/officeart/2005/8/layout/process5"/>
    <dgm:cxn modelId="{392868EA-FEEA-4BC5-A93B-D3515B47C01A}" type="presParOf" srcId="{0C9F0174-77CD-0249-A3AF-A2E4CD5CBFCC}" destId="{178C9FD4-8377-1D4C-B765-5642F0897286}" srcOrd="6" destOrd="0" presId="urn:microsoft.com/office/officeart/2005/8/layout/process5"/>
    <dgm:cxn modelId="{89996425-3760-4E9E-AB85-7A3AD9B6343B}" type="presParOf" srcId="{0C9F0174-77CD-0249-A3AF-A2E4CD5CBFCC}" destId="{FB2B21EE-DEAC-DD4C-99E7-38E23DDD6CE9}" srcOrd="7" destOrd="0" presId="urn:microsoft.com/office/officeart/2005/8/layout/process5"/>
    <dgm:cxn modelId="{7E396A8C-C7C4-4D7F-9240-1D51A0F86BC0}" type="presParOf" srcId="{FB2B21EE-DEAC-DD4C-99E7-38E23DDD6CE9}" destId="{7CC59218-6097-7943-BD2A-352F993B4F6B}" srcOrd="0" destOrd="0" presId="urn:microsoft.com/office/officeart/2005/8/layout/process5"/>
    <dgm:cxn modelId="{2F8A496F-1A52-4A44-B779-0810E4E3798C}" type="presParOf" srcId="{0C9F0174-77CD-0249-A3AF-A2E4CD5CBFCC}" destId="{FA5F2B11-4391-42DB-8762-1AE2DA4B4E1C}" srcOrd="8" destOrd="0" presId="urn:microsoft.com/office/officeart/2005/8/layout/process5"/>
    <dgm:cxn modelId="{DF49404E-AD36-4A6F-975A-9C763B1CB967}" type="presParOf" srcId="{0C9F0174-77CD-0249-A3AF-A2E4CD5CBFCC}" destId="{4BF5E5F3-A360-4B8C-9290-12BE57ADBDDA}" srcOrd="9" destOrd="0" presId="urn:microsoft.com/office/officeart/2005/8/layout/process5"/>
    <dgm:cxn modelId="{28809085-5776-4492-ABC7-3C67C2B617E5}" type="presParOf" srcId="{4BF5E5F3-A360-4B8C-9290-12BE57ADBDDA}" destId="{AADFEC6E-B5F4-441C-B744-002892619F39}" srcOrd="0" destOrd="0" presId="urn:microsoft.com/office/officeart/2005/8/layout/process5"/>
    <dgm:cxn modelId="{D9FA3E0B-5EC8-454F-9A29-9079CEB74C80}" type="presParOf" srcId="{0C9F0174-77CD-0249-A3AF-A2E4CD5CBFCC}" destId="{F8CBB847-D3CB-EB4E-AD81-A60F67225B26}"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12C40F9-485D-5842-9B90-E6F4FFE7FA33}" type="doc">
      <dgm:prSet loTypeId="urn:microsoft.com/office/officeart/2005/8/layout/process5" loCatId="" qsTypeId="urn:microsoft.com/office/officeart/2005/8/quickstyle/simple4" qsCatId="simple" csTypeId="urn:microsoft.com/office/officeart/2005/8/colors/accent0_3" csCatId="mainScheme" phldr="1"/>
      <dgm:spPr/>
      <dgm:t>
        <a:bodyPr/>
        <a:lstStyle/>
        <a:p>
          <a:endParaRPr lang="en-GB"/>
        </a:p>
      </dgm:t>
    </dgm:pt>
    <dgm:pt modelId="{754B8265-B297-F74A-9C4A-C51684AC5199}">
      <dgm:prSet/>
      <dgm:spPr>
        <a:solidFill>
          <a:srgbClr val="1C4161"/>
        </a:solidFill>
      </dgm:spPr>
      <dgm:t>
        <a:bodyPr/>
        <a:lstStyle/>
        <a:p>
          <a:pPr rtl="0"/>
          <a:r>
            <a:rPr lang="en-GB" dirty="0" smtClean="0"/>
            <a:t>100% of the federations</a:t>
          </a:r>
          <a:endParaRPr lang="en-GB" dirty="0"/>
        </a:p>
      </dgm:t>
    </dgm:pt>
    <dgm:pt modelId="{B31B35DB-06AD-B74E-8182-271F1F7EACC2}" type="parTrans" cxnId="{99101F14-0D8E-F948-BAF0-01ED4DAE1B49}">
      <dgm:prSet/>
      <dgm:spPr/>
      <dgm:t>
        <a:bodyPr/>
        <a:lstStyle/>
        <a:p>
          <a:endParaRPr lang="en-GB"/>
        </a:p>
      </dgm:t>
    </dgm:pt>
    <dgm:pt modelId="{AC5FFAC9-5D60-5243-8C39-F4FA1B7FAC56}" type="sibTrans" cxnId="{99101F14-0D8E-F948-BAF0-01ED4DAE1B49}">
      <dgm:prSet/>
      <dgm:spPr/>
      <dgm:t>
        <a:bodyPr/>
        <a:lstStyle/>
        <a:p>
          <a:endParaRPr lang="en-GB"/>
        </a:p>
      </dgm:t>
    </dgm:pt>
    <dgm:pt modelId="{6E7106A1-1891-174C-BA66-72AD171FDD38}">
      <dgm:prSet/>
      <dgm:spPr>
        <a:solidFill>
          <a:schemeClr val="accent5">
            <a:lumMod val="20000"/>
            <a:lumOff val="80000"/>
          </a:schemeClr>
        </a:solidFill>
      </dgm:spPr>
      <dgm:t>
        <a:bodyPr/>
        <a:lstStyle/>
        <a:p>
          <a:pPr rtl="0"/>
          <a:r>
            <a:rPr lang="en-GB" dirty="0" smtClean="0"/>
            <a:t>Does it talk with “friends”?</a:t>
          </a:r>
          <a:endParaRPr lang="en-GB" dirty="0"/>
        </a:p>
      </dgm:t>
    </dgm:pt>
    <dgm:pt modelId="{6CC394C4-4448-AA47-9519-B456E28C272C}" type="parTrans" cxnId="{ACE8CB8D-B381-0B4F-94A6-E4EBC2AEFDCB}">
      <dgm:prSet/>
      <dgm:spPr/>
      <dgm:t>
        <a:bodyPr/>
        <a:lstStyle/>
        <a:p>
          <a:endParaRPr lang="en-US"/>
        </a:p>
      </dgm:t>
    </dgm:pt>
    <dgm:pt modelId="{CE14CC5D-423A-8143-AF98-EAF5027A3EF9}" type="sibTrans" cxnId="{ACE8CB8D-B381-0B4F-94A6-E4EBC2AEFDCB}">
      <dgm:prSet/>
      <dgm:spPr/>
      <dgm:t>
        <a:bodyPr/>
        <a:lstStyle/>
        <a:p>
          <a:endParaRPr lang="en-US"/>
        </a:p>
      </dgm:t>
    </dgm:pt>
    <dgm:pt modelId="{5B285B6E-22FF-414E-9039-77C4E280A72C}">
      <dgm:prSet/>
      <dgm:spPr>
        <a:solidFill>
          <a:srgbClr val="003F5D"/>
        </a:solidFill>
      </dgm:spPr>
      <dgm:t>
        <a:bodyPr/>
        <a:lstStyle/>
        <a:p>
          <a:pPr rtl="0"/>
          <a:r>
            <a:rPr lang="en-GB" dirty="0" smtClean="0"/>
            <a:t>Is the entity in </a:t>
          </a:r>
          <a:r>
            <a:rPr lang="en-GB" dirty="0" err="1" smtClean="0"/>
            <a:t>eduGAIN</a:t>
          </a:r>
          <a:r>
            <a:rPr lang="en-GB" smtClean="0"/>
            <a:t>?</a:t>
          </a:r>
          <a:endParaRPr lang="en-GB" dirty="0"/>
        </a:p>
      </dgm:t>
    </dgm:pt>
    <dgm:pt modelId="{24B399F8-7D09-7C42-86FF-EEAB35F26E7B}" type="parTrans" cxnId="{CEBE4C43-BC91-4F45-80B2-016788D99801}">
      <dgm:prSet/>
      <dgm:spPr/>
      <dgm:t>
        <a:bodyPr/>
        <a:lstStyle/>
        <a:p>
          <a:endParaRPr lang="en-US"/>
        </a:p>
      </dgm:t>
    </dgm:pt>
    <dgm:pt modelId="{24CB8F10-D66C-184D-9E85-0457629C5B53}" type="sibTrans" cxnId="{CEBE4C43-BC91-4F45-80B2-016788D99801}">
      <dgm:prSet/>
      <dgm:spPr/>
      <dgm:t>
        <a:bodyPr/>
        <a:lstStyle/>
        <a:p>
          <a:endParaRPr lang="en-US"/>
        </a:p>
      </dgm:t>
    </dgm:pt>
    <dgm:pt modelId="{9E5A13BC-F466-6A41-9C96-10B61F7EF64B}">
      <dgm:prSet/>
      <dgm:spPr>
        <a:solidFill>
          <a:schemeClr val="accent5">
            <a:lumMod val="20000"/>
            <a:lumOff val="80000"/>
          </a:schemeClr>
        </a:solidFill>
      </dgm:spPr>
      <dgm:t>
        <a:bodyPr/>
        <a:lstStyle/>
        <a:p>
          <a:pPr rtl="0"/>
          <a:r>
            <a:rPr lang="en-GB" dirty="0" smtClean="0"/>
            <a:t>Matches security practices?</a:t>
          </a:r>
          <a:endParaRPr lang="en-GB" dirty="0"/>
        </a:p>
      </dgm:t>
    </dgm:pt>
    <dgm:pt modelId="{755F0FB6-E443-8940-AC78-C3673975ECC6}" type="parTrans" cxnId="{BA8C85B0-36C7-C34F-9CAA-E1023AA44373}">
      <dgm:prSet/>
      <dgm:spPr/>
      <dgm:t>
        <a:bodyPr/>
        <a:lstStyle/>
        <a:p>
          <a:endParaRPr lang="en-US"/>
        </a:p>
      </dgm:t>
    </dgm:pt>
    <dgm:pt modelId="{0AE9E7C7-5537-9D4E-B18C-8230E1521AD7}" type="sibTrans" cxnId="{BA8C85B0-36C7-C34F-9CAA-E1023AA44373}">
      <dgm:prSet/>
      <dgm:spPr/>
      <dgm:t>
        <a:bodyPr/>
        <a:lstStyle/>
        <a:p>
          <a:endParaRPr lang="en-US"/>
        </a:p>
      </dgm:t>
    </dgm:pt>
    <dgm:pt modelId="{3C3E2B03-7525-3843-9608-4485A857AC6B}">
      <dgm:prSet/>
      <dgm:spPr>
        <a:solidFill>
          <a:schemeClr val="accent5">
            <a:lumMod val="20000"/>
            <a:lumOff val="80000"/>
          </a:schemeClr>
        </a:solidFill>
      </dgm:spPr>
      <dgm:t>
        <a:bodyPr/>
        <a:lstStyle/>
        <a:p>
          <a:pPr rtl="0"/>
          <a:r>
            <a:rPr lang="en-GB" dirty="0" err="1" smtClean="0"/>
            <a:t>CoCo</a:t>
          </a:r>
          <a:r>
            <a:rPr lang="en-GB" baseline="0" dirty="0" smtClean="0"/>
            <a:t> and R&amp;S</a:t>
          </a:r>
          <a:endParaRPr lang="en-GB" dirty="0"/>
        </a:p>
      </dgm:t>
    </dgm:pt>
    <dgm:pt modelId="{BF74EF77-7D4C-F048-8056-43C3B2D8B45D}" type="parTrans" cxnId="{4F6B615F-ED3D-064F-85F0-9B2297593329}">
      <dgm:prSet/>
      <dgm:spPr/>
      <dgm:t>
        <a:bodyPr/>
        <a:lstStyle/>
        <a:p>
          <a:endParaRPr lang="en-US"/>
        </a:p>
      </dgm:t>
    </dgm:pt>
    <dgm:pt modelId="{6F6A34C5-E70A-A14D-8087-C865EA250F79}" type="sibTrans" cxnId="{4F6B615F-ED3D-064F-85F0-9B2297593329}">
      <dgm:prSet/>
      <dgm:spPr/>
      <dgm:t>
        <a:bodyPr/>
        <a:lstStyle/>
        <a:p>
          <a:endParaRPr lang="en-US"/>
        </a:p>
      </dgm:t>
    </dgm:pt>
    <dgm:pt modelId="{8DFB6310-6917-4B84-A817-D496694D87D4}">
      <dgm:prSet/>
      <dgm:spPr>
        <a:solidFill>
          <a:schemeClr val="accent5">
            <a:lumMod val="20000"/>
            <a:lumOff val="80000"/>
          </a:schemeClr>
        </a:solidFill>
      </dgm:spPr>
      <dgm:t>
        <a:bodyPr/>
        <a:lstStyle/>
        <a:p>
          <a:pPr rtl="0"/>
          <a:r>
            <a:rPr lang="en-GB" smtClean="0"/>
            <a:t>Does</a:t>
          </a:r>
          <a:r>
            <a:rPr lang="en-GB" baseline="0" smtClean="0"/>
            <a:t> </a:t>
          </a:r>
          <a:r>
            <a:rPr lang="en-GB" baseline="0" dirty="0" smtClean="0"/>
            <a:t>it release attributes?</a:t>
          </a:r>
          <a:endParaRPr lang="en-GB" dirty="0"/>
        </a:p>
      </dgm:t>
    </dgm:pt>
    <dgm:pt modelId="{208308AD-B935-48D3-8724-A812CCF6D8BE}" type="parTrans" cxnId="{20C8C11E-3BA3-4647-925E-101BA5031421}">
      <dgm:prSet/>
      <dgm:spPr/>
    </dgm:pt>
    <dgm:pt modelId="{8B2B827A-2620-42B7-8F61-C2D08EF0F9B3}" type="sibTrans" cxnId="{20C8C11E-3BA3-4647-925E-101BA5031421}">
      <dgm:prSet/>
      <dgm:spPr/>
      <dgm:t>
        <a:bodyPr/>
        <a:lstStyle/>
        <a:p>
          <a:endParaRPr lang="it-IT"/>
        </a:p>
      </dgm:t>
    </dgm:pt>
    <dgm:pt modelId="{0C9F0174-77CD-0249-A3AF-A2E4CD5CBFCC}" type="pres">
      <dgm:prSet presAssocID="{B12C40F9-485D-5842-9B90-E6F4FFE7FA33}" presName="diagram" presStyleCnt="0">
        <dgm:presLayoutVars>
          <dgm:dir/>
          <dgm:resizeHandles val="exact"/>
        </dgm:presLayoutVars>
      </dgm:prSet>
      <dgm:spPr/>
      <dgm:t>
        <a:bodyPr/>
        <a:lstStyle/>
        <a:p>
          <a:endParaRPr lang="en-GB"/>
        </a:p>
      </dgm:t>
    </dgm:pt>
    <dgm:pt modelId="{EB1AFCFA-295C-3E4B-9A87-3E27B0ABF7B8}" type="pres">
      <dgm:prSet presAssocID="{754B8265-B297-F74A-9C4A-C51684AC5199}" presName="node" presStyleLbl="node1" presStyleIdx="0" presStyleCnt="6">
        <dgm:presLayoutVars>
          <dgm:bulletEnabled val="1"/>
        </dgm:presLayoutVars>
      </dgm:prSet>
      <dgm:spPr/>
      <dgm:t>
        <a:bodyPr/>
        <a:lstStyle/>
        <a:p>
          <a:endParaRPr lang="en-GB"/>
        </a:p>
      </dgm:t>
    </dgm:pt>
    <dgm:pt modelId="{2C61A0E2-B7FA-0647-823A-8567D3CF4A1D}" type="pres">
      <dgm:prSet presAssocID="{AC5FFAC9-5D60-5243-8C39-F4FA1B7FAC56}" presName="sibTrans" presStyleLbl="sibTrans2D1" presStyleIdx="0" presStyleCnt="5"/>
      <dgm:spPr/>
      <dgm:t>
        <a:bodyPr/>
        <a:lstStyle/>
        <a:p>
          <a:endParaRPr lang="en-GB"/>
        </a:p>
      </dgm:t>
    </dgm:pt>
    <dgm:pt modelId="{3235DFAD-9366-934F-84A5-374ECCDDC188}" type="pres">
      <dgm:prSet presAssocID="{AC5FFAC9-5D60-5243-8C39-F4FA1B7FAC56}" presName="connectorText" presStyleLbl="sibTrans2D1" presStyleIdx="0" presStyleCnt="5"/>
      <dgm:spPr/>
      <dgm:t>
        <a:bodyPr/>
        <a:lstStyle/>
        <a:p>
          <a:endParaRPr lang="en-GB"/>
        </a:p>
      </dgm:t>
    </dgm:pt>
    <dgm:pt modelId="{0089A4EC-EEA4-A546-996A-733C47425E2B}" type="pres">
      <dgm:prSet presAssocID="{5B285B6E-22FF-414E-9039-77C4E280A72C}" presName="node" presStyleLbl="node1" presStyleIdx="1" presStyleCnt="6">
        <dgm:presLayoutVars>
          <dgm:bulletEnabled val="1"/>
        </dgm:presLayoutVars>
      </dgm:prSet>
      <dgm:spPr/>
      <dgm:t>
        <a:bodyPr/>
        <a:lstStyle/>
        <a:p>
          <a:endParaRPr lang="en-US"/>
        </a:p>
      </dgm:t>
    </dgm:pt>
    <dgm:pt modelId="{519A477D-5F0A-624C-AE62-AE254EB769D8}" type="pres">
      <dgm:prSet presAssocID="{24CB8F10-D66C-184D-9E85-0457629C5B53}" presName="sibTrans" presStyleLbl="sibTrans2D1" presStyleIdx="1" presStyleCnt="5"/>
      <dgm:spPr/>
      <dgm:t>
        <a:bodyPr/>
        <a:lstStyle/>
        <a:p>
          <a:endParaRPr lang="en-US"/>
        </a:p>
      </dgm:t>
    </dgm:pt>
    <dgm:pt modelId="{8D21E4FF-F2FE-284B-99B2-44948D655FF4}" type="pres">
      <dgm:prSet presAssocID="{24CB8F10-D66C-184D-9E85-0457629C5B53}" presName="connectorText" presStyleLbl="sibTrans2D1" presStyleIdx="1" presStyleCnt="5"/>
      <dgm:spPr/>
      <dgm:t>
        <a:bodyPr/>
        <a:lstStyle/>
        <a:p>
          <a:endParaRPr lang="en-US"/>
        </a:p>
      </dgm:t>
    </dgm:pt>
    <dgm:pt modelId="{1F0676B1-F9ED-B249-A69D-40270CFA0BC3}" type="pres">
      <dgm:prSet presAssocID="{6E7106A1-1891-174C-BA66-72AD171FDD38}" presName="node" presStyleLbl="node1" presStyleIdx="2" presStyleCnt="6">
        <dgm:presLayoutVars>
          <dgm:bulletEnabled val="1"/>
        </dgm:presLayoutVars>
      </dgm:prSet>
      <dgm:spPr/>
      <dgm:t>
        <a:bodyPr/>
        <a:lstStyle/>
        <a:p>
          <a:endParaRPr lang="en-US"/>
        </a:p>
      </dgm:t>
    </dgm:pt>
    <dgm:pt modelId="{EACA3CAD-035B-2C47-8CE9-BE36FB5A6F7A}" type="pres">
      <dgm:prSet presAssocID="{CE14CC5D-423A-8143-AF98-EAF5027A3EF9}" presName="sibTrans" presStyleLbl="sibTrans2D1" presStyleIdx="2" presStyleCnt="5"/>
      <dgm:spPr/>
      <dgm:t>
        <a:bodyPr/>
        <a:lstStyle/>
        <a:p>
          <a:endParaRPr lang="en-US"/>
        </a:p>
      </dgm:t>
    </dgm:pt>
    <dgm:pt modelId="{FF445E3B-B556-5E42-A162-C3B7546E8C9E}" type="pres">
      <dgm:prSet presAssocID="{CE14CC5D-423A-8143-AF98-EAF5027A3EF9}" presName="connectorText" presStyleLbl="sibTrans2D1" presStyleIdx="2" presStyleCnt="5"/>
      <dgm:spPr/>
      <dgm:t>
        <a:bodyPr/>
        <a:lstStyle/>
        <a:p>
          <a:endParaRPr lang="en-US"/>
        </a:p>
      </dgm:t>
    </dgm:pt>
    <dgm:pt modelId="{178C9FD4-8377-1D4C-B765-5642F0897286}" type="pres">
      <dgm:prSet presAssocID="{9E5A13BC-F466-6A41-9C96-10B61F7EF64B}" presName="node" presStyleLbl="node1" presStyleIdx="3" presStyleCnt="6">
        <dgm:presLayoutVars>
          <dgm:bulletEnabled val="1"/>
        </dgm:presLayoutVars>
      </dgm:prSet>
      <dgm:spPr/>
      <dgm:t>
        <a:bodyPr/>
        <a:lstStyle/>
        <a:p>
          <a:endParaRPr lang="en-US"/>
        </a:p>
      </dgm:t>
    </dgm:pt>
    <dgm:pt modelId="{FB2B21EE-DEAC-DD4C-99E7-38E23DDD6CE9}" type="pres">
      <dgm:prSet presAssocID="{0AE9E7C7-5537-9D4E-B18C-8230E1521AD7}" presName="sibTrans" presStyleLbl="sibTrans2D1" presStyleIdx="3" presStyleCnt="5"/>
      <dgm:spPr/>
      <dgm:t>
        <a:bodyPr/>
        <a:lstStyle/>
        <a:p>
          <a:endParaRPr lang="en-US"/>
        </a:p>
      </dgm:t>
    </dgm:pt>
    <dgm:pt modelId="{7CC59218-6097-7943-BD2A-352F993B4F6B}" type="pres">
      <dgm:prSet presAssocID="{0AE9E7C7-5537-9D4E-B18C-8230E1521AD7}" presName="connectorText" presStyleLbl="sibTrans2D1" presStyleIdx="3" presStyleCnt="5"/>
      <dgm:spPr/>
      <dgm:t>
        <a:bodyPr/>
        <a:lstStyle/>
        <a:p>
          <a:endParaRPr lang="en-US"/>
        </a:p>
      </dgm:t>
    </dgm:pt>
    <dgm:pt modelId="{4E00FC05-8FAC-4151-829C-D6B7F4C8B38E}" type="pres">
      <dgm:prSet presAssocID="{8DFB6310-6917-4B84-A817-D496694D87D4}" presName="node" presStyleLbl="node1" presStyleIdx="4" presStyleCnt="6">
        <dgm:presLayoutVars>
          <dgm:bulletEnabled val="1"/>
        </dgm:presLayoutVars>
      </dgm:prSet>
      <dgm:spPr/>
      <dgm:t>
        <a:bodyPr/>
        <a:lstStyle/>
        <a:p>
          <a:endParaRPr lang="it-IT"/>
        </a:p>
      </dgm:t>
    </dgm:pt>
    <dgm:pt modelId="{F52F56F1-9127-4FF5-AB1D-6B05F32FCD29}" type="pres">
      <dgm:prSet presAssocID="{8B2B827A-2620-42B7-8F61-C2D08EF0F9B3}" presName="sibTrans" presStyleLbl="sibTrans2D1" presStyleIdx="4" presStyleCnt="5"/>
      <dgm:spPr/>
      <dgm:t>
        <a:bodyPr/>
        <a:lstStyle/>
        <a:p>
          <a:endParaRPr lang="it-IT"/>
        </a:p>
      </dgm:t>
    </dgm:pt>
    <dgm:pt modelId="{23979EEA-3A87-4D30-B603-9E7AFD198C67}" type="pres">
      <dgm:prSet presAssocID="{8B2B827A-2620-42B7-8F61-C2D08EF0F9B3}" presName="connectorText" presStyleLbl="sibTrans2D1" presStyleIdx="4" presStyleCnt="5"/>
      <dgm:spPr/>
      <dgm:t>
        <a:bodyPr/>
        <a:lstStyle/>
        <a:p>
          <a:endParaRPr lang="it-IT"/>
        </a:p>
      </dgm:t>
    </dgm:pt>
    <dgm:pt modelId="{F8CBB847-D3CB-EB4E-AD81-A60F67225B26}" type="pres">
      <dgm:prSet presAssocID="{3C3E2B03-7525-3843-9608-4485A857AC6B}" presName="node" presStyleLbl="node1" presStyleIdx="5" presStyleCnt="6">
        <dgm:presLayoutVars>
          <dgm:bulletEnabled val="1"/>
        </dgm:presLayoutVars>
      </dgm:prSet>
      <dgm:spPr/>
      <dgm:t>
        <a:bodyPr/>
        <a:lstStyle/>
        <a:p>
          <a:endParaRPr lang="en-US"/>
        </a:p>
      </dgm:t>
    </dgm:pt>
  </dgm:ptLst>
  <dgm:cxnLst>
    <dgm:cxn modelId="{99101F14-0D8E-F948-BAF0-01ED4DAE1B49}" srcId="{B12C40F9-485D-5842-9B90-E6F4FFE7FA33}" destId="{754B8265-B297-F74A-9C4A-C51684AC5199}" srcOrd="0" destOrd="0" parTransId="{B31B35DB-06AD-B74E-8182-271F1F7EACC2}" sibTransId="{AC5FFAC9-5D60-5243-8C39-F4FA1B7FAC56}"/>
    <dgm:cxn modelId="{12EFF181-4484-4229-BC96-94A3D8EF16E9}" type="presOf" srcId="{0AE9E7C7-5537-9D4E-B18C-8230E1521AD7}" destId="{7CC59218-6097-7943-BD2A-352F993B4F6B}" srcOrd="1" destOrd="0" presId="urn:microsoft.com/office/officeart/2005/8/layout/process5"/>
    <dgm:cxn modelId="{C3F622DE-1BD5-4EC5-B295-41EC7E74142D}" type="presOf" srcId="{0AE9E7C7-5537-9D4E-B18C-8230E1521AD7}" destId="{FB2B21EE-DEAC-DD4C-99E7-38E23DDD6CE9}" srcOrd="0" destOrd="0" presId="urn:microsoft.com/office/officeart/2005/8/layout/process5"/>
    <dgm:cxn modelId="{00DB6CCD-EC44-4B78-9B7D-FB61CEF99867}" type="presOf" srcId="{8B2B827A-2620-42B7-8F61-C2D08EF0F9B3}" destId="{23979EEA-3A87-4D30-B603-9E7AFD198C67}" srcOrd="1" destOrd="0" presId="urn:microsoft.com/office/officeart/2005/8/layout/process5"/>
    <dgm:cxn modelId="{4F6B615F-ED3D-064F-85F0-9B2297593329}" srcId="{B12C40F9-485D-5842-9B90-E6F4FFE7FA33}" destId="{3C3E2B03-7525-3843-9608-4485A857AC6B}" srcOrd="5" destOrd="0" parTransId="{BF74EF77-7D4C-F048-8056-43C3B2D8B45D}" sibTransId="{6F6A34C5-E70A-A14D-8087-C865EA250F79}"/>
    <dgm:cxn modelId="{CEBE4C43-BC91-4F45-80B2-016788D99801}" srcId="{B12C40F9-485D-5842-9B90-E6F4FFE7FA33}" destId="{5B285B6E-22FF-414E-9039-77C4E280A72C}" srcOrd="1" destOrd="0" parTransId="{24B399F8-7D09-7C42-86FF-EEAB35F26E7B}" sibTransId="{24CB8F10-D66C-184D-9E85-0457629C5B53}"/>
    <dgm:cxn modelId="{FAF4C90A-9F99-4437-A203-77BE59BC5F5F}" type="presOf" srcId="{9E5A13BC-F466-6A41-9C96-10B61F7EF64B}" destId="{178C9FD4-8377-1D4C-B765-5642F0897286}" srcOrd="0" destOrd="0" presId="urn:microsoft.com/office/officeart/2005/8/layout/process5"/>
    <dgm:cxn modelId="{20C8C11E-3BA3-4647-925E-101BA5031421}" srcId="{B12C40F9-485D-5842-9B90-E6F4FFE7FA33}" destId="{8DFB6310-6917-4B84-A817-D496694D87D4}" srcOrd="4" destOrd="0" parTransId="{208308AD-B935-48D3-8724-A812CCF6D8BE}" sibTransId="{8B2B827A-2620-42B7-8F61-C2D08EF0F9B3}"/>
    <dgm:cxn modelId="{6CD24A4C-79D1-4C42-B8FE-6BF7EFB24F23}" type="presOf" srcId="{6E7106A1-1891-174C-BA66-72AD171FDD38}" destId="{1F0676B1-F9ED-B249-A69D-40270CFA0BC3}" srcOrd="0" destOrd="0" presId="urn:microsoft.com/office/officeart/2005/8/layout/process5"/>
    <dgm:cxn modelId="{BA8C85B0-36C7-C34F-9CAA-E1023AA44373}" srcId="{B12C40F9-485D-5842-9B90-E6F4FFE7FA33}" destId="{9E5A13BC-F466-6A41-9C96-10B61F7EF64B}" srcOrd="3" destOrd="0" parTransId="{755F0FB6-E443-8940-AC78-C3673975ECC6}" sibTransId="{0AE9E7C7-5537-9D4E-B18C-8230E1521AD7}"/>
    <dgm:cxn modelId="{6CC4FF56-9A40-48C8-ABAE-5D6884DAE6A0}" type="presOf" srcId="{CE14CC5D-423A-8143-AF98-EAF5027A3EF9}" destId="{FF445E3B-B556-5E42-A162-C3B7546E8C9E}" srcOrd="1" destOrd="0" presId="urn:microsoft.com/office/officeart/2005/8/layout/process5"/>
    <dgm:cxn modelId="{F7D888C9-06D9-4DB5-8FB0-79EC92C86F1A}" type="presOf" srcId="{8DFB6310-6917-4B84-A817-D496694D87D4}" destId="{4E00FC05-8FAC-4151-829C-D6B7F4C8B38E}" srcOrd="0" destOrd="0" presId="urn:microsoft.com/office/officeart/2005/8/layout/process5"/>
    <dgm:cxn modelId="{BEA07014-7610-492F-9D8B-037AF3754834}" type="presOf" srcId="{24CB8F10-D66C-184D-9E85-0457629C5B53}" destId="{519A477D-5F0A-624C-AE62-AE254EB769D8}" srcOrd="0" destOrd="0" presId="urn:microsoft.com/office/officeart/2005/8/layout/process5"/>
    <dgm:cxn modelId="{B5D15B08-15A1-46D1-8DAD-6C666E8C3B6A}" type="presOf" srcId="{B12C40F9-485D-5842-9B90-E6F4FFE7FA33}" destId="{0C9F0174-77CD-0249-A3AF-A2E4CD5CBFCC}" srcOrd="0" destOrd="0" presId="urn:microsoft.com/office/officeart/2005/8/layout/process5"/>
    <dgm:cxn modelId="{0E466BAE-DF2B-457A-A9A2-89C84E565271}" type="presOf" srcId="{AC5FFAC9-5D60-5243-8C39-F4FA1B7FAC56}" destId="{3235DFAD-9366-934F-84A5-374ECCDDC188}" srcOrd="1" destOrd="0" presId="urn:microsoft.com/office/officeart/2005/8/layout/process5"/>
    <dgm:cxn modelId="{C8A2A10D-0BBC-413A-A204-7B7714104A14}" type="presOf" srcId="{CE14CC5D-423A-8143-AF98-EAF5027A3EF9}" destId="{EACA3CAD-035B-2C47-8CE9-BE36FB5A6F7A}" srcOrd="0" destOrd="0" presId="urn:microsoft.com/office/officeart/2005/8/layout/process5"/>
    <dgm:cxn modelId="{97B85457-0B95-4A50-B09A-53D1686C2AC6}" type="presOf" srcId="{AC5FFAC9-5D60-5243-8C39-F4FA1B7FAC56}" destId="{2C61A0E2-B7FA-0647-823A-8567D3CF4A1D}" srcOrd="0" destOrd="0" presId="urn:microsoft.com/office/officeart/2005/8/layout/process5"/>
    <dgm:cxn modelId="{FB844BA2-20E0-41AE-B40F-95630AD726CD}" type="presOf" srcId="{3C3E2B03-7525-3843-9608-4485A857AC6B}" destId="{F8CBB847-D3CB-EB4E-AD81-A60F67225B26}" srcOrd="0" destOrd="0" presId="urn:microsoft.com/office/officeart/2005/8/layout/process5"/>
    <dgm:cxn modelId="{34C91A70-2826-4D5F-96F5-4050E6754262}" type="presOf" srcId="{24CB8F10-D66C-184D-9E85-0457629C5B53}" destId="{8D21E4FF-F2FE-284B-99B2-44948D655FF4}" srcOrd="1" destOrd="0" presId="urn:microsoft.com/office/officeart/2005/8/layout/process5"/>
    <dgm:cxn modelId="{A2F54A04-72A0-49C1-9C2F-4279EA16EF4D}" type="presOf" srcId="{5B285B6E-22FF-414E-9039-77C4E280A72C}" destId="{0089A4EC-EEA4-A546-996A-733C47425E2B}" srcOrd="0" destOrd="0" presId="urn:microsoft.com/office/officeart/2005/8/layout/process5"/>
    <dgm:cxn modelId="{61D56AF1-9BB9-4003-952C-954CF9EBC71D}" type="presOf" srcId="{8B2B827A-2620-42B7-8F61-C2D08EF0F9B3}" destId="{F52F56F1-9127-4FF5-AB1D-6B05F32FCD29}" srcOrd="0" destOrd="0" presId="urn:microsoft.com/office/officeart/2005/8/layout/process5"/>
    <dgm:cxn modelId="{ACE8CB8D-B381-0B4F-94A6-E4EBC2AEFDCB}" srcId="{B12C40F9-485D-5842-9B90-E6F4FFE7FA33}" destId="{6E7106A1-1891-174C-BA66-72AD171FDD38}" srcOrd="2" destOrd="0" parTransId="{6CC394C4-4448-AA47-9519-B456E28C272C}" sibTransId="{CE14CC5D-423A-8143-AF98-EAF5027A3EF9}"/>
    <dgm:cxn modelId="{C20FA761-8357-4C43-A969-AB9F1432475C}" type="presOf" srcId="{754B8265-B297-F74A-9C4A-C51684AC5199}" destId="{EB1AFCFA-295C-3E4B-9A87-3E27B0ABF7B8}" srcOrd="0" destOrd="0" presId="urn:microsoft.com/office/officeart/2005/8/layout/process5"/>
    <dgm:cxn modelId="{7F0CDF65-DCDD-45AE-B278-3B8E9FD3D427}" type="presParOf" srcId="{0C9F0174-77CD-0249-A3AF-A2E4CD5CBFCC}" destId="{EB1AFCFA-295C-3E4B-9A87-3E27B0ABF7B8}" srcOrd="0" destOrd="0" presId="urn:microsoft.com/office/officeart/2005/8/layout/process5"/>
    <dgm:cxn modelId="{81FED1A3-BD13-49DB-8248-94C8D1A20D2F}" type="presParOf" srcId="{0C9F0174-77CD-0249-A3AF-A2E4CD5CBFCC}" destId="{2C61A0E2-B7FA-0647-823A-8567D3CF4A1D}" srcOrd="1" destOrd="0" presId="urn:microsoft.com/office/officeart/2005/8/layout/process5"/>
    <dgm:cxn modelId="{5DAFE202-258C-494F-8705-B85476113B3C}" type="presParOf" srcId="{2C61A0E2-B7FA-0647-823A-8567D3CF4A1D}" destId="{3235DFAD-9366-934F-84A5-374ECCDDC188}" srcOrd="0" destOrd="0" presId="urn:microsoft.com/office/officeart/2005/8/layout/process5"/>
    <dgm:cxn modelId="{5F672F07-D368-44B5-A301-BF3548701708}" type="presParOf" srcId="{0C9F0174-77CD-0249-A3AF-A2E4CD5CBFCC}" destId="{0089A4EC-EEA4-A546-996A-733C47425E2B}" srcOrd="2" destOrd="0" presId="urn:microsoft.com/office/officeart/2005/8/layout/process5"/>
    <dgm:cxn modelId="{04DAFB19-77AA-44AF-8017-9B54E909910B}" type="presParOf" srcId="{0C9F0174-77CD-0249-A3AF-A2E4CD5CBFCC}" destId="{519A477D-5F0A-624C-AE62-AE254EB769D8}" srcOrd="3" destOrd="0" presId="urn:microsoft.com/office/officeart/2005/8/layout/process5"/>
    <dgm:cxn modelId="{97C45507-E105-4755-9C04-A553F10AC30A}" type="presParOf" srcId="{519A477D-5F0A-624C-AE62-AE254EB769D8}" destId="{8D21E4FF-F2FE-284B-99B2-44948D655FF4}" srcOrd="0" destOrd="0" presId="urn:microsoft.com/office/officeart/2005/8/layout/process5"/>
    <dgm:cxn modelId="{CB54AC82-915B-41E5-B1D9-D70E422F5CE5}" type="presParOf" srcId="{0C9F0174-77CD-0249-A3AF-A2E4CD5CBFCC}" destId="{1F0676B1-F9ED-B249-A69D-40270CFA0BC3}" srcOrd="4" destOrd="0" presId="urn:microsoft.com/office/officeart/2005/8/layout/process5"/>
    <dgm:cxn modelId="{D6DC6AA6-D490-4477-9A30-643B37A4C346}" type="presParOf" srcId="{0C9F0174-77CD-0249-A3AF-A2E4CD5CBFCC}" destId="{EACA3CAD-035B-2C47-8CE9-BE36FB5A6F7A}" srcOrd="5" destOrd="0" presId="urn:microsoft.com/office/officeart/2005/8/layout/process5"/>
    <dgm:cxn modelId="{58F7CA03-9AE9-49F3-A9C2-2BF57873FD7C}" type="presParOf" srcId="{EACA3CAD-035B-2C47-8CE9-BE36FB5A6F7A}" destId="{FF445E3B-B556-5E42-A162-C3B7546E8C9E}" srcOrd="0" destOrd="0" presId="urn:microsoft.com/office/officeart/2005/8/layout/process5"/>
    <dgm:cxn modelId="{0B4C2FA5-B28E-4DB2-8C99-85C2801A6154}" type="presParOf" srcId="{0C9F0174-77CD-0249-A3AF-A2E4CD5CBFCC}" destId="{178C9FD4-8377-1D4C-B765-5642F0897286}" srcOrd="6" destOrd="0" presId="urn:microsoft.com/office/officeart/2005/8/layout/process5"/>
    <dgm:cxn modelId="{67A3D249-9A84-4C44-B27F-8EF270AC1B77}" type="presParOf" srcId="{0C9F0174-77CD-0249-A3AF-A2E4CD5CBFCC}" destId="{FB2B21EE-DEAC-DD4C-99E7-38E23DDD6CE9}" srcOrd="7" destOrd="0" presId="urn:microsoft.com/office/officeart/2005/8/layout/process5"/>
    <dgm:cxn modelId="{F4903543-B4E3-441B-970D-B8000FE43011}" type="presParOf" srcId="{FB2B21EE-DEAC-DD4C-99E7-38E23DDD6CE9}" destId="{7CC59218-6097-7943-BD2A-352F993B4F6B}" srcOrd="0" destOrd="0" presId="urn:microsoft.com/office/officeart/2005/8/layout/process5"/>
    <dgm:cxn modelId="{DCC074C6-E740-4731-B2C4-C0044493AF8F}" type="presParOf" srcId="{0C9F0174-77CD-0249-A3AF-A2E4CD5CBFCC}" destId="{4E00FC05-8FAC-4151-829C-D6B7F4C8B38E}" srcOrd="8" destOrd="0" presId="urn:microsoft.com/office/officeart/2005/8/layout/process5"/>
    <dgm:cxn modelId="{B57E6031-5A18-4EA1-9848-C961B0AEAF48}" type="presParOf" srcId="{0C9F0174-77CD-0249-A3AF-A2E4CD5CBFCC}" destId="{F52F56F1-9127-4FF5-AB1D-6B05F32FCD29}" srcOrd="9" destOrd="0" presId="urn:microsoft.com/office/officeart/2005/8/layout/process5"/>
    <dgm:cxn modelId="{2C42C452-AC8F-48F0-BE33-6F56F4658C83}" type="presParOf" srcId="{F52F56F1-9127-4FF5-AB1D-6B05F32FCD29}" destId="{23979EEA-3A87-4D30-B603-9E7AFD198C67}" srcOrd="0" destOrd="0" presId="urn:microsoft.com/office/officeart/2005/8/layout/process5"/>
    <dgm:cxn modelId="{23F70C37-F935-43CA-A22D-4B1E034FBD29}" type="presParOf" srcId="{0C9F0174-77CD-0249-A3AF-A2E4CD5CBFCC}" destId="{F8CBB847-D3CB-EB4E-AD81-A60F67225B26}"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12C40F9-485D-5842-9B90-E6F4FFE7FA33}" type="doc">
      <dgm:prSet loTypeId="urn:microsoft.com/office/officeart/2005/8/layout/process5" loCatId="" qsTypeId="urn:microsoft.com/office/officeart/2005/8/quickstyle/simple4" qsCatId="simple" csTypeId="urn:microsoft.com/office/officeart/2005/8/colors/accent0_3" csCatId="mainScheme" phldr="1"/>
      <dgm:spPr/>
      <dgm:t>
        <a:bodyPr/>
        <a:lstStyle/>
        <a:p>
          <a:endParaRPr lang="en-GB"/>
        </a:p>
      </dgm:t>
    </dgm:pt>
    <dgm:pt modelId="{754B8265-B297-F74A-9C4A-C51684AC5199}">
      <dgm:prSet/>
      <dgm:spPr>
        <a:solidFill>
          <a:srgbClr val="1C4161"/>
        </a:solidFill>
      </dgm:spPr>
      <dgm:t>
        <a:bodyPr/>
        <a:lstStyle/>
        <a:p>
          <a:pPr rtl="0"/>
          <a:r>
            <a:rPr lang="en-GB" dirty="0" smtClean="0"/>
            <a:t>100% of the federations</a:t>
          </a:r>
          <a:endParaRPr lang="en-GB" dirty="0"/>
        </a:p>
      </dgm:t>
    </dgm:pt>
    <dgm:pt modelId="{B31B35DB-06AD-B74E-8182-271F1F7EACC2}" type="parTrans" cxnId="{99101F14-0D8E-F948-BAF0-01ED4DAE1B49}">
      <dgm:prSet/>
      <dgm:spPr/>
      <dgm:t>
        <a:bodyPr/>
        <a:lstStyle/>
        <a:p>
          <a:endParaRPr lang="en-GB"/>
        </a:p>
      </dgm:t>
    </dgm:pt>
    <dgm:pt modelId="{AC5FFAC9-5D60-5243-8C39-F4FA1B7FAC56}" type="sibTrans" cxnId="{99101F14-0D8E-F948-BAF0-01ED4DAE1B49}">
      <dgm:prSet/>
      <dgm:spPr/>
      <dgm:t>
        <a:bodyPr/>
        <a:lstStyle/>
        <a:p>
          <a:endParaRPr lang="en-GB"/>
        </a:p>
      </dgm:t>
    </dgm:pt>
    <dgm:pt modelId="{6E7106A1-1891-174C-BA66-72AD171FDD38}">
      <dgm:prSet/>
      <dgm:spPr>
        <a:solidFill>
          <a:srgbClr val="013F5E"/>
        </a:solidFill>
      </dgm:spPr>
      <dgm:t>
        <a:bodyPr/>
        <a:lstStyle/>
        <a:p>
          <a:pPr rtl="0"/>
          <a:r>
            <a:rPr lang="en-GB" dirty="0" smtClean="0"/>
            <a:t>Does it talk with “friends”?</a:t>
          </a:r>
          <a:endParaRPr lang="en-GB" dirty="0"/>
        </a:p>
      </dgm:t>
    </dgm:pt>
    <dgm:pt modelId="{6CC394C4-4448-AA47-9519-B456E28C272C}" type="parTrans" cxnId="{ACE8CB8D-B381-0B4F-94A6-E4EBC2AEFDCB}">
      <dgm:prSet/>
      <dgm:spPr/>
      <dgm:t>
        <a:bodyPr/>
        <a:lstStyle/>
        <a:p>
          <a:endParaRPr lang="en-US"/>
        </a:p>
      </dgm:t>
    </dgm:pt>
    <dgm:pt modelId="{CE14CC5D-423A-8143-AF98-EAF5027A3EF9}" type="sibTrans" cxnId="{ACE8CB8D-B381-0B4F-94A6-E4EBC2AEFDCB}">
      <dgm:prSet/>
      <dgm:spPr/>
      <dgm:t>
        <a:bodyPr/>
        <a:lstStyle/>
        <a:p>
          <a:endParaRPr lang="en-US"/>
        </a:p>
      </dgm:t>
    </dgm:pt>
    <dgm:pt modelId="{5B285B6E-22FF-414E-9039-77C4E280A72C}">
      <dgm:prSet/>
      <dgm:spPr>
        <a:solidFill>
          <a:srgbClr val="003F5D"/>
        </a:solidFill>
      </dgm:spPr>
      <dgm:t>
        <a:bodyPr/>
        <a:lstStyle/>
        <a:p>
          <a:pPr rtl="0"/>
          <a:r>
            <a:rPr lang="en-GB" dirty="0" smtClean="0"/>
            <a:t>Is the entity in eduGAIN?</a:t>
          </a:r>
          <a:endParaRPr lang="en-GB" dirty="0"/>
        </a:p>
      </dgm:t>
    </dgm:pt>
    <dgm:pt modelId="{24B399F8-7D09-7C42-86FF-EEAB35F26E7B}" type="parTrans" cxnId="{CEBE4C43-BC91-4F45-80B2-016788D99801}">
      <dgm:prSet/>
      <dgm:spPr/>
      <dgm:t>
        <a:bodyPr/>
        <a:lstStyle/>
        <a:p>
          <a:endParaRPr lang="en-US"/>
        </a:p>
      </dgm:t>
    </dgm:pt>
    <dgm:pt modelId="{24CB8F10-D66C-184D-9E85-0457629C5B53}" type="sibTrans" cxnId="{CEBE4C43-BC91-4F45-80B2-016788D99801}">
      <dgm:prSet/>
      <dgm:spPr/>
      <dgm:t>
        <a:bodyPr/>
        <a:lstStyle/>
        <a:p>
          <a:endParaRPr lang="en-US"/>
        </a:p>
      </dgm:t>
    </dgm:pt>
    <dgm:pt modelId="{9E5A13BC-F466-6A41-9C96-10B61F7EF64B}">
      <dgm:prSet/>
      <dgm:spPr>
        <a:solidFill>
          <a:schemeClr val="accent5">
            <a:lumMod val="20000"/>
            <a:lumOff val="80000"/>
          </a:schemeClr>
        </a:solidFill>
      </dgm:spPr>
      <dgm:t>
        <a:bodyPr/>
        <a:lstStyle/>
        <a:p>
          <a:pPr rtl="0"/>
          <a:r>
            <a:rPr lang="en-GB" dirty="0" smtClean="0"/>
            <a:t>Matches security practices?</a:t>
          </a:r>
          <a:endParaRPr lang="en-GB" dirty="0"/>
        </a:p>
      </dgm:t>
    </dgm:pt>
    <dgm:pt modelId="{755F0FB6-E443-8940-AC78-C3673975ECC6}" type="parTrans" cxnId="{BA8C85B0-36C7-C34F-9CAA-E1023AA44373}">
      <dgm:prSet/>
      <dgm:spPr/>
      <dgm:t>
        <a:bodyPr/>
        <a:lstStyle/>
        <a:p>
          <a:endParaRPr lang="en-US"/>
        </a:p>
      </dgm:t>
    </dgm:pt>
    <dgm:pt modelId="{0AE9E7C7-5537-9D4E-B18C-8230E1521AD7}" type="sibTrans" cxnId="{BA8C85B0-36C7-C34F-9CAA-E1023AA44373}">
      <dgm:prSet/>
      <dgm:spPr/>
      <dgm:t>
        <a:bodyPr/>
        <a:lstStyle/>
        <a:p>
          <a:endParaRPr lang="en-US"/>
        </a:p>
      </dgm:t>
    </dgm:pt>
    <dgm:pt modelId="{3C3E2B03-7525-3843-9608-4485A857AC6B}">
      <dgm:prSet/>
      <dgm:spPr>
        <a:solidFill>
          <a:schemeClr val="accent5">
            <a:lumMod val="20000"/>
            <a:lumOff val="80000"/>
          </a:schemeClr>
        </a:solidFill>
      </dgm:spPr>
      <dgm:t>
        <a:bodyPr/>
        <a:lstStyle/>
        <a:p>
          <a:pPr rtl="0"/>
          <a:r>
            <a:rPr lang="en-GB" dirty="0" err="1" smtClean="0"/>
            <a:t>CoCo</a:t>
          </a:r>
          <a:r>
            <a:rPr lang="en-GB" baseline="0" dirty="0" smtClean="0"/>
            <a:t> and R&amp;S</a:t>
          </a:r>
          <a:endParaRPr lang="en-GB" dirty="0"/>
        </a:p>
      </dgm:t>
    </dgm:pt>
    <dgm:pt modelId="{BF74EF77-7D4C-F048-8056-43C3B2D8B45D}" type="parTrans" cxnId="{4F6B615F-ED3D-064F-85F0-9B2297593329}">
      <dgm:prSet/>
      <dgm:spPr/>
      <dgm:t>
        <a:bodyPr/>
        <a:lstStyle/>
        <a:p>
          <a:endParaRPr lang="en-US"/>
        </a:p>
      </dgm:t>
    </dgm:pt>
    <dgm:pt modelId="{6F6A34C5-E70A-A14D-8087-C865EA250F79}" type="sibTrans" cxnId="{4F6B615F-ED3D-064F-85F0-9B2297593329}">
      <dgm:prSet/>
      <dgm:spPr/>
      <dgm:t>
        <a:bodyPr/>
        <a:lstStyle/>
        <a:p>
          <a:endParaRPr lang="en-US"/>
        </a:p>
      </dgm:t>
    </dgm:pt>
    <dgm:pt modelId="{9E4B278A-F03B-4095-A28A-7830B3901700}">
      <dgm:prSet/>
      <dgm:spPr>
        <a:solidFill>
          <a:schemeClr val="accent5">
            <a:lumMod val="20000"/>
            <a:lumOff val="80000"/>
          </a:schemeClr>
        </a:solidFill>
      </dgm:spPr>
      <dgm:t>
        <a:bodyPr/>
        <a:lstStyle/>
        <a:p>
          <a:pPr rtl="0"/>
          <a:r>
            <a:rPr lang="en-GB" smtClean="0"/>
            <a:t>Does</a:t>
          </a:r>
          <a:r>
            <a:rPr lang="en-GB" baseline="0" smtClean="0"/>
            <a:t> </a:t>
          </a:r>
          <a:r>
            <a:rPr lang="en-GB" baseline="0" dirty="0" smtClean="0"/>
            <a:t>it release attributes?</a:t>
          </a:r>
          <a:endParaRPr lang="en-GB" dirty="0"/>
        </a:p>
      </dgm:t>
    </dgm:pt>
    <dgm:pt modelId="{1C418D70-9ADE-4FC8-B7B9-A53D61156432}" type="parTrans" cxnId="{04DDB26E-27BC-435E-9F79-B6DB7845341B}">
      <dgm:prSet/>
      <dgm:spPr/>
    </dgm:pt>
    <dgm:pt modelId="{F3B32E75-38B8-4AEA-A091-41C066C225D8}" type="sibTrans" cxnId="{04DDB26E-27BC-435E-9F79-B6DB7845341B}">
      <dgm:prSet/>
      <dgm:spPr/>
      <dgm:t>
        <a:bodyPr/>
        <a:lstStyle/>
        <a:p>
          <a:endParaRPr lang="it-IT"/>
        </a:p>
      </dgm:t>
    </dgm:pt>
    <dgm:pt modelId="{0C9F0174-77CD-0249-A3AF-A2E4CD5CBFCC}" type="pres">
      <dgm:prSet presAssocID="{B12C40F9-485D-5842-9B90-E6F4FFE7FA33}" presName="diagram" presStyleCnt="0">
        <dgm:presLayoutVars>
          <dgm:dir/>
          <dgm:resizeHandles val="exact"/>
        </dgm:presLayoutVars>
      </dgm:prSet>
      <dgm:spPr/>
      <dgm:t>
        <a:bodyPr/>
        <a:lstStyle/>
        <a:p>
          <a:endParaRPr lang="en-GB"/>
        </a:p>
      </dgm:t>
    </dgm:pt>
    <dgm:pt modelId="{EB1AFCFA-295C-3E4B-9A87-3E27B0ABF7B8}" type="pres">
      <dgm:prSet presAssocID="{754B8265-B297-F74A-9C4A-C51684AC5199}" presName="node" presStyleLbl="node1" presStyleIdx="0" presStyleCnt="6">
        <dgm:presLayoutVars>
          <dgm:bulletEnabled val="1"/>
        </dgm:presLayoutVars>
      </dgm:prSet>
      <dgm:spPr/>
      <dgm:t>
        <a:bodyPr/>
        <a:lstStyle/>
        <a:p>
          <a:endParaRPr lang="en-GB"/>
        </a:p>
      </dgm:t>
    </dgm:pt>
    <dgm:pt modelId="{2C61A0E2-B7FA-0647-823A-8567D3CF4A1D}" type="pres">
      <dgm:prSet presAssocID="{AC5FFAC9-5D60-5243-8C39-F4FA1B7FAC56}" presName="sibTrans" presStyleLbl="sibTrans2D1" presStyleIdx="0" presStyleCnt="5"/>
      <dgm:spPr/>
      <dgm:t>
        <a:bodyPr/>
        <a:lstStyle/>
        <a:p>
          <a:endParaRPr lang="en-GB"/>
        </a:p>
      </dgm:t>
    </dgm:pt>
    <dgm:pt modelId="{3235DFAD-9366-934F-84A5-374ECCDDC188}" type="pres">
      <dgm:prSet presAssocID="{AC5FFAC9-5D60-5243-8C39-F4FA1B7FAC56}" presName="connectorText" presStyleLbl="sibTrans2D1" presStyleIdx="0" presStyleCnt="5"/>
      <dgm:spPr/>
      <dgm:t>
        <a:bodyPr/>
        <a:lstStyle/>
        <a:p>
          <a:endParaRPr lang="en-GB"/>
        </a:p>
      </dgm:t>
    </dgm:pt>
    <dgm:pt modelId="{0089A4EC-EEA4-A546-996A-733C47425E2B}" type="pres">
      <dgm:prSet presAssocID="{5B285B6E-22FF-414E-9039-77C4E280A72C}" presName="node" presStyleLbl="node1" presStyleIdx="1" presStyleCnt="6">
        <dgm:presLayoutVars>
          <dgm:bulletEnabled val="1"/>
        </dgm:presLayoutVars>
      </dgm:prSet>
      <dgm:spPr/>
      <dgm:t>
        <a:bodyPr/>
        <a:lstStyle/>
        <a:p>
          <a:endParaRPr lang="en-US"/>
        </a:p>
      </dgm:t>
    </dgm:pt>
    <dgm:pt modelId="{519A477D-5F0A-624C-AE62-AE254EB769D8}" type="pres">
      <dgm:prSet presAssocID="{24CB8F10-D66C-184D-9E85-0457629C5B53}" presName="sibTrans" presStyleLbl="sibTrans2D1" presStyleIdx="1" presStyleCnt="5"/>
      <dgm:spPr/>
      <dgm:t>
        <a:bodyPr/>
        <a:lstStyle/>
        <a:p>
          <a:endParaRPr lang="en-US"/>
        </a:p>
      </dgm:t>
    </dgm:pt>
    <dgm:pt modelId="{8D21E4FF-F2FE-284B-99B2-44948D655FF4}" type="pres">
      <dgm:prSet presAssocID="{24CB8F10-D66C-184D-9E85-0457629C5B53}" presName="connectorText" presStyleLbl="sibTrans2D1" presStyleIdx="1" presStyleCnt="5"/>
      <dgm:spPr/>
      <dgm:t>
        <a:bodyPr/>
        <a:lstStyle/>
        <a:p>
          <a:endParaRPr lang="en-US"/>
        </a:p>
      </dgm:t>
    </dgm:pt>
    <dgm:pt modelId="{1F0676B1-F9ED-B249-A69D-40270CFA0BC3}" type="pres">
      <dgm:prSet presAssocID="{6E7106A1-1891-174C-BA66-72AD171FDD38}" presName="node" presStyleLbl="node1" presStyleIdx="2" presStyleCnt="6">
        <dgm:presLayoutVars>
          <dgm:bulletEnabled val="1"/>
        </dgm:presLayoutVars>
      </dgm:prSet>
      <dgm:spPr/>
      <dgm:t>
        <a:bodyPr/>
        <a:lstStyle/>
        <a:p>
          <a:endParaRPr lang="en-US"/>
        </a:p>
      </dgm:t>
    </dgm:pt>
    <dgm:pt modelId="{EACA3CAD-035B-2C47-8CE9-BE36FB5A6F7A}" type="pres">
      <dgm:prSet presAssocID="{CE14CC5D-423A-8143-AF98-EAF5027A3EF9}" presName="sibTrans" presStyleLbl="sibTrans2D1" presStyleIdx="2" presStyleCnt="5"/>
      <dgm:spPr/>
      <dgm:t>
        <a:bodyPr/>
        <a:lstStyle/>
        <a:p>
          <a:endParaRPr lang="en-US"/>
        </a:p>
      </dgm:t>
    </dgm:pt>
    <dgm:pt modelId="{FF445E3B-B556-5E42-A162-C3B7546E8C9E}" type="pres">
      <dgm:prSet presAssocID="{CE14CC5D-423A-8143-AF98-EAF5027A3EF9}" presName="connectorText" presStyleLbl="sibTrans2D1" presStyleIdx="2" presStyleCnt="5"/>
      <dgm:spPr/>
      <dgm:t>
        <a:bodyPr/>
        <a:lstStyle/>
        <a:p>
          <a:endParaRPr lang="en-US"/>
        </a:p>
      </dgm:t>
    </dgm:pt>
    <dgm:pt modelId="{178C9FD4-8377-1D4C-B765-5642F0897286}" type="pres">
      <dgm:prSet presAssocID="{9E5A13BC-F466-6A41-9C96-10B61F7EF64B}" presName="node" presStyleLbl="node1" presStyleIdx="3" presStyleCnt="6">
        <dgm:presLayoutVars>
          <dgm:bulletEnabled val="1"/>
        </dgm:presLayoutVars>
      </dgm:prSet>
      <dgm:spPr/>
      <dgm:t>
        <a:bodyPr/>
        <a:lstStyle/>
        <a:p>
          <a:endParaRPr lang="en-US"/>
        </a:p>
      </dgm:t>
    </dgm:pt>
    <dgm:pt modelId="{FB2B21EE-DEAC-DD4C-99E7-38E23DDD6CE9}" type="pres">
      <dgm:prSet presAssocID="{0AE9E7C7-5537-9D4E-B18C-8230E1521AD7}" presName="sibTrans" presStyleLbl="sibTrans2D1" presStyleIdx="3" presStyleCnt="5"/>
      <dgm:spPr/>
      <dgm:t>
        <a:bodyPr/>
        <a:lstStyle/>
        <a:p>
          <a:endParaRPr lang="en-US"/>
        </a:p>
      </dgm:t>
    </dgm:pt>
    <dgm:pt modelId="{7CC59218-6097-7943-BD2A-352F993B4F6B}" type="pres">
      <dgm:prSet presAssocID="{0AE9E7C7-5537-9D4E-B18C-8230E1521AD7}" presName="connectorText" presStyleLbl="sibTrans2D1" presStyleIdx="3" presStyleCnt="5"/>
      <dgm:spPr/>
      <dgm:t>
        <a:bodyPr/>
        <a:lstStyle/>
        <a:p>
          <a:endParaRPr lang="en-US"/>
        </a:p>
      </dgm:t>
    </dgm:pt>
    <dgm:pt modelId="{C4CFCBDD-3037-404C-AD72-0202A6EEC655}" type="pres">
      <dgm:prSet presAssocID="{9E4B278A-F03B-4095-A28A-7830B3901700}" presName="node" presStyleLbl="node1" presStyleIdx="4" presStyleCnt="6">
        <dgm:presLayoutVars>
          <dgm:bulletEnabled val="1"/>
        </dgm:presLayoutVars>
      </dgm:prSet>
      <dgm:spPr/>
      <dgm:t>
        <a:bodyPr/>
        <a:lstStyle/>
        <a:p>
          <a:endParaRPr lang="it-IT"/>
        </a:p>
      </dgm:t>
    </dgm:pt>
    <dgm:pt modelId="{B6E1FBC8-4E7E-49BF-B275-0A1DF551E2D7}" type="pres">
      <dgm:prSet presAssocID="{F3B32E75-38B8-4AEA-A091-41C066C225D8}" presName="sibTrans" presStyleLbl="sibTrans2D1" presStyleIdx="4" presStyleCnt="5"/>
      <dgm:spPr/>
      <dgm:t>
        <a:bodyPr/>
        <a:lstStyle/>
        <a:p>
          <a:endParaRPr lang="it-IT"/>
        </a:p>
      </dgm:t>
    </dgm:pt>
    <dgm:pt modelId="{350D506F-4512-4464-875A-1A7287151D06}" type="pres">
      <dgm:prSet presAssocID="{F3B32E75-38B8-4AEA-A091-41C066C225D8}" presName="connectorText" presStyleLbl="sibTrans2D1" presStyleIdx="4" presStyleCnt="5"/>
      <dgm:spPr/>
      <dgm:t>
        <a:bodyPr/>
        <a:lstStyle/>
        <a:p>
          <a:endParaRPr lang="it-IT"/>
        </a:p>
      </dgm:t>
    </dgm:pt>
    <dgm:pt modelId="{F8CBB847-D3CB-EB4E-AD81-A60F67225B26}" type="pres">
      <dgm:prSet presAssocID="{3C3E2B03-7525-3843-9608-4485A857AC6B}" presName="node" presStyleLbl="node1" presStyleIdx="5" presStyleCnt="6">
        <dgm:presLayoutVars>
          <dgm:bulletEnabled val="1"/>
        </dgm:presLayoutVars>
      </dgm:prSet>
      <dgm:spPr/>
      <dgm:t>
        <a:bodyPr/>
        <a:lstStyle/>
        <a:p>
          <a:endParaRPr lang="en-US"/>
        </a:p>
      </dgm:t>
    </dgm:pt>
  </dgm:ptLst>
  <dgm:cxnLst>
    <dgm:cxn modelId="{99101F14-0D8E-F948-BAF0-01ED4DAE1B49}" srcId="{B12C40F9-485D-5842-9B90-E6F4FFE7FA33}" destId="{754B8265-B297-F74A-9C4A-C51684AC5199}" srcOrd="0" destOrd="0" parTransId="{B31B35DB-06AD-B74E-8182-271F1F7EACC2}" sibTransId="{AC5FFAC9-5D60-5243-8C39-F4FA1B7FAC56}"/>
    <dgm:cxn modelId="{D9D5B558-C091-4A82-AAE9-07EDC502B157}" type="presOf" srcId="{3C3E2B03-7525-3843-9608-4485A857AC6B}" destId="{F8CBB847-D3CB-EB4E-AD81-A60F67225B26}" srcOrd="0" destOrd="0" presId="urn:microsoft.com/office/officeart/2005/8/layout/process5"/>
    <dgm:cxn modelId="{04DDB26E-27BC-435E-9F79-B6DB7845341B}" srcId="{B12C40F9-485D-5842-9B90-E6F4FFE7FA33}" destId="{9E4B278A-F03B-4095-A28A-7830B3901700}" srcOrd="4" destOrd="0" parTransId="{1C418D70-9ADE-4FC8-B7B9-A53D61156432}" sibTransId="{F3B32E75-38B8-4AEA-A091-41C066C225D8}"/>
    <dgm:cxn modelId="{E19A7DEB-B9B8-420A-9023-A04466C4448C}" type="presOf" srcId="{24CB8F10-D66C-184D-9E85-0457629C5B53}" destId="{8D21E4FF-F2FE-284B-99B2-44948D655FF4}" srcOrd="1" destOrd="0" presId="urn:microsoft.com/office/officeart/2005/8/layout/process5"/>
    <dgm:cxn modelId="{8F9EB5C0-2E65-4586-A0DF-E6E1D909F1D0}" type="presOf" srcId="{AC5FFAC9-5D60-5243-8C39-F4FA1B7FAC56}" destId="{2C61A0E2-B7FA-0647-823A-8567D3CF4A1D}" srcOrd="0" destOrd="0" presId="urn:microsoft.com/office/officeart/2005/8/layout/process5"/>
    <dgm:cxn modelId="{AF8D1A50-C5D2-4DC8-B686-0C1F142C707D}" type="presOf" srcId="{9E5A13BC-F466-6A41-9C96-10B61F7EF64B}" destId="{178C9FD4-8377-1D4C-B765-5642F0897286}" srcOrd="0" destOrd="0" presId="urn:microsoft.com/office/officeart/2005/8/layout/process5"/>
    <dgm:cxn modelId="{7408FE51-8A9E-4F0E-9872-B634FC466677}" type="presOf" srcId="{0AE9E7C7-5537-9D4E-B18C-8230E1521AD7}" destId="{FB2B21EE-DEAC-DD4C-99E7-38E23DDD6CE9}" srcOrd="0" destOrd="0" presId="urn:microsoft.com/office/officeart/2005/8/layout/process5"/>
    <dgm:cxn modelId="{414B6CE8-1DE8-46B9-8A3F-2512D70BFFFA}" type="presOf" srcId="{9E4B278A-F03B-4095-A28A-7830B3901700}" destId="{C4CFCBDD-3037-404C-AD72-0202A6EEC655}" srcOrd="0" destOrd="0" presId="urn:microsoft.com/office/officeart/2005/8/layout/process5"/>
    <dgm:cxn modelId="{BA8C85B0-36C7-C34F-9CAA-E1023AA44373}" srcId="{B12C40F9-485D-5842-9B90-E6F4FFE7FA33}" destId="{9E5A13BC-F466-6A41-9C96-10B61F7EF64B}" srcOrd="3" destOrd="0" parTransId="{755F0FB6-E443-8940-AC78-C3673975ECC6}" sibTransId="{0AE9E7C7-5537-9D4E-B18C-8230E1521AD7}"/>
    <dgm:cxn modelId="{96787EFF-22EE-4F90-B73F-B086A96ACA25}" type="presOf" srcId="{754B8265-B297-F74A-9C4A-C51684AC5199}" destId="{EB1AFCFA-295C-3E4B-9A87-3E27B0ABF7B8}" srcOrd="0" destOrd="0" presId="urn:microsoft.com/office/officeart/2005/8/layout/process5"/>
    <dgm:cxn modelId="{CEBE4C43-BC91-4F45-80B2-016788D99801}" srcId="{B12C40F9-485D-5842-9B90-E6F4FFE7FA33}" destId="{5B285B6E-22FF-414E-9039-77C4E280A72C}" srcOrd="1" destOrd="0" parTransId="{24B399F8-7D09-7C42-86FF-EEAB35F26E7B}" sibTransId="{24CB8F10-D66C-184D-9E85-0457629C5B53}"/>
    <dgm:cxn modelId="{601DAA3F-C0FC-439F-90B0-B0090EE2B9FC}" type="presOf" srcId="{24CB8F10-D66C-184D-9E85-0457629C5B53}" destId="{519A477D-5F0A-624C-AE62-AE254EB769D8}" srcOrd="0" destOrd="0" presId="urn:microsoft.com/office/officeart/2005/8/layout/process5"/>
    <dgm:cxn modelId="{ACE8CB8D-B381-0B4F-94A6-E4EBC2AEFDCB}" srcId="{B12C40F9-485D-5842-9B90-E6F4FFE7FA33}" destId="{6E7106A1-1891-174C-BA66-72AD171FDD38}" srcOrd="2" destOrd="0" parTransId="{6CC394C4-4448-AA47-9519-B456E28C272C}" sibTransId="{CE14CC5D-423A-8143-AF98-EAF5027A3EF9}"/>
    <dgm:cxn modelId="{A5A4F68F-9DD8-4C94-98BE-AEBFE433CB50}" type="presOf" srcId="{6E7106A1-1891-174C-BA66-72AD171FDD38}" destId="{1F0676B1-F9ED-B249-A69D-40270CFA0BC3}" srcOrd="0" destOrd="0" presId="urn:microsoft.com/office/officeart/2005/8/layout/process5"/>
    <dgm:cxn modelId="{C94C4EEB-B28C-49B2-A4A3-2B0DD3EAF1B8}" type="presOf" srcId="{AC5FFAC9-5D60-5243-8C39-F4FA1B7FAC56}" destId="{3235DFAD-9366-934F-84A5-374ECCDDC188}" srcOrd="1" destOrd="0" presId="urn:microsoft.com/office/officeart/2005/8/layout/process5"/>
    <dgm:cxn modelId="{6DB566A0-869A-4D25-B16C-4F5EB7BDF4CC}" type="presOf" srcId="{CE14CC5D-423A-8143-AF98-EAF5027A3EF9}" destId="{FF445E3B-B556-5E42-A162-C3B7546E8C9E}" srcOrd="1" destOrd="0" presId="urn:microsoft.com/office/officeart/2005/8/layout/process5"/>
    <dgm:cxn modelId="{063E91C8-C391-4E07-A493-F5F9CDB78FBE}" type="presOf" srcId="{5B285B6E-22FF-414E-9039-77C4E280A72C}" destId="{0089A4EC-EEA4-A546-996A-733C47425E2B}" srcOrd="0" destOrd="0" presId="urn:microsoft.com/office/officeart/2005/8/layout/process5"/>
    <dgm:cxn modelId="{920159A2-3208-4EDA-8196-6E803E5926AA}" type="presOf" srcId="{0AE9E7C7-5537-9D4E-B18C-8230E1521AD7}" destId="{7CC59218-6097-7943-BD2A-352F993B4F6B}" srcOrd="1" destOrd="0" presId="urn:microsoft.com/office/officeart/2005/8/layout/process5"/>
    <dgm:cxn modelId="{4A639C3D-466C-40A7-BF9A-33D3163120FC}" type="presOf" srcId="{B12C40F9-485D-5842-9B90-E6F4FFE7FA33}" destId="{0C9F0174-77CD-0249-A3AF-A2E4CD5CBFCC}" srcOrd="0" destOrd="0" presId="urn:microsoft.com/office/officeart/2005/8/layout/process5"/>
    <dgm:cxn modelId="{A718F47A-CAEE-49A4-9507-05EF4F58ABE9}" type="presOf" srcId="{CE14CC5D-423A-8143-AF98-EAF5027A3EF9}" destId="{EACA3CAD-035B-2C47-8CE9-BE36FB5A6F7A}" srcOrd="0" destOrd="0" presId="urn:microsoft.com/office/officeart/2005/8/layout/process5"/>
    <dgm:cxn modelId="{255FCD8C-AAC2-495C-B8E4-B8E0E44A480C}" type="presOf" srcId="{F3B32E75-38B8-4AEA-A091-41C066C225D8}" destId="{350D506F-4512-4464-875A-1A7287151D06}" srcOrd="1" destOrd="0" presId="urn:microsoft.com/office/officeart/2005/8/layout/process5"/>
    <dgm:cxn modelId="{4F6B615F-ED3D-064F-85F0-9B2297593329}" srcId="{B12C40F9-485D-5842-9B90-E6F4FFE7FA33}" destId="{3C3E2B03-7525-3843-9608-4485A857AC6B}" srcOrd="5" destOrd="0" parTransId="{BF74EF77-7D4C-F048-8056-43C3B2D8B45D}" sibTransId="{6F6A34C5-E70A-A14D-8087-C865EA250F79}"/>
    <dgm:cxn modelId="{1B9B21DC-DAD4-47F4-95AF-CEFB9B2721EB}" type="presOf" srcId="{F3B32E75-38B8-4AEA-A091-41C066C225D8}" destId="{B6E1FBC8-4E7E-49BF-B275-0A1DF551E2D7}" srcOrd="0" destOrd="0" presId="urn:microsoft.com/office/officeart/2005/8/layout/process5"/>
    <dgm:cxn modelId="{B3B6919E-6506-4691-9771-4AE59C45C925}" type="presParOf" srcId="{0C9F0174-77CD-0249-A3AF-A2E4CD5CBFCC}" destId="{EB1AFCFA-295C-3E4B-9A87-3E27B0ABF7B8}" srcOrd="0" destOrd="0" presId="urn:microsoft.com/office/officeart/2005/8/layout/process5"/>
    <dgm:cxn modelId="{C722731B-4EFE-42EF-907E-E34129FDFE3C}" type="presParOf" srcId="{0C9F0174-77CD-0249-A3AF-A2E4CD5CBFCC}" destId="{2C61A0E2-B7FA-0647-823A-8567D3CF4A1D}" srcOrd="1" destOrd="0" presId="urn:microsoft.com/office/officeart/2005/8/layout/process5"/>
    <dgm:cxn modelId="{F6D8B631-C9E1-4468-8B72-5B804E74E282}" type="presParOf" srcId="{2C61A0E2-B7FA-0647-823A-8567D3CF4A1D}" destId="{3235DFAD-9366-934F-84A5-374ECCDDC188}" srcOrd="0" destOrd="0" presId="urn:microsoft.com/office/officeart/2005/8/layout/process5"/>
    <dgm:cxn modelId="{3F4FE5DB-6853-4F84-B8CC-A39A6FF2C491}" type="presParOf" srcId="{0C9F0174-77CD-0249-A3AF-A2E4CD5CBFCC}" destId="{0089A4EC-EEA4-A546-996A-733C47425E2B}" srcOrd="2" destOrd="0" presId="urn:microsoft.com/office/officeart/2005/8/layout/process5"/>
    <dgm:cxn modelId="{BACA967A-99A4-403A-94FB-870D0B0EA2B7}" type="presParOf" srcId="{0C9F0174-77CD-0249-A3AF-A2E4CD5CBFCC}" destId="{519A477D-5F0A-624C-AE62-AE254EB769D8}" srcOrd="3" destOrd="0" presId="urn:microsoft.com/office/officeart/2005/8/layout/process5"/>
    <dgm:cxn modelId="{D343AF2D-1F83-4928-B30D-6952C432B2F7}" type="presParOf" srcId="{519A477D-5F0A-624C-AE62-AE254EB769D8}" destId="{8D21E4FF-F2FE-284B-99B2-44948D655FF4}" srcOrd="0" destOrd="0" presId="urn:microsoft.com/office/officeart/2005/8/layout/process5"/>
    <dgm:cxn modelId="{F51E7480-0DB3-4C47-A12E-ABA11928F4D2}" type="presParOf" srcId="{0C9F0174-77CD-0249-A3AF-A2E4CD5CBFCC}" destId="{1F0676B1-F9ED-B249-A69D-40270CFA0BC3}" srcOrd="4" destOrd="0" presId="urn:microsoft.com/office/officeart/2005/8/layout/process5"/>
    <dgm:cxn modelId="{4BA6F294-49C7-4ACD-875D-B5A213E256D3}" type="presParOf" srcId="{0C9F0174-77CD-0249-A3AF-A2E4CD5CBFCC}" destId="{EACA3CAD-035B-2C47-8CE9-BE36FB5A6F7A}" srcOrd="5" destOrd="0" presId="urn:microsoft.com/office/officeart/2005/8/layout/process5"/>
    <dgm:cxn modelId="{2DC0AF58-BA17-4951-A9CC-ABD98420D710}" type="presParOf" srcId="{EACA3CAD-035B-2C47-8CE9-BE36FB5A6F7A}" destId="{FF445E3B-B556-5E42-A162-C3B7546E8C9E}" srcOrd="0" destOrd="0" presId="urn:microsoft.com/office/officeart/2005/8/layout/process5"/>
    <dgm:cxn modelId="{0F82E63F-F6A9-4CD7-94BD-BCEC85D9650D}" type="presParOf" srcId="{0C9F0174-77CD-0249-A3AF-A2E4CD5CBFCC}" destId="{178C9FD4-8377-1D4C-B765-5642F0897286}" srcOrd="6" destOrd="0" presId="urn:microsoft.com/office/officeart/2005/8/layout/process5"/>
    <dgm:cxn modelId="{B9180E12-68AB-425F-A777-237EDD45D213}" type="presParOf" srcId="{0C9F0174-77CD-0249-A3AF-A2E4CD5CBFCC}" destId="{FB2B21EE-DEAC-DD4C-99E7-38E23DDD6CE9}" srcOrd="7" destOrd="0" presId="urn:microsoft.com/office/officeart/2005/8/layout/process5"/>
    <dgm:cxn modelId="{3BB06042-5628-408C-A3CF-7612B9954649}" type="presParOf" srcId="{FB2B21EE-DEAC-DD4C-99E7-38E23DDD6CE9}" destId="{7CC59218-6097-7943-BD2A-352F993B4F6B}" srcOrd="0" destOrd="0" presId="urn:microsoft.com/office/officeart/2005/8/layout/process5"/>
    <dgm:cxn modelId="{A1C2954D-8C17-4C00-9D49-7499062BD79C}" type="presParOf" srcId="{0C9F0174-77CD-0249-A3AF-A2E4CD5CBFCC}" destId="{C4CFCBDD-3037-404C-AD72-0202A6EEC655}" srcOrd="8" destOrd="0" presId="urn:microsoft.com/office/officeart/2005/8/layout/process5"/>
    <dgm:cxn modelId="{DAA05820-B2F5-4419-83F6-BF77F17D2F2C}" type="presParOf" srcId="{0C9F0174-77CD-0249-A3AF-A2E4CD5CBFCC}" destId="{B6E1FBC8-4E7E-49BF-B275-0A1DF551E2D7}" srcOrd="9" destOrd="0" presId="urn:microsoft.com/office/officeart/2005/8/layout/process5"/>
    <dgm:cxn modelId="{2EE6F97D-CD33-4BFF-B05B-0AC5D8D27DD6}" type="presParOf" srcId="{B6E1FBC8-4E7E-49BF-B275-0A1DF551E2D7}" destId="{350D506F-4512-4464-875A-1A7287151D06}" srcOrd="0" destOrd="0" presId="urn:microsoft.com/office/officeart/2005/8/layout/process5"/>
    <dgm:cxn modelId="{5EE6F7F7-D049-4848-9178-5CA763972C03}" type="presParOf" srcId="{0C9F0174-77CD-0249-A3AF-A2E4CD5CBFCC}" destId="{F8CBB847-D3CB-EB4E-AD81-A60F67225B26}"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12C40F9-485D-5842-9B90-E6F4FFE7FA33}" type="doc">
      <dgm:prSet loTypeId="urn:microsoft.com/office/officeart/2005/8/layout/process5" loCatId="" qsTypeId="urn:microsoft.com/office/officeart/2005/8/quickstyle/simple4" qsCatId="simple" csTypeId="urn:microsoft.com/office/officeart/2005/8/colors/accent0_3" csCatId="mainScheme" phldr="1"/>
      <dgm:spPr/>
      <dgm:t>
        <a:bodyPr/>
        <a:lstStyle/>
        <a:p>
          <a:endParaRPr lang="en-GB"/>
        </a:p>
      </dgm:t>
    </dgm:pt>
    <dgm:pt modelId="{754B8265-B297-F74A-9C4A-C51684AC5199}">
      <dgm:prSet/>
      <dgm:spPr>
        <a:solidFill>
          <a:srgbClr val="1C4161"/>
        </a:solidFill>
      </dgm:spPr>
      <dgm:t>
        <a:bodyPr/>
        <a:lstStyle/>
        <a:p>
          <a:pPr rtl="0"/>
          <a:r>
            <a:rPr lang="en-GB" dirty="0" smtClean="0"/>
            <a:t>100% of the federations</a:t>
          </a:r>
          <a:endParaRPr lang="en-GB" dirty="0"/>
        </a:p>
      </dgm:t>
    </dgm:pt>
    <dgm:pt modelId="{B31B35DB-06AD-B74E-8182-271F1F7EACC2}" type="parTrans" cxnId="{99101F14-0D8E-F948-BAF0-01ED4DAE1B49}">
      <dgm:prSet/>
      <dgm:spPr/>
      <dgm:t>
        <a:bodyPr/>
        <a:lstStyle/>
        <a:p>
          <a:endParaRPr lang="en-GB"/>
        </a:p>
      </dgm:t>
    </dgm:pt>
    <dgm:pt modelId="{AC5FFAC9-5D60-5243-8C39-F4FA1B7FAC56}" type="sibTrans" cxnId="{99101F14-0D8E-F948-BAF0-01ED4DAE1B49}">
      <dgm:prSet/>
      <dgm:spPr/>
      <dgm:t>
        <a:bodyPr/>
        <a:lstStyle/>
        <a:p>
          <a:endParaRPr lang="en-GB"/>
        </a:p>
      </dgm:t>
    </dgm:pt>
    <dgm:pt modelId="{6E7106A1-1891-174C-BA66-72AD171FDD38}">
      <dgm:prSet/>
      <dgm:spPr>
        <a:solidFill>
          <a:srgbClr val="013F5E"/>
        </a:solidFill>
      </dgm:spPr>
      <dgm:t>
        <a:bodyPr/>
        <a:lstStyle/>
        <a:p>
          <a:pPr rtl="0"/>
          <a:r>
            <a:rPr lang="en-GB" dirty="0" smtClean="0"/>
            <a:t>Does it talk with “friends”?</a:t>
          </a:r>
          <a:endParaRPr lang="en-GB" dirty="0"/>
        </a:p>
      </dgm:t>
    </dgm:pt>
    <dgm:pt modelId="{6CC394C4-4448-AA47-9519-B456E28C272C}" type="parTrans" cxnId="{ACE8CB8D-B381-0B4F-94A6-E4EBC2AEFDCB}">
      <dgm:prSet/>
      <dgm:spPr/>
      <dgm:t>
        <a:bodyPr/>
        <a:lstStyle/>
        <a:p>
          <a:endParaRPr lang="en-US"/>
        </a:p>
      </dgm:t>
    </dgm:pt>
    <dgm:pt modelId="{CE14CC5D-423A-8143-AF98-EAF5027A3EF9}" type="sibTrans" cxnId="{ACE8CB8D-B381-0B4F-94A6-E4EBC2AEFDCB}">
      <dgm:prSet/>
      <dgm:spPr/>
      <dgm:t>
        <a:bodyPr/>
        <a:lstStyle/>
        <a:p>
          <a:endParaRPr lang="en-US"/>
        </a:p>
      </dgm:t>
    </dgm:pt>
    <dgm:pt modelId="{5B285B6E-22FF-414E-9039-77C4E280A72C}">
      <dgm:prSet/>
      <dgm:spPr>
        <a:solidFill>
          <a:srgbClr val="003F5D"/>
        </a:solidFill>
      </dgm:spPr>
      <dgm:t>
        <a:bodyPr/>
        <a:lstStyle/>
        <a:p>
          <a:pPr rtl="0"/>
          <a:r>
            <a:rPr lang="en-GB" dirty="0" smtClean="0"/>
            <a:t>Is the entity in eduGAIN?</a:t>
          </a:r>
          <a:endParaRPr lang="en-GB" dirty="0"/>
        </a:p>
      </dgm:t>
    </dgm:pt>
    <dgm:pt modelId="{24B399F8-7D09-7C42-86FF-EEAB35F26E7B}" type="parTrans" cxnId="{CEBE4C43-BC91-4F45-80B2-016788D99801}">
      <dgm:prSet/>
      <dgm:spPr/>
      <dgm:t>
        <a:bodyPr/>
        <a:lstStyle/>
        <a:p>
          <a:endParaRPr lang="en-US"/>
        </a:p>
      </dgm:t>
    </dgm:pt>
    <dgm:pt modelId="{24CB8F10-D66C-184D-9E85-0457629C5B53}" type="sibTrans" cxnId="{CEBE4C43-BC91-4F45-80B2-016788D99801}">
      <dgm:prSet/>
      <dgm:spPr/>
      <dgm:t>
        <a:bodyPr/>
        <a:lstStyle/>
        <a:p>
          <a:endParaRPr lang="en-US"/>
        </a:p>
      </dgm:t>
    </dgm:pt>
    <dgm:pt modelId="{9E5A13BC-F466-6A41-9C96-10B61F7EF64B}">
      <dgm:prSet/>
      <dgm:spPr>
        <a:solidFill>
          <a:srgbClr val="003F5E"/>
        </a:solidFill>
      </dgm:spPr>
      <dgm:t>
        <a:bodyPr/>
        <a:lstStyle/>
        <a:p>
          <a:pPr rtl="0"/>
          <a:r>
            <a:rPr lang="en-GB" dirty="0" smtClean="0"/>
            <a:t>Matches security practices?</a:t>
          </a:r>
          <a:endParaRPr lang="en-GB" dirty="0"/>
        </a:p>
      </dgm:t>
    </dgm:pt>
    <dgm:pt modelId="{755F0FB6-E443-8940-AC78-C3673975ECC6}" type="parTrans" cxnId="{BA8C85B0-36C7-C34F-9CAA-E1023AA44373}">
      <dgm:prSet/>
      <dgm:spPr/>
      <dgm:t>
        <a:bodyPr/>
        <a:lstStyle/>
        <a:p>
          <a:endParaRPr lang="en-US"/>
        </a:p>
      </dgm:t>
    </dgm:pt>
    <dgm:pt modelId="{0AE9E7C7-5537-9D4E-B18C-8230E1521AD7}" type="sibTrans" cxnId="{BA8C85B0-36C7-C34F-9CAA-E1023AA44373}">
      <dgm:prSet/>
      <dgm:spPr/>
      <dgm:t>
        <a:bodyPr/>
        <a:lstStyle/>
        <a:p>
          <a:endParaRPr lang="en-US"/>
        </a:p>
      </dgm:t>
    </dgm:pt>
    <dgm:pt modelId="{3C3E2B03-7525-3843-9608-4485A857AC6B}">
      <dgm:prSet/>
      <dgm:spPr>
        <a:solidFill>
          <a:schemeClr val="accent5">
            <a:lumMod val="20000"/>
            <a:lumOff val="80000"/>
          </a:schemeClr>
        </a:solidFill>
      </dgm:spPr>
      <dgm:t>
        <a:bodyPr/>
        <a:lstStyle/>
        <a:p>
          <a:pPr rtl="0"/>
          <a:r>
            <a:rPr lang="en-GB" dirty="0" err="1" smtClean="0"/>
            <a:t>CoCo</a:t>
          </a:r>
          <a:r>
            <a:rPr lang="en-GB" baseline="0" dirty="0" smtClean="0"/>
            <a:t> and R&amp;S</a:t>
          </a:r>
          <a:endParaRPr lang="en-GB" dirty="0"/>
        </a:p>
      </dgm:t>
    </dgm:pt>
    <dgm:pt modelId="{BF74EF77-7D4C-F048-8056-43C3B2D8B45D}" type="parTrans" cxnId="{4F6B615F-ED3D-064F-85F0-9B2297593329}">
      <dgm:prSet/>
      <dgm:spPr/>
      <dgm:t>
        <a:bodyPr/>
        <a:lstStyle/>
        <a:p>
          <a:endParaRPr lang="en-US"/>
        </a:p>
      </dgm:t>
    </dgm:pt>
    <dgm:pt modelId="{6F6A34C5-E70A-A14D-8087-C865EA250F79}" type="sibTrans" cxnId="{4F6B615F-ED3D-064F-85F0-9B2297593329}">
      <dgm:prSet/>
      <dgm:spPr/>
      <dgm:t>
        <a:bodyPr/>
        <a:lstStyle/>
        <a:p>
          <a:endParaRPr lang="en-US"/>
        </a:p>
      </dgm:t>
    </dgm:pt>
    <dgm:pt modelId="{C9663707-E788-40A7-92E4-33DAC4B2F8F3}">
      <dgm:prSet/>
      <dgm:spPr>
        <a:solidFill>
          <a:schemeClr val="accent5">
            <a:lumMod val="20000"/>
            <a:lumOff val="80000"/>
          </a:schemeClr>
        </a:solidFill>
      </dgm:spPr>
      <dgm:t>
        <a:bodyPr/>
        <a:lstStyle/>
        <a:p>
          <a:pPr rtl="0"/>
          <a:r>
            <a:rPr lang="en-GB" smtClean="0"/>
            <a:t>Does</a:t>
          </a:r>
          <a:r>
            <a:rPr lang="en-GB" baseline="0" smtClean="0"/>
            <a:t> </a:t>
          </a:r>
          <a:r>
            <a:rPr lang="en-GB" baseline="0" dirty="0" smtClean="0"/>
            <a:t>it release attributes?</a:t>
          </a:r>
          <a:endParaRPr lang="en-GB" dirty="0"/>
        </a:p>
      </dgm:t>
    </dgm:pt>
    <dgm:pt modelId="{E335561C-6812-418B-A5FA-772F436313EC}" type="parTrans" cxnId="{7791B61F-C185-4F5B-938C-CE4480703E33}">
      <dgm:prSet/>
      <dgm:spPr/>
    </dgm:pt>
    <dgm:pt modelId="{304D06DB-D7AE-4EFF-9B39-5D6DF2AFD7D5}" type="sibTrans" cxnId="{7791B61F-C185-4F5B-938C-CE4480703E33}">
      <dgm:prSet/>
      <dgm:spPr/>
      <dgm:t>
        <a:bodyPr/>
        <a:lstStyle/>
        <a:p>
          <a:endParaRPr lang="it-IT"/>
        </a:p>
      </dgm:t>
    </dgm:pt>
    <dgm:pt modelId="{0C9F0174-77CD-0249-A3AF-A2E4CD5CBFCC}" type="pres">
      <dgm:prSet presAssocID="{B12C40F9-485D-5842-9B90-E6F4FFE7FA33}" presName="diagram" presStyleCnt="0">
        <dgm:presLayoutVars>
          <dgm:dir/>
          <dgm:resizeHandles val="exact"/>
        </dgm:presLayoutVars>
      </dgm:prSet>
      <dgm:spPr/>
      <dgm:t>
        <a:bodyPr/>
        <a:lstStyle/>
        <a:p>
          <a:endParaRPr lang="en-GB"/>
        </a:p>
      </dgm:t>
    </dgm:pt>
    <dgm:pt modelId="{EB1AFCFA-295C-3E4B-9A87-3E27B0ABF7B8}" type="pres">
      <dgm:prSet presAssocID="{754B8265-B297-F74A-9C4A-C51684AC5199}" presName="node" presStyleLbl="node1" presStyleIdx="0" presStyleCnt="6">
        <dgm:presLayoutVars>
          <dgm:bulletEnabled val="1"/>
        </dgm:presLayoutVars>
      </dgm:prSet>
      <dgm:spPr/>
      <dgm:t>
        <a:bodyPr/>
        <a:lstStyle/>
        <a:p>
          <a:endParaRPr lang="en-GB"/>
        </a:p>
      </dgm:t>
    </dgm:pt>
    <dgm:pt modelId="{2C61A0E2-B7FA-0647-823A-8567D3CF4A1D}" type="pres">
      <dgm:prSet presAssocID="{AC5FFAC9-5D60-5243-8C39-F4FA1B7FAC56}" presName="sibTrans" presStyleLbl="sibTrans2D1" presStyleIdx="0" presStyleCnt="5"/>
      <dgm:spPr/>
      <dgm:t>
        <a:bodyPr/>
        <a:lstStyle/>
        <a:p>
          <a:endParaRPr lang="en-GB"/>
        </a:p>
      </dgm:t>
    </dgm:pt>
    <dgm:pt modelId="{3235DFAD-9366-934F-84A5-374ECCDDC188}" type="pres">
      <dgm:prSet presAssocID="{AC5FFAC9-5D60-5243-8C39-F4FA1B7FAC56}" presName="connectorText" presStyleLbl="sibTrans2D1" presStyleIdx="0" presStyleCnt="5"/>
      <dgm:spPr/>
      <dgm:t>
        <a:bodyPr/>
        <a:lstStyle/>
        <a:p>
          <a:endParaRPr lang="en-GB"/>
        </a:p>
      </dgm:t>
    </dgm:pt>
    <dgm:pt modelId="{0089A4EC-EEA4-A546-996A-733C47425E2B}" type="pres">
      <dgm:prSet presAssocID="{5B285B6E-22FF-414E-9039-77C4E280A72C}" presName="node" presStyleLbl="node1" presStyleIdx="1" presStyleCnt="6">
        <dgm:presLayoutVars>
          <dgm:bulletEnabled val="1"/>
        </dgm:presLayoutVars>
      </dgm:prSet>
      <dgm:spPr/>
      <dgm:t>
        <a:bodyPr/>
        <a:lstStyle/>
        <a:p>
          <a:endParaRPr lang="en-US"/>
        </a:p>
      </dgm:t>
    </dgm:pt>
    <dgm:pt modelId="{519A477D-5F0A-624C-AE62-AE254EB769D8}" type="pres">
      <dgm:prSet presAssocID="{24CB8F10-D66C-184D-9E85-0457629C5B53}" presName="sibTrans" presStyleLbl="sibTrans2D1" presStyleIdx="1" presStyleCnt="5"/>
      <dgm:spPr/>
      <dgm:t>
        <a:bodyPr/>
        <a:lstStyle/>
        <a:p>
          <a:endParaRPr lang="en-US"/>
        </a:p>
      </dgm:t>
    </dgm:pt>
    <dgm:pt modelId="{8D21E4FF-F2FE-284B-99B2-44948D655FF4}" type="pres">
      <dgm:prSet presAssocID="{24CB8F10-D66C-184D-9E85-0457629C5B53}" presName="connectorText" presStyleLbl="sibTrans2D1" presStyleIdx="1" presStyleCnt="5"/>
      <dgm:spPr/>
      <dgm:t>
        <a:bodyPr/>
        <a:lstStyle/>
        <a:p>
          <a:endParaRPr lang="en-US"/>
        </a:p>
      </dgm:t>
    </dgm:pt>
    <dgm:pt modelId="{1F0676B1-F9ED-B249-A69D-40270CFA0BC3}" type="pres">
      <dgm:prSet presAssocID="{6E7106A1-1891-174C-BA66-72AD171FDD38}" presName="node" presStyleLbl="node1" presStyleIdx="2" presStyleCnt="6">
        <dgm:presLayoutVars>
          <dgm:bulletEnabled val="1"/>
        </dgm:presLayoutVars>
      </dgm:prSet>
      <dgm:spPr/>
      <dgm:t>
        <a:bodyPr/>
        <a:lstStyle/>
        <a:p>
          <a:endParaRPr lang="en-US"/>
        </a:p>
      </dgm:t>
    </dgm:pt>
    <dgm:pt modelId="{EACA3CAD-035B-2C47-8CE9-BE36FB5A6F7A}" type="pres">
      <dgm:prSet presAssocID="{CE14CC5D-423A-8143-AF98-EAF5027A3EF9}" presName="sibTrans" presStyleLbl="sibTrans2D1" presStyleIdx="2" presStyleCnt="5"/>
      <dgm:spPr/>
      <dgm:t>
        <a:bodyPr/>
        <a:lstStyle/>
        <a:p>
          <a:endParaRPr lang="en-US"/>
        </a:p>
      </dgm:t>
    </dgm:pt>
    <dgm:pt modelId="{FF445E3B-B556-5E42-A162-C3B7546E8C9E}" type="pres">
      <dgm:prSet presAssocID="{CE14CC5D-423A-8143-AF98-EAF5027A3EF9}" presName="connectorText" presStyleLbl="sibTrans2D1" presStyleIdx="2" presStyleCnt="5"/>
      <dgm:spPr/>
      <dgm:t>
        <a:bodyPr/>
        <a:lstStyle/>
        <a:p>
          <a:endParaRPr lang="en-US"/>
        </a:p>
      </dgm:t>
    </dgm:pt>
    <dgm:pt modelId="{178C9FD4-8377-1D4C-B765-5642F0897286}" type="pres">
      <dgm:prSet presAssocID="{9E5A13BC-F466-6A41-9C96-10B61F7EF64B}" presName="node" presStyleLbl="node1" presStyleIdx="3" presStyleCnt="6">
        <dgm:presLayoutVars>
          <dgm:bulletEnabled val="1"/>
        </dgm:presLayoutVars>
      </dgm:prSet>
      <dgm:spPr/>
      <dgm:t>
        <a:bodyPr/>
        <a:lstStyle/>
        <a:p>
          <a:endParaRPr lang="en-US"/>
        </a:p>
      </dgm:t>
    </dgm:pt>
    <dgm:pt modelId="{FB2B21EE-DEAC-DD4C-99E7-38E23DDD6CE9}" type="pres">
      <dgm:prSet presAssocID="{0AE9E7C7-5537-9D4E-B18C-8230E1521AD7}" presName="sibTrans" presStyleLbl="sibTrans2D1" presStyleIdx="3" presStyleCnt="5"/>
      <dgm:spPr/>
      <dgm:t>
        <a:bodyPr/>
        <a:lstStyle/>
        <a:p>
          <a:endParaRPr lang="en-US"/>
        </a:p>
      </dgm:t>
    </dgm:pt>
    <dgm:pt modelId="{7CC59218-6097-7943-BD2A-352F993B4F6B}" type="pres">
      <dgm:prSet presAssocID="{0AE9E7C7-5537-9D4E-B18C-8230E1521AD7}" presName="connectorText" presStyleLbl="sibTrans2D1" presStyleIdx="3" presStyleCnt="5"/>
      <dgm:spPr/>
      <dgm:t>
        <a:bodyPr/>
        <a:lstStyle/>
        <a:p>
          <a:endParaRPr lang="en-US"/>
        </a:p>
      </dgm:t>
    </dgm:pt>
    <dgm:pt modelId="{7A3E9284-4DD3-4DCD-84BF-724EF728F1DB}" type="pres">
      <dgm:prSet presAssocID="{C9663707-E788-40A7-92E4-33DAC4B2F8F3}" presName="node" presStyleLbl="node1" presStyleIdx="4" presStyleCnt="6">
        <dgm:presLayoutVars>
          <dgm:bulletEnabled val="1"/>
        </dgm:presLayoutVars>
      </dgm:prSet>
      <dgm:spPr/>
      <dgm:t>
        <a:bodyPr/>
        <a:lstStyle/>
        <a:p>
          <a:endParaRPr lang="it-IT"/>
        </a:p>
      </dgm:t>
    </dgm:pt>
    <dgm:pt modelId="{C9AD1526-C1E4-4E47-99A5-669C8B15D4B2}" type="pres">
      <dgm:prSet presAssocID="{304D06DB-D7AE-4EFF-9B39-5D6DF2AFD7D5}" presName="sibTrans" presStyleLbl="sibTrans2D1" presStyleIdx="4" presStyleCnt="5"/>
      <dgm:spPr/>
      <dgm:t>
        <a:bodyPr/>
        <a:lstStyle/>
        <a:p>
          <a:endParaRPr lang="it-IT"/>
        </a:p>
      </dgm:t>
    </dgm:pt>
    <dgm:pt modelId="{2CDB22EC-CCB2-4016-98CD-074E6E2171BA}" type="pres">
      <dgm:prSet presAssocID="{304D06DB-D7AE-4EFF-9B39-5D6DF2AFD7D5}" presName="connectorText" presStyleLbl="sibTrans2D1" presStyleIdx="4" presStyleCnt="5"/>
      <dgm:spPr/>
      <dgm:t>
        <a:bodyPr/>
        <a:lstStyle/>
        <a:p>
          <a:endParaRPr lang="it-IT"/>
        </a:p>
      </dgm:t>
    </dgm:pt>
    <dgm:pt modelId="{F8CBB847-D3CB-EB4E-AD81-A60F67225B26}" type="pres">
      <dgm:prSet presAssocID="{3C3E2B03-7525-3843-9608-4485A857AC6B}" presName="node" presStyleLbl="node1" presStyleIdx="5" presStyleCnt="6">
        <dgm:presLayoutVars>
          <dgm:bulletEnabled val="1"/>
        </dgm:presLayoutVars>
      </dgm:prSet>
      <dgm:spPr/>
      <dgm:t>
        <a:bodyPr/>
        <a:lstStyle/>
        <a:p>
          <a:endParaRPr lang="en-US"/>
        </a:p>
      </dgm:t>
    </dgm:pt>
  </dgm:ptLst>
  <dgm:cxnLst>
    <dgm:cxn modelId="{99101F14-0D8E-F948-BAF0-01ED4DAE1B49}" srcId="{B12C40F9-485D-5842-9B90-E6F4FFE7FA33}" destId="{754B8265-B297-F74A-9C4A-C51684AC5199}" srcOrd="0" destOrd="0" parTransId="{B31B35DB-06AD-B74E-8182-271F1F7EACC2}" sibTransId="{AC5FFAC9-5D60-5243-8C39-F4FA1B7FAC56}"/>
    <dgm:cxn modelId="{1DBBE26F-B1A8-4A98-88C7-FFF81C8CB99A}" type="presOf" srcId="{304D06DB-D7AE-4EFF-9B39-5D6DF2AFD7D5}" destId="{C9AD1526-C1E4-4E47-99A5-669C8B15D4B2}" srcOrd="0" destOrd="0" presId="urn:microsoft.com/office/officeart/2005/8/layout/process5"/>
    <dgm:cxn modelId="{705CA3AD-2131-4179-9BEC-FB7D2A3BB5CA}" type="presOf" srcId="{24CB8F10-D66C-184D-9E85-0457629C5B53}" destId="{8D21E4FF-F2FE-284B-99B2-44948D655FF4}" srcOrd="1" destOrd="0" presId="urn:microsoft.com/office/officeart/2005/8/layout/process5"/>
    <dgm:cxn modelId="{19983E71-FDB5-430B-8B73-598F91EB8C5C}" type="presOf" srcId="{0AE9E7C7-5537-9D4E-B18C-8230E1521AD7}" destId="{FB2B21EE-DEAC-DD4C-99E7-38E23DDD6CE9}" srcOrd="0" destOrd="0" presId="urn:microsoft.com/office/officeart/2005/8/layout/process5"/>
    <dgm:cxn modelId="{E3E99F33-E9ED-44D2-93C5-0CC11A463F14}" type="presOf" srcId="{5B285B6E-22FF-414E-9039-77C4E280A72C}" destId="{0089A4EC-EEA4-A546-996A-733C47425E2B}" srcOrd="0" destOrd="0" presId="urn:microsoft.com/office/officeart/2005/8/layout/process5"/>
    <dgm:cxn modelId="{B7A181E7-0F9A-417C-A729-741F52C51E8B}" type="presOf" srcId="{AC5FFAC9-5D60-5243-8C39-F4FA1B7FAC56}" destId="{2C61A0E2-B7FA-0647-823A-8567D3CF4A1D}" srcOrd="0" destOrd="0" presId="urn:microsoft.com/office/officeart/2005/8/layout/process5"/>
    <dgm:cxn modelId="{BA8C85B0-36C7-C34F-9CAA-E1023AA44373}" srcId="{B12C40F9-485D-5842-9B90-E6F4FFE7FA33}" destId="{9E5A13BC-F466-6A41-9C96-10B61F7EF64B}" srcOrd="3" destOrd="0" parTransId="{755F0FB6-E443-8940-AC78-C3673975ECC6}" sibTransId="{0AE9E7C7-5537-9D4E-B18C-8230E1521AD7}"/>
    <dgm:cxn modelId="{CEBE4C43-BC91-4F45-80B2-016788D99801}" srcId="{B12C40F9-485D-5842-9B90-E6F4FFE7FA33}" destId="{5B285B6E-22FF-414E-9039-77C4E280A72C}" srcOrd="1" destOrd="0" parTransId="{24B399F8-7D09-7C42-86FF-EEAB35F26E7B}" sibTransId="{24CB8F10-D66C-184D-9E85-0457629C5B53}"/>
    <dgm:cxn modelId="{CED6AE26-0773-440F-AC86-19847202B40E}" type="presOf" srcId="{3C3E2B03-7525-3843-9608-4485A857AC6B}" destId="{F8CBB847-D3CB-EB4E-AD81-A60F67225B26}" srcOrd="0" destOrd="0" presId="urn:microsoft.com/office/officeart/2005/8/layout/process5"/>
    <dgm:cxn modelId="{ACE8CB8D-B381-0B4F-94A6-E4EBC2AEFDCB}" srcId="{B12C40F9-485D-5842-9B90-E6F4FFE7FA33}" destId="{6E7106A1-1891-174C-BA66-72AD171FDD38}" srcOrd="2" destOrd="0" parTransId="{6CC394C4-4448-AA47-9519-B456E28C272C}" sibTransId="{CE14CC5D-423A-8143-AF98-EAF5027A3EF9}"/>
    <dgm:cxn modelId="{9E32DFC4-CDCE-4990-A421-50054E9D3CE5}" type="presOf" srcId="{C9663707-E788-40A7-92E4-33DAC4B2F8F3}" destId="{7A3E9284-4DD3-4DCD-84BF-724EF728F1DB}" srcOrd="0" destOrd="0" presId="urn:microsoft.com/office/officeart/2005/8/layout/process5"/>
    <dgm:cxn modelId="{D58FD6F7-7A61-4BA7-8A15-30C67CAF8C13}" type="presOf" srcId="{CE14CC5D-423A-8143-AF98-EAF5027A3EF9}" destId="{FF445E3B-B556-5E42-A162-C3B7546E8C9E}" srcOrd="1" destOrd="0" presId="urn:microsoft.com/office/officeart/2005/8/layout/process5"/>
    <dgm:cxn modelId="{098E3972-2349-4C17-9FD6-357732241637}" type="presOf" srcId="{B12C40F9-485D-5842-9B90-E6F4FFE7FA33}" destId="{0C9F0174-77CD-0249-A3AF-A2E4CD5CBFCC}" srcOrd="0" destOrd="0" presId="urn:microsoft.com/office/officeart/2005/8/layout/process5"/>
    <dgm:cxn modelId="{07C156FE-6C5A-443B-9052-1E621580640D}" type="presOf" srcId="{AC5FFAC9-5D60-5243-8C39-F4FA1B7FAC56}" destId="{3235DFAD-9366-934F-84A5-374ECCDDC188}" srcOrd="1" destOrd="0" presId="urn:microsoft.com/office/officeart/2005/8/layout/process5"/>
    <dgm:cxn modelId="{7791B61F-C185-4F5B-938C-CE4480703E33}" srcId="{B12C40F9-485D-5842-9B90-E6F4FFE7FA33}" destId="{C9663707-E788-40A7-92E4-33DAC4B2F8F3}" srcOrd="4" destOrd="0" parTransId="{E335561C-6812-418B-A5FA-772F436313EC}" sibTransId="{304D06DB-D7AE-4EFF-9B39-5D6DF2AFD7D5}"/>
    <dgm:cxn modelId="{33707662-A5B4-4998-A162-4C3E7C1D29B1}" type="presOf" srcId="{9E5A13BC-F466-6A41-9C96-10B61F7EF64B}" destId="{178C9FD4-8377-1D4C-B765-5642F0897286}" srcOrd="0" destOrd="0" presId="urn:microsoft.com/office/officeart/2005/8/layout/process5"/>
    <dgm:cxn modelId="{4C5EF33D-3CA8-4085-A9D7-912F46F8692D}" type="presOf" srcId="{304D06DB-D7AE-4EFF-9B39-5D6DF2AFD7D5}" destId="{2CDB22EC-CCB2-4016-98CD-074E6E2171BA}" srcOrd="1" destOrd="0" presId="urn:microsoft.com/office/officeart/2005/8/layout/process5"/>
    <dgm:cxn modelId="{CE84FC41-A480-424A-A777-53B2E8451A77}" type="presOf" srcId="{24CB8F10-D66C-184D-9E85-0457629C5B53}" destId="{519A477D-5F0A-624C-AE62-AE254EB769D8}" srcOrd="0" destOrd="0" presId="urn:microsoft.com/office/officeart/2005/8/layout/process5"/>
    <dgm:cxn modelId="{E93891FA-5740-44AB-8D55-9479B43AFB32}" type="presOf" srcId="{CE14CC5D-423A-8143-AF98-EAF5027A3EF9}" destId="{EACA3CAD-035B-2C47-8CE9-BE36FB5A6F7A}" srcOrd="0" destOrd="0" presId="urn:microsoft.com/office/officeart/2005/8/layout/process5"/>
    <dgm:cxn modelId="{4F6B615F-ED3D-064F-85F0-9B2297593329}" srcId="{B12C40F9-485D-5842-9B90-E6F4FFE7FA33}" destId="{3C3E2B03-7525-3843-9608-4485A857AC6B}" srcOrd="5" destOrd="0" parTransId="{BF74EF77-7D4C-F048-8056-43C3B2D8B45D}" sibTransId="{6F6A34C5-E70A-A14D-8087-C865EA250F79}"/>
    <dgm:cxn modelId="{409E97B4-E6E6-499D-BC2B-2BFCFDE81549}" type="presOf" srcId="{0AE9E7C7-5537-9D4E-B18C-8230E1521AD7}" destId="{7CC59218-6097-7943-BD2A-352F993B4F6B}" srcOrd="1" destOrd="0" presId="urn:microsoft.com/office/officeart/2005/8/layout/process5"/>
    <dgm:cxn modelId="{FD77EAA6-2485-45CC-BFA4-AF5A059471D5}" type="presOf" srcId="{754B8265-B297-F74A-9C4A-C51684AC5199}" destId="{EB1AFCFA-295C-3E4B-9A87-3E27B0ABF7B8}" srcOrd="0" destOrd="0" presId="urn:microsoft.com/office/officeart/2005/8/layout/process5"/>
    <dgm:cxn modelId="{98B2F402-1EE8-4B5D-8D59-78205A39B971}" type="presOf" srcId="{6E7106A1-1891-174C-BA66-72AD171FDD38}" destId="{1F0676B1-F9ED-B249-A69D-40270CFA0BC3}" srcOrd="0" destOrd="0" presId="urn:microsoft.com/office/officeart/2005/8/layout/process5"/>
    <dgm:cxn modelId="{DB6F91DF-E9B7-42F0-B055-B8F6EB2A3A0C}" type="presParOf" srcId="{0C9F0174-77CD-0249-A3AF-A2E4CD5CBFCC}" destId="{EB1AFCFA-295C-3E4B-9A87-3E27B0ABF7B8}" srcOrd="0" destOrd="0" presId="urn:microsoft.com/office/officeart/2005/8/layout/process5"/>
    <dgm:cxn modelId="{E116C3F9-7B4A-4B88-A2CC-B14AD3A03F1F}" type="presParOf" srcId="{0C9F0174-77CD-0249-A3AF-A2E4CD5CBFCC}" destId="{2C61A0E2-B7FA-0647-823A-8567D3CF4A1D}" srcOrd="1" destOrd="0" presId="urn:microsoft.com/office/officeart/2005/8/layout/process5"/>
    <dgm:cxn modelId="{A6A6716A-4DB1-4011-B508-3CFF336C7B8D}" type="presParOf" srcId="{2C61A0E2-B7FA-0647-823A-8567D3CF4A1D}" destId="{3235DFAD-9366-934F-84A5-374ECCDDC188}" srcOrd="0" destOrd="0" presId="urn:microsoft.com/office/officeart/2005/8/layout/process5"/>
    <dgm:cxn modelId="{2218C9FB-3C0E-4D89-B577-E997E69071CD}" type="presParOf" srcId="{0C9F0174-77CD-0249-A3AF-A2E4CD5CBFCC}" destId="{0089A4EC-EEA4-A546-996A-733C47425E2B}" srcOrd="2" destOrd="0" presId="urn:microsoft.com/office/officeart/2005/8/layout/process5"/>
    <dgm:cxn modelId="{9958B2EB-8012-4F43-AE76-17D9F0F6BA26}" type="presParOf" srcId="{0C9F0174-77CD-0249-A3AF-A2E4CD5CBFCC}" destId="{519A477D-5F0A-624C-AE62-AE254EB769D8}" srcOrd="3" destOrd="0" presId="urn:microsoft.com/office/officeart/2005/8/layout/process5"/>
    <dgm:cxn modelId="{EA824975-1E6F-4203-9237-2258D9108069}" type="presParOf" srcId="{519A477D-5F0A-624C-AE62-AE254EB769D8}" destId="{8D21E4FF-F2FE-284B-99B2-44948D655FF4}" srcOrd="0" destOrd="0" presId="urn:microsoft.com/office/officeart/2005/8/layout/process5"/>
    <dgm:cxn modelId="{98D5DAE6-B71A-499D-A87F-100A62373598}" type="presParOf" srcId="{0C9F0174-77CD-0249-A3AF-A2E4CD5CBFCC}" destId="{1F0676B1-F9ED-B249-A69D-40270CFA0BC3}" srcOrd="4" destOrd="0" presId="urn:microsoft.com/office/officeart/2005/8/layout/process5"/>
    <dgm:cxn modelId="{B5178A10-6D7F-4B10-AF70-DE07C91AA4B2}" type="presParOf" srcId="{0C9F0174-77CD-0249-A3AF-A2E4CD5CBFCC}" destId="{EACA3CAD-035B-2C47-8CE9-BE36FB5A6F7A}" srcOrd="5" destOrd="0" presId="urn:microsoft.com/office/officeart/2005/8/layout/process5"/>
    <dgm:cxn modelId="{F7500D58-E76B-40DB-9B44-90E0057CB20B}" type="presParOf" srcId="{EACA3CAD-035B-2C47-8CE9-BE36FB5A6F7A}" destId="{FF445E3B-B556-5E42-A162-C3B7546E8C9E}" srcOrd="0" destOrd="0" presId="urn:microsoft.com/office/officeart/2005/8/layout/process5"/>
    <dgm:cxn modelId="{9A972FD3-0774-4DB1-A87E-A633534E06FC}" type="presParOf" srcId="{0C9F0174-77CD-0249-A3AF-A2E4CD5CBFCC}" destId="{178C9FD4-8377-1D4C-B765-5642F0897286}" srcOrd="6" destOrd="0" presId="urn:microsoft.com/office/officeart/2005/8/layout/process5"/>
    <dgm:cxn modelId="{3BFA6DDF-10DB-495A-8463-397D21D20B37}" type="presParOf" srcId="{0C9F0174-77CD-0249-A3AF-A2E4CD5CBFCC}" destId="{FB2B21EE-DEAC-DD4C-99E7-38E23DDD6CE9}" srcOrd="7" destOrd="0" presId="urn:microsoft.com/office/officeart/2005/8/layout/process5"/>
    <dgm:cxn modelId="{9B979E05-B82C-4741-AA99-DC22540A2A83}" type="presParOf" srcId="{FB2B21EE-DEAC-DD4C-99E7-38E23DDD6CE9}" destId="{7CC59218-6097-7943-BD2A-352F993B4F6B}" srcOrd="0" destOrd="0" presId="urn:microsoft.com/office/officeart/2005/8/layout/process5"/>
    <dgm:cxn modelId="{D393CED2-9D3C-468C-B739-5E53301EC2A9}" type="presParOf" srcId="{0C9F0174-77CD-0249-A3AF-A2E4CD5CBFCC}" destId="{7A3E9284-4DD3-4DCD-84BF-724EF728F1DB}" srcOrd="8" destOrd="0" presId="urn:microsoft.com/office/officeart/2005/8/layout/process5"/>
    <dgm:cxn modelId="{FD141DC6-7291-4AD0-9E69-4BE790F51187}" type="presParOf" srcId="{0C9F0174-77CD-0249-A3AF-A2E4CD5CBFCC}" destId="{C9AD1526-C1E4-4E47-99A5-669C8B15D4B2}" srcOrd="9" destOrd="0" presId="urn:microsoft.com/office/officeart/2005/8/layout/process5"/>
    <dgm:cxn modelId="{DD5C43B5-A96F-45D5-99CD-D9F90FBF4B03}" type="presParOf" srcId="{C9AD1526-C1E4-4E47-99A5-669C8B15D4B2}" destId="{2CDB22EC-CCB2-4016-98CD-074E6E2171BA}" srcOrd="0" destOrd="0" presId="urn:microsoft.com/office/officeart/2005/8/layout/process5"/>
    <dgm:cxn modelId="{D7C8D6BA-0527-4B56-AE48-32D3B7712EA3}" type="presParOf" srcId="{0C9F0174-77CD-0249-A3AF-A2E4CD5CBFCC}" destId="{F8CBB847-D3CB-EB4E-AD81-A60F67225B26}"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12C40F9-485D-5842-9B90-E6F4FFE7FA33}" type="doc">
      <dgm:prSet loTypeId="urn:microsoft.com/office/officeart/2005/8/layout/process5" loCatId="" qsTypeId="urn:microsoft.com/office/officeart/2005/8/quickstyle/simple4" qsCatId="simple" csTypeId="urn:microsoft.com/office/officeart/2005/8/colors/accent0_3" csCatId="mainScheme" phldr="1"/>
      <dgm:spPr/>
      <dgm:t>
        <a:bodyPr/>
        <a:lstStyle/>
        <a:p>
          <a:endParaRPr lang="en-GB"/>
        </a:p>
      </dgm:t>
    </dgm:pt>
    <dgm:pt modelId="{754B8265-B297-F74A-9C4A-C51684AC5199}">
      <dgm:prSet/>
      <dgm:spPr>
        <a:solidFill>
          <a:srgbClr val="1C4161"/>
        </a:solidFill>
      </dgm:spPr>
      <dgm:t>
        <a:bodyPr/>
        <a:lstStyle/>
        <a:p>
          <a:pPr rtl="0"/>
          <a:r>
            <a:rPr lang="en-GB" dirty="0" smtClean="0"/>
            <a:t>100% of the federations</a:t>
          </a:r>
          <a:endParaRPr lang="en-GB" dirty="0"/>
        </a:p>
      </dgm:t>
    </dgm:pt>
    <dgm:pt modelId="{B31B35DB-06AD-B74E-8182-271F1F7EACC2}" type="parTrans" cxnId="{99101F14-0D8E-F948-BAF0-01ED4DAE1B49}">
      <dgm:prSet/>
      <dgm:spPr/>
      <dgm:t>
        <a:bodyPr/>
        <a:lstStyle/>
        <a:p>
          <a:endParaRPr lang="en-GB"/>
        </a:p>
      </dgm:t>
    </dgm:pt>
    <dgm:pt modelId="{AC5FFAC9-5D60-5243-8C39-F4FA1B7FAC56}" type="sibTrans" cxnId="{99101F14-0D8E-F948-BAF0-01ED4DAE1B49}">
      <dgm:prSet/>
      <dgm:spPr/>
      <dgm:t>
        <a:bodyPr/>
        <a:lstStyle/>
        <a:p>
          <a:endParaRPr lang="en-GB"/>
        </a:p>
      </dgm:t>
    </dgm:pt>
    <dgm:pt modelId="{6E7106A1-1891-174C-BA66-72AD171FDD38}">
      <dgm:prSet/>
      <dgm:spPr>
        <a:solidFill>
          <a:srgbClr val="013F5E"/>
        </a:solidFill>
      </dgm:spPr>
      <dgm:t>
        <a:bodyPr/>
        <a:lstStyle/>
        <a:p>
          <a:pPr rtl="0"/>
          <a:r>
            <a:rPr lang="en-GB" dirty="0" smtClean="0"/>
            <a:t>Does it talk with “friends”?</a:t>
          </a:r>
          <a:endParaRPr lang="en-GB" dirty="0"/>
        </a:p>
      </dgm:t>
    </dgm:pt>
    <dgm:pt modelId="{6CC394C4-4448-AA47-9519-B456E28C272C}" type="parTrans" cxnId="{ACE8CB8D-B381-0B4F-94A6-E4EBC2AEFDCB}">
      <dgm:prSet/>
      <dgm:spPr/>
      <dgm:t>
        <a:bodyPr/>
        <a:lstStyle/>
        <a:p>
          <a:endParaRPr lang="en-US"/>
        </a:p>
      </dgm:t>
    </dgm:pt>
    <dgm:pt modelId="{CE14CC5D-423A-8143-AF98-EAF5027A3EF9}" type="sibTrans" cxnId="{ACE8CB8D-B381-0B4F-94A6-E4EBC2AEFDCB}">
      <dgm:prSet/>
      <dgm:spPr/>
      <dgm:t>
        <a:bodyPr/>
        <a:lstStyle/>
        <a:p>
          <a:endParaRPr lang="en-US"/>
        </a:p>
      </dgm:t>
    </dgm:pt>
    <dgm:pt modelId="{5B285B6E-22FF-414E-9039-77C4E280A72C}">
      <dgm:prSet/>
      <dgm:spPr>
        <a:solidFill>
          <a:srgbClr val="003F5D"/>
        </a:solidFill>
      </dgm:spPr>
      <dgm:t>
        <a:bodyPr/>
        <a:lstStyle/>
        <a:p>
          <a:pPr rtl="0"/>
          <a:r>
            <a:rPr lang="en-GB" dirty="0" smtClean="0"/>
            <a:t>Is the entity in eduGAIN?</a:t>
          </a:r>
          <a:endParaRPr lang="en-GB" dirty="0"/>
        </a:p>
      </dgm:t>
    </dgm:pt>
    <dgm:pt modelId="{24B399F8-7D09-7C42-86FF-EEAB35F26E7B}" type="parTrans" cxnId="{CEBE4C43-BC91-4F45-80B2-016788D99801}">
      <dgm:prSet/>
      <dgm:spPr/>
      <dgm:t>
        <a:bodyPr/>
        <a:lstStyle/>
        <a:p>
          <a:endParaRPr lang="en-US"/>
        </a:p>
      </dgm:t>
    </dgm:pt>
    <dgm:pt modelId="{24CB8F10-D66C-184D-9E85-0457629C5B53}" type="sibTrans" cxnId="{CEBE4C43-BC91-4F45-80B2-016788D99801}">
      <dgm:prSet/>
      <dgm:spPr/>
      <dgm:t>
        <a:bodyPr/>
        <a:lstStyle/>
        <a:p>
          <a:endParaRPr lang="en-US"/>
        </a:p>
      </dgm:t>
    </dgm:pt>
    <dgm:pt modelId="{9E5A13BC-F466-6A41-9C96-10B61F7EF64B}">
      <dgm:prSet/>
      <dgm:spPr>
        <a:solidFill>
          <a:srgbClr val="003F5E"/>
        </a:solidFill>
      </dgm:spPr>
      <dgm:t>
        <a:bodyPr/>
        <a:lstStyle/>
        <a:p>
          <a:pPr rtl="0"/>
          <a:r>
            <a:rPr lang="en-GB" dirty="0" smtClean="0"/>
            <a:t>Matches security practices?</a:t>
          </a:r>
          <a:endParaRPr lang="en-GB" dirty="0"/>
        </a:p>
      </dgm:t>
    </dgm:pt>
    <dgm:pt modelId="{755F0FB6-E443-8940-AC78-C3673975ECC6}" type="parTrans" cxnId="{BA8C85B0-36C7-C34F-9CAA-E1023AA44373}">
      <dgm:prSet/>
      <dgm:spPr/>
      <dgm:t>
        <a:bodyPr/>
        <a:lstStyle/>
        <a:p>
          <a:endParaRPr lang="en-US"/>
        </a:p>
      </dgm:t>
    </dgm:pt>
    <dgm:pt modelId="{0AE9E7C7-5537-9D4E-B18C-8230E1521AD7}" type="sibTrans" cxnId="{BA8C85B0-36C7-C34F-9CAA-E1023AA44373}">
      <dgm:prSet/>
      <dgm:spPr/>
      <dgm:t>
        <a:bodyPr/>
        <a:lstStyle/>
        <a:p>
          <a:endParaRPr lang="en-US"/>
        </a:p>
      </dgm:t>
    </dgm:pt>
    <dgm:pt modelId="{3C3E2B03-7525-3843-9608-4485A857AC6B}">
      <dgm:prSet/>
      <dgm:spPr>
        <a:solidFill>
          <a:schemeClr val="accent5">
            <a:lumMod val="20000"/>
            <a:lumOff val="80000"/>
          </a:schemeClr>
        </a:solidFill>
      </dgm:spPr>
      <dgm:t>
        <a:bodyPr/>
        <a:lstStyle/>
        <a:p>
          <a:pPr rtl="0"/>
          <a:r>
            <a:rPr lang="en-GB" dirty="0" err="1" smtClean="0"/>
            <a:t>CoCo</a:t>
          </a:r>
          <a:r>
            <a:rPr lang="en-GB" baseline="0" dirty="0" smtClean="0"/>
            <a:t> and R&amp;S</a:t>
          </a:r>
          <a:endParaRPr lang="en-GB" dirty="0"/>
        </a:p>
      </dgm:t>
    </dgm:pt>
    <dgm:pt modelId="{BF74EF77-7D4C-F048-8056-43C3B2D8B45D}" type="parTrans" cxnId="{4F6B615F-ED3D-064F-85F0-9B2297593329}">
      <dgm:prSet/>
      <dgm:spPr/>
      <dgm:t>
        <a:bodyPr/>
        <a:lstStyle/>
        <a:p>
          <a:endParaRPr lang="en-US"/>
        </a:p>
      </dgm:t>
    </dgm:pt>
    <dgm:pt modelId="{6F6A34C5-E70A-A14D-8087-C865EA250F79}" type="sibTrans" cxnId="{4F6B615F-ED3D-064F-85F0-9B2297593329}">
      <dgm:prSet/>
      <dgm:spPr/>
      <dgm:t>
        <a:bodyPr/>
        <a:lstStyle/>
        <a:p>
          <a:endParaRPr lang="en-US"/>
        </a:p>
      </dgm:t>
    </dgm:pt>
    <dgm:pt modelId="{C9663707-E788-40A7-92E4-33DAC4B2F8F3}">
      <dgm:prSet/>
      <dgm:spPr>
        <a:solidFill>
          <a:srgbClr val="003F5D"/>
        </a:solidFill>
      </dgm:spPr>
      <dgm:t>
        <a:bodyPr/>
        <a:lstStyle/>
        <a:p>
          <a:pPr rtl="0"/>
          <a:r>
            <a:rPr lang="en-GB" smtClean="0"/>
            <a:t>Does</a:t>
          </a:r>
          <a:r>
            <a:rPr lang="en-GB" baseline="0" smtClean="0"/>
            <a:t> </a:t>
          </a:r>
          <a:r>
            <a:rPr lang="en-GB" baseline="0" dirty="0" smtClean="0"/>
            <a:t>it release attributes?</a:t>
          </a:r>
          <a:endParaRPr lang="en-GB" dirty="0"/>
        </a:p>
      </dgm:t>
    </dgm:pt>
    <dgm:pt modelId="{E335561C-6812-418B-A5FA-772F436313EC}" type="parTrans" cxnId="{7791B61F-C185-4F5B-938C-CE4480703E33}">
      <dgm:prSet/>
      <dgm:spPr/>
      <dgm:t>
        <a:bodyPr/>
        <a:lstStyle/>
        <a:p>
          <a:endParaRPr lang="it-IT"/>
        </a:p>
      </dgm:t>
    </dgm:pt>
    <dgm:pt modelId="{304D06DB-D7AE-4EFF-9B39-5D6DF2AFD7D5}" type="sibTrans" cxnId="{7791B61F-C185-4F5B-938C-CE4480703E33}">
      <dgm:prSet/>
      <dgm:spPr/>
      <dgm:t>
        <a:bodyPr/>
        <a:lstStyle/>
        <a:p>
          <a:endParaRPr lang="it-IT"/>
        </a:p>
      </dgm:t>
    </dgm:pt>
    <dgm:pt modelId="{0C9F0174-77CD-0249-A3AF-A2E4CD5CBFCC}" type="pres">
      <dgm:prSet presAssocID="{B12C40F9-485D-5842-9B90-E6F4FFE7FA33}" presName="diagram" presStyleCnt="0">
        <dgm:presLayoutVars>
          <dgm:dir/>
          <dgm:resizeHandles val="exact"/>
        </dgm:presLayoutVars>
      </dgm:prSet>
      <dgm:spPr/>
      <dgm:t>
        <a:bodyPr/>
        <a:lstStyle/>
        <a:p>
          <a:endParaRPr lang="en-GB"/>
        </a:p>
      </dgm:t>
    </dgm:pt>
    <dgm:pt modelId="{EB1AFCFA-295C-3E4B-9A87-3E27B0ABF7B8}" type="pres">
      <dgm:prSet presAssocID="{754B8265-B297-F74A-9C4A-C51684AC5199}" presName="node" presStyleLbl="node1" presStyleIdx="0" presStyleCnt="6">
        <dgm:presLayoutVars>
          <dgm:bulletEnabled val="1"/>
        </dgm:presLayoutVars>
      </dgm:prSet>
      <dgm:spPr/>
      <dgm:t>
        <a:bodyPr/>
        <a:lstStyle/>
        <a:p>
          <a:endParaRPr lang="en-GB"/>
        </a:p>
      </dgm:t>
    </dgm:pt>
    <dgm:pt modelId="{2C61A0E2-B7FA-0647-823A-8567D3CF4A1D}" type="pres">
      <dgm:prSet presAssocID="{AC5FFAC9-5D60-5243-8C39-F4FA1B7FAC56}" presName="sibTrans" presStyleLbl="sibTrans2D1" presStyleIdx="0" presStyleCnt="5"/>
      <dgm:spPr/>
      <dgm:t>
        <a:bodyPr/>
        <a:lstStyle/>
        <a:p>
          <a:endParaRPr lang="en-GB"/>
        </a:p>
      </dgm:t>
    </dgm:pt>
    <dgm:pt modelId="{3235DFAD-9366-934F-84A5-374ECCDDC188}" type="pres">
      <dgm:prSet presAssocID="{AC5FFAC9-5D60-5243-8C39-F4FA1B7FAC56}" presName="connectorText" presStyleLbl="sibTrans2D1" presStyleIdx="0" presStyleCnt="5"/>
      <dgm:spPr/>
      <dgm:t>
        <a:bodyPr/>
        <a:lstStyle/>
        <a:p>
          <a:endParaRPr lang="en-GB"/>
        </a:p>
      </dgm:t>
    </dgm:pt>
    <dgm:pt modelId="{0089A4EC-EEA4-A546-996A-733C47425E2B}" type="pres">
      <dgm:prSet presAssocID="{5B285B6E-22FF-414E-9039-77C4E280A72C}" presName="node" presStyleLbl="node1" presStyleIdx="1" presStyleCnt="6">
        <dgm:presLayoutVars>
          <dgm:bulletEnabled val="1"/>
        </dgm:presLayoutVars>
      </dgm:prSet>
      <dgm:spPr/>
      <dgm:t>
        <a:bodyPr/>
        <a:lstStyle/>
        <a:p>
          <a:endParaRPr lang="en-US"/>
        </a:p>
      </dgm:t>
    </dgm:pt>
    <dgm:pt modelId="{519A477D-5F0A-624C-AE62-AE254EB769D8}" type="pres">
      <dgm:prSet presAssocID="{24CB8F10-D66C-184D-9E85-0457629C5B53}" presName="sibTrans" presStyleLbl="sibTrans2D1" presStyleIdx="1" presStyleCnt="5"/>
      <dgm:spPr/>
      <dgm:t>
        <a:bodyPr/>
        <a:lstStyle/>
        <a:p>
          <a:endParaRPr lang="en-US"/>
        </a:p>
      </dgm:t>
    </dgm:pt>
    <dgm:pt modelId="{8D21E4FF-F2FE-284B-99B2-44948D655FF4}" type="pres">
      <dgm:prSet presAssocID="{24CB8F10-D66C-184D-9E85-0457629C5B53}" presName="connectorText" presStyleLbl="sibTrans2D1" presStyleIdx="1" presStyleCnt="5"/>
      <dgm:spPr/>
      <dgm:t>
        <a:bodyPr/>
        <a:lstStyle/>
        <a:p>
          <a:endParaRPr lang="en-US"/>
        </a:p>
      </dgm:t>
    </dgm:pt>
    <dgm:pt modelId="{1F0676B1-F9ED-B249-A69D-40270CFA0BC3}" type="pres">
      <dgm:prSet presAssocID="{6E7106A1-1891-174C-BA66-72AD171FDD38}" presName="node" presStyleLbl="node1" presStyleIdx="2" presStyleCnt="6">
        <dgm:presLayoutVars>
          <dgm:bulletEnabled val="1"/>
        </dgm:presLayoutVars>
      </dgm:prSet>
      <dgm:spPr/>
      <dgm:t>
        <a:bodyPr/>
        <a:lstStyle/>
        <a:p>
          <a:endParaRPr lang="en-US"/>
        </a:p>
      </dgm:t>
    </dgm:pt>
    <dgm:pt modelId="{EACA3CAD-035B-2C47-8CE9-BE36FB5A6F7A}" type="pres">
      <dgm:prSet presAssocID="{CE14CC5D-423A-8143-AF98-EAF5027A3EF9}" presName="sibTrans" presStyleLbl="sibTrans2D1" presStyleIdx="2" presStyleCnt="5"/>
      <dgm:spPr/>
      <dgm:t>
        <a:bodyPr/>
        <a:lstStyle/>
        <a:p>
          <a:endParaRPr lang="en-US"/>
        </a:p>
      </dgm:t>
    </dgm:pt>
    <dgm:pt modelId="{FF445E3B-B556-5E42-A162-C3B7546E8C9E}" type="pres">
      <dgm:prSet presAssocID="{CE14CC5D-423A-8143-AF98-EAF5027A3EF9}" presName="connectorText" presStyleLbl="sibTrans2D1" presStyleIdx="2" presStyleCnt="5"/>
      <dgm:spPr/>
      <dgm:t>
        <a:bodyPr/>
        <a:lstStyle/>
        <a:p>
          <a:endParaRPr lang="en-US"/>
        </a:p>
      </dgm:t>
    </dgm:pt>
    <dgm:pt modelId="{178C9FD4-8377-1D4C-B765-5642F0897286}" type="pres">
      <dgm:prSet presAssocID="{9E5A13BC-F466-6A41-9C96-10B61F7EF64B}" presName="node" presStyleLbl="node1" presStyleIdx="3" presStyleCnt="6">
        <dgm:presLayoutVars>
          <dgm:bulletEnabled val="1"/>
        </dgm:presLayoutVars>
      </dgm:prSet>
      <dgm:spPr/>
      <dgm:t>
        <a:bodyPr/>
        <a:lstStyle/>
        <a:p>
          <a:endParaRPr lang="en-US"/>
        </a:p>
      </dgm:t>
    </dgm:pt>
    <dgm:pt modelId="{FB2B21EE-DEAC-DD4C-99E7-38E23DDD6CE9}" type="pres">
      <dgm:prSet presAssocID="{0AE9E7C7-5537-9D4E-B18C-8230E1521AD7}" presName="sibTrans" presStyleLbl="sibTrans2D1" presStyleIdx="3" presStyleCnt="5"/>
      <dgm:spPr/>
      <dgm:t>
        <a:bodyPr/>
        <a:lstStyle/>
        <a:p>
          <a:endParaRPr lang="en-US"/>
        </a:p>
      </dgm:t>
    </dgm:pt>
    <dgm:pt modelId="{7CC59218-6097-7943-BD2A-352F993B4F6B}" type="pres">
      <dgm:prSet presAssocID="{0AE9E7C7-5537-9D4E-B18C-8230E1521AD7}" presName="connectorText" presStyleLbl="sibTrans2D1" presStyleIdx="3" presStyleCnt="5"/>
      <dgm:spPr/>
      <dgm:t>
        <a:bodyPr/>
        <a:lstStyle/>
        <a:p>
          <a:endParaRPr lang="en-US"/>
        </a:p>
      </dgm:t>
    </dgm:pt>
    <dgm:pt modelId="{7A3E9284-4DD3-4DCD-84BF-724EF728F1DB}" type="pres">
      <dgm:prSet presAssocID="{C9663707-E788-40A7-92E4-33DAC4B2F8F3}" presName="node" presStyleLbl="node1" presStyleIdx="4" presStyleCnt="6">
        <dgm:presLayoutVars>
          <dgm:bulletEnabled val="1"/>
        </dgm:presLayoutVars>
      </dgm:prSet>
      <dgm:spPr/>
      <dgm:t>
        <a:bodyPr/>
        <a:lstStyle/>
        <a:p>
          <a:endParaRPr lang="it-IT"/>
        </a:p>
      </dgm:t>
    </dgm:pt>
    <dgm:pt modelId="{C9AD1526-C1E4-4E47-99A5-669C8B15D4B2}" type="pres">
      <dgm:prSet presAssocID="{304D06DB-D7AE-4EFF-9B39-5D6DF2AFD7D5}" presName="sibTrans" presStyleLbl="sibTrans2D1" presStyleIdx="4" presStyleCnt="5"/>
      <dgm:spPr/>
      <dgm:t>
        <a:bodyPr/>
        <a:lstStyle/>
        <a:p>
          <a:endParaRPr lang="it-IT"/>
        </a:p>
      </dgm:t>
    </dgm:pt>
    <dgm:pt modelId="{2CDB22EC-CCB2-4016-98CD-074E6E2171BA}" type="pres">
      <dgm:prSet presAssocID="{304D06DB-D7AE-4EFF-9B39-5D6DF2AFD7D5}" presName="connectorText" presStyleLbl="sibTrans2D1" presStyleIdx="4" presStyleCnt="5"/>
      <dgm:spPr/>
      <dgm:t>
        <a:bodyPr/>
        <a:lstStyle/>
        <a:p>
          <a:endParaRPr lang="it-IT"/>
        </a:p>
      </dgm:t>
    </dgm:pt>
    <dgm:pt modelId="{F8CBB847-D3CB-EB4E-AD81-A60F67225B26}" type="pres">
      <dgm:prSet presAssocID="{3C3E2B03-7525-3843-9608-4485A857AC6B}" presName="node" presStyleLbl="node1" presStyleIdx="5" presStyleCnt="6">
        <dgm:presLayoutVars>
          <dgm:bulletEnabled val="1"/>
        </dgm:presLayoutVars>
      </dgm:prSet>
      <dgm:spPr/>
      <dgm:t>
        <a:bodyPr/>
        <a:lstStyle/>
        <a:p>
          <a:endParaRPr lang="en-US"/>
        </a:p>
      </dgm:t>
    </dgm:pt>
  </dgm:ptLst>
  <dgm:cxnLst>
    <dgm:cxn modelId="{7791B61F-C185-4F5B-938C-CE4480703E33}" srcId="{B12C40F9-485D-5842-9B90-E6F4FFE7FA33}" destId="{C9663707-E788-40A7-92E4-33DAC4B2F8F3}" srcOrd="4" destOrd="0" parTransId="{E335561C-6812-418B-A5FA-772F436313EC}" sibTransId="{304D06DB-D7AE-4EFF-9B39-5D6DF2AFD7D5}"/>
    <dgm:cxn modelId="{AA022533-1AFD-4076-8459-DB0D7E4C2F7D}" type="presOf" srcId="{5B285B6E-22FF-414E-9039-77C4E280A72C}" destId="{0089A4EC-EEA4-A546-996A-733C47425E2B}" srcOrd="0" destOrd="0" presId="urn:microsoft.com/office/officeart/2005/8/layout/process5"/>
    <dgm:cxn modelId="{28F9CD7F-5981-41C2-BEF9-4C1223298695}" type="presOf" srcId="{9E5A13BC-F466-6A41-9C96-10B61F7EF64B}" destId="{178C9FD4-8377-1D4C-B765-5642F0897286}" srcOrd="0" destOrd="0" presId="urn:microsoft.com/office/officeart/2005/8/layout/process5"/>
    <dgm:cxn modelId="{4F6B615F-ED3D-064F-85F0-9B2297593329}" srcId="{B12C40F9-485D-5842-9B90-E6F4FFE7FA33}" destId="{3C3E2B03-7525-3843-9608-4485A857AC6B}" srcOrd="5" destOrd="0" parTransId="{BF74EF77-7D4C-F048-8056-43C3B2D8B45D}" sibTransId="{6F6A34C5-E70A-A14D-8087-C865EA250F79}"/>
    <dgm:cxn modelId="{BC3311E1-7A1F-49E5-BE41-13A8AD936ADC}" type="presOf" srcId="{24CB8F10-D66C-184D-9E85-0457629C5B53}" destId="{519A477D-5F0A-624C-AE62-AE254EB769D8}" srcOrd="0" destOrd="0" presId="urn:microsoft.com/office/officeart/2005/8/layout/process5"/>
    <dgm:cxn modelId="{ACE8CB8D-B381-0B4F-94A6-E4EBC2AEFDCB}" srcId="{B12C40F9-485D-5842-9B90-E6F4FFE7FA33}" destId="{6E7106A1-1891-174C-BA66-72AD171FDD38}" srcOrd="2" destOrd="0" parTransId="{6CC394C4-4448-AA47-9519-B456E28C272C}" sibTransId="{CE14CC5D-423A-8143-AF98-EAF5027A3EF9}"/>
    <dgm:cxn modelId="{CEBE4C43-BC91-4F45-80B2-016788D99801}" srcId="{B12C40F9-485D-5842-9B90-E6F4FFE7FA33}" destId="{5B285B6E-22FF-414E-9039-77C4E280A72C}" srcOrd="1" destOrd="0" parTransId="{24B399F8-7D09-7C42-86FF-EEAB35F26E7B}" sibTransId="{24CB8F10-D66C-184D-9E85-0457629C5B53}"/>
    <dgm:cxn modelId="{2370F5B8-E6B3-43CA-A7E0-6EB2CF4B7750}" type="presOf" srcId="{AC5FFAC9-5D60-5243-8C39-F4FA1B7FAC56}" destId="{2C61A0E2-B7FA-0647-823A-8567D3CF4A1D}" srcOrd="0" destOrd="0" presId="urn:microsoft.com/office/officeart/2005/8/layout/process5"/>
    <dgm:cxn modelId="{46AC7812-B889-4AD7-A811-C70DEE9E195C}" type="presOf" srcId="{B12C40F9-485D-5842-9B90-E6F4FFE7FA33}" destId="{0C9F0174-77CD-0249-A3AF-A2E4CD5CBFCC}" srcOrd="0" destOrd="0" presId="urn:microsoft.com/office/officeart/2005/8/layout/process5"/>
    <dgm:cxn modelId="{B94733F1-34F1-49A5-BBB3-F05A25952D53}" type="presOf" srcId="{AC5FFAC9-5D60-5243-8C39-F4FA1B7FAC56}" destId="{3235DFAD-9366-934F-84A5-374ECCDDC188}" srcOrd="1" destOrd="0" presId="urn:microsoft.com/office/officeart/2005/8/layout/process5"/>
    <dgm:cxn modelId="{1CB8C1D1-1739-43F0-B3BB-7C2231BA963B}" type="presOf" srcId="{3C3E2B03-7525-3843-9608-4485A857AC6B}" destId="{F8CBB847-D3CB-EB4E-AD81-A60F67225B26}" srcOrd="0" destOrd="0" presId="urn:microsoft.com/office/officeart/2005/8/layout/process5"/>
    <dgm:cxn modelId="{509BA91C-1066-4309-B90F-8FE0414639EF}" type="presOf" srcId="{24CB8F10-D66C-184D-9E85-0457629C5B53}" destId="{8D21E4FF-F2FE-284B-99B2-44948D655FF4}" srcOrd="1" destOrd="0" presId="urn:microsoft.com/office/officeart/2005/8/layout/process5"/>
    <dgm:cxn modelId="{B84EA16F-8FF9-427D-BBC2-FBACF63963B1}" type="presOf" srcId="{0AE9E7C7-5537-9D4E-B18C-8230E1521AD7}" destId="{FB2B21EE-DEAC-DD4C-99E7-38E23DDD6CE9}" srcOrd="0" destOrd="0" presId="urn:microsoft.com/office/officeart/2005/8/layout/process5"/>
    <dgm:cxn modelId="{99101F14-0D8E-F948-BAF0-01ED4DAE1B49}" srcId="{B12C40F9-485D-5842-9B90-E6F4FFE7FA33}" destId="{754B8265-B297-F74A-9C4A-C51684AC5199}" srcOrd="0" destOrd="0" parTransId="{B31B35DB-06AD-B74E-8182-271F1F7EACC2}" sibTransId="{AC5FFAC9-5D60-5243-8C39-F4FA1B7FAC56}"/>
    <dgm:cxn modelId="{F76B959E-0E02-4737-92E1-65EAB7BE1AC1}" type="presOf" srcId="{CE14CC5D-423A-8143-AF98-EAF5027A3EF9}" destId="{EACA3CAD-035B-2C47-8CE9-BE36FB5A6F7A}" srcOrd="0" destOrd="0" presId="urn:microsoft.com/office/officeart/2005/8/layout/process5"/>
    <dgm:cxn modelId="{20A03B0A-C953-46C1-ABC8-9539ED07A346}" type="presOf" srcId="{304D06DB-D7AE-4EFF-9B39-5D6DF2AFD7D5}" destId="{2CDB22EC-CCB2-4016-98CD-074E6E2171BA}" srcOrd="1" destOrd="0" presId="urn:microsoft.com/office/officeart/2005/8/layout/process5"/>
    <dgm:cxn modelId="{B189F595-1C45-452C-9CBC-D4C2C0B8B3B6}" type="presOf" srcId="{CE14CC5D-423A-8143-AF98-EAF5027A3EF9}" destId="{FF445E3B-B556-5E42-A162-C3B7546E8C9E}" srcOrd="1" destOrd="0" presId="urn:microsoft.com/office/officeart/2005/8/layout/process5"/>
    <dgm:cxn modelId="{BA8C85B0-36C7-C34F-9CAA-E1023AA44373}" srcId="{B12C40F9-485D-5842-9B90-E6F4FFE7FA33}" destId="{9E5A13BC-F466-6A41-9C96-10B61F7EF64B}" srcOrd="3" destOrd="0" parTransId="{755F0FB6-E443-8940-AC78-C3673975ECC6}" sibTransId="{0AE9E7C7-5537-9D4E-B18C-8230E1521AD7}"/>
    <dgm:cxn modelId="{26F685CE-9DF6-468D-9881-166F699E2309}" type="presOf" srcId="{304D06DB-D7AE-4EFF-9B39-5D6DF2AFD7D5}" destId="{C9AD1526-C1E4-4E47-99A5-669C8B15D4B2}" srcOrd="0" destOrd="0" presId="urn:microsoft.com/office/officeart/2005/8/layout/process5"/>
    <dgm:cxn modelId="{C4811B00-A1EF-4685-85AA-5F743E3AD968}" type="presOf" srcId="{754B8265-B297-F74A-9C4A-C51684AC5199}" destId="{EB1AFCFA-295C-3E4B-9A87-3E27B0ABF7B8}" srcOrd="0" destOrd="0" presId="urn:microsoft.com/office/officeart/2005/8/layout/process5"/>
    <dgm:cxn modelId="{46255EE7-A1A1-46EA-94B8-634CD007A908}" type="presOf" srcId="{C9663707-E788-40A7-92E4-33DAC4B2F8F3}" destId="{7A3E9284-4DD3-4DCD-84BF-724EF728F1DB}" srcOrd="0" destOrd="0" presId="urn:microsoft.com/office/officeart/2005/8/layout/process5"/>
    <dgm:cxn modelId="{14978E10-A488-4661-A37C-5F17DA3BC17B}" type="presOf" srcId="{6E7106A1-1891-174C-BA66-72AD171FDD38}" destId="{1F0676B1-F9ED-B249-A69D-40270CFA0BC3}" srcOrd="0" destOrd="0" presId="urn:microsoft.com/office/officeart/2005/8/layout/process5"/>
    <dgm:cxn modelId="{5FBB978D-F125-4025-AEAD-8648F6E1B2F8}" type="presOf" srcId="{0AE9E7C7-5537-9D4E-B18C-8230E1521AD7}" destId="{7CC59218-6097-7943-BD2A-352F993B4F6B}" srcOrd="1" destOrd="0" presId="urn:microsoft.com/office/officeart/2005/8/layout/process5"/>
    <dgm:cxn modelId="{45A0E2DC-2558-4ED2-8F24-1F53D75460E8}" type="presParOf" srcId="{0C9F0174-77CD-0249-A3AF-A2E4CD5CBFCC}" destId="{EB1AFCFA-295C-3E4B-9A87-3E27B0ABF7B8}" srcOrd="0" destOrd="0" presId="urn:microsoft.com/office/officeart/2005/8/layout/process5"/>
    <dgm:cxn modelId="{6B2F8606-0628-4E00-B82B-E1DF79F7BF4E}" type="presParOf" srcId="{0C9F0174-77CD-0249-A3AF-A2E4CD5CBFCC}" destId="{2C61A0E2-B7FA-0647-823A-8567D3CF4A1D}" srcOrd="1" destOrd="0" presId="urn:microsoft.com/office/officeart/2005/8/layout/process5"/>
    <dgm:cxn modelId="{7334880E-5FBD-41DD-90EC-9400A872B059}" type="presParOf" srcId="{2C61A0E2-B7FA-0647-823A-8567D3CF4A1D}" destId="{3235DFAD-9366-934F-84A5-374ECCDDC188}" srcOrd="0" destOrd="0" presId="urn:microsoft.com/office/officeart/2005/8/layout/process5"/>
    <dgm:cxn modelId="{2C2B359E-4B8C-4573-92AB-C32928FFE087}" type="presParOf" srcId="{0C9F0174-77CD-0249-A3AF-A2E4CD5CBFCC}" destId="{0089A4EC-EEA4-A546-996A-733C47425E2B}" srcOrd="2" destOrd="0" presId="urn:microsoft.com/office/officeart/2005/8/layout/process5"/>
    <dgm:cxn modelId="{DA1C9DAE-06A5-4048-94E2-BCE0687D3B9F}" type="presParOf" srcId="{0C9F0174-77CD-0249-A3AF-A2E4CD5CBFCC}" destId="{519A477D-5F0A-624C-AE62-AE254EB769D8}" srcOrd="3" destOrd="0" presId="urn:microsoft.com/office/officeart/2005/8/layout/process5"/>
    <dgm:cxn modelId="{D0757C1B-7A8D-409B-ADC3-3F93C11F2D26}" type="presParOf" srcId="{519A477D-5F0A-624C-AE62-AE254EB769D8}" destId="{8D21E4FF-F2FE-284B-99B2-44948D655FF4}" srcOrd="0" destOrd="0" presId="urn:microsoft.com/office/officeart/2005/8/layout/process5"/>
    <dgm:cxn modelId="{89553616-C01F-459F-8436-18364F3EAF05}" type="presParOf" srcId="{0C9F0174-77CD-0249-A3AF-A2E4CD5CBFCC}" destId="{1F0676B1-F9ED-B249-A69D-40270CFA0BC3}" srcOrd="4" destOrd="0" presId="urn:microsoft.com/office/officeart/2005/8/layout/process5"/>
    <dgm:cxn modelId="{E1C0F7BB-1BE1-4AB8-912F-9F803E0AFFB8}" type="presParOf" srcId="{0C9F0174-77CD-0249-A3AF-A2E4CD5CBFCC}" destId="{EACA3CAD-035B-2C47-8CE9-BE36FB5A6F7A}" srcOrd="5" destOrd="0" presId="urn:microsoft.com/office/officeart/2005/8/layout/process5"/>
    <dgm:cxn modelId="{54CD22FB-8EC5-4D7B-96E6-19AF9514FE52}" type="presParOf" srcId="{EACA3CAD-035B-2C47-8CE9-BE36FB5A6F7A}" destId="{FF445E3B-B556-5E42-A162-C3B7546E8C9E}" srcOrd="0" destOrd="0" presId="urn:microsoft.com/office/officeart/2005/8/layout/process5"/>
    <dgm:cxn modelId="{6E4533C2-5837-4BAF-BDAB-06B8727467AF}" type="presParOf" srcId="{0C9F0174-77CD-0249-A3AF-A2E4CD5CBFCC}" destId="{178C9FD4-8377-1D4C-B765-5642F0897286}" srcOrd="6" destOrd="0" presId="urn:microsoft.com/office/officeart/2005/8/layout/process5"/>
    <dgm:cxn modelId="{05BE75C1-4D14-4F96-B0D6-6BC855620E4E}" type="presParOf" srcId="{0C9F0174-77CD-0249-A3AF-A2E4CD5CBFCC}" destId="{FB2B21EE-DEAC-DD4C-99E7-38E23DDD6CE9}" srcOrd="7" destOrd="0" presId="urn:microsoft.com/office/officeart/2005/8/layout/process5"/>
    <dgm:cxn modelId="{579227A7-EE63-4A42-AE77-62DAF38DD2A3}" type="presParOf" srcId="{FB2B21EE-DEAC-DD4C-99E7-38E23DDD6CE9}" destId="{7CC59218-6097-7943-BD2A-352F993B4F6B}" srcOrd="0" destOrd="0" presId="urn:microsoft.com/office/officeart/2005/8/layout/process5"/>
    <dgm:cxn modelId="{0B561C96-4C69-4D39-B109-13ADE7BA9B86}" type="presParOf" srcId="{0C9F0174-77CD-0249-A3AF-A2E4CD5CBFCC}" destId="{7A3E9284-4DD3-4DCD-84BF-724EF728F1DB}" srcOrd="8" destOrd="0" presId="urn:microsoft.com/office/officeart/2005/8/layout/process5"/>
    <dgm:cxn modelId="{837116EA-E907-4C80-A489-B33CC1155A6E}" type="presParOf" srcId="{0C9F0174-77CD-0249-A3AF-A2E4CD5CBFCC}" destId="{C9AD1526-C1E4-4E47-99A5-669C8B15D4B2}" srcOrd="9" destOrd="0" presId="urn:microsoft.com/office/officeart/2005/8/layout/process5"/>
    <dgm:cxn modelId="{687F6F86-679D-41F6-BB95-3A789EA8F528}" type="presParOf" srcId="{C9AD1526-C1E4-4E47-99A5-669C8B15D4B2}" destId="{2CDB22EC-CCB2-4016-98CD-074E6E2171BA}" srcOrd="0" destOrd="0" presId="urn:microsoft.com/office/officeart/2005/8/layout/process5"/>
    <dgm:cxn modelId="{E13C3F2B-EC2D-4850-9B7D-806F853E4101}" type="presParOf" srcId="{0C9F0174-77CD-0249-A3AF-A2E4CD5CBFCC}" destId="{F8CBB847-D3CB-EB4E-AD81-A60F67225B26}"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773160E-382A-134A-B73A-7F1C5B739F31}" type="doc">
      <dgm:prSet loTypeId="urn:microsoft.com/office/officeart/2005/8/layout/hProcess11" loCatId="" qsTypeId="urn:microsoft.com/office/officeart/2005/8/quickstyle/simple1" qsCatId="simple" csTypeId="urn:microsoft.com/office/officeart/2005/8/colors/accent3_2" csCatId="accent3" phldr="1"/>
      <dgm:spPr/>
    </dgm:pt>
    <dgm:pt modelId="{3E0D7DEF-784D-D542-8AFB-7FD5EBA5D038}">
      <dgm:prSet phldrT="[Text]"/>
      <dgm:spPr/>
      <dgm:t>
        <a:bodyPr/>
        <a:lstStyle/>
        <a:p>
          <a:r>
            <a:rPr lang="en-GB" dirty="0" smtClean="0"/>
            <a:t>Campus</a:t>
          </a:r>
          <a:endParaRPr lang="en-GB" dirty="0"/>
        </a:p>
      </dgm:t>
    </dgm:pt>
    <dgm:pt modelId="{FDC80225-B75F-AE49-9FB7-D351C750B982}" type="parTrans" cxnId="{BC55E829-2962-0A45-88FE-363A6D5181BD}">
      <dgm:prSet/>
      <dgm:spPr/>
      <dgm:t>
        <a:bodyPr/>
        <a:lstStyle/>
        <a:p>
          <a:endParaRPr lang="en-GB"/>
        </a:p>
      </dgm:t>
    </dgm:pt>
    <dgm:pt modelId="{923A1850-07DD-8443-9F31-D8559E070F43}" type="sibTrans" cxnId="{BC55E829-2962-0A45-88FE-363A6D5181BD}">
      <dgm:prSet/>
      <dgm:spPr/>
      <dgm:t>
        <a:bodyPr/>
        <a:lstStyle/>
        <a:p>
          <a:endParaRPr lang="en-GB"/>
        </a:p>
      </dgm:t>
    </dgm:pt>
    <dgm:pt modelId="{057E7FB0-19DB-2A40-AA68-BBE0A1D2E4B2}">
      <dgm:prSet phldrT="[Text]"/>
      <dgm:spPr/>
      <dgm:t>
        <a:bodyPr/>
        <a:lstStyle/>
        <a:p>
          <a:r>
            <a:rPr lang="en-GB" dirty="0" smtClean="0"/>
            <a:t>Federation</a:t>
          </a:r>
          <a:endParaRPr lang="en-GB" dirty="0"/>
        </a:p>
      </dgm:t>
    </dgm:pt>
    <dgm:pt modelId="{95CA62E2-D9A5-3C45-B83F-C74C378DE0F9}" type="parTrans" cxnId="{02989DDF-2F39-E84D-B520-0449640A7CB7}">
      <dgm:prSet/>
      <dgm:spPr/>
      <dgm:t>
        <a:bodyPr/>
        <a:lstStyle/>
        <a:p>
          <a:endParaRPr lang="en-GB"/>
        </a:p>
      </dgm:t>
    </dgm:pt>
    <dgm:pt modelId="{E654127D-288D-CB4C-8018-216DB8778FD5}" type="sibTrans" cxnId="{02989DDF-2F39-E84D-B520-0449640A7CB7}">
      <dgm:prSet/>
      <dgm:spPr/>
      <dgm:t>
        <a:bodyPr/>
        <a:lstStyle/>
        <a:p>
          <a:endParaRPr lang="en-GB"/>
        </a:p>
      </dgm:t>
    </dgm:pt>
    <dgm:pt modelId="{02BB3553-C981-7740-9A9C-40767F37E824}">
      <dgm:prSet phldrT="[Text]"/>
      <dgm:spPr/>
      <dgm:t>
        <a:bodyPr/>
        <a:lstStyle/>
        <a:p>
          <a:r>
            <a:rPr lang="en-GB" dirty="0" smtClean="0"/>
            <a:t>eduGAIN</a:t>
          </a:r>
          <a:endParaRPr lang="en-GB" dirty="0"/>
        </a:p>
      </dgm:t>
    </dgm:pt>
    <dgm:pt modelId="{D520F9C0-F73B-2E48-A67B-9E403E17BAA8}" type="parTrans" cxnId="{493C53BC-1039-9A4D-8FBE-6B5FE422800B}">
      <dgm:prSet/>
      <dgm:spPr/>
      <dgm:t>
        <a:bodyPr/>
        <a:lstStyle/>
        <a:p>
          <a:endParaRPr lang="en-GB"/>
        </a:p>
      </dgm:t>
    </dgm:pt>
    <dgm:pt modelId="{FFDE3C0D-2D0F-7F4B-BEF7-C08997FBDE83}" type="sibTrans" cxnId="{493C53BC-1039-9A4D-8FBE-6B5FE422800B}">
      <dgm:prSet/>
      <dgm:spPr/>
      <dgm:t>
        <a:bodyPr/>
        <a:lstStyle/>
        <a:p>
          <a:endParaRPr lang="en-GB"/>
        </a:p>
      </dgm:t>
    </dgm:pt>
    <dgm:pt modelId="{A556C281-3C27-B346-99F6-EC74353D2632}">
      <dgm:prSet phldrT="[Text]"/>
      <dgm:spPr/>
      <dgm:t>
        <a:bodyPr/>
        <a:lstStyle/>
        <a:p>
          <a:r>
            <a:rPr lang="en-GB" dirty="0" smtClean="0"/>
            <a:t>General and Specific e-Research Infrastructures</a:t>
          </a:r>
          <a:endParaRPr lang="en-GB" dirty="0"/>
        </a:p>
      </dgm:t>
    </dgm:pt>
    <dgm:pt modelId="{C7811BDE-0179-8B41-93BD-5B18DDD13AFC}" type="parTrans" cxnId="{D6E4AF61-987A-C64C-9D46-55F14250BC26}">
      <dgm:prSet/>
      <dgm:spPr/>
      <dgm:t>
        <a:bodyPr/>
        <a:lstStyle/>
        <a:p>
          <a:endParaRPr lang="en-GB"/>
        </a:p>
      </dgm:t>
    </dgm:pt>
    <dgm:pt modelId="{BA95687D-3C54-5549-A0AF-BA606A8EAF1B}" type="sibTrans" cxnId="{D6E4AF61-987A-C64C-9D46-55F14250BC26}">
      <dgm:prSet/>
      <dgm:spPr/>
      <dgm:t>
        <a:bodyPr/>
        <a:lstStyle/>
        <a:p>
          <a:endParaRPr lang="en-GB"/>
        </a:p>
      </dgm:t>
    </dgm:pt>
    <dgm:pt modelId="{FDCF615B-D902-7942-89AB-D615634F68F8}">
      <dgm:prSet phldrT="[Text]"/>
      <dgm:spPr/>
      <dgm:t>
        <a:bodyPr/>
        <a:lstStyle/>
        <a:p>
          <a:r>
            <a:rPr lang="en-GB" dirty="0" smtClean="0"/>
            <a:t>Individual Experiments</a:t>
          </a:r>
          <a:endParaRPr lang="en-GB" dirty="0"/>
        </a:p>
      </dgm:t>
    </dgm:pt>
    <dgm:pt modelId="{C7A15969-5B9F-DA4B-A7F7-321126E20793}" type="parTrans" cxnId="{F741F27D-5BFA-924F-A729-0697DA5B9498}">
      <dgm:prSet/>
      <dgm:spPr/>
      <dgm:t>
        <a:bodyPr/>
        <a:lstStyle/>
        <a:p>
          <a:endParaRPr lang="en-GB"/>
        </a:p>
      </dgm:t>
    </dgm:pt>
    <dgm:pt modelId="{54B3CB0D-273B-2A49-AFBF-CE2AC356AE50}" type="sibTrans" cxnId="{F741F27D-5BFA-924F-A729-0697DA5B9498}">
      <dgm:prSet/>
      <dgm:spPr/>
      <dgm:t>
        <a:bodyPr/>
        <a:lstStyle/>
        <a:p>
          <a:endParaRPr lang="en-GB"/>
        </a:p>
      </dgm:t>
    </dgm:pt>
    <dgm:pt modelId="{BCDF5A1A-2DC8-944B-8B91-0E58A683339C}">
      <dgm:prSet phldrT="[Text]"/>
      <dgm:spPr/>
      <dgm:t>
        <a:bodyPr/>
        <a:lstStyle/>
        <a:p>
          <a:r>
            <a:rPr lang="en-GB" dirty="0" smtClean="0"/>
            <a:t>Hundreds of thousands of users</a:t>
          </a:r>
          <a:endParaRPr lang="en-GB" dirty="0"/>
        </a:p>
      </dgm:t>
    </dgm:pt>
    <dgm:pt modelId="{859D14EF-8AFA-2048-A435-4991640A4D2A}" type="parTrans" cxnId="{14631A7F-62B3-6B4E-BBC6-2553F82DA170}">
      <dgm:prSet/>
      <dgm:spPr/>
      <dgm:t>
        <a:bodyPr/>
        <a:lstStyle/>
        <a:p>
          <a:endParaRPr lang="en-GB"/>
        </a:p>
      </dgm:t>
    </dgm:pt>
    <dgm:pt modelId="{9F340E8C-37BC-2C49-B65E-228A5B9D8218}" type="sibTrans" cxnId="{14631A7F-62B3-6B4E-BBC6-2553F82DA170}">
      <dgm:prSet/>
      <dgm:spPr/>
      <dgm:t>
        <a:bodyPr/>
        <a:lstStyle/>
        <a:p>
          <a:endParaRPr lang="en-GB"/>
        </a:p>
      </dgm:t>
    </dgm:pt>
    <dgm:pt modelId="{CE72D0EF-9309-C646-B5CB-5827BE20C9BF}">
      <dgm:prSet phldrT="[Text]"/>
      <dgm:spPr/>
      <dgm:t>
        <a:bodyPr/>
        <a:lstStyle/>
        <a:p>
          <a:r>
            <a:rPr lang="en-GB" dirty="0" smtClean="0"/>
            <a:t>Tens of thousands of services</a:t>
          </a:r>
          <a:endParaRPr lang="en-GB" dirty="0"/>
        </a:p>
      </dgm:t>
    </dgm:pt>
    <dgm:pt modelId="{1C8D5621-2468-BC40-950F-2E772791EED7}" type="parTrans" cxnId="{B9158B0E-932E-1741-B432-E0BB69D64765}">
      <dgm:prSet/>
      <dgm:spPr/>
      <dgm:t>
        <a:bodyPr/>
        <a:lstStyle/>
        <a:p>
          <a:endParaRPr lang="en-GB"/>
        </a:p>
      </dgm:t>
    </dgm:pt>
    <dgm:pt modelId="{861618EF-F189-C74E-B8D5-C0DE4305D095}" type="sibTrans" cxnId="{B9158B0E-932E-1741-B432-E0BB69D64765}">
      <dgm:prSet/>
      <dgm:spPr/>
      <dgm:t>
        <a:bodyPr/>
        <a:lstStyle/>
        <a:p>
          <a:endParaRPr lang="en-GB"/>
        </a:p>
      </dgm:t>
    </dgm:pt>
    <dgm:pt modelId="{5D2BA1AD-E28C-3248-82FA-3FE0273A3A06}">
      <dgm:prSet phldrT="[Text]"/>
      <dgm:spPr/>
      <dgm:t>
        <a:bodyPr/>
        <a:lstStyle/>
        <a:p>
          <a:r>
            <a:rPr lang="en-GB" dirty="0" smtClean="0"/>
            <a:t>Thousands of services</a:t>
          </a:r>
          <a:endParaRPr lang="en-GB" dirty="0"/>
        </a:p>
      </dgm:t>
    </dgm:pt>
    <dgm:pt modelId="{8ADFF70A-FFC1-AD41-A9BA-8517424BD9A2}" type="parTrans" cxnId="{493C48C0-3D9E-DE42-AC5B-57E901B666D6}">
      <dgm:prSet/>
      <dgm:spPr/>
      <dgm:t>
        <a:bodyPr/>
        <a:lstStyle/>
        <a:p>
          <a:endParaRPr lang="en-GB"/>
        </a:p>
      </dgm:t>
    </dgm:pt>
    <dgm:pt modelId="{B9B934F5-1F90-D64F-A835-F4A294E4DACA}" type="sibTrans" cxnId="{493C48C0-3D9E-DE42-AC5B-57E901B666D6}">
      <dgm:prSet/>
      <dgm:spPr/>
      <dgm:t>
        <a:bodyPr/>
        <a:lstStyle/>
        <a:p>
          <a:endParaRPr lang="en-GB"/>
        </a:p>
      </dgm:t>
    </dgm:pt>
    <dgm:pt modelId="{EA14D6B9-4EC2-0B48-BB5D-52EE08D292DA}">
      <dgm:prSet phldrT="[Text]"/>
      <dgm:spPr/>
      <dgm:t>
        <a:bodyPr/>
        <a:lstStyle/>
        <a:p>
          <a:r>
            <a:rPr lang="en-GB" dirty="0" smtClean="0"/>
            <a:t>Hundreds of services</a:t>
          </a:r>
          <a:endParaRPr lang="en-GB" dirty="0"/>
        </a:p>
      </dgm:t>
    </dgm:pt>
    <dgm:pt modelId="{391BA7FD-1539-A142-8B16-56C90D3BAB5B}" type="parTrans" cxnId="{04600179-A582-A94D-9F80-0E47437ADBD3}">
      <dgm:prSet/>
      <dgm:spPr/>
      <dgm:t>
        <a:bodyPr/>
        <a:lstStyle/>
        <a:p>
          <a:endParaRPr lang="en-GB"/>
        </a:p>
      </dgm:t>
    </dgm:pt>
    <dgm:pt modelId="{CEE1CF17-B0C8-734D-97BA-F44D070BAB8F}" type="sibTrans" cxnId="{04600179-A582-A94D-9F80-0E47437ADBD3}">
      <dgm:prSet/>
      <dgm:spPr/>
      <dgm:t>
        <a:bodyPr/>
        <a:lstStyle/>
        <a:p>
          <a:endParaRPr lang="en-GB"/>
        </a:p>
      </dgm:t>
    </dgm:pt>
    <dgm:pt modelId="{2D73EFA5-852C-9B41-8355-14F3EA0326AB}">
      <dgm:prSet phldrT="[Text]"/>
      <dgm:spPr/>
      <dgm:t>
        <a:bodyPr/>
        <a:lstStyle/>
        <a:p>
          <a:r>
            <a:rPr lang="en-GB" dirty="0" smtClean="0"/>
            <a:t>Tens to hundreds of individuals *</a:t>
          </a:r>
          <a:endParaRPr lang="en-GB" dirty="0"/>
        </a:p>
      </dgm:t>
    </dgm:pt>
    <dgm:pt modelId="{4246E666-349F-4849-8473-714AAA1ADF84}" type="parTrans" cxnId="{2447149D-9A6B-834D-96D4-F94D7F69FC59}">
      <dgm:prSet/>
      <dgm:spPr/>
      <dgm:t>
        <a:bodyPr/>
        <a:lstStyle/>
        <a:p>
          <a:endParaRPr lang="en-GB"/>
        </a:p>
      </dgm:t>
    </dgm:pt>
    <dgm:pt modelId="{14FDB098-04EE-8C47-96F4-1C8C99212644}" type="sibTrans" cxnId="{2447149D-9A6B-834D-96D4-F94D7F69FC59}">
      <dgm:prSet/>
      <dgm:spPr/>
      <dgm:t>
        <a:bodyPr/>
        <a:lstStyle/>
        <a:p>
          <a:endParaRPr lang="en-GB"/>
        </a:p>
      </dgm:t>
    </dgm:pt>
    <dgm:pt modelId="{A5447DFE-6717-0B4F-B804-3F27930BA1BF}" type="pres">
      <dgm:prSet presAssocID="{3773160E-382A-134A-B73A-7F1C5B739F31}" presName="Name0" presStyleCnt="0">
        <dgm:presLayoutVars>
          <dgm:dir/>
          <dgm:resizeHandles val="exact"/>
        </dgm:presLayoutVars>
      </dgm:prSet>
      <dgm:spPr/>
    </dgm:pt>
    <dgm:pt modelId="{AA6A6596-FD90-944C-96D9-BF51E302C238}" type="pres">
      <dgm:prSet presAssocID="{3773160E-382A-134A-B73A-7F1C5B739F31}" presName="arrow" presStyleLbl="bgShp" presStyleIdx="0" presStyleCnt="1" custLinFactNeighborY="2444"/>
      <dgm:spPr/>
    </dgm:pt>
    <dgm:pt modelId="{DAE95C22-C180-5347-A24C-AEC388398AC9}" type="pres">
      <dgm:prSet presAssocID="{3773160E-382A-134A-B73A-7F1C5B739F31}" presName="points" presStyleCnt="0"/>
      <dgm:spPr/>
    </dgm:pt>
    <dgm:pt modelId="{4A43A2A2-4B9F-824F-821C-6D0B95A2D128}" type="pres">
      <dgm:prSet presAssocID="{3E0D7DEF-784D-D542-8AFB-7FD5EBA5D038}" presName="compositeA" presStyleCnt="0"/>
      <dgm:spPr/>
    </dgm:pt>
    <dgm:pt modelId="{BC2B5DB3-F03C-EF48-A807-EAA5978E7E8B}" type="pres">
      <dgm:prSet presAssocID="{3E0D7DEF-784D-D542-8AFB-7FD5EBA5D038}" presName="textA" presStyleLbl="revTx" presStyleIdx="0" presStyleCnt="5">
        <dgm:presLayoutVars>
          <dgm:bulletEnabled val="1"/>
        </dgm:presLayoutVars>
      </dgm:prSet>
      <dgm:spPr/>
      <dgm:t>
        <a:bodyPr/>
        <a:lstStyle/>
        <a:p>
          <a:endParaRPr lang="en-GB"/>
        </a:p>
      </dgm:t>
    </dgm:pt>
    <dgm:pt modelId="{1F20D4F2-FE6A-4B48-B46B-A782045DE34F}" type="pres">
      <dgm:prSet presAssocID="{3E0D7DEF-784D-D542-8AFB-7FD5EBA5D038}" presName="circleA" presStyleLbl="node1" presStyleIdx="0" presStyleCnt="5"/>
      <dgm:spPr/>
    </dgm:pt>
    <dgm:pt modelId="{1CA52B44-4373-3E47-8EF4-AF0B8F7E0734}" type="pres">
      <dgm:prSet presAssocID="{3E0D7DEF-784D-D542-8AFB-7FD5EBA5D038}" presName="spaceA" presStyleCnt="0"/>
      <dgm:spPr/>
    </dgm:pt>
    <dgm:pt modelId="{E551EDCB-1D2A-C842-A2FF-58496059F40F}" type="pres">
      <dgm:prSet presAssocID="{923A1850-07DD-8443-9F31-D8559E070F43}" presName="space" presStyleCnt="0"/>
      <dgm:spPr/>
    </dgm:pt>
    <dgm:pt modelId="{6C64B7F6-66ED-6E43-B429-A18DCAA8BA38}" type="pres">
      <dgm:prSet presAssocID="{057E7FB0-19DB-2A40-AA68-BBE0A1D2E4B2}" presName="compositeB" presStyleCnt="0"/>
      <dgm:spPr/>
    </dgm:pt>
    <dgm:pt modelId="{7BA5F098-6C34-8344-A600-5FB30B07205C}" type="pres">
      <dgm:prSet presAssocID="{057E7FB0-19DB-2A40-AA68-BBE0A1D2E4B2}" presName="textB" presStyleLbl="revTx" presStyleIdx="1" presStyleCnt="5">
        <dgm:presLayoutVars>
          <dgm:bulletEnabled val="1"/>
        </dgm:presLayoutVars>
      </dgm:prSet>
      <dgm:spPr/>
      <dgm:t>
        <a:bodyPr/>
        <a:lstStyle/>
        <a:p>
          <a:endParaRPr lang="en-GB"/>
        </a:p>
      </dgm:t>
    </dgm:pt>
    <dgm:pt modelId="{01D40CDF-7CF9-1F47-92AC-CDB41901F8AF}" type="pres">
      <dgm:prSet presAssocID="{057E7FB0-19DB-2A40-AA68-BBE0A1D2E4B2}" presName="circleB" presStyleLbl="node1" presStyleIdx="1" presStyleCnt="5"/>
      <dgm:spPr/>
    </dgm:pt>
    <dgm:pt modelId="{8898314B-5E8D-1845-B819-214EC7D92B65}" type="pres">
      <dgm:prSet presAssocID="{057E7FB0-19DB-2A40-AA68-BBE0A1D2E4B2}" presName="spaceB" presStyleCnt="0"/>
      <dgm:spPr/>
    </dgm:pt>
    <dgm:pt modelId="{1F92EF49-B0AF-0746-86E0-792C45383764}" type="pres">
      <dgm:prSet presAssocID="{E654127D-288D-CB4C-8018-216DB8778FD5}" presName="space" presStyleCnt="0"/>
      <dgm:spPr/>
    </dgm:pt>
    <dgm:pt modelId="{325F1497-DD55-BB4D-93B7-81B2C7BA4F2B}" type="pres">
      <dgm:prSet presAssocID="{02BB3553-C981-7740-9A9C-40767F37E824}" presName="compositeA" presStyleCnt="0"/>
      <dgm:spPr/>
    </dgm:pt>
    <dgm:pt modelId="{7E65F25D-5652-D74D-9DE2-A765B61F3F26}" type="pres">
      <dgm:prSet presAssocID="{02BB3553-C981-7740-9A9C-40767F37E824}" presName="textA" presStyleLbl="revTx" presStyleIdx="2" presStyleCnt="5">
        <dgm:presLayoutVars>
          <dgm:bulletEnabled val="1"/>
        </dgm:presLayoutVars>
      </dgm:prSet>
      <dgm:spPr/>
      <dgm:t>
        <a:bodyPr/>
        <a:lstStyle/>
        <a:p>
          <a:endParaRPr lang="en-GB"/>
        </a:p>
      </dgm:t>
    </dgm:pt>
    <dgm:pt modelId="{FE72E420-F3D1-C241-AAA0-C7D69345DBED}" type="pres">
      <dgm:prSet presAssocID="{02BB3553-C981-7740-9A9C-40767F37E824}" presName="circleA" presStyleLbl="node1" presStyleIdx="2" presStyleCnt="5"/>
      <dgm:spPr/>
    </dgm:pt>
    <dgm:pt modelId="{AF3D8B2F-8078-DE44-B515-07BA58E2D4E1}" type="pres">
      <dgm:prSet presAssocID="{02BB3553-C981-7740-9A9C-40767F37E824}" presName="spaceA" presStyleCnt="0"/>
      <dgm:spPr/>
    </dgm:pt>
    <dgm:pt modelId="{EF3217E1-2D75-964D-8C9A-AAC8CBD3B7A4}" type="pres">
      <dgm:prSet presAssocID="{FFDE3C0D-2D0F-7F4B-BEF7-C08997FBDE83}" presName="space" presStyleCnt="0"/>
      <dgm:spPr/>
    </dgm:pt>
    <dgm:pt modelId="{53C67EA0-5EC0-2645-AB38-2EBF4C3ACBE5}" type="pres">
      <dgm:prSet presAssocID="{A556C281-3C27-B346-99F6-EC74353D2632}" presName="compositeB" presStyleCnt="0"/>
      <dgm:spPr/>
    </dgm:pt>
    <dgm:pt modelId="{AAEC66F1-ECCB-2B4E-A044-5E681D663CDF}" type="pres">
      <dgm:prSet presAssocID="{A556C281-3C27-B346-99F6-EC74353D2632}" presName="textB" presStyleLbl="revTx" presStyleIdx="3" presStyleCnt="5">
        <dgm:presLayoutVars>
          <dgm:bulletEnabled val="1"/>
        </dgm:presLayoutVars>
      </dgm:prSet>
      <dgm:spPr/>
      <dgm:t>
        <a:bodyPr/>
        <a:lstStyle/>
        <a:p>
          <a:endParaRPr lang="en-GB"/>
        </a:p>
      </dgm:t>
    </dgm:pt>
    <dgm:pt modelId="{5373B81E-A836-284A-BD82-3E9FED8B721C}" type="pres">
      <dgm:prSet presAssocID="{A556C281-3C27-B346-99F6-EC74353D2632}" presName="circleB" presStyleLbl="node1" presStyleIdx="3" presStyleCnt="5"/>
      <dgm:spPr/>
    </dgm:pt>
    <dgm:pt modelId="{00CF7F5E-7E06-1D42-B239-BD53B13DFA26}" type="pres">
      <dgm:prSet presAssocID="{A556C281-3C27-B346-99F6-EC74353D2632}" presName="spaceB" presStyleCnt="0"/>
      <dgm:spPr/>
    </dgm:pt>
    <dgm:pt modelId="{7F415208-E4B0-2B40-AF47-1F781E9D3BD8}" type="pres">
      <dgm:prSet presAssocID="{BA95687D-3C54-5549-A0AF-BA606A8EAF1B}" presName="space" presStyleCnt="0"/>
      <dgm:spPr/>
    </dgm:pt>
    <dgm:pt modelId="{A7288485-384B-3845-8E6D-2370A83F5942}" type="pres">
      <dgm:prSet presAssocID="{FDCF615B-D902-7942-89AB-D615634F68F8}" presName="compositeA" presStyleCnt="0"/>
      <dgm:spPr/>
    </dgm:pt>
    <dgm:pt modelId="{11ECF27F-FE5B-FC42-9757-40B616DAE355}" type="pres">
      <dgm:prSet presAssocID="{FDCF615B-D902-7942-89AB-D615634F68F8}" presName="textA" presStyleLbl="revTx" presStyleIdx="4" presStyleCnt="5" custScaleX="160400">
        <dgm:presLayoutVars>
          <dgm:bulletEnabled val="1"/>
        </dgm:presLayoutVars>
      </dgm:prSet>
      <dgm:spPr/>
      <dgm:t>
        <a:bodyPr/>
        <a:lstStyle/>
        <a:p>
          <a:endParaRPr lang="en-GB"/>
        </a:p>
      </dgm:t>
    </dgm:pt>
    <dgm:pt modelId="{5409ACDC-DD23-A241-8E49-CD27034FE410}" type="pres">
      <dgm:prSet presAssocID="{FDCF615B-D902-7942-89AB-D615634F68F8}" presName="circleA" presStyleLbl="node1" presStyleIdx="4" presStyleCnt="5"/>
      <dgm:spPr/>
    </dgm:pt>
    <dgm:pt modelId="{7BB0955E-8AE6-244D-B37A-EC8F3330C428}" type="pres">
      <dgm:prSet presAssocID="{FDCF615B-D902-7942-89AB-D615634F68F8}" presName="spaceA" presStyleCnt="0"/>
      <dgm:spPr/>
    </dgm:pt>
  </dgm:ptLst>
  <dgm:cxnLst>
    <dgm:cxn modelId="{14631A7F-62B3-6B4E-BBC6-2553F82DA170}" srcId="{3E0D7DEF-784D-D542-8AFB-7FD5EBA5D038}" destId="{BCDF5A1A-2DC8-944B-8B91-0E58A683339C}" srcOrd="0" destOrd="0" parTransId="{859D14EF-8AFA-2048-A435-4991640A4D2A}" sibTransId="{9F340E8C-37BC-2C49-B65E-228A5B9D8218}"/>
    <dgm:cxn modelId="{58EBECA6-E2DA-4FD0-8115-E64BDA3499B8}" type="presOf" srcId="{EA14D6B9-4EC2-0B48-BB5D-52EE08D292DA}" destId="{AAEC66F1-ECCB-2B4E-A044-5E681D663CDF}" srcOrd="0" destOrd="1" presId="urn:microsoft.com/office/officeart/2005/8/layout/hProcess11"/>
    <dgm:cxn modelId="{493C53BC-1039-9A4D-8FBE-6B5FE422800B}" srcId="{3773160E-382A-134A-B73A-7F1C5B739F31}" destId="{02BB3553-C981-7740-9A9C-40767F37E824}" srcOrd="2" destOrd="0" parTransId="{D520F9C0-F73B-2E48-A67B-9E403E17BAA8}" sibTransId="{FFDE3C0D-2D0F-7F4B-BEF7-C08997FBDE83}"/>
    <dgm:cxn modelId="{4C49218D-7528-4BFF-84D9-EEE0E0AAE853}" type="presOf" srcId="{5D2BA1AD-E28C-3248-82FA-3FE0273A3A06}" destId="{7E65F25D-5652-D74D-9DE2-A765B61F3F26}" srcOrd="0" destOrd="1" presId="urn:microsoft.com/office/officeart/2005/8/layout/hProcess11"/>
    <dgm:cxn modelId="{BC55E829-2962-0A45-88FE-363A6D5181BD}" srcId="{3773160E-382A-134A-B73A-7F1C5B739F31}" destId="{3E0D7DEF-784D-D542-8AFB-7FD5EBA5D038}" srcOrd="0" destOrd="0" parTransId="{FDC80225-B75F-AE49-9FB7-D351C750B982}" sibTransId="{923A1850-07DD-8443-9F31-D8559E070F43}"/>
    <dgm:cxn modelId="{02989DDF-2F39-E84D-B520-0449640A7CB7}" srcId="{3773160E-382A-134A-B73A-7F1C5B739F31}" destId="{057E7FB0-19DB-2A40-AA68-BBE0A1D2E4B2}" srcOrd="1" destOrd="0" parTransId="{95CA62E2-D9A5-3C45-B83F-C74C378DE0F9}" sibTransId="{E654127D-288D-CB4C-8018-216DB8778FD5}"/>
    <dgm:cxn modelId="{B9158B0E-932E-1741-B432-E0BB69D64765}" srcId="{057E7FB0-19DB-2A40-AA68-BBE0A1D2E4B2}" destId="{CE72D0EF-9309-C646-B5CB-5827BE20C9BF}" srcOrd="0" destOrd="0" parTransId="{1C8D5621-2468-BC40-950F-2E772791EED7}" sibTransId="{861618EF-F189-C74E-B8D5-C0DE4305D095}"/>
    <dgm:cxn modelId="{493C48C0-3D9E-DE42-AC5B-57E901B666D6}" srcId="{02BB3553-C981-7740-9A9C-40767F37E824}" destId="{5D2BA1AD-E28C-3248-82FA-3FE0273A3A06}" srcOrd="0" destOrd="0" parTransId="{8ADFF70A-FFC1-AD41-A9BA-8517424BD9A2}" sibTransId="{B9B934F5-1F90-D64F-A835-F4A294E4DACA}"/>
    <dgm:cxn modelId="{B4C61C52-F404-47EF-9C8C-C442C0AF4CAA}" type="presOf" srcId="{BCDF5A1A-2DC8-944B-8B91-0E58A683339C}" destId="{BC2B5DB3-F03C-EF48-A807-EAA5978E7E8B}" srcOrd="0" destOrd="1" presId="urn:microsoft.com/office/officeart/2005/8/layout/hProcess11"/>
    <dgm:cxn modelId="{D6423657-93DD-4095-86A3-5BCCB2F3A0C6}" type="presOf" srcId="{FDCF615B-D902-7942-89AB-D615634F68F8}" destId="{11ECF27F-FE5B-FC42-9757-40B616DAE355}" srcOrd="0" destOrd="0" presId="urn:microsoft.com/office/officeart/2005/8/layout/hProcess11"/>
    <dgm:cxn modelId="{DEE5E613-DFD3-4E1B-8806-C5EEA41C15E0}" type="presOf" srcId="{3773160E-382A-134A-B73A-7F1C5B739F31}" destId="{A5447DFE-6717-0B4F-B804-3F27930BA1BF}" srcOrd="0" destOrd="0" presId="urn:microsoft.com/office/officeart/2005/8/layout/hProcess11"/>
    <dgm:cxn modelId="{04600179-A582-A94D-9F80-0E47437ADBD3}" srcId="{A556C281-3C27-B346-99F6-EC74353D2632}" destId="{EA14D6B9-4EC2-0B48-BB5D-52EE08D292DA}" srcOrd="0" destOrd="0" parTransId="{391BA7FD-1539-A142-8B16-56C90D3BAB5B}" sibTransId="{CEE1CF17-B0C8-734D-97BA-F44D070BAB8F}"/>
    <dgm:cxn modelId="{2447149D-9A6B-834D-96D4-F94D7F69FC59}" srcId="{FDCF615B-D902-7942-89AB-D615634F68F8}" destId="{2D73EFA5-852C-9B41-8355-14F3EA0326AB}" srcOrd="0" destOrd="0" parTransId="{4246E666-349F-4849-8473-714AAA1ADF84}" sibTransId="{14FDB098-04EE-8C47-96F4-1C8C99212644}"/>
    <dgm:cxn modelId="{2B10D2C5-D1A8-4961-AC63-76F16126EC46}" type="presOf" srcId="{057E7FB0-19DB-2A40-AA68-BBE0A1D2E4B2}" destId="{7BA5F098-6C34-8344-A600-5FB30B07205C}" srcOrd="0" destOrd="0" presId="urn:microsoft.com/office/officeart/2005/8/layout/hProcess11"/>
    <dgm:cxn modelId="{344C630A-DE5F-4017-AE44-9DCEB03B3D45}" type="presOf" srcId="{CE72D0EF-9309-C646-B5CB-5827BE20C9BF}" destId="{7BA5F098-6C34-8344-A600-5FB30B07205C}" srcOrd="0" destOrd="1" presId="urn:microsoft.com/office/officeart/2005/8/layout/hProcess11"/>
    <dgm:cxn modelId="{D6E4AF61-987A-C64C-9D46-55F14250BC26}" srcId="{3773160E-382A-134A-B73A-7F1C5B739F31}" destId="{A556C281-3C27-B346-99F6-EC74353D2632}" srcOrd="3" destOrd="0" parTransId="{C7811BDE-0179-8B41-93BD-5B18DDD13AFC}" sibTransId="{BA95687D-3C54-5549-A0AF-BA606A8EAF1B}"/>
    <dgm:cxn modelId="{4340B76F-8970-4DB1-BD2B-6C7DC97A85D9}" type="presOf" srcId="{2D73EFA5-852C-9B41-8355-14F3EA0326AB}" destId="{11ECF27F-FE5B-FC42-9757-40B616DAE355}" srcOrd="0" destOrd="1" presId="urn:microsoft.com/office/officeart/2005/8/layout/hProcess11"/>
    <dgm:cxn modelId="{C4C7DFE7-4730-44C0-96D3-A7843D16A13C}" type="presOf" srcId="{3E0D7DEF-784D-D542-8AFB-7FD5EBA5D038}" destId="{BC2B5DB3-F03C-EF48-A807-EAA5978E7E8B}" srcOrd="0" destOrd="0" presId="urn:microsoft.com/office/officeart/2005/8/layout/hProcess11"/>
    <dgm:cxn modelId="{F741F27D-5BFA-924F-A729-0697DA5B9498}" srcId="{3773160E-382A-134A-B73A-7F1C5B739F31}" destId="{FDCF615B-D902-7942-89AB-D615634F68F8}" srcOrd="4" destOrd="0" parTransId="{C7A15969-5B9F-DA4B-A7F7-321126E20793}" sibTransId="{54B3CB0D-273B-2A49-AFBF-CE2AC356AE50}"/>
    <dgm:cxn modelId="{5EBC6783-4940-42A8-B0CB-9327DDB13893}" type="presOf" srcId="{02BB3553-C981-7740-9A9C-40767F37E824}" destId="{7E65F25D-5652-D74D-9DE2-A765B61F3F26}" srcOrd="0" destOrd="0" presId="urn:microsoft.com/office/officeart/2005/8/layout/hProcess11"/>
    <dgm:cxn modelId="{AA69DFBA-DD73-4D5C-A60C-8A0861A39D56}" type="presOf" srcId="{A556C281-3C27-B346-99F6-EC74353D2632}" destId="{AAEC66F1-ECCB-2B4E-A044-5E681D663CDF}" srcOrd="0" destOrd="0" presId="urn:microsoft.com/office/officeart/2005/8/layout/hProcess11"/>
    <dgm:cxn modelId="{271EAB61-DF1F-4378-9095-FBCDFFBCBB36}" type="presParOf" srcId="{A5447DFE-6717-0B4F-B804-3F27930BA1BF}" destId="{AA6A6596-FD90-944C-96D9-BF51E302C238}" srcOrd="0" destOrd="0" presId="urn:microsoft.com/office/officeart/2005/8/layout/hProcess11"/>
    <dgm:cxn modelId="{E28754C2-EEC0-408D-B895-9054A6D2D47A}" type="presParOf" srcId="{A5447DFE-6717-0B4F-B804-3F27930BA1BF}" destId="{DAE95C22-C180-5347-A24C-AEC388398AC9}" srcOrd="1" destOrd="0" presId="urn:microsoft.com/office/officeart/2005/8/layout/hProcess11"/>
    <dgm:cxn modelId="{7F3B1725-50AA-4BE4-8ADD-844285BD1093}" type="presParOf" srcId="{DAE95C22-C180-5347-A24C-AEC388398AC9}" destId="{4A43A2A2-4B9F-824F-821C-6D0B95A2D128}" srcOrd="0" destOrd="0" presId="urn:microsoft.com/office/officeart/2005/8/layout/hProcess11"/>
    <dgm:cxn modelId="{67DEEF8A-973A-4103-A53C-2F4D8963A43A}" type="presParOf" srcId="{4A43A2A2-4B9F-824F-821C-6D0B95A2D128}" destId="{BC2B5DB3-F03C-EF48-A807-EAA5978E7E8B}" srcOrd="0" destOrd="0" presId="urn:microsoft.com/office/officeart/2005/8/layout/hProcess11"/>
    <dgm:cxn modelId="{66A2A6D9-F722-4E0C-94BC-391051485CFC}" type="presParOf" srcId="{4A43A2A2-4B9F-824F-821C-6D0B95A2D128}" destId="{1F20D4F2-FE6A-4B48-B46B-A782045DE34F}" srcOrd="1" destOrd="0" presId="urn:microsoft.com/office/officeart/2005/8/layout/hProcess11"/>
    <dgm:cxn modelId="{601DDFBB-2F32-4223-BCD9-7B7AE679CC9B}" type="presParOf" srcId="{4A43A2A2-4B9F-824F-821C-6D0B95A2D128}" destId="{1CA52B44-4373-3E47-8EF4-AF0B8F7E0734}" srcOrd="2" destOrd="0" presId="urn:microsoft.com/office/officeart/2005/8/layout/hProcess11"/>
    <dgm:cxn modelId="{58874220-5117-4C86-BD5F-417A1F714CF5}" type="presParOf" srcId="{DAE95C22-C180-5347-A24C-AEC388398AC9}" destId="{E551EDCB-1D2A-C842-A2FF-58496059F40F}" srcOrd="1" destOrd="0" presId="urn:microsoft.com/office/officeart/2005/8/layout/hProcess11"/>
    <dgm:cxn modelId="{CC0C7006-AA4D-44AC-95F9-E2565FB45D4E}" type="presParOf" srcId="{DAE95C22-C180-5347-A24C-AEC388398AC9}" destId="{6C64B7F6-66ED-6E43-B429-A18DCAA8BA38}" srcOrd="2" destOrd="0" presId="urn:microsoft.com/office/officeart/2005/8/layout/hProcess11"/>
    <dgm:cxn modelId="{EB79740C-F6ED-42EB-A8AB-1C476C6825DE}" type="presParOf" srcId="{6C64B7F6-66ED-6E43-B429-A18DCAA8BA38}" destId="{7BA5F098-6C34-8344-A600-5FB30B07205C}" srcOrd="0" destOrd="0" presId="urn:microsoft.com/office/officeart/2005/8/layout/hProcess11"/>
    <dgm:cxn modelId="{AC60DD89-EE92-477D-A0F7-588A0CAD637D}" type="presParOf" srcId="{6C64B7F6-66ED-6E43-B429-A18DCAA8BA38}" destId="{01D40CDF-7CF9-1F47-92AC-CDB41901F8AF}" srcOrd="1" destOrd="0" presId="urn:microsoft.com/office/officeart/2005/8/layout/hProcess11"/>
    <dgm:cxn modelId="{F1167AEC-B3AD-41A2-8EDB-CCDD78EC525A}" type="presParOf" srcId="{6C64B7F6-66ED-6E43-B429-A18DCAA8BA38}" destId="{8898314B-5E8D-1845-B819-214EC7D92B65}" srcOrd="2" destOrd="0" presId="urn:microsoft.com/office/officeart/2005/8/layout/hProcess11"/>
    <dgm:cxn modelId="{4DE4921D-9796-45B5-B2D8-9CA356292BA0}" type="presParOf" srcId="{DAE95C22-C180-5347-A24C-AEC388398AC9}" destId="{1F92EF49-B0AF-0746-86E0-792C45383764}" srcOrd="3" destOrd="0" presId="urn:microsoft.com/office/officeart/2005/8/layout/hProcess11"/>
    <dgm:cxn modelId="{8FE320EB-4ABA-4BF7-9039-7D5B8CBCEF10}" type="presParOf" srcId="{DAE95C22-C180-5347-A24C-AEC388398AC9}" destId="{325F1497-DD55-BB4D-93B7-81B2C7BA4F2B}" srcOrd="4" destOrd="0" presId="urn:microsoft.com/office/officeart/2005/8/layout/hProcess11"/>
    <dgm:cxn modelId="{DCC361F5-A68E-4613-BF7B-390287AF66DB}" type="presParOf" srcId="{325F1497-DD55-BB4D-93B7-81B2C7BA4F2B}" destId="{7E65F25D-5652-D74D-9DE2-A765B61F3F26}" srcOrd="0" destOrd="0" presId="urn:microsoft.com/office/officeart/2005/8/layout/hProcess11"/>
    <dgm:cxn modelId="{1156C195-E3BF-458F-9DB2-AB2282C0F228}" type="presParOf" srcId="{325F1497-DD55-BB4D-93B7-81B2C7BA4F2B}" destId="{FE72E420-F3D1-C241-AAA0-C7D69345DBED}" srcOrd="1" destOrd="0" presId="urn:microsoft.com/office/officeart/2005/8/layout/hProcess11"/>
    <dgm:cxn modelId="{E0727B5B-BAFE-4AF5-8FE0-B1402055DD75}" type="presParOf" srcId="{325F1497-DD55-BB4D-93B7-81B2C7BA4F2B}" destId="{AF3D8B2F-8078-DE44-B515-07BA58E2D4E1}" srcOrd="2" destOrd="0" presId="urn:microsoft.com/office/officeart/2005/8/layout/hProcess11"/>
    <dgm:cxn modelId="{0E74D847-6FEA-45B2-B13B-7D4614A56246}" type="presParOf" srcId="{DAE95C22-C180-5347-A24C-AEC388398AC9}" destId="{EF3217E1-2D75-964D-8C9A-AAC8CBD3B7A4}" srcOrd="5" destOrd="0" presId="urn:microsoft.com/office/officeart/2005/8/layout/hProcess11"/>
    <dgm:cxn modelId="{6C5DF146-4370-4B68-B37E-FD15FB889760}" type="presParOf" srcId="{DAE95C22-C180-5347-A24C-AEC388398AC9}" destId="{53C67EA0-5EC0-2645-AB38-2EBF4C3ACBE5}" srcOrd="6" destOrd="0" presId="urn:microsoft.com/office/officeart/2005/8/layout/hProcess11"/>
    <dgm:cxn modelId="{FEBB5D08-BD1D-43B9-80C5-1AAE11776CF0}" type="presParOf" srcId="{53C67EA0-5EC0-2645-AB38-2EBF4C3ACBE5}" destId="{AAEC66F1-ECCB-2B4E-A044-5E681D663CDF}" srcOrd="0" destOrd="0" presId="urn:microsoft.com/office/officeart/2005/8/layout/hProcess11"/>
    <dgm:cxn modelId="{0BE6CEA1-8627-4E4C-8573-7F1C636FF008}" type="presParOf" srcId="{53C67EA0-5EC0-2645-AB38-2EBF4C3ACBE5}" destId="{5373B81E-A836-284A-BD82-3E9FED8B721C}" srcOrd="1" destOrd="0" presId="urn:microsoft.com/office/officeart/2005/8/layout/hProcess11"/>
    <dgm:cxn modelId="{DF596D3C-8367-40DB-9033-EE09AE943A23}" type="presParOf" srcId="{53C67EA0-5EC0-2645-AB38-2EBF4C3ACBE5}" destId="{00CF7F5E-7E06-1D42-B239-BD53B13DFA26}" srcOrd="2" destOrd="0" presId="urn:microsoft.com/office/officeart/2005/8/layout/hProcess11"/>
    <dgm:cxn modelId="{887F0987-C180-40B0-B411-10FFA842DA05}" type="presParOf" srcId="{DAE95C22-C180-5347-A24C-AEC388398AC9}" destId="{7F415208-E4B0-2B40-AF47-1F781E9D3BD8}" srcOrd="7" destOrd="0" presId="urn:microsoft.com/office/officeart/2005/8/layout/hProcess11"/>
    <dgm:cxn modelId="{FC91D03C-B48A-4086-AF7C-9AA4C1591670}" type="presParOf" srcId="{DAE95C22-C180-5347-A24C-AEC388398AC9}" destId="{A7288485-384B-3845-8E6D-2370A83F5942}" srcOrd="8" destOrd="0" presId="urn:microsoft.com/office/officeart/2005/8/layout/hProcess11"/>
    <dgm:cxn modelId="{BAF6D563-C1BB-4DA2-B998-C8B459F44500}" type="presParOf" srcId="{A7288485-384B-3845-8E6D-2370A83F5942}" destId="{11ECF27F-FE5B-FC42-9757-40B616DAE355}" srcOrd="0" destOrd="0" presId="urn:microsoft.com/office/officeart/2005/8/layout/hProcess11"/>
    <dgm:cxn modelId="{65767AA6-C55F-4284-9C6C-4A37687FAB20}" type="presParOf" srcId="{A7288485-384B-3845-8E6D-2370A83F5942}" destId="{5409ACDC-DD23-A241-8E49-CD27034FE410}" srcOrd="1" destOrd="0" presId="urn:microsoft.com/office/officeart/2005/8/layout/hProcess11"/>
    <dgm:cxn modelId="{4D96D30D-142E-4D15-ADF0-E238D8AD316F}" type="presParOf" srcId="{A7288485-384B-3845-8E6D-2370A83F5942}" destId="{7BB0955E-8AE6-244D-B37A-EC8F3330C428}"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12C40F9-485D-5842-9B90-E6F4FFE7FA33}" type="doc">
      <dgm:prSet loTypeId="urn:microsoft.com/office/officeart/2005/8/layout/process5" loCatId="" qsTypeId="urn:microsoft.com/office/officeart/2005/8/quickstyle/simple4" qsCatId="simple" csTypeId="urn:microsoft.com/office/officeart/2005/8/colors/accent0_3" csCatId="mainScheme" phldr="1"/>
      <dgm:spPr/>
      <dgm:t>
        <a:bodyPr/>
        <a:lstStyle/>
        <a:p>
          <a:endParaRPr lang="en-GB"/>
        </a:p>
      </dgm:t>
    </dgm:pt>
    <dgm:pt modelId="{754B8265-B297-F74A-9C4A-C51684AC5199}">
      <dgm:prSet/>
      <dgm:spPr>
        <a:solidFill>
          <a:srgbClr val="1C4161"/>
        </a:solidFill>
      </dgm:spPr>
      <dgm:t>
        <a:bodyPr/>
        <a:lstStyle/>
        <a:p>
          <a:pPr rtl="0"/>
          <a:r>
            <a:rPr lang="en-GB" dirty="0" smtClean="0"/>
            <a:t>100% of the federations</a:t>
          </a:r>
          <a:endParaRPr lang="en-GB" dirty="0"/>
        </a:p>
      </dgm:t>
    </dgm:pt>
    <dgm:pt modelId="{B31B35DB-06AD-B74E-8182-271F1F7EACC2}" type="parTrans" cxnId="{99101F14-0D8E-F948-BAF0-01ED4DAE1B49}">
      <dgm:prSet/>
      <dgm:spPr/>
      <dgm:t>
        <a:bodyPr/>
        <a:lstStyle/>
        <a:p>
          <a:endParaRPr lang="en-GB"/>
        </a:p>
      </dgm:t>
    </dgm:pt>
    <dgm:pt modelId="{AC5FFAC9-5D60-5243-8C39-F4FA1B7FAC56}" type="sibTrans" cxnId="{99101F14-0D8E-F948-BAF0-01ED4DAE1B49}">
      <dgm:prSet/>
      <dgm:spPr/>
      <dgm:t>
        <a:bodyPr/>
        <a:lstStyle/>
        <a:p>
          <a:endParaRPr lang="en-GB"/>
        </a:p>
      </dgm:t>
    </dgm:pt>
    <dgm:pt modelId="{6E7106A1-1891-174C-BA66-72AD171FDD38}">
      <dgm:prSet/>
      <dgm:spPr>
        <a:solidFill>
          <a:srgbClr val="013F5E"/>
        </a:solidFill>
      </dgm:spPr>
      <dgm:t>
        <a:bodyPr/>
        <a:lstStyle/>
        <a:p>
          <a:pPr rtl="0"/>
          <a:r>
            <a:rPr lang="en-GB" dirty="0" smtClean="0"/>
            <a:t>Does it talk with “friends”?</a:t>
          </a:r>
          <a:endParaRPr lang="en-GB" dirty="0"/>
        </a:p>
      </dgm:t>
    </dgm:pt>
    <dgm:pt modelId="{6CC394C4-4448-AA47-9519-B456E28C272C}" type="parTrans" cxnId="{ACE8CB8D-B381-0B4F-94A6-E4EBC2AEFDCB}">
      <dgm:prSet/>
      <dgm:spPr/>
      <dgm:t>
        <a:bodyPr/>
        <a:lstStyle/>
        <a:p>
          <a:endParaRPr lang="en-US"/>
        </a:p>
      </dgm:t>
    </dgm:pt>
    <dgm:pt modelId="{CE14CC5D-423A-8143-AF98-EAF5027A3EF9}" type="sibTrans" cxnId="{ACE8CB8D-B381-0B4F-94A6-E4EBC2AEFDCB}">
      <dgm:prSet/>
      <dgm:spPr/>
      <dgm:t>
        <a:bodyPr/>
        <a:lstStyle/>
        <a:p>
          <a:endParaRPr lang="en-US"/>
        </a:p>
      </dgm:t>
    </dgm:pt>
    <dgm:pt modelId="{5B285B6E-22FF-414E-9039-77C4E280A72C}">
      <dgm:prSet/>
      <dgm:spPr>
        <a:solidFill>
          <a:srgbClr val="003F5D"/>
        </a:solidFill>
      </dgm:spPr>
      <dgm:t>
        <a:bodyPr/>
        <a:lstStyle/>
        <a:p>
          <a:pPr rtl="0"/>
          <a:r>
            <a:rPr lang="en-GB" dirty="0" smtClean="0"/>
            <a:t>Is the entity in eduGAIN?</a:t>
          </a:r>
          <a:endParaRPr lang="en-GB" dirty="0"/>
        </a:p>
      </dgm:t>
    </dgm:pt>
    <dgm:pt modelId="{24B399F8-7D09-7C42-86FF-EEAB35F26E7B}" type="parTrans" cxnId="{CEBE4C43-BC91-4F45-80B2-016788D99801}">
      <dgm:prSet/>
      <dgm:spPr/>
      <dgm:t>
        <a:bodyPr/>
        <a:lstStyle/>
        <a:p>
          <a:endParaRPr lang="en-US"/>
        </a:p>
      </dgm:t>
    </dgm:pt>
    <dgm:pt modelId="{24CB8F10-D66C-184D-9E85-0457629C5B53}" type="sibTrans" cxnId="{CEBE4C43-BC91-4F45-80B2-016788D99801}">
      <dgm:prSet/>
      <dgm:spPr/>
      <dgm:t>
        <a:bodyPr/>
        <a:lstStyle/>
        <a:p>
          <a:endParaRPr lang="en-US"/>
        </a:p>
      </dgm:t>
    </dgm:pt>
    <dgm:pt modelId="{9E5A13BC-F466-6A41-9C96-10B61F7EF64B}">
      <dgm:prSet/>
      <dgm:spPr>
        <a:solidFill>
          <a:srgbClr val="003F5E"/>
        </a:solidFill>
      </dgm:spPr>
      <dgm:t>
        <a:bodyPr/>
        <a:lstStyle/>
        <a:p>
          <a:pPr rtl="0"/>
          <a:r>
            <a:rPr lang="en-GB" dirty="0" smtClean="0"/>
            <a:t>Matches security practices?</a:t>
          </a:r>
          <a:endParaRPr lang="en-GB" dirty="0"/>
        </a:p>
      </dgm:t>
    </dgm:pt>
    <dgm:pt modelId="{755F0FB6-E443-8940-AC78-C3673975ECC6}" type="parTrans" cxnId="{BA8C85B0-36C7-C34F-9CAA-E1023AA44373}">
      <dgm:prSet/>
      <dgm:spPr/>
      <dgm:t>
        <a:bodyPr/>
        <a:lstStyle/>
        <a:p>
          <a:endParaRPr lang="en-US"/>
        </a:p>
      </dgm:t>
    </dgm:pt>
    <dgm:pt modelId="{0AE9E7C7-5537-9D4E-B18C-8230E1521AD7}" type="sibTrans" cxnId="{BA8C85B0-36C7-C34F-9CAA-E1023AA44373}">
      <dgm:prSet/>
      <dgm:spPr/>
      <dgm:t>
        <a:bodyPr/>
        <a:lstStyle/>
        <a:p>
          <a:endParaRPr lang="en-US"/>
        </a:p>
      </dgm:t>
    </dgm:pt>
    <dgm:pt modelId="{3C3E2B03-7525-3843-9608-4485A857AC6B}">
      <dgm:prSet/>
      <dgm:spPr>
        <a:solidFill>
          <a:srgbClr val="013F5E"/>
        </a:solidFill>
      </dgm:spPr>
      <dgm:t>
        <a:bodyPr/>
        <a:lstStyle/>
        <a:p>
          <a:pPr rtl="0"/>
          <a:r>
            <a:rPr lang="en-GB" dirty="0" err="1" smtClean="0"/>
            <a:t>CoCo</a:t>
          </a:r>
          <a:r>
            <a:rPr lang="en-GB" baseline="0" dirty="0" smtClean="0"/>
            <a:t> and R&amp;S</a:t>
          </a:r>
          <a:endParaRPr lang="en-GB" dirty="0"/>
        </a:p>
      </dgm:t>
    </dgm:pt>
    <dgm:pt modelId="{BF74EF77-7D4C-F048-8056-43C3B2D8B45D}" type="parTrans" cxnId="{4F6B615F-ED3D-064F-85F0-9B2297593329}">
      <dgm:prSet/>
      <dgm:spPr/>
      <dgm:t>
        <a:bodyPr/>
        <a:lstStyle/>
        <a:p>
          <a:endParaRPr lang="en-US"/>
        </a:p>
      </dgm:t>
    </dgm:pt>
    <dgm:pt modelId="{6F6A34C5-E70A-A14D-8087-C865EA250F79}" type="sibTrans" cxnId="{4F6B615F-ED3D-064F-85F0-9B2297593329}">
      <dgm:prSet/>
      <dgm:spPr/>
      <dgm:t>
        <a:bodyPr/>
        <a:lstStyle/>
        <a:p>
          <a:endParaRPr lang="en-US"/>
        </a:p>
      </dgm:t>
    </dgm:pt>
    <dgm:pt modelId="{C9663707-E788-40A7-92E4-33DAC4B2F8F3}">
      <dgm:prSet/>
      <dgm:spPr>
        <a:solidFill>
          <a:srgbClr val="003F5D"/>
        </a:solidFill>
      </dgm:spPr>
      <dgm:t>
        <a:bodyPr/>
        <a:lstStyle/>
        <a:p>
          <a:pPr rtl="0"/>
          <a:r>
            <a:rPr lang="en-GB" smtClean="0"/>
            <a:t>Does</a:t>
          </a:r>
          <a:r>
            <a:rPr lang="en-GB" baseline="0" smtClean="0"/>
            <a:t> </a:t>
          </a:r>
          <a:r>
            <a:rPr lang="en-GB" baseline="0" dirty="0" smtClean="0"/>
            <a:t>it release attributes?</a:t>
          </a:r>
          <a:endParaRPr lang="en-GB" dirty="0"/>
        </a:p>
      </dgm:t>
    </dgm:pt>
    <dgm:pt modelId="{E335561C-6812-418B-A5FA-772F436313EC}" type="parTrans" cxnId="{7791B61F-C185-4F5B-938C-CE4480703E33}">
      <dgm:prSet/>
      <dgm:spPr/>
      <dgm:t>
        <a:bodyPr/>
        <a:lstStyle/>
        <a:p>
          <a:endParaRPr lang="it-IT"/>
        </a:p>
      </dgm:t>
    </dgm:pt>
    <dgm:pt modelId="{304D06DB-D7AE-4EFF-9B39-5D6DF2AFD7D5}" type="sibTrans" cxnId="{7791B61F-C185-4F5B-938C-CE4480703E33}">
      <dgm:prSet/>
      <dgm:spPr/>
      <dgm:t>
        <a:bodyPr/>
        <a:lstStyle/>
        <a:p>
          <a:endParaRPr lang="it-IT"/>
        </a:p>
      </dgm:t>
    </dgm:pt>
    <dgm:pt modelId="{0C9F0174-77CD-0249-A3AF-A2E4CD5CBFCC}" type="pres">
      <dgm:prSet presAssocID="{B12C40F9-485D-5842-9B90-E6F4FFE7FA33}" presName="diagram" presStyleCnt="0">
        <dgm:presLayoutVars>
          <dgm:dir/>
          <dgm:resizeHandles val="exact"/>
        </dgm:presLayoutVars>
      </dgm:prSet>
      <dgm:spPr/>
      <dgm:t>
        <a:bodyPr/>
        <a:lstStyle/>
        <a:p>
          <a:endParaRPr lang="en-GB"/>
        </a:p>
      </dgm:t>
    </dgm:pt>
    <dgm:pt modelId="{EB1AFCFA-295C-3E4B-9A87-3E27B0ABF7B8}" type="pres">
      <dgm:prSet presAssocID="{754B8265-B297-F74A-9C4A-C51684AC5199}" presName="node" presStyleLbl="node1" presStyleIdx="0" presStyleCnt="6">
        <dgm:presLayoutVars>
          <dgm:bulletEnabled val="1"/>
        </dgm:presLayoutVars>
      </dgm:prSet>
      <dgm:spPr/>
      <dgm:t>
        <a:bodyPr/>
        <a:lstStyle/>
        <a:p>
          <a:endParaRPr lang="en-GB"/>
        </a:p>
      </dgm:t>
    </dgm:pt>
    <dgm:pt modelId="{2C61A0E2-B7FA-0647-823A-8567D3CF4A1D}" type="pres">
      <dgm:prSet presAssocID="{AC5FFAC9-5D60-5243-8C39-F4FA1B7FAC56}" presName="sibTrans" presStyleLbl="sibTrans2D1" presStyleIdx="0" presStyleCnt="5"/>
      <dgm:spPr/>
      <dgm:t>
        <a:bodyPr/>
        <a:lstStyle/>
        <a:p>
          <a:endParaRPr lang="en-GB"/>
        </a:p>
      </dgm:t>
    </dgm:pt>
    <dgm:pt modelId="{3235DFAD-9366-934F-84A5-374ECCDDC188}" type="pres">
      <dgm:prSet presAssocID="{AC5FFAC9-5D60-5243-8C39-F4FA1B7FAC56}" presName="connectorText" presStyleLbl="sibTrans2D1" presStyleIdx="0" presStyleCnt="5"/>
      <dgm:spPr/>
      <dgm:t>
        <a:bodyPr/>
        <a:lstStyle/>
        <a:p>
          <a:endParaRPr lang="en-GB"/>
        </a:p>
      </dgm:t>
    </dgm:pt>
    <dgm:pt modelId="{0089A4EC-EEA4-A546-996A-733C47425E2B}" type="pres">
      <dgm:prSet presAssocID="{5B285B6E-22FF-414E-9039-77C4E280A72C}" presName="node" presStyleLbl="node1" presStyleIdx="1" presStyleCnt="6">
        <dgm:presLayoutVars>
          <dgm:bulletEnabled val="1"/>
        </dgm:presLayoutVars>
      </dgm:prSet>
      <dgm:spPr/>
      <dgm:t>
        <a:bodyPr/>
        <a:lstStyle/>
        <a:p>
          <a:endParaRPr lang="en-US"/>
        </a:p>
      </dgm:t>
    </dgm:pt>
    <dgm:pt modelId="{519A477D-5F0A-624C-AE62-AE254EB769D8}" type="pres">
      <dgm:prSet presAssocID="{24CB8F10-D66C-184D-9E85-0457629C5B53}" presName="sibTrans" presStyleLbl="sibTrans2D1" presStyleIdx="1" presStyleCnt="5"/>
      <dgm:spPr/>
      <dgm:t>
        <a:bodyPr/>
        <a:lstStyle/>
        <a:p>
          <a:endParaRPr lang="en-US"/>
        </a:p>
      </dgm:t>
    </dgm:pt>
    <dgm:pt modelId="{8D21E4FF-F2FE-284B-99B2-44948D655FF4}" type="pres">
      <dgm:prSet presAssocID="{24CB8F10-D66C-184D-9E85-0457629C5B53}" presName="connectorText" presStyleLbl="sibTrans2D1" presStyleIdx="1" presStyleCnt="5"/>
      <dgm:spPr/>
      <dgm:t>
        <a:bodyPr/>
        <a:lstStyle/>
        <a:p>
          <a:endParaRPr lang="en-US"/>
        </a:p>
      </dgm:t>
    </dgm:pt>
    <dgm:pt modelId="{1F0676B1-F9ED-B249-A69D-40270CFA0BC3}" type="pres">
      <dgm:prSet presAssocID="{6E7106A1-1891-174C-BA66-72AD171FDD38}" presName="node" presStyleLbl="node1" presStyleIdx="2" presStyleCnt="6">
        <dgm:presLayoutVars>
          <dgm:bulletEnabled val="1"/>
        </dgm:presLayoutVars>
      </dgm:prSet>
      <dgm:spPr/>
      <dgm:t>
        <a:bodyPr/>
        <a:lstStyle/>
        <a:p>
          <a:endParaRPr lang="en-US"/>
        </a:p>
      </dgm:t>
    </dgm:pt>
    <dgm:pt modelId="{EACA3CAD-035B-2C47-8CE9-BE36FB5A6F7A}" type="pres">
      <dgm:prSet presAssocID="{CE14CC5D-423A-8143-AF98-EAF5027A3EF9}" presName="sibTrans" presStyleLbl="sibTrans2D1" presStyleIdx="2" presStyleCnt="5"/>
      <dgm:spPr/>
      <dgm:t>
        <a:bodyPr/>
        <a:lstStyle/>
        <a:p>
          <a:endParaRPr lang="en-US"/>
        </a:p>
      </dgm:t>
    </dgm:pt>
    <dgm:pt modelId="{FF445E3B-B556-5E42-A162-C3B7546E8C9E}" type="pres">
      <dgm:prSet presAssocID="{CE14CC5D-423A-8143-AF98-EAF5027A3EF9}" presName="connectorText" presStyleLbl="sibTrans2D1" presStyleIdx="2" presStyleCnt="5"/>
      <dgm:spPr/>
      <dgm:t>
        <a:bodyPr/>
        <a:lstStyle/>
        <a:p>
          <a:endParaRPr lang="en-US"/>
        </a:p>
      </dgm:t>
    </dgm:pt>
    <dgm:pt modelId="{178C9FD4-8377-1D4C-B765-5642F0897286}" type="pres">
      <dgm:prSet presAssocID="{9E5A13BC-F466-6A41-9C96-10B61F7EF64B}" presName="node" presStyleLbl="node1" presStyleIdx="3" presStyleCnt="6">
        <dgm:presLayoutVars>
          <dgm:bulletEnabled val="1"/>
        </dgm:presLayoutVars>
      </dgm:prSet>
      <dgm:spPr/>
      <dgm:t>
        <a:bodyPr/>
        <a:lstStyle/>
        <a:p>
          <a:endParaRPr lang="en-US"/>
        </a:p>
      </dgm:t>
    </dgm:pt>
    <dgm:pt modelId="{FB2B21EE-DEAC-DD4C-99E7-38E23DDD6CE9}" type="pres">
      <dgm:prSet presAssocID="{0AE9E7C7-5537-9D4E-B18C-8230E1521AD7}" presName="sibTrans" presStyleLbl="sibTrans2D1" presStyleIdx="3" presStyleCnt="5"/>
      <dgm:spPr/>
      <dgm:t>
        <a:bodyPr/>
        <a:lstStyle/>
        <a:p>
          <a:endParaRPr lang="en-US"/>
        </a:p>
      </dgm:t>
    </dgm:pt>
    <dgm:pt modelId="{7CC59218-6097-7943-BD2A-352F993B4F6B}" type="pres">
      <dgm:prSet presAssocID="{0AE9E7C7-5537-9D4E-B18C-8230E1521AD7}" presName="connectorText" presStyleLbl="sibTrans2D1" presStyleIdx="3" presStyleCnt="5"/>
      <dgm:spPr/>
      <dgm:t>
        <a:bodyPr/>
        <a:lstStyle/>
        <a:p>
          <a:endParaRPr lang="en-US"/>
        </a:p>
      </dgm:t>
    </dgm:pt>
    <dgm:pt modelId="{7A3E9284-4DD3-4DCD-84BF-724EF728F1DB}" type="pres">
      <dgm:prSet presAssocID="{C9663707-E788-40A7-92E4-33DAC4B2F8F3}" presName="node" presStyleLbl="node1" presStyleIdx="4" presStyleCnt="6">
        <dgm:presLayoutVars>
          <dgm:bulletEnabled val="1"/>
        </dgm:presLayoutVars>
      </dgm:prSet>
      <dgm:spPr/>
      <dgm:t>
        <a:bodyPr/>
        <a:lstStyle/>
        <a:p>
          <a:endParaRPr lang="it-IT"/>
        </a:p>
      </dgm:t>
    </dgm:pt>
    <dgm:pt modelId="{C9AD1526-C1E4-4E47-99A5-669C8B15D4B2}" type="pres">
      <dgm:prSet presAssocID="{304D06DB-D7AE-4EFF-9B39-5D6DF2AFD7D5}" presName="sibTrans" presStyleLbl="sibTrans2D1" presStyleIdx="4" presStyleCnt="5"/>
      <dgm:spPr/>
      <dgm:t>
        <a:bodyPr/>
        <a:lstStyle/>
        <a:p>
          <a:endParaRPr lang="it-IT"/>
        </a:p>
      </dgm:t>
    </dgm:pt>
    <dgm:pt modelId="{2CDB22EC-CCB2-4016-98CD-074E6E2171BA}" type="pres">
      <dgm:prSet presAssocID="{304D06DB-D7AE-4EFF-9B39-5D6DF2AFD7D5}" presName="connectorText" presStyleLbl="sibTrans2D1" presStyleIdx="4" presStyleCnt="5"/>
      <dgm:spPr/>
      <dgm:t>
        <a:bodyPr/>
        <a:lstStyle/>
        <a:p>
          <a:endParaRPr lang="it-IT"/>
        </a:p>
      </dgm:t>
    </dgm:pt>
    <dgm:pt modelId="{F8CBB847-D3CB-EB4E-AD81-A60F67225B26}" type="pres">
      <dgm:prSet presAssocID="{3C3E2B03-7525-3843-9608-4485A857AC6B}" presName="node" presStyleLbl="node1" presStyleIdx="5" presStyleCnt="6">
        <dgm:presLayoutVars>
          <dgm:bulletEnabled val="1"/>
        </dgm:presLayoutVars>
      </dgm:prSet>
      <dgm:spPr/>
      <dgm:t>
        <a:bodyPr/>
        <a:lstStyle/>
        <a:p>
          <a:endParaRPr lang="en-US"/>
        </a:p>
      </dgm:t>
    </dgm:pt>
  </dgm:ptLst>
  <dgm:cxnLst>
    <dgm:cxn modelId="{99101F14-0D8E-F948-BAF0-01ED4DAE1B49}" srcId="{B12C40F9-485D-5842-9B90-E6F4FFE7FA33}" destId="{754B8265-B297-F74A-9C4A-C51684AC5199}" srcOrd="0" destOrd="0" parTransId="{B31B35DB-06AD-B74E-8182-271F1F7EACC2}" sibTransId="{AC5FFAC9-5D60-5243-8C39-F4FA1B7FAC56}"/>
    <dgm:cxn modelId="{11EA0DB1-03A6-46C8-875B-71B2D78A9ECB}" type="presOf" srcId="{5B285B6E-22FF-414E-9039-77C4E280A72C}" destId="{0089A4EC-EEA4-A546-996A-733C47425E2B}" srcOrd="0" destOrd="0" presId="urn:microsoft.com/office/officeart/2005/8/layout/process5"/>
    <dgm:cxn modelId="{5F46F196-15B4-4370-8875-9C7E73260988}" type="presOf" srcId="{CE14CC5D-423A-8143-AF98-EAF5027A3EF9}" destId="{EACA3CAD-035B-2C47-8CE9-BE36FB5A6F7A}" srcOrd="0" destOrd="0" presId="urn:microsoft.com/office/officeart/2005/8/layout/process5"/>
    <dgm:cxn modelId="{CF95B3B0-7F12-4ECF-B35B-6EBDA3BB0A33}" type="presOf" srcId="{B12C40F9-485D-5842-9B90-E6F4FFE7FA33}" destId="{0C9F0174-77CD-0249-A3AF-A2E4CD5CBFCC}" srcOrd="0" destOrd="0" presId="urn:microsoft.com/office/officeart/2005/8/layout/process5"/>
    <dgm:cxn modelId="{7320D9A3-D5C6-45F4-A560-9B016170565D}" type="presOf" srcId="{9E5A13BC-F466-6A41-9C96-10B61F7EF64B}" destId="{178C9FD4-8377-1D4C-B765-5642F0897286}" srcOrd="0" destOrd="0" presId="urn:microsoft.com/office/officeart/2005/8/layout/process5"/>
    <dgm:cxn modelId="{BE747664-9B84-48DC-99C7-D4DD8F948866}" type="presOf" srcId="{AC5FFAC9-5D60-5243-8C39-F4FA1B7FAC56}" destId="{2C61A0E2-B7FA-0647-823A-8567D3CF4A1D}" srcOrd="0" destOrd="0" presId="urn:microsoft.com/office/officeart/2005/8/layout/process5"/>
    <dgm:cxn modelId="{BA8C85B0-36C7-C34F-9CAA-E1023AA44373}" srcId="{B12C40F9-485D-5842-9B90-E6F4FFE7FA33}" destId="{9E5A13BC-F466-6A41-9C96-10B61F7EF64B}" srcOrd="3" destOrd="0" parTransId="{755F0FB6-E443-8940-AC78-C3673975ECC6}" sibTransId="{0AE9E7C7-5537-9D4E-B18C-8230E1521AD7}"/>
    <dgm:cxn modelId="{FB6ADAE4-C673-4536-9638-2EB8224935F6}" type="presOf" srcId="{0AE9E7C7-5537-9D4E-B18C-8230E1521AD7}" destId="{FB2B21EE-DEAC-DD4C-99E7-38E23DDD6CE9}" srcOrd="0" destOrd="0" presId="urn:microsoft.com/office/officeart/2005/8/layout/process5"/>
    <dgm:cxn modelId="{CEBE4C43-BC91-4F45-80B2-016788D99801}" srcId="{B12C40F9-485D-5842-9B90-E6F4FFE7FA33}" destId="{5B285B6E-22FF-414E-9039-77C4E280A72C}" srcOrd="1" destOrd="0" parTransId="{24B399F8-7D09-7C42-86FF-EEAB35F26E7B}" sibTransId="{24CB8F10-D66C-184D-9E85-0457629C5B53}"/>
    <dgm:cxn modelId="{ACE8CB8D-B381-0B4F-94A6-E4EBC2AEFDCB}" srcId="{B12C40F9-485D-5842-9B90-E6F4FFE7FA33}" destId="{6E7106A1-1891-174C-BA66-72AD171FDD38}" srcOrd="2" destOrd="0" parTransId="{6CC394C4-4448-AA47-9519-B456E28C272C}" sibTransId="{CE14CC5D-423A-8143-AF98-EAF5027A3EF9}"/>
    <dgm:cxn modelId="{28EEBDC3-AAEF-4387-82C3-BBED7447A764}" type="presOf" srcId="{0AE9E7C7-5537-9D4E-B18C-8230E1521AD7}" destId="{7CC59218-6097-7943-BD2A-352F993B4F6B}" srcOrd="1" destOrd="0" presId="urn:microsoft.com/office/officeart/2005/8/layout/process5"/>
    <dgm:cxn modelId="{87F46647-152D-4AA0-9327-5CAC904F4CF0}" type="presOf" srcId="{3C3E2B03-7525-3843-9608-4485A857AC6B}" destId="{F8CBB847-D3CB-EB4E-AD81-A60F67225B26}" srcOrd="0" destOrd="0" presId="urn:microsoft.com/office/officeart/2005/8/layout/process5"/>
    <dgm:cxn modelId="{7791B61F-C185-4F5B-938C-CE4480703E33}" srcId="{B12C40F9-485D-5842-9B90-E6F4FFE7FA33}" destId="{C9663707-E788-40A7-92E4-33DAC4B2F8F3}" srcOrd="4" destOrd="0" parTransId="{E335561C-6812-418B-A5FA-772F436313EC}" sibTransId="{304D06DB-D7AE-4EFF-9B39-5D6DF2AFD7D5}"/>
    <dgm:cxn modelId="{04C5FB1F-CC77-415A-8081-D26EFDA6846E}" type="presOf" srcId="{AC5FFAC9-5D60-5243-8C39-F4FA1B7FAC56}" destId="{3235DFAD-9366-934F-84A5-374ECCDDC188}" srcOrd="1" destOrd="0" presId="urn:microsoft.com/office/officeart/2005/8/layout/process5"/>
    <dgm:cxn modelId="{F70BCD5C-F840-47C2-B4DB-E17E229FCE1E}" type="presOf" srcId="{304D06DB-D7AE-4EFF-9B39-5D6DF2AFD7D5}" destId="{C9AD1526-C1E4-4E47-99A5-669C8B15D4B2}" srcOrd="0" destOrd="0" presId="urn:microsoft.com/office/officeart/2005/8/layout/process5"/>
    <dgm:cxn modelId="{026B92D5-F075-4408-9FE9-4B4D83125083}" type="presOf" srcId="{754B8265-B297-F74A-9C4A-C51684AC5199}" destId="{EB1AFCFA-295C-3E4B-9A87-3E27B0ABF7B8}" srcOrd="0" destOrd="0" presId="urn:microsoft.com/office/officeart/2005/8/layout/process5"/>
    <dgm:cxn modelId="{BD96B66C-21CB-408C-B4BC-57139C8C2045}" type="presOf" srcId="{24CB8F10-D66C-184D-9E85-0457629C5B53}" destId="{8D21E4FF-F2FE-284B-99B2-44948D655FF4}" srcOrd="1" destOrd="0" presId="urn:microsoft.com/office/officeart/2005/8/layout/process5"/>
    <dgm:cxn modelId="{0711994B-E2BC-47DA-90CC-A6F138A75742}" type="presOf" srcId="{CE14CC5D-423A-8143-AF98-EAF5027A3EF9}" destId="{FF445E3B-B556-5E42-A162-C3B7546E8C9E}" srcOrd="1" destOrd="0" presId="urn:microsoft.com/office/officeart/2005/8/layout/process5"/>
    <dgm:cxn modelId="{78AFBDF8-559D-4712-A19C-3182256527D8}" type="presOf" srcId="{24CB8F10-D66C-184D-9E85-0457629C5B53}" destId="{519A477D-5F0A-624C-AE62-AE254EB769D8}" srcOrd="0" destOrd="0" presId="urn:microsoft.com/office/officeart/2005/8/layout/process5"/>
    <dgm:cxn modelId="{4F6B615F-ED3D-064F-85F0-9B2297593329}" srcId="{B12C40F9-485D-5842-9B90-E6F4FFE7FA33}" destId="{3C3E2B03-7525-3843-9608-4485A857AC6B}" srcOrd="5" destOrd="0" parTransId="{BF74EF77-7D4C-F048-8056-43C3B2D8B45D}" sibTransId="{6F6A34C5-E70A-A14D-8087-C865EA250F79}"/>
    <dgm:cxn modelId="{88FC51F0-00AB-49C0-B1E0-6110F284C714}" type="presOf" srcId="{6E7106A1-1891-174C-BA66-72AD171FDD38}" destId="{1F0676B1-F9ED-B249-A69D-40270CFA0BC3}" srcOrd="0" destOrd="0" presId="urn:microsoft.com/office/officeart/2005/8/layout/process5"/>
    <dgm:cxn modelId="{128FD4D1-882B-4F88-8F9A-3766BE719DB3}" type="presOf" srcId="{C9663707-E788-40A7-92E4-33DAC4B2F8F3}" destId="{7A3E9284-4DD3-4DCD-84BF-724EF728F1DB}" srcOrd="0" destOrd="0" presId="urn:microsoft.com/office/officeart/2005/8/layout/process5"/>
    <dgm:cxn modelId="{1D27E0DE-1A1D-4B8C-B6EF-CD6F041E2A0F}" type="presOf" srcId="{304D06DB-D7AE-4EFF-9B39-5D6DF2AFD7D5}" destId="{2CDB22EC-CCB2-4016-98CD-074E6E2171BA}" srcOrd="1" destOrd="0" presId="urn:microsoft.com/office/officeart/2005/8/layout/process5"/>
    <dgm:cxn modelId="{DDE51732-3A96-40CC-BAD8-DF072A3791B5}" type="presParOf" srcId="{0C9F0174-77CD-0249-A3AF-A2E4CD5CBFCC}" destId="{EB1AFCFA-295C-3E4B-9A87-3E27B0ABF7B8}" srcOrd="0" destOrd="0" presId="urn:microsoft.com/office/officeart/2005/8/layout/process5"/>
    <dgm:cxn modelId="{5E8DDECB-B38E-4D43-83AA-870899E9C462}" type="presParOf" srcId="{0C9F0174-77CD-0249-A3AF-A2E4CD5CBFCC}" destId="{2C61A0E2-B7FA-0647-823A-8567D3CF4A1D}" srcOrd="1" destOrd="0" presId="urn:microsoft.com/office/officeart/2005/8/layout/process5"/>
    <dgm:cxn modelId="{95F759C4-1E09-4C6F-92DF-BC48EC026912}" type="presParOf" srcId="{2C61A0E2-B7FA-0647-823A-8567D3CF4A1D}" destId="{3235DFAD-9366-934F-84A5-374ECCDDC188}" srcOrd="0" destOrd="0" presId="urn:microsoft.com/office/officeart/2005/8/layout/process5"/>
    <dgm:cxn modelId="{5BF541F3-9EDF-4800-BDC6-5ED3181247F5}" type="presParOf" srcId="{0C9F0174-77CD-0249-A3AF-A2E4CD5CBFCC}" destId="{0089A4EC-EEA4-A546-996A-733C47425E2B}" srcOrd="2" destOrd="0" presId="urn:microsoft.com/office/officeart/2005/8/layout/process5"/>
    <dgm:cxn modelId="{5F9034C8-1CD4-40C7-975D-316E379EC6EE}" type="presParOf" srcId="{0C9F0174-77CD-0249-A3AF-A2E4CD5CBFCC}" destId="{519A477D-5F0A-624C-AE62-AE254EB769D8}" srcOrd="3" destOrd="0" presId="urn:microsoft.com/office/officeart/2005/8/layout/process5"/>
    <dgm:cxn modelId="{8879C013-1B9C-4398-88E2-350BCF9EDC4A}" type="presParOf" srcId="{519A477D-5F0A-624C-AE62-AE254EB769D8}" destId="{8D21E4FF-F2FE-284B-99B2-44948D655FF4}" srcOrd="0" destOrd="0" presId="urn:microsoft.com/office/officeart/2005/8/layout/process5"/>
    <dgm:cxn modelId="{8AE7CF1F-E79F-4178-B405-26D58170256C}" type="presParOf" srcId="{0C9F0174-77CD-0249-A3AF-A2E4CD5CBFCC}" destId="{1F0676B1-F9ED-B249-A69D-40270CFA0BC3}" srcOrd="4" destOrd="0" presId="urn:microsoft.com/office/officeart/2005/8/layout/process5"/>
    <dgm:cxn modelId="{8D18E4F7-F88A-4DBF-B0E5-96A3C909020D}" type="presParOf" srcId="{0C9F0174-77CD-0249-A3AF-A2E4CD5CBFCC}" destId="{EACA3CAD-035B-2C47-8CE9-BE36FB5A6F7A}" srcOrd="5" destOrd="0" presId="urn:microsoft.com/office/officeart/2005/8/layout/process5"/>
    <dgm:cxn modelId="{BC991288-937A-4B52-8B5A-A44F83E01006}" type="presParOf" srcId="{EACA3CAD-035B-2C47-8CE9-BE36FB5A6F7A}" destId="{FF445E3B-B556-5E42-A162-C3B7546E8C9E}" srcOrd="0" destOrd="0" presId="urn:microsoft.com/office/officeart/2005/8/layout/process5"/>
    <dgm:cxn modelId="{CD31B75A-D538-428C-B9BB-5E758A8D7156}" type="presParOf" srcId="{0C9F0174-77CD-0249-A3AF-A2E4CD5CBFCC}" destId="{178C9FD4-8377-1D4C-B765-5642F0897286}" srcOrd="6" destOrd="0" presId="urn:microsoft.com/office/officeart/2005/8/layout/process5"/>
    <dgm:cxn modelId="{AF96DA1B-7F73-41CA-88AD-55AB6F6B8745}" type="presParOf" srcId="{0C9F0174-77CD-0249-A3AF-A2E4CD5CBFCC}" destId="{FB2B21EE-DEAC-DD4C-99E7-38E23DDD6CE9}" srcOrd="7" destOrd="0" presId="urn:microsoft.com/office/officeart/2005/8/layout/process5"/>
    <dgm:cxn modelId="{9721304D-7884-45FD-A716-CE3D15E30F6B}" type="presParOf" srcId="{FB2B21EE-DEAC-DD4C-99E7-38E23DDD6CE9}" destId="{7CC59218-6097-7943-BD2A-352F993B4F6B}" srcOrd="0" destOrd="0" presId="urn:microsoft.com/office/officeart/2005/8/layout/process5"/>
    <dgm:cxn modelId="{05A2A732-F525-4D89-AF4D-C56FF3D5DDEA}" type="presParOf" srcId="{0C9F0174-77CD-0249-A3AF-A2E4CD5CBFCC}" destId="{7A3E9284-4DD3-4DCD-84BF-724EF728F1DB}" srcOrd="8" destOrd="0" presId="urn:microsoft.com/office/officeart/2005/8/layout/process5"/>
    <dgm:cxn modelId="{B06BFFD4-D4EC-4D9E-838C-8553176B2A29}" type="presParOf" srcId="{0C9F0174-77CD-0249-A3AF-A2E4CD5CBFCC}" destId="{C9AD1526-C1E4-4E47-99A5-669C8B15D4B2}" srcOrd="9" destOrd="0" presId="urn:microsoft.com/office/officeart/2005/8/layout/process5"/>
    <dgm:cxn modelId="{67AB5642-087A-4C4D-86B5-E2C96F463DB9}" type="presParOf" srcId="{C9AD1526-C1E4-4E47-99A5-669C8B15D4B2}" destId="{2CDB22EC-CCB2-4016-98CD-074E6E2171BA}" srcOrd="0" destOrd="0" presId="urn:microsoft.com/office/officeart/2005/8/layout/process5"/>
    <dgm:cxn modelId="{E9409C97-681F-4E72-A49D-82AF5572BAD4}" type="presParOf" srcId="{0C9F0174-77CD-0249-A3AF-A2E4CD5CBFCC}" destId="{F8CBB847-D3CB-EB4E-AD81-A60F67225B26}"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B00D766-B0DB-2D49-AB1E-CF67C8C23377}" type="doc">
      <dgm:prSet loTypeId="urn:microsoft.com/office/officeart/2005/8/layout/default" loCatId="" qsTypeId="urn:microsoft.com/office/officeart/2005/8/quickstyle/simple4" qsCatId="simple" csTypeId="urn:microsoft.com/office/officeart/2005/8/colors/accent0_3" csCatId="mainScheme" phldr="1"/>
      <dgm:spPr/>
      <dgm:t>
        <a:bodyPr/>
        <a:lstStyle/>
        <a:p>
          <a:endParaRPr lang="en-GB"/>
        </a:p>
      </dgm:t>
    </dgm:pt>
    <dgm:pt modelId="{A80F370D-4200-E947-BB37-CBDD70265B69}">
      <dgm:prSet/>
      <dgm:spPr>
        <a:solidFill>
          <a:srgbClr val="003F5E"/>
        </a:solidFill>
      </dgm:spPr>
      <dgm:t>
        <a:bodyPr/>
        <a:lstStyle/>
        <a:p>
          <a:pPr rtl="0"/>
          <a:r>
            <a:rPr lang="en-GB" dirty="0" smtClean="0"/>
            <a:t>Entity Categories group federation entities that share common criteria. </a:t>
          </a:r>
          <a:endParaRPr lang="en-GB" dirty="0"/>
        </a:p>
      </dgm:t>
    </dgm:pt>
    <dgm:pt modelId="{6A611399-7C99-9745-8071-BEFD502BF447}" type="parTrans" cxnId="{3E3784B9-4166-5B48-A9C2-77ED2B118E6A}">
      <dgm:prSet/>
      <dgm:spPr/>
      <dgm:t>
        <a:bodyPr/>
        <a:lstStyle/>
        <a:p>
          <a:endParaRPr lang="en-GB"/>
        </a:p>
      </dgm:t>
    </dgm:pt>
    <dgm:pt modelId="{89429B05-3D6D-7B4F-B6B0-7439C2366B6E}" type="sibTrans" cxnId="{3E3784B9-4166-5B48-A9C2-77ED2B118E6A}">
      <dgm:prSet/>
      <dgm:spPr/>
      <dgm:t>
        <a:bodyPr/>
        <a:lstStyle/>
        <a:p>
          <a:endParaRPr lang="en-GB"/>
        </a:p>
      </dgm:t>
    </dgm:pt>
    <dgm:pt modelId="{0FBFD7C9-7CA9-D744-B8FE-C1ED857BE439}">
      <dgm:prSet/>
      <dgm:spPr>
        <a:solidFill>
          <a:srgbClr val="003F5E"/>
        </a:solidFill>
      </dgm:spPr>
      <dgm:t>
        <a:bodyPr/>
        <a:lstStyle/>
        <a:p>
          <a:pPr rtl="0"/>
          <a:r>
            <a:rPr lang="en-GB" dirty="0" smtClean="0"/>
            <a:t>Facilitate IdP decisions to release a defined set of attributes to SPs without the need for detailed local review for each SP</a:t>
          </a:r>
          <a:endParaRPr lang="en-GB" dirty="0"/>
        </a:p>
      </dgm:t>
    </dgm:pt>
    <dgm:pt modelId="{99BCCEE2-1468-9441-AD9C-59272E5E91BF}" type="parTrans" cxnId="{65E7AF59-171D-5240-B450-4ECEFA87F61B}">
      <dgm:prSet/>
      <dgm:spPr/>
      <dgm:t>
        <a:bodyPr/>
        <a:lstStyle/>
        <a:p>
          <a:endParaRPr lang="en-GB"/>
        </a:p>
      </dgm:t>
    </dgm:pt>
    <dgm:pt modelId="{B6D2C989-48C7-4746-8857-86621DF25E78}" type="sibTrans" cxnId="{65E7AF59-171D-5240-B450-4ECEFA87F61B}">
      <dgm:prSet/>
      <dgm:spPr/>
      <dgm:t>
        <a:bodyPr/>
        <a:lstStyle/>
        <a:p>
          <a:endParaRPr lang="en-GB"/>
        </a:p>
      </dgm:t>
    </dgm:pt>
    <dgm:pt modelId="{315EDF75-7D84-1E4A-BD3B-A670A5B36078}">
      <dgm:prSet/>
      <dgm:spPr>
        <a:solidFill>
          <a:srgbClr val="ED1556"/>
        </a:solidFill>
      </dgm:spPr>
      <dgm:t>
        <a:bodyPr/>
        <a:lstStyle/>
        <a:p>
          <a:pPr rtl="0"/>
          <a:r>
            <a:rPr lang="en-GB" dirty="0" smtClean="0"/>
            <a:t>Research and Scholarship Entity Category relies on the legitimate interest approach</a:t>
          </a:r>
          <a:endParaRPr lang="en-GB" dirty="0"/>
        </a:p>
      </dgm:t>
    </dgm:pt>
    <dgm:pt modelId="{18F121CD-328E-A54D-922B-AAB43E0AEFAE}" type="parTrans" cxnId="{5B8CEB1C-E31C-104E-8E6E-FA03644A9AEF}">
      <dgm:prSet/>
      <dgm:spPr/>
      <dgm:t>
        <a:bodyPr/>
        <a:lstStyle/>
        <a:p>
          <a:endParaRPr lang="en-GB"/>
        </a:p>
      </dgm:t>
    </dgm:pt>
    <dgm:pt modelId="{1C976946-8C85-7946-AE08-1B12265479C8}" type="sibTrans" cxnId="{5B8CEB1C-E31C-104E-8E6E-FA03644A9AEF}">
      <dgm:prSet/>
      <dgm:spPr/>
      <dgm:t>
        <a:bodyPr/>
        <a:lstStyle/>
        <a:p>
          <a:endParaRPr lang="en-GB"/>
        </a:p>
      </dgm:t>
    </dgm:pt>
    <dgm:pt modelId="{9FB80077-1AE5-F84E-AA23-7A86D1A5B623}">
      <dgm:prSet/>
      <dgm:spPr>
        <a:solidFill>
          <a:srgbClr val="ED1556"/>
        </a:solidFill>
      </dgm:spPr>
      <dgm:t>
        <a:bodyPr/>
        <a:lstStyle/>
        <a:p>
          <a:pPr rtl="0"/>
          <a:r>
            <a:rPr lang="en-GB" dirty="0" smtClean="0"/>
            <a:t>Safeguards of data minimisation, privacy enhancing tech</a:t>
          </a:r>
          <a:endParaRPr lang="en-GB" dirty="0"/>
        </a:p>
      </dgm:t>
    </dgm:pt>
    <dgm:pt modelId="{05123EE6-9475-8741-8D63-18A20359E635}" type="parTrans" cxnId="{DC2436C0-32DA-7A4C-BD94-CFE6E3F9F18F}">
      <dgm:prSet/>
      <dgm:spPr/>
      <dgm:t>
        <a:bodyPr/>
        <a:lstStyle/>
        <a:p>
          <a:endParaRPr lang="en-GB"/>
        </a:p>
      </dgm:t>
    </dgm:pt>
    <dgm:pt modelId="{CDA8121C-0C08-1740-BE39-B6F31AA33644}" type="sibTrans" cxnId="{DC2436C0-32DA-7A4C-BD94-CFE6E3F9F18F}">
      <dgm:prSet/>
      <dgm:spPr/>
      <dgm:t>
        <a:bodyPr/>
        <a:lstStyle/>
        <a:p>
          <a:endParaRPr lang="en-GB"/>
        </a:p>
      </dgm:t>
    </dgm:pt>
    <dgm:pt modelId="{B4C6B34A-B689-6D48-9D72-B6E305CFCAFA}">
      <dgm:prSet/>
      <dgm:spPr>
        <a:solidFill>
          <a:srgbClr val="ED1556"/>
        </a:solidFill>
      </dgm:spPr>
      <dgm:t>
        <a:bodyPr/>
        <a:lstStyle/>
        <a:p>
          <a:pPr rtl="0"/>
          <a:r>
            <a:rPr lang="en-GB" dirty="0" smtClean="0"/>
            <a:t>Limits the types of services that are allowed to claim this category and focusing on low-risk, high benefit  services that have a clearly identifiable need for personal information</a:t>
          </a:r>
          <a:endParaRPr lang="en-GB" dirty="0"/>
        </a:p>
      </dgm:t>
    </dgm:pt>
    <dgm:pt modelId="{855B3309-F7E3-D243-BF2E-F2924B79C1FB}" type="parTrans" cxnId="{5680E745-7605-C64B-A950-C928017CF237}">
      <dgm:prSet/>
      <dgm:spPr/>
      <dgm:t>
        <a:bodyPr/>
        <a:lstStyle/>
        <a:p>
          <a:endParaRPr lang="en-GB"/>
        </a:p>
      </dgm:t>
    </dgm:pt>
    <dgm:pt modelId="{0A35737E-7FD5-384F-AA64-E2D45F5F3CA2}" type="sibTrans" cxnId="{5680E745-7605-C64B-A950-C928017CF237}">
      <dgm:prSet/>
      <dgm:spPr/>
      <dgm:t>
        <a:bodyPr/>
        <a:lstStyle/>
        <a:p>
          <a:endParaRPr lang="en-GB"/>
        </a:p>
      </dgm:t>
    </dgm:pt>
    <dgm:pt modelId="{072C310D-9B5A-8E4C-8867-74B1B955ACAA}">
      <dgm:prSet/>
      <dgm:spPr>
        <a:solidFill>
          <a:srgbClr val="ED1556"/>
        </a:solidFill>
      </dgm:spPr>
      <dgm:t>
        <a:bodyPr/>
        <a:lstStyle/>
        <a:p>
          <a:pPr rtl="0"/>
          <a:r>
            <a:rPr lang="en-GB" dirty="0" smtClean="0"/>
            <a:t>Each SP is considered on a case-by-case basis by the federation in question and reviewed annually.</a:t>
          </a:r>
          <a:endParaRPr lang="en-GB" dirty="0"/>
        </a:p>
      </dgm:t>
    </dgm:pt>
    <dgm:pt modelId="{7692498E-40D6-E04A-BD82-44E0BA310564}" type="parTrans" cxnId="{986C8F37-97D8-CF46-BA53-73D0B76A9679}">
      <dgm:prSet/>
      <dgm:spPr/>
      <dgm:t>
        <a:bodyPr/>
        <a:lstStyle/>
        <a:p>
          <a:endParaRPr lang="en-GB"/>
        </a:p>
      </dgm:t>
    </dgm:pt>
    <dgm:pt modelId="{6DBFC1F1-3741-9849-BFFC-22DC70122CAD}" type="sibTrans" cxnId="{986C8F37-97D8-CF46-BA53-73D0B76A9679}">
      <dgm:prSet/>
      <dgm:spPr/>
      <dgm:t>
        <a:bodyPr/>
        <a:lstStyle/>
        <a:p>
          <a:endParaRPr lang="en-GB"/>
        </a:p>
      </dgm:t>
    </dgm:pt>
    <dgm:pt modelId="{D1B5BF31-C03A-E44D-ACAA-BC500D9F2E58}">
      <dgm:prSet/>
      <dgm:spPr>
        <a:solidFill>
          <a:srgbClr val="ED1556"/>
        </a:solidFill>
      </dgm:spPr>
      <dgm:t>
        <a:bodyPr/>
        <a:lstStyle/>
        <a:p>
          <a:pPr rtl="0"/>
          <a:r>
            <a:rPr lang="en-GB" dirty="0" smtClean="0"/>
            <a:t>GÉANT Code of Conduct approach aims to minimise the risk that arises from depending on each other.</a:t>
          </a:r>
          <a:endParaRPr lang="en-GB" dirty="0"/>
        </a:p>
      </dgm:t>
    </dgm:pt>
    <dgm:pt modelId="{AE0EF761-7D26-B642-A1BC-5BE810799643}" type="parTrans" cxnId="{479F1BD3-651A-DF49-AD99-BB0286BAB0B6}">
      <dgm:prSet/>
      <dgm:spPr/>
      <dgm:t>
        <a:bodyPr/>
        <a:lstStyle/>
        <a:p>
          <a:endParaRPr lang="en-GB"/>
        </a:p>
      </dgm:t>
    </dgm:pt>
    <dgm:pt modelId="{05402A51-51DD-7244-BA6B-8B8B4B898A48}" type="sibTrans" cxnId="{479F1BD3-651A-DF49-AD99-BB0286BAB0B6}">
      <dgm:prSet/>
      <dgm:spPr/>
      <dgm:t>
        <a:bodyPr/>
        <a:lstStyle/>
        <a:p>
          <a:endParaRPr lang="en-GB"/>
        </a:p>
      </dgm:t>
    </dgm:pt>
    <dgm:pt modelId="{630351F9-C091-CE42-8E3B-6F4F9214DBFD}">
      <dgm:prSet/>
      <dgm:spPr>
        <a:solidFill>
          <a:srgbClr val="ED1556"/>
        </a:solidFill>
      </dgm:spPr>
      <dgm:t>
        <a:bodyPr/>
        <a:lstStyle/>
        <a:p>
          <a:pPr rtl="0"/>
          <a:r>
            <a:rPr lang="en-GB" dirty="0" smtClean="0"/>
            <a:t>Legitimate interest is also fundamental</a:t>
          </a:r>
          <a:endParaRPr lang="en-GB" dirty="0"/>
        </a:p>
      </dgm:t>
    </dgm:pt>
    <dgm:pt modelId="{56854507-C00E-B74C-B467-24922F887ED9}" type="parTrans" cxnId="{91AA511F-C6DD-3543-8848-F57E4BB04117}">
      <dgm:prSet/>
      <dgm:spPr/>
      <dgm:t>
        <a:bodyPr/>
        <a:lstStyle/>
        <a:p>
          <a:endParaRPr lang="en-GB"/>
        </a:p>
      </dgm:t>
    </dgm:pt>
    <dgm:pt modelId="{FBD69EE4-2E2B-2A4F-88C1-9A79303D8E9D}" type="sibTrans" cxnId="{91AA511F-C6DD-3543-8848-F57E4BB04117}">
      <dgm:prSet/>
      <dgm:spPr/>
      <dgm:t>
        <a:bodyPr/>
        <a:lstStyle/>
        <a:p>
          <a:endParaRPr lang="en-GB"/>
        </a:p>
      </dgm:t>
    </dgm:pt>
    <dgm:pt modelId="{72FF8DC4-27B0-D44B-85A1-B41EA268601A}">
      <dgm:prSet/>
      <dgm:spPr>
        <a:solidFill>
          <a:srgbClr val="ED1556"/>
        </a:solidFill>
      </dgm:spPr>
      <dgm:t>
        <a:bodyPr/>
        <a:lstStyle/>
        <a:p>
          <a:pPr rtl="0"/>
          <a:r>
            <a:rPr lang="en-GB" dirty="0" smtClean="0"/>
            <a:t>Signals that the Home Organisation and Service Provider are aware of the legal requirements</a:t>
          </a:r>
          <a:endParaRPr lang="en-GB" dirty="0"/>
        </a:p>
      </dgm:t>
    </dgm:pt>
    <dgm:pt modelId="{0C163156-3C1A-6743-ADBC-376BE2828108}" type="parTrans" cxnId="{6EBAACDF-3988-D841-9CF4-A43C2EFD8293}">
      <dgm:prSet/>
      <dgm:spPr/>
      <dgm:t>
        <a:bodyPr/>
        <a:lstStyle/>
        <a:p>
          <a:endParaRPr lang="en-GB"/>
        </a:p>
      </dgm:t>
    </dgm:pt>
    <dgm:pt modelId="{A4111692-0897-8548-9A08-54F53F0129DC}" type="sibTrans" cxnId="{6EBAACDF-3988-D841-9CF4-A43C2EFD8293}">
      <dgm:prSet/>
      <dgm:spPr/>
      <dgm:t>
        <a:bodyPr/>
        <a:lstStyle/>
        <a:p>
          <a:endParaRPr lang="en-GB"/>
        </a:p>
      </dgm:t>
    </dgm:pt>
    <dgm:pt modelId="{E529536F-2465-C146-A838-BBABB1C0BA7B}">
      <dgm:prSet/>
      <dgm:spPr>
        <a:solidFill>
          <a:srgbClr val="ED1556"/>
        </a:solidFill>
      </dgm:spPr>
      <dgm:t>
        <a:bodyPr/>
        <a:lstStyle/>
        <a:p>
          <a:pPr rtl="0"/>
          <a:r>
            <a:rPr lang="en-GB" dirty="0" smtClean="0"/>
            <a:t>Based on Directive 95/46/EC 1995</a:t>
          </a:r>
          <a:endParaRPr lang="en-GB" dirty="0"/>
        </a:p>
      </dgm:t>
    </dgm:pt>
    <dgm:pt modelId="{379E11B0-4605-5648-916A-16F761924E90}" type="parTrans" cxnId="{C5E3D8F4-CA62-8B49-A09A-EFC165C1519F}">
      <dgm:prSet/>
      <dgm:spPr/>
      <dgm:t>
        <a:bodyPr/>
        <a:lstStyle/>
        <a:p>
          <a:endParaRPr lang="en-GB"/>
        </a:p>
      </dgm:t>
    </dgm:pt>
    <dgm:pt modelId="{B48534F1-B2ED-6546-9E92-FC69A55C31EF}" type="sibTrans" cxnId="{C5E3D8F4-CA62-8B49-A09A-EFC165C1519F}">
      <dgm:prSet/>
      <dgm:spPr/>
      <dgm:t>
        <a:bodyPr/>
        <a:lstStyle/>
        <a:p>
          <a:endParaRPr lang="en-GB"/>
        </a:p>
      </dgm:t>
    </dgm:pt>
    <dgm:pt modelId="{D15CC90D-D075-6C4E-961B-A0EF4F3ED588}">
      <dgm:prSet/>
      <dgm:spPr>
        <a:solidFill>
          <a:srgbClr val="003F5E"/>
        </a:solidFill>
      </dgm:spPr>
      <dgm:t>
        <a:bodyPr/>
        <a:lstStyle/>
        <a:p>
          <a:pPr rtl="0"/>
          <a:r>
            <a:rPr lang="en-GB" dirty="0" smtClean="0"/>
            <a:t>Check with your Federation Operator for advice on which best suits your needs</a:t>
          </a:r>
          <a:endParaRPr lang="en-GB" dirty="0"/>
        </a:p>
      </dgm:t>
    </dgm:pt>
    <dgm:pt modelId="{BB5C1307-A8A8-DF46-9E33-BDC94B8837B6}" type="parTrans" cxnId="{A0FDC5FB-F859-264E-8380-18151D55B60C}">
      <dgm:prSet/>
      <dgm:spPr/>
      <dgm:t>
        <a:bodyPr/>
        <a:lstStyle/>
        <a:p>
          <a:endParaRPr lang="en-GB"/>
        </a:p>
      </dgm:t>
    </dgm:pt>
    <dgm:pt modelId="{1EEB5FC2-E906-1E46-B1C8-E87D19694356}" type="sibTrans" cxnId="{A0FDC5FB-F859-264E-8380-18151D55B60C}">
      <dgm:prSet/>
      <dgm:spPr/>
      <dgm:t>
        <a:bodyPr/>
        <a:lstStyle/>
        <a:p>
          <a:endParaRPr lang="en-GB"/>
        </a:p>
      </dgm:t>
    </dgm:pt>
    <dgm:pt modelId="{2E57C3F7-CBCB-B544-B211-EBC728BCA7E0}" type="pres">
      <dgm:prSet presAssocID="{1B00D766-B0DB-2D49-AB1E-CF67C8C23377}" presName="diagram" presStyleCnt="0">
        <dgm:presLayoutVars>
          <dgm:dir/>
          <dgm:resizeHandles val="exact"/>
        </dgm:presLayoutVars>
      </dgm:prSet>
      <dgm:spPr/>
      <dgm:t>
        <a:bodyPr/>
        <a:lstStyle/>
        <a:p>
          <a:endParaRPr lang="en-GB"/>
        </a:p>
      </dgm:t>
    </dgm:pt>
    <dgm:pt modelId="{0D904A41-7DB8-D043-A2DF-4E9F79B7EC27}" type="pres">
      <dgm:prSet presAssocID="{A80F370D-4200-E947-BB37-CBDD70265B69}" presName="node" presStyleLbl="node1" presStyleIdx="0" presStyleCnt="5">
        <dgm:presLayoutVars>
          <dgm:bulletEnabled val="1"/>
        </dgm:presLayoutVars>
      </dgm:prSet>
      <dgm:spPr/>
      <dgm:t>
        <a:bodyPr/>
        <a:lstStyle/>
        <a:p>
          <a:endParaRPr lang="en-GB"/>
        </a:p>
      </dgm:t>
    </dgm:pt>
    <dgm:pt modelId="{4E8D4ECA-9D7F-C844-9AC0-9D0B10EE74ED}" type="pres">
      <dgm:prSet presAssocID="{89429B05-3D6D-7B4F-B6B0-7439C2366B6E}" presName="sibTrans" presStyleCnt="0"/>
      <dgm:spPr/>
    </dgm:pt>
    <dgm:pt modelId="{F651694F-96AB-D34C-AB9C-D7B5DEA5ABF3}" type="pres">
      <dgm:prSet presAssocID="{0FBFD7C9-7CA9-D744-B8FE-C1ED857BE439}" presName="node" presStyleLbl="node1" presStyleIdx="1" presStyleCnt="5">
        <dgm:presLayoutVars>
          <dgm:bulletEnabled val="1"/>
        </dgm:presLayoutVars>
      </dgm:prSet>
      <dgm:spPr/>
      <dgm:t>
        <a:bodyPr/>
        <a:lstStyle/>
        <a:p>
          <a:endParaRPr lang="en-GB"/>
        </a:p>
      </dgm:t>
    </dgm:pt>
    <dgm:pt modelId="{1C9A48EC-C0A8-1849-84A6-BDC28F277FAE}" type="pres">
      <dgm:prSet presAssocID="{B6D2C989-48C7-4746-8857-86621DF25E78}" presName="sibTrans" presStyleCnt="0"/>
      <dgm:spPr/>
    </dgm:pt>
    <dgm:pt modelId="{67C43140-9CA9-7F41-BB26-66A6D3B4EA03}" type="pres">
      <dgm:prSet presAssocID="{D15CC90D-D075-6C4E-961B-A0EF4F3ED588}" presName="node" presStyleLbl="node1" presStyleIdx="2" presStyleCnt="5">
        <dgm:presLayoutVars>
          <dgm:bulletEnabled val="1"/>
        </dgm:presLayoutVars>
      </dgm:prSet>
      <dgm:spPr/>
      <dgm:t>
        <a:bodyPr/>
        <a:lstStyle/>
        <a:p>
          <a:endParaRPr lang="en-GB"/>
        </a:p>
      </dgm:t>
    </dgm:pt>
    <dgm:pt modelId="{A5DD2B3B-7A63-4345-A4CC-2A3A20537867}" type="pres">
      <dgm:prSet presAssocID="{1EEB5FC2-E906-1E46-B1C8-E87D19694356}" presName="sibTrans" presStyleCnt="0"/>
      <dgm:spPr/>
    </dgm:pt>
    <dgm:pt modelId="{C3D9C9DF-AE76-2A4B-91B9-31B2C073ED81}" type="pres">
      <dgm:prSet presAssocID="{315EDF75-7D84-1E4A-BD3B-A670A5B36078}" presName="node" presStyleLbl="node1" presStyleIdx="3" presStyleCnt="5" custScaleX="143442">
        <dgm:presLayoutVars>
          <dgm:bulletEnabled val="1"/>
        </dgm:presLayoutVars>
      </dgm:prSet>
      <dgm:spPr/>
      <dgm:t>
        <a:bodyPr/>
        <a:lstStyle/>
        <a:p>
          <a:endParaRPr lang="en-GB"/>
        </a:p>
      </dgm:t>
    </dgm:pt>
    <dgm:pt modelId="{3D2497EE-58B4-CE4F-8998-A34CC53BB4BC}" type="pres">
      <dgm:prSet presAssocID="{1C976946-8C85-7946-AE08-1B12265479C8}" presName="sibTrans" presStyleCnt="0"/>
      <dgm:spPr/>
    </dgm:pt>
    <dgm:pt modelId="{80401E5E-DE2B-324A-BE9D-28F296858B0A}" type="pres">
      <dgm:prSet presAssocID="{D1B5BF31-C03A-E44D-ACAA-BC500D9F2E58}" presName="node" presStyleLbl="node1" presStyleIdx="4" presStyleCnt="5" custScaleX="144869">
        <dgm:presLayoutVars>
          <dgm:bulletEnabled val="1"/>
        </dgm:presLayoutVars>
      </dgm:prSet>
      <dgm:spPr/>
      <dgm:t>
        <a:bodyPr/>
        <a:lstStyle/>
        <a:p>
          <a:endParaRPr lang="en-GB"/>
        </a:p>
      </dgm:t>
    </dgm:pt>
  </dgm:ptLst>
  <dgm:cxnLst>
    <dgm:cxn modelId="{6EBAACDF-3988-D841-9CF4-A43C2EFD8293}" srcId="{D1B5BF31-C03A-E44D-ACAA-BC500D9F2E58}" destId="{72FF8DC4-27B0-D44B-85A1-B41EA268601A}" srcOrd="1" destOrd="0" parTransId="{0C163156-3C1A-6743-ADBC-376BE2828108}" sibTransId="{A4111692-0897-8548-9A08-54F53F0129DC}"/>
    <dgm:cxn modelId="{D7857835-8639-41AF-AF7E-2A66BA384280}" type="presOf" srcId="{630351F9-C091-CE42-8E3B-6F4F9214DBFD}" destId="{80401E5E-DE2B-324A-BE9D-28F296858B0A}" srcOrd="0" destOrd="1" presId="urn:microsoft.com/office/officeart/2005/8/layout/default"/>
    <dgm:cxn modelId="{C5E3D8F4-CA62-8B49-A09A-EFC165C1519F}" srcId="{D1B5BF31-C03A-E44D-ACAA-BC500D9F2E58}" destId="{E529536F-2465-C146-A838-BBABB1C0BA7B}" srcOrd="2" destOrd="0" parTransId="{379E11B0-4605-5648-916A-16F761924E90}" sibTransId="{B48534F1-B2ED-6546-9E92-FC69A55C31EF}"/>
    <dgm:cxn modelId="{AB504371-7323-4D19-9F99-8BE9B7E48655}" type="presOf" srcId="{1B00D766-B0DB-2D49-AB1E-CF67C8C23377}" destId="{2E57C3F7-CBCB-B544-B211-EBC728BCA7E0}" srcOrd="0" destOrd="0" presId="urn:microsoft.com/office/officeart/2005/8/layout/default"/>
    <dgm:cxn modelId="{479F1BD3-651A-DF49-AD99-BB0286BAB0B6}" srcId="{1B00D766-B0DB-2D49-AB1E-CF67C8C23377}" destId="{D1B5BF31-C03A-E44D-ACAA-BC500D9F2E58}" srcOrd="4" destOrd="0" parTransId="{AE0EF761-7D26-B642-A1BC-5BE810799643}" sibTransId="{05402A51-51DD-7244-BA6B-8B8B4B898A48}"/>
    <dgm:cxn modelId="{A2E9EEF9-3793-48BF-93E5-ED50BF16F4B6}" type="presOf" srcId="{9FB80077-1AE5-F84E-AA23-7A86D1A5B623}" destId="{C3D9C9DF-AE76-2A4B-91B9-31B2C073ED81}" srcOrd="0" destOrd="1" presId="urn:microsoft.com/office/officeart/2005/8/layout/default"/>
    <dgm:cxn modelId="{EEDD44B2-BA0F-4D84-965F-807EAE7F4ADB}" type="presOf" srcId="{D1B5BF31-C03A-E44D-ACAA-BC500D9F2E58}" destId="{80401E5E-DE2B-324A-BE9D-28F296858B0A}" srcOrd="0" destOrd="0" presId="urn:microsoft.com/office/officeart/2005/8/layout/default"/>
    <dgm:cxn modelId="{FB6F3154-55CF-4CB9-A165-D4F3FA62FB33}" type="presOf" srcId="{0FBFD7C9-7CA9-D744-B8FE-C1ED857BE439}" destId="{F651694F-96AB-D34C-AB9C-D7B5DEA5ABF3}" srcOrd="0" destOrd="0" presId="urn:microsoft.com/office/officeart/2005/8/layout/default"/>
    <dgm:cxn modelId="{C7E97861-9669-4882-A949-6FFE2D0CF1C0}" type="presOf" srcId="{B4C6B34A-B689-6D48-9D72-B6E305CFCAFA}" destId="{C3D9C9DF-AE76-2A4B-91B9-31B2C073ED81}" srcOrd="0" destOrd="2" presId="urn:microsoft.com/office/officeart/2005/8/layout/default"/>
    <dgm:cxn modelId="{DC2436C0-32DA-7A4C-BD94-CFE6E3F9F18F}" srcId="{315EDF75-7D84-1E4A-BD3B-A670A5B36078}" destId="{9FB80077-1AE5-F84E-AA23-7A86D1A5B623}" srcOrd="0" destOrd="0" parTransId="{05123EE6-9475-8741-8D63-18A20359E635}" sibTransId="{CDA8121C-0C08-1740-BE39-B6F31AA33644}"/>
    <dgm:cxn modelId="{986C8F37-97D8-CF46-BA53-73D0B76A9679}" srcId="{315EDF75-7D84-1E4A-BD3B-A670A5B36078}" destId="{072C310D-9B5A-8E4C-8867-74B1B955ACAA}" srcOrd="2" destOrd="0" parTransId="{7692498E-40D6-E04A-BD82-44E0BA310564}" sibTransId="{6DBFC1F1-3741-9849-BFFC-22DC70122CAD}"/>
    <dgm:cxn modelId="{A0FDC5FB-F859-264E-8380-18151D55B60C}" srcId="{1B00D766-B0DB-2D49-AB1E-CF67C8C23377}" destId="{D15CC90D-D075-6C4E-961B-A0EF4F3ED588}" srcOrd="2" destOrd="0" parTransId="{BB5C1307-A8A8-DF46-9E33-BDC94B8837B6}" sibTransId="{1EEB5FC2-E906-1E46-B1C8-E87D19694356}"/>
    <dgm:cxn modelId="{9A3300BE-22F1-4253-9D31-94D1537BEFD2}" type="presOf" srcId="{E529536F-2465-C146-A838-BBABB1C0BA7B}" destId="{80401E5E-DE2B-324A-BE9D-28F296858B0A}" srcOrd="0" destOrd="3" presId="urn:microsoft.com/office/officeart/2005/8/layout/default"/>
    <dgm:cxn modelId="{65E7AF59-171D-5240-B450-4ECEFA87F61B}" srcId="{1B00D766-B0DB-2D49-AB1E-CF67C8C23377}" destId="{0FBFD7C9-7CA9-D744-B8FE-C1ED857BE439}" srcOrd="1" destOrd="0" parTransId="{99BCCEE2-1468-9441-AD9C-59272E5E91BF}" sibTransId="{B6D2C989-48C7-4746-8857-86621DF25E78}"/>
    <dgm:cxn modelId="{C5A83431-8BB9-4C95-A081-E19890EDD7EE}" type="presOf" srcId="{072C310D-9B5A-8E4C-8867-74B1B955ACAA}" destId="{C3D9C9DF-AE76-2A4B-91B9-31B2C073ED81}" srcOrd="0" destOrd="3" presId="urn:microsoft.com/office/officeart/2005/8/layout/default"/>
    <dgm:cxn modelId="{3E3784B9-4166-5B48-A9C2-77ED2B118E6A}" srcId="{1B00D766-B0DB-2D49-AB1E-CF67C8C23377}" destId="{A80F370D-4200-E947-BB37-CBDD70265B69}" srcOrd="0" destOrd="0" parTransId="{6A611399-7C99-9745-8071-BEFD502BF447}" sibTransId="{89429B05-3D6D-7B4F-B6B0-7439C2366B6E}"/>
    <dgm:cxn modelId="{B124F270-71D9-40D5-B16C-BAC6BAC771E3}" type="presOf" srcId="{315EDF75-7D84-1E4A-BD3B-A670A5B36078}" destId="{C3D9C9DF-AE76-2A4B-91B9-31B2C073ED81}" srcOrd="0" destOrd="0" presId="urn:microsoft.com/office/officeart/2005/8/layout/default"/>
    <dgm:cxn modelId="{5680E745-7605-C64B-A950-C928017CF237}" srcId="{315EDF75-7D84-1E4A-BD3B-A670A5B36078}" destId="{B4C6B34A-B689-6D48-9D72-B6E305CFCAFA}" srcOrd="1" destOrd="0" parTransId="{855B3309-F7E3-D243-BF2E-F2924B79C1FB}" sibTransId="{0A35737E-7FD5-384F-AA64-E2D45F5F3CA2}"/>
    <dgm:cxn modelId="{D7C5B24B-09B2-4062-8ED5-180D7974E4CE}" type="presOf" srcId="{D15CC90D-D075-6C4E-961B-A0EF4F3ED588}" destId="{67C43140-9CA9-7F41-BB26-66A6D3B4EA03}" srcOrd="0" destOrd="0" presId="urn:microsoft.com/office/officeart/2005/8/layout/default"/>
    <dgm:cxn modelId="{91AA511F-C6DD-3543-8848-F57E4BB04117}" srcId="{D1B5BF31-C03A-E44D-ACAA-BC500D9F2E58}" destId="{630351F9-C091-CE42-8E3B-6F4F9214DBFD}" srcOrd="0" destOrd="0" parTransId="{56854507-C00E-B74C-B467-24922F887ED9}" sibTransId="{FBD69EE4-2E2B-2A4F-88C1-9A79303D8E9D}"/>
    <dgm:cxn modelId="{84C016C3-6A38-4F99-A1EB-A2EC876D4CE7}" type="presOf" srcId="{A80F370D-4200-E947-BB37-CBDD70265B69}" destId="{0D904A41-7DB8-D043-A2DF-4E9F79B7EC27}" srcOrd="0" destOrd="0" presId="urn:microsoft.com/office/officeart/2005/8/layout/default"/>
    <dgm:cxn modelId="{5B8CEB1C-E31C-104E-8E6E-FA03644A9AEF}" srcId="{1B00D766-B0DB-2D49-AB1E-CF67C8C23377}" destId="{315EDF75-7D84-1E4A-BD3B-A670A5B36078}" srcOrd="3" destOrd="0" parTransId="{18F121CD-328E-A54D-922B-AAB43E0AEFAE}" sibTransId="{1C976946-8C85-7946-AE08-1B12265479C8}"/>
    <dgm:cxn modelId="{1600CFF4-5BD0-487C-8195-CD49EA9BC36E}" type="presOf" srcId="{72FF8DC4-27B0-D44B-85A1-B41EA268601A}" destId="{80401E5E-DE2B-324A-BE9D-28F296858B0A}" srcOrd="0" destOrd="2" presId="urn:microsoft.com/office/officeart/2005/8/layout/default"/>
    <dgm:cxn modelId="{764CE164-9416-43FD-B4A5-63BE38851687}" type="presParOf" srcId="{2E57C3F7-CBCB-B544-B211-EBC728BCA7E0}" destId="{0D904A41-7DB8-D043-A2DF-4E9F79B7EC27}" srcOrd="0" destOrd="0" presId="urn:microsoft.com/office/officeart/2005/8/layout/default"/>
    <dgm:cxn modelId="{F72891D0-2F28-48C7-969D-227A7B3A94B3}" type="presParOf" srcId="{2E57C3F7-CBCB-B544-B211-EBC728BCA7E0}" destId="{4E8D4ECA-9D7F-C844-9AC0-9D0B10EE74ED}" srcOrd="1" destOrd="0" presId="urn:microsoft.com/office/officeart/2005/8/layout/default"/>
    <dgm:cxn modelId="{D3776B41-FECF-4D64-94A9-1D2E9E9C488C}" type="presParOf" srcId="{2E57C3F7-CBCB-B544-B211-EBC728BCA7E0}" destId="{F651694F-96AB-D34C-AB9C-D7B5DEA5ABF3}" srcOrd="2" destOrd="0" presId="urn:microsoft.com/office/officeart/2005/8/layout/default"/>
    <dgm:cxn modelId="{C5BFC80D-CE05-4224-877A-D2EB52B21F22}" type="presParOf" srcId="{2E57C3F7-CBCB-B544-B211-EBC728BCA7E0}" destId="{1C9A48EC-C0A8-1849-84A6-BDC28F277FAE}" srcOrd="3" destOrd="0" presId="urn:microsoft.com/office/officeart/2005/8/layout/default"/>
    <dgm:cxn modelId="{6A15D547-55DF-472A-99DF-C3DF52E53299}" type="presParOf" srcId="{2E57C3F7-CBCB-B544-B211-EBC728BCA7E0}" destId="{67C43140-9CA9-7F41-BB26-66A6D3B4EA03}" srcOrd="4" destOrd="0" presId="urn:microsoft.com/office/officeart/2005/8/layout/default"/>
    <dgm:cxn modelId="{28E1FAD4-04F4-409F-BA7B-8B8F571CA2AB}" type="presParOf" srcId="{2E57C3F7-CBCB-B544-B211-EBC728BCA7E0}" destId="{A5DD2B3B-7A63-4345-A4CC-2A3A20537867}" srcOrd="5" destOrd="0" presId="urn:microsoft.com/office/officeart/2005/8/layout/default"/>
    <dgm:cxn modelId="{A686AA0C-9868-4C05-8742-E5A62B2AFA09}" type="presParOf" srcId="{2E57C3F7-CBCB-B544-B211-EBC728BCA7E0}" destId="{C3D9C9DF-AE76-2A4B-91B9-31B2C073ED81}" srcOrd="6" destOrd="0" presId="urn:microsoft.com/office/officeart/2005/8/layout/default"/>
    <dgm:cxn modelId="{9017FF68-22CE-4316-BD05-2012A3783BFF}" type="presParOf" srcId="{2E57C3F7-CBCB-B544-B211-EBC728BCA7E0}" destId="{3D2497EE-58B4-CE4F-8998-A34CC53BB4BC}" srcOrd="7" destOrd="0" presId="urn:microsoft.com/office/officeart/2005/8/layout/default"/>
    <dgm:cxn modelId="{416B1688-31E9-49FC-95BF-833DCEBDD3D2}" type="presParOf" srcId="{2E57C3F7-CBCB-B544-B211-EBC728BCA7E0}" destId="{80401E5E-DE2B-324A-BE9D-28F296858B0A}"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917C93C-2FA7-43AA-8C02-8CF85EEBE93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it-IT"/>
        </a:p>
      </dgm:t>
    </dgm:pt>
    <dgm:pt modelId="{E0E6B2B8-034A-466B-BF36-723AF1FA924F}">
      <dgm:prSet phldrT="[Testo]"/>
      <dgm:spPr/>
      <dgm:t>
        <a:bodyPr/>
        <a:lstStyle/>
        <a:p>
          <a:r>
            <a:rPr lang="en-GB" noProof="0" dirty="0" smtClean="0"/>
            <a:t>Institutional Directory</a:t>
          </a:r>
          <a:br>
            <a:rPr lang="en-GB" noProof="0" dirty="0" smtClean="0"/>
          </a:br>
          <a:r>
            <a:rPr lang="en-GB" noProof="0" dirty="0" smtClean="0"/>
            <a:t>(LDAP/AD)</a:t>
          </a:r>
          <a:endParaRPr lang="en-GB" noProof="0" dirty="0"/>
        </a:p>
      </dgm:t>
    </dgm:pt>
    <dgm:pt modelId="{87BFE634-062E-4242-A8DF-39468C958806}" type="parTrans" cxnId="{52926AD5-EECB-491C-BE03-8C56EE70D6D8}">
      <dgm:prSet/>
      <dgm:spPr/>
      <dgm:t>
        <a:bodyPr/>
        <a:lstStyle/>
        <a:p>
          <a:endParaRPr lang="it-IT"/>
        </a:p>
      </dgm:t>
    </dgm:pt>
    <dgm:pt modelId="{AF417EE5-BCEF-40D0-A2CD-7CC20B879187}" type="sibTrans" cxnId="{52926AD5-EECB-491C-BE03-8C56EE70D6D8}">
      <dgm:prSet/>
      <dgm:spPr/>
      <dgm:t>
        <a:bodyPr/>
        <a:lstStyle/>
        <a:p>
          <a:endParaRPr lang="it-IT"/>
        </a:p>
      </dgm:t>
    </dgm:pt>
    <dgm:pt modelId="{624617DB-E6B3-4D33-8FE2-D2D70484E68D}">
      <dgm:prSet phldrT="[Testo]"/>
      <dgm:spPr/>
      <dgm:t>
        <a:bodyPr/>
        <a:lstStyle/>
        <a:p>
          <a:r>
            <a:rPr lang="en-GB" noProof="0" dirty="0" smtClean="0"/>
            <a:t>Stores institutional user in compliance with the directory schemas. Attributes values are not always populated.</a:t>
          </a:r>
          <a:endParaRPr lang="en-GB" noProof="0" dirty="0"/>
        </a:p>
      </dgm:t>
    </dgm:pt>
    <dgm:pt modelId="{843E9ED7-0ECC-42E4-A011-DD9DAB5C7E8C}" type="parTrans" cxnId="{5A23A4AA-B9C1-47B2-AA0C-D0FE166F1027}">
      <dgm:prSet/>
      <dgm:spPr/>
      <dgm:t>
        <a:bodyPr/>
        <a:lstStyle/>
        <a:p>
          <a:endParaRPr lang="it-IT"/>
        </a:p>
      </dgm:t>
    </dgm:pt>
    <dgm:pt modelId="{E7E060B9-AAF6-48EC-B273-140268050007}" type="sibTrans" cxnId="{5A23A4AA-B9C1-47B2-AA0C-D0FE166F1027}">
      <dgm:prSet/>
      <dgm:spPr/>
      <dgm:t>
        <a:bodyPr/>
        <a:lstStyle/>
        <a:p>
          <a:endParaRPr lang="it-IT"/>
        </a:p>
      </dgm:t>
    </dgm:pt>
    <dgm:pt modelId="{7318A33E-3686-4881-A75E-BC65B188DE50}">
      <dgm:prSet phldrT="[Testo]"/>
      <dgm:spPr/>
      <dgm:t>
        <a:bodyPr/>
        <a:lstStyle/>
        <a:p>
          <a:r>
            <a:rPr lang="en-GB" noProof="0" dirty="0" smtClean="0"/>
            <a:t>IDP Attribute Definition</a:t>
          </a:r>
          <a:endParaRPr lang="en-GB" noProof="0" dirty="0"/>
        </a:p>
      </dgm:t>
    </dgm:pt>
    <dgm:pt modelId="{E9007EAC-CD36-4CBA-8D8F-98BDD1666A51}" type="parTrans" cxnId="{92AC64A6-7D56-491E-8673-B04C44DF50B2}">
      <dgm:prSet/>
      <dgm:spPr/>
      <dgm:t>
        <a:bodyPr/>
        <a:lstStyle/>
        <a:p>
          <a:endParaRPr lang="it-IT"/>
        </a:p>
      </dgm:t>
    </dgm:pt>
    <dgm:pt modelId="{554F7BAD-2A36-444C-A0EF-32C3D0BDAF92}" type="sibTrans" cxnId="{92AC64A6-7D56-491E-8673-B04C44DF50B2}">
      <dgm:prSet/>
      <dgm:spPr/>
      <dgm:t>
        <a:bodyPr/>
        <a:lstStyle/>
        <a:p>
          <a:endParaRPr lang="it-IT"/>
        </a:p>
      </dgm:t>
    </dgm:pt>
    <dgm:pt modelId="{BAC287E0-F34D-4752-9E98-2F859E0B3ABB}">
      <dgm:prSet phldrT="[Testo]"/>
      <dgm:spPr/>
      <dgm:t>
        <a:bodyPr/>
        <a:lstStyle/>
        <a:p>
          <a:r>
            <a:rPr lang="en-GB" noProof="0" dirty="0" smtClean="0"/>
            <a:t>Maps user info provided by the Institutional Directory on specific Attributes</a:t>
          </a:r>
          <a:endParaRPr lang="en-GB" noProof="0" dirty="0"/>
        </a:p>
      </dgm:t>
    </dgm:pt>
    <dgm:pt modelId="{BDBE3C43-9B9B-444A-869F-27AA63901DBB}" type="parTrans" cxnId="{425F52CE-0E08-4600-98E3-C0C105503028}">
      <dgm:prSet/>
      <dgm:spPr/>
      <dgm:t>
        <a:bodyPr/>
        <a:lstStyle/>
        <a:p>
          <a:endParaRPr lang="it-IT"/>
        </a:p>
      </dgm:t>
    </dgm:pt>
    <dgm:pt modelId="{E25D4B01-AC0B-4E65-8337-5F0B53F0B8EF}" type="sibTrans" cxnId="{425F52CE-0E08-4600-98E3-C0C105503028}">
      <dgm:prSet/>
      <dgm:spPr/>
      <dgm:t>
        <a:bodyPr/>
        <a:lstStyle/>
        <a:p>
          <a:endParaRPr lang="it-IT"/>
        </a:p>
      </dgm:t>
    </dgm:pt>
    <dgm:pt modelId="{A9E6AA8D-77BB-4E13-8F05-9857E3642152}">
      <dgm:prSet phldrT="[Testo]"/>
      <dgm:spPr/>
      <dgm:t>
        <a:bodyPr/>
        <a:lstStyle/>
        <a:p>
          <a:r>
            <a:rPr lang="en-GB" noProof="0" dirty="0" smtClean="0"/>
            <a:t>IDP Attribute Filter</a:t>
          </a:r>
          <a:endParaRPr lang="en-GB" noProof="0" dirty="0"/>
        </a:p>
      </dgm:t>
    </dgm:pt>
    <dgm:pt modelId="{E139C306-33A2-42E9-B99F-38DF9F177403}" type="parTrans" cxnId="{4F0BEC1B-F42A-4193-8404-2B768D5535DB}">
      <dgm:prSet/>
      <dgm:spPr/>
      <dgm:t>
        <a:bodyPr/>
        <a:lstStyle/>
        <a:p>
          <a:endParaRPr lang="it-IT"/>
        </a:p>
      </dgm:t>
    </dgm:pt>
    <dgm:pt modelId="{EBBBCC52-9791-4991-A124-FB2A8119DDCC}" type="sibTrans" cxnId="{4F0BEC1B-F42A-4193-8404-2B768D5535DB}">
      <dgm:prSet/>
      <dgm:spPr/>
      <dgm:t>
        <a:bodyPr/>
        <a:lstStyle/>
        <a:p>
          <a:endParaRPr lang="it-IT"/>
        </a:p>
      </dgm:t>
    </dgm:pt>
    <dgm:pt modelId="{2CD03D6F-2B29-44E6-AE4A-A37866EE08CD}">
      <dgm:prSet phldrT="[Testo]"/>
      <dgm:spPr/>
      <dgm:t>
        <a:bodyPr/>
        <a:lstStyle/>
        <a:p>
          <a:r>
            <a:rPr lang="en-GB" noProof="0" dirty="0" smtClean="0"/>
            <a:t>Decide to whom release the attributes</a:t>
          </a:r>
          <a:endParaRPr lang="en-GB" noProof="0" dirty="0"/>
        </a:p>
      </dgm:t>
    </dgm:pt>
    <dgm:pt modelId="{B5A3CCD2-D93C-407D-9D52-305507A19443}" type="parTrans" cxnId="{D7B574B0-C0B1-4A99-BDDC-D24473BB38F5}">
      <dgm:prSet/>
      <dgm:spPr/>
      <dgm:t>
        <a:bodyPr/>
        <a:lstStyle/>
        <a:p>
          <a:endParaRPr lang="it-IT"/>
        </a:p>
      </dgm:t>
    </dgm:pt>
    <dgm:pt modelId="{DFFD3F6A-806B-46FB-8755-05E495009E79}" type="sibTrans" cxnId="{D7B574B0-C0B1-4A99-BDDC-D24473BB38F5}">
      <dgm:prSet/>
      <dgm:spPr/>
      <dgm:t>
        <a:bodyPr/>
        <a:lstStyle/>
        <a:p>
          <a:endParaRPr lang="it-IT"/>
        </a:p>
      </dgm:t>
    </dgm:pt>
    <dgm:pt modelId="{AC25793C-9CFE-43C2-A7D3-53538DC5D11D}" type="pres">
      <dgm:prSet presAssocID="{8917C93C-2FA7-43AA-8C02-8CF85EEBE93E}" presName="rootnode" presStyleCnt="0">
        <dgm:presLayoutVars>
          <dgm:chMax/>
          <dgm:chPref/>
          <dgm:dir/>
          <dgm:animLvl val="lvl"/>
        </dgm:presLayoutVars>
      </dgm:prSet>
      <dgm:spPr/>
      <dgm:t>
        <a:bodyPr/>
        <a:lstStyle/>
        <a:p>
          <a:endParaRPr lang="it-IT"/>
        </a:p>
      </dgm:t>
    </dgm:pt>
    <dgm:pt modelId="{ED70446B-F4FC-4057-AF0B-03DB0764BC8A}" type="pres">
      <dgm:prSet presAssocID="{E0E6B2B8-034A-466B-BF36-723AF1FA924F}" presName="composite" presStyleCnt="0"/>
      <dgm:spPr/>
    </dgm:pt>
    <dgm:pt modelId="{87869D77-BBC1-4DFB-A5C5-A001D87760EC}" type="pres">
      <dgm:prSet presAssocID="{E0E6B2B8-034A-466B-BF36-723AF1FA924F}" presName="bentUpArrow1" presStyleLbl="alignImgPlace1" presStyleIdx="0" presStyleCnt="2"/>
      <dgm:spPr/>
    </dgm:pt>
    <dgm:pt modelId="{DBE7B8DF-2EFB-4B28-B93A-FCC068C6D548}" type="pres">
      <dgm:prSet presAssocID="{E0E6B2B8-034A-466B-BF36-723AF1FA924F}" presName="ParentText" presStyleLbl="node1" presStyleIdx="0" presStyleCnt="3">
        <dgm:presLayoutVars>
          <dgm:chMax val="1"/>
          <dgm:chPref val="1"/>
          <dgm:bulletEnabled val="1"/>
        </dgm:presLayoutVars>
      </dgm:prSet>
      <dgm:spPr/>
      <dgm:t>
        <a:bodyPr/>
        <a:lstStyle/>
        <a:p>
          <a:endParaRPr lang="it-IT"/>
        </a:p>
      </dgm:t>
    </dgm:pt>
    <dgm:pt modelId="{B54ECFCE-0853-41E0-8BB8-B00DE26CBDCB}" type="pres">
      <dgm:prSet presAssocID="{E0E6B2B8-034A-466B-BF36-723AF1FA924F}" presName="ChildText" presStyleLbl="revTx" presStyleIdx="0" presStyleCnt="3" custScaleX="234647" custLinFactNeighborX="72843" custLinFactNeighborY="-800">
        <dgm:presLayoutVars>
          <dgm:chMax val="0"/>
          <dgm:chPref val="0"/>
          <dgm:bulletEnabled val="1"/>
        </dgm:presLayoutVars>
      </dgm:prSet>
      <dgm:spPr/>
      <dgm:t>
        <a:bodyPr/>
        <a:lstStyle/>
        <a:p>
          <a:endParaRPr lang="it-IT"/>
        </a:p>
      </dgm:t>
    </dgm:pt>
    <dgm:pt modelId="{C616A293-3C2F-4796-9955-7B0FD9B29CA4}" type="pres">
      <dgm:prSet presAssocID="{AF417EE5-BCEF-40D0-A2CD-7CC20B879187}" presName="sibTrans" presStyleCnt="0"/>
      <dgm:spPr/>
    </dgm:pt>
    <dgm:pt modelId="{10126B07-C240-454F-9AB2-9C752DCE6682}" type="pres">
      <dgm:prSet presAssocID="{7318A33E-3686-4881-A75E-BC65B188DE50}" presName="composite" presStyleCnt="0"/>
      <dgm:spPr/>
    </dgm:pt>
    <dgm:pt modelId="{58AEAD5F-AD9E-444E-BCE6-C1FBAA0E7F8C}" type="pres">
      <dgm:prSet presAssocID="{7318A33E-3686-4881-A75E-BC65B188DE50}" presName="bentUpArrow1" presStyleLbl="alignImgPlace1" presStyleIdx="1" presStyleCnt="2"/>
      <dgm:spPr/>
    </dgm:pt>
    <dgm:pt modelId="{134EF680-8F66-4AF7-970D-F19E7C682C99}" type="pres">
      <dgm:prSet presAssocID="{7318A33E-3686-4881-A75E-BC65B188DE50}" presName="ParentText" presStyleLbl="node1" presStyleIdx="1" presStyleCnt="3">
        <dgm:presLayoutVars>
          <dgm:chMax val="1"/>
          <dgm:chPref val="1"/>
          <dgm:bulletEnabled val="1"/>
        </dgm:presLayoutVars>
      </dgm:prSet>
      <dgm:spPr/>
      <dgm:t>
        <a:bodyPr/>
        <a:lstStyle/>
        <a:p>
          <a:endParaRPr lang="it-IT"/>
        </a:p>
      </dgm:t>
    </dgm:pt>
    <dgm:pt modelId="{7D5D5223-BABB-4519-AB76-050F0FE2B01F}" type="pres">
      <dgm:prSet presAssocID="{7318A33E-3686-4881-A75E-BC65B188DE50}" presName="ChildText" presStyleLbl="revTx" presStyleIdx="1" presStyleCnt="3" custScaleX="286818" custLinFactX="13311" custLinFactNeighborX="100000" custLinFactNeighborY="-800">
        <dgm:presLayoutVars>
          <dgm:chMax val="0"/>
          <dgm:chPref val="0"/>
          <dgm:bulletEnabled val="1"/>
        </dgm:presLayoutVars>
      </dgm:prSet>
      <dgm:spPr/>
      <dgm:t>
        <a:bodyPr/>
        <a:lstStyle/>
        <a:p>
          <a:endParaRPr lang="it-IT"/>
        </a:p>
      </dgm:t>
    </dgm:pt>
    <dgm:pt modelId="{B5F6CA39-227B-4DC9-8077-601A925CCAB6}" type="pres">
      <dgm:prSet presAssocID="{554F7BAD-2A36-444C-A0EF-32C3D0BDAF92}" presName="sibTrans" presStyleCnt="0"/>
      <dgm:spPr/>
    </dgm:pt>
    <dgm:pt modelId="{A305BF48-35FD-4178-BD5D-DFAE9CF96A4C}" type="pres">
      <dgm:prSet presAssocID="{A9E6AA8D-77BB-4E13-8F05-9857E3642152}" presName="composite" presStyleCnt="0"/>
      <dgm:spPr/>
    </dgm:pt>
    <dgm:pt modelId="{BD986D8C-DD13-4AC4-B88E-889720B70103}" type="pres">
      <dgm:prSet presAssocID="{A9E6AA8D-77BB-4E13-8F05-9857E3642152}" presName="ParentText" presStyleLbl="node1" presStyleIdx="2" presStyleCnt="3">
        <dgm:presLayoutVars>
          <dgm:chMax val="1"/>
          <dgm:chPref val="1"/>
          <dgm:bulletEnabled val="1"/>
        </dgm:presLayoutVars>
      </dgm:prSet>
      <dgm:spPr/>
      <dgm:t>
        <a:bodyPr/>
        <a:lstStyle/>
        <a:p>
          <a:endParaRPr lang="it-IT"/>
        </a:p>
      </dgm:t>
    </dgm:pt>
    <dgm:pt modelId="{9722EB4D-F4D9-4B27-9064-8B616B1BB11A}" type="pres">
      <dgm:prSet presAssocID="{A9E6AA8D-77BB-4E13-8F05-9857E3642152}" presName="FinalChildText" presStyleLbl="revTx" presStyleIdx="2" presStyleCnt="3" custScaleX="212099" custLinFactNeighborX="62259">
        <dgm:presLayoutVars>
          <dgm:chMax val="0"/>
          <dgm:chPref val="0"/>
          <dgm:bulletEnabled val="1"/>
        </dgm:presLayoutVars>
      </dgm:prSet>
      <dgm:spPr/>
      <dgm:t>
        <a:bodyPr/>
        <a:lstStyle/>
        <a:p>
          <a:endParaRPr lang="it-IT"/>
        </a:p>
      </dgm:t>
    </dgm:pt>
  </dgm:ptLst>
  <dgm:cxnLst>
    <dgm:cxn modelId="{92AC64A6-7D56-491E-8673-B04C44DF50B2}" srcId="{8917C93C-2FA7-43AA-8C02-8CF85EEBE93E}" destId="{7318A33E-3686-4881-A75E-BC65B188DE50}" srcOrd="1" destOrd="0" parTransId="{E9007EAC-CD36-4CBA-8D8F-98BDD1666A51}" sibTransId="{554F7BAD-2A36-444C-A0EF-32C3D0BDAF92}"/>
    <dgm:cxn modelId="{6775CB28-B39B-4C06-BBE9-D5DA32A13ACD}" type="presOf" srcId="{624617DB-E6B3-4D33-8FE2-D2D70484E68D}" destId="{B54ECFCE-0853-41E0-8BB8-B00DE26CBDCB}" srcOrd="0" destOrd="0" presId="urn:microsoft.com/office/officeart/2005/8/layout/StepDownProcess"/>
    <dgm:cxn modelId="{6A346FBA-704A-401B-AD54-AC741B9307D4}" type="presOf" srcId="{A9E6AA8D-77BB-4E13-8F05-9857E3642152}" destId="{BD986D8C-DD13-4AC4-B88E-889720B70103}" srcOrd="0" destOrd="0" presId="urn:microsoft.com/office/officeart/2005/8/layout/StepDownProcess"/>
    <dgm:cxn modelId="{52926AD5-EECB-491C-BE03-8C56EE70D6D8}" srcId="{8917C93C-2FA7-43AA-8C02-8CF85EEBE93E}" destId="{E0E6B2B8-034A-466B-BF36-723AF1FA924F}" srcOrd="0" destOrd="0" parTransId="{87BFE634-062E-4242-A8DF-39468C958806}" sibTransId="{AF417EE5-BCEF-40D0-A2CD-7CC20B879187}"/>
    <dgm:cxn modelId="{425F52CE-0E08-4600-98E3-C0C105503028}" srcId="{7318A33E-3686-4881-A75E-BC65B188DE50}" destId="{BAC287E0-F34D-4752-9E98-2F859E0B3ABB}" srcOrd="0" destOrd="0" parTransId="{BDBE3C43-9B9B-444A-869F-27AA63901DBB}" sibTransId="{E25D4B01-AC0B-4E65-8337-5F0B53F0B8EF}"/>
    <dgm:cxn modelId="{D7B574B0-C0B1-4A99-BDDC-D24473BB38F5}" srcId="{A9E6AA8D-77BB-4E13-8F05-9857E3642152}" destId="{2CD03D6F-2B29-44E6-AE4A-A37866EE08CD}" srcOrd="0" destOrd="0" parTransId="{B5A3CCD2-D93C-407D-9D52-305507A19443}" sibTransId="{DFFD3F6A-806B-46FB-8755-05E495009E79}"/>
    <dgm:cxn modelId="{34561F4C-A810-4B68-BF5B-49BF9E47A84B}" type="presOf" srcId="{7318A33E-3686-4881-A75E-BC65B188DE50}" destId="{134EF680-8F66-4AF7-970D-F19E7C682C99}" srcOrd="0" destOrd="0" presId="urn:microsoft.com/office/officeart/2005/8/layout/StepDownProcess"/>
    <dgm:cxn modelId="{253160BF-4613-4177-9DE8-3CEDDB26F226}" type="presOf" srcId="{E0E6B2B8-034A-466B-BF36-723AF1FA924F}" destId="{DBE7B8DF-2EFB-4B28-B93A-FCC068C6D548}" srcOrd="0" destOrd="0" presId="urn:microsoft.com/office/officeart/2005/8/layout/StepDownProcess"/>
    <dgm:cxn modelId="{A17FA91C-2154-4AE8-A830-2BDEE7F4A232}" type="presOf" srcId="{BAC287E0-F34D-4752-9E98-2F859E0B3ABB}" destId="{7D5D5223-BABB-4519-AB76-050F0FE2B01F}" srcOrd="0" destOrd="0" presId="urn:microsoft.com/office/officeart/2005/8/layout/StepDownProcess"/>
    <dgm:cxn modelId="{ADCC4284-D81D-47A1-B504-2AE891B5A3E2}" type="presOf" srcId="{2CD03D6F-2B29-44E6-AE4A-A37866EE08CD}" destId="{9722EB4D-F4D9-4B27-9064-8B616B1BB11A}" srcOrd="0" destOrd="0" presId="urn:microsoft.com/office/officeart/2005/8/layout/StepDownProcess"/>
    <dgm:cxn modelId="{988634AF-E89B-478D-B6CD-01A56F052A07}" type="presOf" srcId="{8917C93C-2FA7-43AA-8C02-8CF85EEBE93E}" destId="{AC25793C-9CFE-43C2-A7D3-53538DC5D11D}" srcOrd="0" destOrd="0" presId="urn:microsoft.com/office/officeart/2005/8/layout/StepDownProcess"/>
    <dgm:cxn modelId="{5A23A4AA-B9C1-47B2-AA0C-D0FE166F1027}" srcId="{E0E6B2B8-034A-466B-BF36-723AF1FA924F}" destId="{624617DB-E6B3-4D33-8FE2-D2D70484E68D}" srcOrd="0" destOrd="0" parTransId="{843E9ED7-0ECC-42E4-A011-DD9DAB5C7E8C}" sibTransId="{E7E060B9-AAF6-48EC-B273-140268050007}"/>
    <dgm:cxn modelId="{4F0BEC1B-F42A-4193-8404-2B768D5535DB}" srcId="{8917C93C-2FA7-43AA-8C02-8CF85EEBE93E}" destId="{A9E6AA8D-77BB-4E13-8F05-9857E3642152}" srcOrd="2" destOrd="0" parTransId="{E139C306-33A2-42E9-B99F-38DF9F177403}" sibTransId="{EBBBCC52-9791-4991-A124-FB2A8119DDCC}"/>
    <dgm:cxn modelId="{2390C547-895F-43E0-B377-6C35E8BF8702}" type="presParOf" srcId="{AC25793C-9CFE-43C2-A7D3-53538DC5D11D}" destId="{ED70446B-F4FC-4057-AF0B-03DB0764BC8A}" srcOrd="0" destOrd="0" presId="urn:microsoft.com/office/officeart/2005/8/layout/StepDownProcess"/>
    <dgm:cxn modelId="{C54AE555-ED8D-442F-BB82-615C1F66C810}" type="presParOf" srcId="{ED70446B-F4FC-4057-AF0B-03DB0764BC8A}" destId="{87869D77-BBC1-4DFB-A5C5-A001D87760EC}" srcOrd="0" destOrd="0" presId="urn:microsoft.com/office/officeart/2005/8/layout/StepDownProcess"/>
    <dgm:cxn modelId="{0D340A3E-44A7-4BDF-BCC0-16671AB264A5}" type="presParOf" srcId="{ED70446B-F4FC-4057-AF0B-03DB0764BC8A}" destId="{DBE7B8DF-2EFB-4B28-B93A-FCC068C6D548}" srcOrd="1" destOrd="0" presId="urn:microsoft.com/office/officeart/2005/8/layout/StepDownProcess"/>
    <dgm:cxn modelId="{4016F617-4BC4-4BA2-8230-0270B98F2054}" type="presParOf" srcId="{ED70446B-F4FC-4057-AF0B-03DB0764BC8A}" destId="{B54ECFCE-0853-41E0-8BB8-B00DE26CBDCB}" srcOrd="2" destOrd="0" presId="urn:microsoft.com/office/officeart/2005/8/layout/StepDownProcess"/>
    <dgm:cxn modelId="{949737F9-B98B-4641-8594-6E12A11860E8}" type="presParOf" srcId="{AC25793C-9CFE-43C2-A7D3-53538DC5D11D}" destId="{C616A293-3C2F-4796-9955-7B0FD9B29CA4}" srcOrd="1" destOrd="0" presId="urn:microsoft.com/office/officeart/2005/8/layout/StepDownProcess"/>
    <dgm:cxn modelId="{CDB21235-B1D1-4EEF-B3B8-0A904E98485C}" type="presParOf" srcId="{AC25793C-9CFE-43C2-A7D3-53538DC5D11D}" destId="{10126B07-C240-454F-9AB2-9C752DCE6682}" srcOrd="2" destOrd="0" presId="urn:microsoft.com/office/officeart/2005/8/layout/StepDownProcess"/>
    <dgm:cxn modelId="{577B3405-693B-444C-BF7A-C92E32CC10E0}" type="presParOf" srcId="{10126B07-C240-454F-9AB2-9C752DCE6682}" destId="{58AEAD5F-AD9E-444E-BCE6-C1FBAA0E7F8C}" srcOrd="0" destOrd="0" presId="urn:microsoft.com/office/officeart/2005/8/layout/StepDownProcess"/>
    <dgm:cxn modelId="{03B1EE52-EF7D-4410-A323-86B754AB4642}" type="presParOf" srcId="{10126B07-C240-454F-9AB2-9C752DCE6682}" destId="{134EF680-8F66-4AF7-970D-F19E7C682C99}" srcOrd="1" destOrd="0" presId="urn:microsoft.com/office/officeart/2005/8/layout/StepDownProcess"/>
    <dgm:cxn modelId="{C8A1CA0E-4604-4C63-AD23-F54EBB408722}" type="presParOf" srcId="{10126B07-C240-454F-9AB2-9C752DCE6682}" destId="{7D5D5223-BABB-4519-AB76-050F0FE2B01F}" srcOrd="2" destOrd="0" presId="urn:microsoft.com/office/officeart/2005/8/layout/StepDownProcess"/>
    <dgm:cxn modelId="{37ECC564-1EFD-48C4-A54A-EAFB4034EF38}" type="presParOf" srcId="{AC25793C-9CFE-43C2-A7D3-53538DC5D11D}" destId="{B5F6CA39-227B-4DC9-8077-601A925CCAB6}" srcOrd="3" destOrd="0" presId="urn:microsoft.com/office/officeart/2005/8/layout/StepDownProcess"/>
    <dgm:cxn modelId="{D7A563BD-BD6C-4BEC-9139-37B3CC1BE494}" type="presParOf" srcId="{AC25793C-9CFE-43C2-A7D3-53538DC5D11D}" destId="{A305BF48-35FD-4178-BD5D-DFAE9CF96A4C}" srcOrd="4" destOrd="0" presId="urn:microsoft.com/office/officeart/2005/8/layout/StepDownProcess"/>
    <dgm:cxn modelId="{DB18E84A-8275-4CA0-B347-B0EE30CEF56D}" type="presParOf" srcId="{A305BF48-35FD-4178-BD5D-DFAE9CF96A4C}" destId="{BD986D8C-DD13-4AC4-B88E-889720B70103}" srcOrd="0" destOrd="0" presId="urn:microsoft.com/office/officeart/2005/8/layout/StepDownProcess"/>
    <dgm:cxn modelId="{DB0A5E52-B7AC-4C2E-AD1E-D66BE03D37BB}" type="presParOf" srcId="{A305BF48-35FD-4178-BD5D-DFAE9CF96A4C}" destId="{9722EB4D-F4D9-4B27-9064-8B616B1BB11A}" srcOrd="1"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AFCFA-295C-3E4B-9A87-3E27B0ABF7B8}">
      <dsp:nvSpPr>
        <dsp:cNvPr id="0" name=""/>
        <dsp:cNvSpPr/>
      </dsp:nvSpPr>
      <dsp:spPr>
        <a:xfrm>
          <a:off x="9797" y="155026"/>
          <a:ext cx="2928299" cy="1756979"/>
        </a:xfrm>
        <a:prstGeom prst="roundRect">
          <a:avLst>
            <a:gd name="adj" fmla="val 10000"/>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100% of the federations</a:t>
          </a:r>
          <a:endParaRPr lang="en-GB" sz="3300" kern="1200" dirty="0"/>
        </a:p>
      </dsp:txBody>
      <dsp:txXfrm>
        <a:off x="61257" y="206486"/>
        <a:ext cx="2825379" cy="1654059"/>
      </dsp:txXfrm>
    </dsp:sp>
    <dsp:sp modelId="{2C61A0E2-B7FA-0647-823A-8567D3CF4A1D}">
      <dsp:nvSpPr>
        <dsp:cNvPr id="0" name=""/>
        <dsp:cNvSpPr/>
      </dsp:nvSpPr>
      <dsp:spPr>
        <a:xfrm>
          <a:off x="3195787"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GB" sz="2700" kern="1200"/>
        </a:p>
      </dsp:txBody>
      <dsp:txXfrm>
        <a:off x="3195787" y="815651"/>
        <a:ext cx="434559" cy="435730"/>
      </dsp:txXfrm>
    </dsp:sp>
    <dsp:sp modelId="{0089A4EC-EEA4-A546-996A-733C47425E2B}">
      <dsp:nvSpPr>
        <dsp:cNvPr id="0" name=""/>
        <dsp:cNvSpPr/>
      </dsp:nvSpPr>
      <dsp:spPr>
        <a:xfrm>
          <a:off x="4109416" y="1550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Is the entity in </a:t>
          </a:r>
          <a:r>
            <a:rPr lang="en-GB" sz="3300" kern="1200" dirty="0" err="1" smtClean="0"/>
            <a:t>eduGAIN</a:t>
          </a:r>
          <a:r>
            <a:rPr lang="en-GB" sz="3300" kern="1200" smtClean="0"/>
            <a:t>?</a:t>
          </a:r>
          <a:endParaRPr lang="en-GB" sz="3300" kern="1200" dirty="0"/>
        </a:p>
      </dsp:txBody>
      <dsp:txXfrm>
        <a:off x="4160876" y="206486"/>
        <a:ext cx="2825379" cy="1654059"/>
      </dsp:txXfrm>
    </dsp:sp>
    <dsp:sp modelId="{519A477D-5F0A-624C-AE62-AE254EB769D8}">
      <dsp:nvSpPr>
        <dsp:cNvPr id="0" name=""/>
        <dsp:cNvSpPr/>
      </dsp:nvSpPr>
      <dsp:spPr>
        <a:xfrm>
          <a:off x="7295406"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a:off x="7295406" y="815651"/>
        <a:ext cx="434559" cy="435730"/>
      </dsp:txXfrm>
    </dsp:sp>
    <dsp:sp modelId="{1F0676B1-F9ED-B249-A69D-40270CFA0BC3}">
      <dsp:nvSpPr>
        <dsp:cNvPr id="0" name=""/>
        <dsp:cNvSpPr/>
      </dsp:nvSpPr>
      <dsp:spPr>
        <a:xfrm>
          <a:off x="8209036" y="1550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Does it talk with “friends”?</a:t>
          </a:r>
          <a:endParaRPr lang="en-GB" sz="3300" kern="1200" dirty="0"/>
        </a:p>
      </dsp:txBody>
      <dsp:txXfrm>
        <a:off x="8260496" y="206486"/>
        <a:ext cx="2825379" cy="1654059"/>
      </dsp:txXfrm>
    </dsp:sp>
    <dsp:sp modelId="{EACA3CAD-035B-2C47-8CE9-BE36FB5A6F7A}">
      <dsp:nvSpPr>
        <dsp:cNvPr id="0" name=""/>
        <dsp:cNvSpPr/>
      </dsp:nvSpPr>
      <dsp:spPr>
        <a:xfrm rot="5400000">
          <a:off x="9362786" y="211698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5400000">
        <a:off x="9455321" y="2169696"/>
        <a:ext cx="435730" cy="434559"/>
      </dsp:txXfrm>
    </dsp:sp>
    <dsp:sp modelId="{178C9FD4-8377-1D4C-B765-5642F0897286}">
      <dsp:nvSpPr>
        <dsp:cNvPr id="0" name=""/>
        <dsp:cNvSpPr/>
      </dsp:nvSpPr>
      <dsp:spPr>
        <a:xfrm>
          <a:off x="8209036"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Matches security practices?</a:t>
          </a:r>
          <a:endParaRPr lang="en-GB" sz="3300" kern="1200" dirty="0"/>
        </a:p>
      </dsp:txBody>
      <dsp:txXfrm>
        <a:off x="8260496" y="3134786"/>
        <a:ext cx="2825379" cy="1654059"/>
      </dsp:txXfrm>
    </dsp:sp>
    <dsp:sp modelId="{FB2B21EE-DEAC-DD4C-99E7-38E23DDD6CE9}">
      <dsp:nvSpPr>
        <dsp:cNvPr id="0" name=""/>
        <dsp:cNvSpPr/>
      </dsp:nvSpPr>
      <dsp:spPr>
        <a:xfrm rot="10800000">
          <a:off x="733054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7516786" y="3743951"/>
        <a:ext cx="434559" cy="435730"/>
      </dsp:txXfrm>
    </dsp:sp>
    <dsp:sp modelId="{FA5F2B11-4391-42DB-8762-1AE2DA4B4E1C}">
      <dsp:nvSpPr>
        <dsp:cNvPr id="0" name=""/>
        <dsp:cNvSpPr/>
      </dsp:nvSpPr>
      <dsp:spPr>
        <a:xfrm>
          <a:off x="4109416"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smtClean="0"/>
            <a:t>Does</a:t>
          </a:r>
          <a:r>
            <a:rPr lang="en-GB" sz="3300" kern="1200" baseline="0" smtClean="0"/>
            <a:t> </a:t>
          </a:r>
          <a:r>
            <a:rPr lang="en-GB" sz="3300" kern="1200" baseline="0" dirty="0" smtClean="0"/>
            <a:t>it release attributes?</a:t>
          </a:r>
          <a:endParaRPr lang="en-GB" sz="3300" kern="1200" dirty="0"/>
        </a:p>
      </dsp:txBody>
      <dsp:txXfrm>
        <a:off x="4160876" y="3134786"/>
        <a:ext cx="2825379" cy="1654059"/>
      </dsp:txXfrm>
    </dsp:sp>
    <dsp:sp modelId="{4BF5E5F3-A360-4B8C-9290-12BE57ADBDDA}">
      <dsp:nvSpPr>
        <dsp:cNvPr id="0" name=""/>
        <dsp:cNvSpPr/>
      </dsp:nvSpPr>
      <dsp:spPr>
        <a:xfrm rot="10800000">
          <a:off x="323092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it-IT" sz="2700" kern="1200"/>
        </a:p>
      </dsp:txBody>
      <dsp:txXfrm rot="10800000">
        <a:off x="3417166" y="3743951"/>
        <a:ext cx="434559" cy="435730"/>
      </dsp:txXfrm>
    </dsp:sp>
    <dsp:sp modelId="{F8CBB847-D3CB-EB4E-AD81-A60F67225B26}">
      <dsp:nvSpPr>
        <dsp:cNvPr id="0" name=""/>
        <dsp:cNvSpPr/>
      </dsp:nvSpPr>
      <dsp:spPr>
        <a:xfrm>
          <a:off x="9797"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err="1" smtClean="0"/>
            <a:t>CoCo</a:t>
          </a:r>
          <a:r>
            <a:rPr lang="en-GB" sz="3300" kern="1200" baseline="0" dirty="0" smtClean="0"/>
            <a:t> and R&amp;S</a:t>
          </a:r>
          <a:endParaRPr lang="en-GB" sz="3300" kern="1200" dirty="0"/>
        </a:p>
      </dsp:txBody>
      <dsp:txXfrm>
        <a:off x="61257" y="3134786"/>
        <a:ext cx="2825379" cy="16540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AFCFA-295C-3E4B-9A87-3E27B0ABF7B8}">
      <dsp:nvSpPr>
        <dsp:cNvPr id="0" name=""/>
        <dsp:cNvSpPr/>
      </dsp:nvSpPr>
      <dsp:spPr>
        <a:xfrm>
          <a:off x="9797" y="155026"/>
          <a:ext cx="2928299" cy="1756979"/>
        </a:xfrm>
        <a:prstGeom prst="roundRect">
          <a:avLst>
            <a:gd name="adj" fmla="val 10000"/>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100% of the federations</a:t>
          </a:r>
          <a:endParaRPr lang="en-GB" sz="3300" kern="1200" dirty="0"/>
        </a:p>
      </dsp:txBody>
      <dsp:txXfrm>
        <a:off x="61257" y="206486"/>
        <a:ext cx="2825379" cy="1654059"/>
      </dsp:txXfrm>
    </dsp:sp>
    <dsp:sp modelId="{2C61A0E2-B7FA-0647-823A-8567D3CF4A1D}">
      <dsp:nvSpPr>
        <dsp:cNvPr id="0" name=""/>
        <dsp:cNvSpPr/>
      </dsp:nvSpPr>
      <dsp:spPr>
        <a:xfrm>
          <a:off x="3195787"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GB" sz="2700" kern="1200"/>
        </a:p>
      </dsp:txBody>
      <dsp:txXfrm>
        <a:off x="3195787" y="815651"/>
        <a:ext cx="434559" cy="435730"/>
      </dsp:txXfrm>
    </dsp:sp>
    <dsp:sp modelId="{0089A4EC-EEA4-A546-996A-733C47425E2B}">
      <dsp:nvSpPr>
        <dsp:cNvPr id="0" name=""/>
        <dsp:cNvSpPr/>
      </dsp:nvSpPr>
      <dsp:spPr>
        <a:xfrm>
          <a:off x="4109416" y="155026"/>
          <a:ext cx="2928299" cy="1756979"/>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Is the entity in </a:t>
          </a:r>
          <a:r>
            <a:rPr lang="en-GB" sz="3300" kern="1200" dirty="0" err="1" smtClean="0"/>
            <a:t>eduGAIN</a:t>
          </a:r>
          <a:r>
            <a:rPr lang="en-GB" sz="3300" kern="1200" smtClean="0"/>
            <a:t>?</a:t>
          </a:r>
          <a:endParaRPr lang="en-GB" sz="3300" kern="1200" dirty="0"/>
        </a:p>
      </dsp:txBody>
      <dsp:txXfrm>
        <a:off x="4160876" y="206486"/>
        <a:ext cx="2825379" cy="1654059"/>
      </dsp:txXfrm>
    </dsp:sp>
    <dsp:sp modelId="{519A477D-5F0A-624C-AE62-AE254EB769D8}">
      <dsp:nvSpPr>
        <dsp:cNvPr id="0" name=""/>
        <dsp:cNvSpPr/>
      </dsp:nvSpPr>
      <dsp:spPr>
        <a:xfrm>
          <a:off x="7295406"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a:off x="7295406" y="815651"/>
        <a:ext cx="434559" cy="435730"/>
      </dsp:txXfrm>
    </dsp:sp>
    <dsp:sp modelId="{1F0676B1-F9ED-B249-A69D-40270CFA0BC3}">
      <dsp:nvSpPr>
        <dsp:cNvPr id="0" name=""/>
        <dsp:cNvSpPr/>
      </dsp:nvSpPr>
      <dsp:spPr>
        <a:xfrm>
          <a:off x="8209036" y="1550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Does it talk with “friends”?</a:t>
          </a:r>
          <a:endParaRPr lang="en-GB" sz="3300" kern="1200" dirty="0"/>
        </a:p>
      </dsp:txBody>
      <dsp:txXfrm>
        <a:off x="8260496" y="206486"/>
        <a:ext cx="2825379" cy="1654059"/>
      </dsp:txXfrm>
    </dsp:sp>
    <dsp:sp modelId="{EACA3CAD-035B-2C47-8CE9-BE36FB5A6F7A}">
      <dsp:nvSpPr>
        <dsp:cNvPr id="0" name=""/>
        <dsp:cNvSpPr/>
      </dsp:nvSpPr>
      <dsp:spPr>
        <a:xfrm rot="5400000">
          <a:off x="9362786" y="211698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5400000">
        <a:off x="9455321" y="2169696"/>
        <a:ext cx="435730" cy="434559"/>
      </dsp:txXfrm>
    </dsp:sp>
    <dsp:sp modelId="{178C9FD4-8377-1D4C-B765-5642F0897286}">
      <dsp:nvSpPr>
        <dsp:cNvPr id="0" name=""/>
        <dsp:cNvSpPr/>
      </dsp:nvSpPr>
      <dsp:spPr>
        <a:xfrm>
          <a:off x="8209036"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Matches security practices?</a:t>
          </a:r>
          <a:endParaRPr lang="en-GB" sz="3300" kern="1200" dirty="0"/>
        </a:p>
      </dsp:txBody>
      <dsp:txXfrm>
        <a:off x="8260496" y="3134786"/>
        <a:ext cx="2825379" cy="1654059"/>
      </dsp:txXfrm>
    </dsp:sp>
    <dsp:sp modelId="{FB2B21EE-DEAC-DD4C-99E7-38E23DDD6CE9}">
      <dsp:nvSpPr>
        <dsp:cNvPr id="0" name=""/>
        <dsp:cNvSpPr/>
      </dsp:nvSpPr>
      <dsp:spPr>
        <a:xfrm rot="10800000">
          <a:off x="733054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7516786" y="3743951"/>
        <a:ext cx="434559" cy="435730"/>
      </dsp:txXfrm>
    </dsp:sp>
    <dsp:sp modelId="{4E00FC05-8FAC-4151-829C-D6B7F4C8B38E}">
      <dsp:nvSpPr>
        <dsp:cNvPr id="0" name=""/>
        <dsp:cNvSpPr/>
      </dsp:nvSpPr>
      <dsp:spPr>
        <a:xfrm>
          <a:off x="4109416"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smtClean="0"/>
            <a:t>Does</a:t>
          </a:r>
          <a:r>
            <a:rPr lang="en-GB" sz="3300" kern="1200" baseline="0" smtClean="0"/>
            <a:t> </a:t>
          </a:r>
          <a:r>
            <a:rPr lang="en-GB" sz="3300" kern="1200" baseline="0" dirty="0" smtClean="0"/>
            <a:t>it release attributes?</a:t>
          </a:r>
          <a:endParaRPr lang="en-GB" sz="3300" kern="1200" dirty="0"/>
        </a:p>
      </dsp:txBody>
      <dsp:txXfrm>
        <a:off x="4160876" y="3134786"/>
        <a:ext cx="2825379" cy="1654059"/>
      </dsp:txXfrm>
    </dsp:sp>
    <dsp:sp modelId="{F52F56F1-9127-4FF5-AB1D-6B05F32FCD29}">
      <dsp:nvSpPr>
        <dsp:cNvPr id="0" name=""/>
        <dsp:cNvSpPr/>
      </dsp:nvSpPr>
      <dsp:spPr>
        <a:xfrm rot="10800000">
          <a:off x="323092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it-IT" sz="2700" kern="1200"/>
        </a:p>
      </dsp:txBody>
      <dsp:txXfrm rot="10800000">
        <a:off x="3417166" y="3743951"/>
        <a:ext cx="434559" cy="435730"/>
      </dsp:txXfrm>
    </dsp:sp>
    <dsp:sp modelId="{F8CBB847-D3CB-EB4E-AD81-A60F67225B26}">
      <dsp:nvSpPr>
        <dsp:cNvPr id="0" name=""/>
        <dsp:cNvSpPr/>
      </dsp:nvSpPr>
      <dsp:spPr>
        <a:xfrm>
          <a:off x="9797"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err="1" smtClean="0"/>
            <a:t>CoCo</a:t>
          </a:r>
          <a:r>
            <a:rPr lang="en-GB" sz="3300" kern="1200" baseline="0" dirty="0" smtClean="0"/>
            <a:t> and R&amp;S</a:t>
          </a:r>
          <a:endParaRPr lang="en-GB" sz="3300" kern="1200" dirty="0"/>
        </a:p>
      </dsp:txBody>
      <dsp:txXfrm>
        <a:off x="61257" y="3134786"/>
        <a:ext cx="2825379" cy="16540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AFCFA-295C-3E4B-9A87-3E27B0ABF7B8}">
      <dsp:nvSpPr>
        <dsp:cNvPr id="0" name=""/>
        <dsp:cNvSpPr/>
      </dsp:nvSpPr>
      <dsp:spPr>
        <a:xfrm>
          <a:off x="9797" y="155026"/>
          <a:ext cx="2928299" cy="1756979"/>
        </a:xfrm>
        <a:prstGeom prst="roundRect">
          <a:avLst>
            <a:gd name="adj" fmla="val 10000"/>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100% of the federations</a:t>
          </a:r>
          <a:endParaRPr lang="en-GB" sz="3300" kern="1200" dirty="0"/>
        </a:p>
      </dsp:txBody>
      <dsp:txXfrm>
        <a:off x="61257" y="206486"/>
        <a:ext cx="2825379" cy="1654059"/>
      </dsp:txXfrm>
    </dsp:sp>
    <dsp:sp modelId="{2C61A0E2-B7FA-0647-823A-8567D3CF4A1D}">
      <dsp:nvSpPr>
        <dsp:cNvPr id="0" name=""/>
        <dsp:cNvSpPr/>
      </dsp:nvSpPr>
      <dsp:spPr>
        <a:xfrm>
          <a:off x="3195787"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GB" sz="2700" kern="1200"/>
        </a:p>
      </dsp:txBody>
      <dsp:txXfrm>
        <a:off x="3195787" y="815651"/>
        <a:ext cx="434559" cy="435730"/>
      </dsp:txXfrm>
    </dsp:sp>
    <dsp:sp modelId="{0089A4EC-EEA4-A546-996A-733C47425E2B}">
      <dsp:nvSpPr>
        <dsp:cNvPr id="0" name=""/>
        <dsp:cNvSpPr/>
      </dsp:nvSpPr>
      <dsp:spPr>
        <a:xfrm>
          <a:off x="4109416" y="155026"/>
          <a:ext cx="2928299" cy="1756979"/>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Is the entity in eduGAIN?</a:t>
          </a:r>
          <a:endParaRPr lang="en-GB" sz="3300" kern="1200" dirty="0"/>
        </a:p>
      </dsp:txBody>
      <dsp:txXfrm>
        <a:off x="4160876" y="206486"/>
        <a:ext cx="2825379" cy="1654059"/>
      </dsp:txXfrm>
    </dsp:sp>
    <dsp:sp modelId="{519A477D-5F0A-624C-AE62-AE254EB769D8}">
      <dsp:nvSpPr>
        <dsp:cNvPr id="0" name=""/>
        <dsp:cNvSpPr/>
      </dsp:nvSpPr>
      <dsp:spPr>
        <a:xfrm>
          <a:off x="7295406"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a:off x="7295406" y="815651"/>
        <a:ext cx="434559" cy="435730"/>
      </dsp:txXfrm>
    </dsp:sp>
    <dsp:sp modelId="{1F0676B1-F9ED-B249-A69D-40270CFA0BC3}">
      <dsp:nvSpPr>
        <dsp:cNvPr id="0" name=""/>
        <dsp:cNvSpPr/>
      </dsp:nvSpPr>
      <dsp:spPr>
        <a:xfrm>
          <a:off x="8209036" y="155026"/>
          <a:ext cx="2928299" cy="1756979"/>
        </a:xfrm>
        <a:prstGeom prst="roundRect">
          <a:avLst>
            <a:gd name="adj" fmla="val 10000"/>
          </a:avLst>
        </a:prstGeom>
        <a:solidFill>
          <a:srgbClr val="01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Does it talk with “friends”?</a:t>
          </a:r>
          <a:endParaRPr lang="en-GB" sz="3300" kern="1200" dirty="0"/>
        </a:p>
      </dsp:txBody>
      <dsp:txXfrm>
        <a:off x="8260496" y="206486"/>
        <a:ext cx="2825379" cy="1654059"/>
      </dsp:txXfrm>
    </dsp:sp>
    <dsp:sp modelId="{EACA3CAD-035B-2C47-8CE9-BE36FB5A6F7A}">
      <dsp:nvSpPr>
        <dsp:cNvPr id="0" name=""/>
        <dsp:cNvSpPr/>
      </dsp:nvSpPr>
      <dsp:spPr>
        <a:xfrm rot="5400000">
          <a:off x="9362786" y="211698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5400000">
        <a:off x="9455321" y="2169696"/>
        <a:ext cx="435730" cy="434559"/>
      </dsp:txXfrm>
    </dsp:sp>
    <dsp:sp modelId="{178C9FD4-8377-1D4C-B765-5642F0897286}">
      <dsp:nvSpPr>
        <dsp:cNvPr id="0" name=""/>
        <dsp:cNvSpPr/>
      </dsp:nvSpPr>
      <dsp:spPr>
        <a:xfrm>
          <a:off x="8209036"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Matches security practices?</a:t>
          </a:r>
          <a:endParaRPr lang="en-GB" sz="3300" kern="1200" dirty="0"/>
        </a:p>
      </dsp:txBody>
      <dsp:txXfrm>
        <a:off x="8260496" y="3134786"/>
        <a:ext cx="2825379" cy="1654059"/>
      </dsp:txXfrm>
    </dsp:sp>
    <dsp:sp modelId="{FB2B21EE-DEAC-DD4C-99E7-38E23DDD6CE9}">
      <dsp:nvSpPr>
        <dsp:cNvPr id="0" name=""/>
        <dsp:cNvSpPr/>
      </dsp:nvSpPr>
      <dsp:spPr>
        <a:xfrm rot="10800000">
          <a:off x="733054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7516786" y="3743951"/>
        <a:ext cx="434559" cy="435730"/>
      </dsp:txXfrm>
    </dsp:sp>
    <dsp:sp modelId="{C4CFCBDD-3037-404C-AD72-0202A6EEC655}">
      <dsp:nvSpPr>
        <dsp:cNvPr id="0" name=""/>
        <dsp:cNvSpPr/>
      </dsp:nvSpPr>
      <dsp:spPr>
        <a:xfrm>
          <a:off x="4109416"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smtClean="0"/>
            <a:t>Does</a:t>
          </a:r>
          <a:r>
            <a:rPr lang="en-GB" sz="3300" kern="1200" baseline="0" smtClean="0"/>
            <a:t> </a:t>
          </a:r>
          <a:r>
            <a:rPr lang="en-GB" sz="3300" kern="1200" baseline="0" dirty="0" smtClean="0"/>
            <a:t>it release attributes?</a:t>
          </a:r>
          <a:endParaRPr lang="en-GB" sz="3300" kern="1200" dirty="0"/>
        </a:p>
      </dsp:txBody>
      <dsp:txXfrm>
        <a:off x="4160876" y="3134786"/>
        <a:ext cx="2825379" cy="1654059"/>
      </dsp:txXfrm>
    </dsp:sp>
    <dsp:sp modelId="{B6E1FBC8-4E7E-49BF-B275-0A1DF551E2D7}">
      <dsp:nvSpPr>
        <dsp:cNvPr id="0" name=""/>
        <dsp:cNvSpPr/>
      </dsp:nvSpPr>
      <dsp:spPr>
        <a:xfrm rot="10800000">
          <a:off x="323092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it-IT" sz="2700" kern="1200"/>
        </a:p>
      </dsp:txBody>
      <dsp:txXfrm rot="10800000">
        <a:off x="3417166" y="3743951"/>
        <a:ext cx="434559" cy="435730"/>
      </dsp:txXfrm>
    </dsp:sp>
    <dsp:sp modelId="{F8CBB847-D3CB-EB4E-AD81-A60F67225B26}">
      <dsp:nvSpPr>
        <dsp:cNvPr id="0" name=""/>
        <dsp:cNvSpPr/>
      </dsp:nvSpPr>
      <dsp:spPr>
        <a:xfrm>
          <a:off x="9797"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err="1" smtClean="0"/>
            <a:t>CoCo</a:t>
          </a:r>
          <a:r>
            <a:rPr lang="en-GB" sz="3300" kern="1200" baseline="0" dirty="0" smtClean="0"/>
            <a:t> and R&amp;S</a:t>
          </a:r>
          <a:endParaRPr lang="en-GB" sz="3300" kern="1200" dirty="0"/>
        </a:p>
      </dsp:txBody>
      <dsp:txXfrm>
        <a:off x="61257" y="3134786"/>
        <a:ext cx="2825379" cy="165405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AFCFA-295C-3E4B-9A87-3E27B0ABF7B8}">
      <dsp:nvSpPr>
        <dsp:cNvPr id="0" name=""/>
        <dsp:cNvSpPr/>
      </dsp:nvSpPr>
      <dsp:spPr>
        <a:xfrm>
          <a:off x="9797" y="155026"/>
          <a:ext cx="2928299" cy="1756979"/>
        </a:xfrm>
        <a:prstGeom prst="roundRect">
          <a:avLst>
            <a:gd name="adj" fmla="val 10000"/>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100% of the federations</a:t>
          </a:r>
          <a:endParaRPr lang="en-GB" sz="3300" kern="1200" dirty="0"/>
        </a:p>
      </dsp:txBody>
      <dsp:txXfrm>
        <a:off x="61257" y="206486"/>
        <a:ext cx="2825379" cy="1654059"/>
      </dsp:txXfrm>
    </dsp:sp>
    <dsp:sp modelId="{2C61A0E2-B7FA-0647-823A-8567D3CF4A1D}">
      <dsp:nvSpPr>
        <dsp:cNvPr id="0" name=""/>
        <dsp:cNvSpPr/>
      </dsp:nvSpPr>
      <dsp:spPr>
        <a:xfrm>
          <a:off x="3195787"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GB" sz="2700" kern="1200"/>
        </a:p>
      </dsp:txBody>
      <dsp:txXfrm>
        <a:off x="3195787" y="815651"/>
        <a:ext cx="434559" cy="435730"/>
      </dsp:txXfrm>
    </dsp:sp>
    <dsp:sp modelId="{0089A4EC-EEA4-A546-996A-733C47425E2B}">
      <dsp:nvSpPr>
        <dsp:cNvPr id="0" name=""/>
        <dsp:cNvSpPr/>
      </dsp:nvSpPr>
      <dsp:spPr>
        <a:xfrm>
          <a:off x="4109416" y="155026"/>
          <a:ext cx="2928299" cy="1756979"/>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Is the entity in eduGAIN?</a:t>
          </a:r>
          <a:endParaRPr lang="en-GB" sz="3300" kern="1200" dirty="0"/>
        </a:p>
      </dsp:txBody>
      <dsp:txXfrm>
        <a:off x="4160876" y="206486"/>
        <a:ext cx="2825379" cy="1654059"/>
      </dsp:txXfrm>
    </dsp:sp>
    <dsp:sp modelId="{519A477D-5F0A-624C-AE62-AE254EB769D8}">
      <dsp:nvSpPr>
        <dsp:cNvPr id="0" name=""/>
        <dsp:cNvSpPr/>
      </dsp:nvSpPr>
      <dsp:spPr>
        <a:xfrm>
          <a:off x="7295406"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a:off x="7295406" y="815651"/>
        <a:ext cx="434559" cy="435730"/>
      </dsp:txXfrm>
    </dsp:sp>
    <dsp:sp modelId="{1F0676B1-F9ED-B249-A69D-40270CFA0BC3}">
      <dsp:nvSpPr>
        <dsp:cNvPr id="0" name=""/>
        <dsp:cNvSpPr/>
      </dsp:nvSpPr>
      <dsp:spPr>
        <a:xfrm>
          <a:off x="8209036" y="155026"/>
          <a:ext cx="2928299" cy="1756979"/>
        </a:xfrm>
        <a:prstGeom prst="roundRect">
          <a:avLst>
            <a:gd name="adj" fmla="val 10000"/>
          </a:avLst>
        </a:prstGeom>
        <a:solidFill>
          <a:srgbClr val="01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Does it talk with “friends”?</a:t>
          </a:r>
          <a:endParaRPr lang="en-GB" sz="3300" kern="1200" dirty="0"/>
        </a:p>
      </dsp:txBody>
      <dsp:txXfrm>
        <a:off x="8260496" y="206486"/>
        <a:ext cx="2825379" cy="1654059"/>
      </dsp:txXfrm>
    </dsp:sp>
    <dsp:sp modelId="{EACA3CAD-035B-2C47-8CE9-BE36FB5A6F7A}">
      <dsp:nvSpPr>
        <dsp:cNvPr id="0" name=""/>
        <dsp:cNvSpPr/>
      </dsp:nvSpPr>
      <dsp:spPr>
        <a:xfrm rot="5400000">
          <a:off x="9362786" y="211698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5400000">
        <a:off x="9455321" y="2169696"/>
        <a:ext cx="435730" cy="434559"/>
      </dsp:txXfrm>
    </dsp:sp>
    <dsp:sp modelId="{178C9FD4-8377-1D4C-B765-5642F0897286}">
      <dsp:nvSpPr>
        <dsp:cNvPr id="0" name=""/>
        <dsp:cNvSpPr/>
      </dsp:nvSpPr>
      <dsp:spPr>
        <a:xfrm>
          <a:off x="8209036" y="3083326"/>
          <a:ext cx="2928299" cy="1756979"/>
        </a:xfrm>
        <a:prstGeom prst="roundRect">
          <a:avLst>
            <a:gd name="adj" fmla="val 10000"/>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Matches security practices?</a:t>
          </a:r>
          <a:endParaRPr lang="en-GB" sz="3300" kern="1200" dirty="0"/>
        </a:p>
      </dsp:txBody>
      <dsp:txXfrm>
        <a:off x="8260496" y="3134786"/>
        <a:ext cx="2825379" cy="1654059"/>
      </dsp:txXfrm>
    </dsp:sp>
    <dsp:sp modelId="{FB2B21EE-DEAC-DD4C-99E7-38E23DDD6CE9}">
      <dsp:nvSpPr>
        <dsp:cNvPr id="0" name=""/>
        <dsp:cNvSpPr/>
      </dsp:nvSpPr>
      <dsp:spPr>
        <a:xfrm rot="10800000">
          <a:off x="733054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7516786" y="3743951"/>
        <a:ext cx="434559" cy="435730"/>
      </dsp:txXfrm>
    </dsp:sp>
    <dsp:sp modelId="{7A3E9284-4DD3-4DCD-84BF-724EF728F1DB}">
      <dsp:nvSpPr>
        <dsp:cNvPr id="0" name=""/>
        <dsp:cNvSpPr/>
      </dsp:nvSpPr>
      <dsp:spPr>
        <a:xfrm>
          <a:off x="4109416"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smtClean="0"/>
            <a:t>Does</a:t>
          </a:r>
          <a:r>
            <a:rPr lang="en-GB" sz="3300" kern="1200" baseline="0" smtClean="0"/>
            <a:t> </a:t>
          </a:r>
          <a:r>
            <a:rPr lang="en-GB" sz="3300" kern="1200" baseline="0" dirty="0" smtClean="0"/>
            <a:t>it release attributes?</a:t>
          </a:r>
          <a:endParaRPr lang="en-GB" sz="3300" kern="1200" dirty="0"/>
        </a:p>
      </dsp:txBody>
      <dsp:txXfrm>
        <a:off x="4160876" y="3134786"/>
        <a:ext cx="2825379" cy="1654059"/>
      </dsp:txXfrm>
    </dsp:sp>
    <dsp:sp modelId="{C9AD1526-C1E4-4E47-99A5-669C8B15D4B2}">
      <dsp:nvSpPr>
        <dsp:cNvPr id="0" name=""/>
        <dsp:cNvSpPr/>
      </dsp:nvSpPr>
      <dsp:spPr>
        <a:xfrm rot="10800000">
          <a:off x="323092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it-IT" sz="2700" kern="1200"/>
        </a:p>
      </dsp:txBody>
      <dsp:txXfrm rot="10800000">
        <a:off x="3417166" y="3743951"/>
        <a:ext cx="434559" cy="435730"/>
      </dsp:txXfrm>
    </dsp:sp>
    <dsp:sp modelId="{F8CBB847-D3CB-EB4E-AD81-A60F67225B26}">
      <dsp:nvSpPr>
        <dsp:cNvPr id="0" name=""/>
        <dsp:cNvSpPr/>
      </dsp:nvSpPr>
      <dsp:spPr>
        <a:xfrm>
          <a:off x="9797"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err="1" smtClean="0"/>
            <a:t>CoCo</a:t>
          </a:r>
          <a:r>
            <a:rPr lang="en-GB" sz="3300" kern="1200" baseline="0" dirty="0" smtClean="0"/>
            <a:t> and R&amp;S</a:t>
          </a:r>
          <a:endParaRPr lang="en-GB" sz="3300" kern="1200" dirty="0"/>
        </a:p>
      </dsp:txBody>
      <dsp:txXfrm>
        <a:off x="61257" y="3134786"/>
        <a:ext cx="2825379" cy="165405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AFCFA-295C-3E4B-9A87-3E27B0ABF7B8}">
      <dsp:nvSpPr>
        <dsp:cNvPr id="0" name=""/>
        <dsp:cNvSpPr/>
      </dsp:nvSpPr>
      <dsp:spPr>
        <a:xfrm>
          <a:off x="9797" y="155026"/>
          <a:ext cx="2928299" cy="1756979"/>
        </a:xfrm>
        <a:prstGeom prst="roundRect">
          <a:avLst>
            <a:gd name="adj" fmla="val 10000"/>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100% of the federations</a:t>
          </a:r>
          <a:endParaRPr lang="en-GB" sz="3300" kern="1200" dirty="0"/>
        </a:p>
      </dsp:txBody>
      <dsp:txXfrm>
        <a:off x="61257" y="206486"/>
        <a:ext cx="2825379" cy="1654059"/>
      </dsp:txXfrm>
    </dsp:sp>
    <dsp:sp modelId="{2C61A0E2-B7FA-0647-823A-8567D3CF4A1D}">
      <dsp:nvSpPr>
        <dsp:cNvPr id="0" name=""/>
        <dsp:cNvSpPr/>
      </dsp:nvSpPr>
      <dsp:spPr>
        <a:xfrm>
          <a:off x="3195787"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GB" sz="2700" kern="1200"/>
        </a:p>
      </dsp:txBody>
      <dsp:txXfrm>
        <a:off x="3195787" y="815651"/>
        <a:ext cx="434559" cy="435730"/>
      </dsp:txXfrm>
    </dsp:sp>
    <dsp:sp modelId="{0089A4EC-EEA4-A546-996A-733C47425E2B}">
      <dsp:nvSpPr>
        <dsp:cNvPr id="0" name=""/>
        <dsp:cNvSpPr/>
      </dsp:nvSpPr>
      <dsp:spPr>
        <a:xfrm>
          <a:off x="4109416" y="155026"/>
          <a:ext cx="2928299" cy="1756979"/>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Is the entity in eduGAIN?</a:t>
          </a:r>
          <a:endParaRPr lang="en-GB" sz="3300" kern="1200" dirty="0"/>
        </a:p>
      </dsp:txBody>
      <dsp:txXfrm>
        <a:off x="4160876" y="206486"/>
        <a:ext cx="2825379" cy="1654059"/>
      </dsp:txXfrm>
    </dsp:sp>
    <dsp:sp modelId="{519A477D-5F0A-624C-AE62-AE254EB769D8}">
      <dsp:nvSpPr>
        <dsp:cNvPr id="0" name=""/>
        <dsp:cNvSpPr/>
      </dsp:nvSpPr>
      <dsp:spPr>
        <a:xfrm>
          <a:off x="7295406"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a:off x="7295406" y="815651"/>
        <a:ext cx="434559" cy="435730"/>
      </dsp:txXfrm>
    </dsp:sp>
    <dsp:sp modelId="{1F0676B1-F9ED-B249-A69D-40270CFA0BC3}">
      <dsp:nvSpPr>
        <dsp:cNvPr id="0" name=""/>
        <dsp:cNvSpPr/>
      </dsp:nvSpPr>
      <dsp:spPr>
        <a:xfrm>
          <a:off x="8209036" y="155026"/>
          <a:ext cx="2928299" cy="1756979"/>
        </a:xfrm>
        <a:prstGeom prst="roundRect">
          <a:avLst>
            <a:gd name="adj" fmla="val 10000"/>
          </a:avLst>
        </a:prstGeom>
        <a:solidFill>
          <a:srgbClr val="01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Does it talk with “friends”?</a:t>
          </a:r>
          <a:endParaRPr lang="en-GB" sz="3300" kern="1200" dirty="0"/>
        </a:p>
      </dsp:txBody>
      <dsp:txXfrm>
        <a:off x="8260496" y="206486"/>
        <a:ext cx="2825379" cy="1654059"/>
      </dsp:txXfrm>
    </dsp:sp>
    <dsp:sp modelId="{EACA3CAD-035B-2C47-8CE9-BE36FB5A6F7A}">
      <dsp:nvSpPr>
        <dsp:cNvPr id="0" name=""/>
        <dsp:cNvSpPr/>
      </dsp:nvSpPr>
      <dsp:spPr>
        <a:xfrm rot="5400000">
          <a:off x="9362786" y="211698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5400000">
        <a:off x="9455321" y="2169696"/>
        <a:ext cx="435730" cy="434559"/>
      </dsp:txXfrm>
    </dsp:sp>
    <dsp:sp modelId="{178C9FD4-8377-1D4C-B765-5642F0897286}">
      <dsp:nvSpPr>
        <dsp:cNvPr id="0" name=""/>
        <dsp:cNvSpPr/>
      </dsp:nvSpPr>
      <dsp:spPr>
        <a:xfrm>
          <a:off x="8209036" y="3083326"/>
          <a:ext cx="2928299" cy="1756979"/>
        </a:xfrm>
        <a:prstGeom prst="roundRect">
          <a:avLst>
            <a:gd name="adj" fmla="val 10000"/>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Matches security practices?</a:t>
          </a:r>
          <a:endParaRPr lang="en-GB" sz="3300" kern="1200" dirty="0"/>
        </a:p>
      </dsp:txBody>
      <dsp:txXfrm>
        <a:off x="8260496" y="3134786"/>
        <a:ext cx="2825379" cy="1654059"/>
      </dsp:txXfrm>
    </dsp:sp>
    <dsp:sp modelId="{FB2B21EE-DEAC-DD4C-99E7-38E23DDD6CE9}">
      <dsp:nvSpPr>
        <dsp:cNvPr id="0" name=""/>
        <dsp:cNvSpPr/>
      </dsp:nvSpPr>
      <dsp:spPr>
        <a:xfrm rot="10800000">
          <a:off x="733054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7516786" y="3743951"/>
        <a:ext cx="434559" cy="435730"/>
      </dsp:txXfrm>
    </dsp:sp>
    <dsp:sp modelId="{7A3E9284-4DD3-4DCD-84BF-724EF728F1DB}">
      <dsp:nvSpPr>
        <dsp:cNvPr id="0" name=""/>
        <dsp:cNvSpPr/>
      </dsp:nvSpPr>
      <dsp:spPr>
        <a:xfrm>
          <a:off x="4109416" y="3083326"/>
          <a:ext cx="2928299" cy="1756979"/>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smtClean="0"/>
            <a:t>Does</a:t>
          </a:r>
          <a:r>
            <a:rPr lang="en-GB" sz="3300" kern="1200" baseline="0" smtClean="0"/>
            <a:t> </a:t>
          </a:r>
          <a:r>
            <a:rPr lang="en-GB" sz="3300" kern="1200" baseline="0" dirty="0" smtClean="0"/>
            <a:t>it release attributes?</a:t>
          </a:r>
          <a:endParaRPr lang="en-GB" sz="3300" kern="1200" dirty="0"/>
        </a:p>
      </dsp:txBody>
      <dsp:txXfrm>
        <a:off x="4160876" y="3134786"/>
        <a:ext cx="2825379" cy="1654059"/>
      </dsp:txXfrm>
    </dsp:sp>
    <dsp:sp modelId="{C9AD1526-C1E4-4E47-99A5-669C8B15D4B2}">
      <dsp:nvSpPr>
        <dsp:cNvPr id="0" name=""/>
        <dsp:cNvSpPr/>
      </dsp:nvSpPr>
      <dsp:spPr>
        <a:xfrm rot="10800000">
          <a:off x="323092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it-IT" sz="2700" kern="1200"/>
        </a:p>
      </dsp:txBody>
      <dsp:txXfrm rot="10800000">
        <a:off x="3417166" y="3743951"/>
        <a:ext cx="434559" cy="435730"/>
      </dsp:txXfrm>
    </dsp:sp>
    <dsp:sp modelId="{F8CBB847-D3CB-EB4E-AD81-A60F67225B26}">
      <dsp:nvSpPr>
        <dsp:cNvPr id="0" name=""/>
        <dsp:cNvSpPr/>
      </dsp:nvSpPr>
      <dsp:spPr>
        <a:xfrm>
          <a:off x="9797" y="3083326"/>
          <a:ext cx="2928299" cy="1756979"/>
        </a:xfrm>
        <a:prstGeom prst="roundRect">
          <a:avLst>
            <a:gd name="adj" fmla="val 10000"/>
          </a:avLst>
        </a:prstGeom>
        <a:solidFill>
          <a:schemeClr val="accent5">
            <a:lumMod val="20000"/>
            <a:lumOff val="8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err="1" smtClean="0"/>
            <a:t>CoCo</a:t>
          </a:r>
          <a:r>
            <a:rPr lang="en-GB" sz="3300" kern="1200" baseline="0" dirty="0" smtClean="0"/>
            <a:t> and R&amp;S</a:t>
          </a:r>
          <a:endParaRPr lang="en-GB" sz="3300" kern="1200" dirty="0"/>
        </a:p>
      </dsp:txBody>
      <dsp:txXfrm>
        <a:off x="61257" y="3134786"/>
        <a:ext cx="2825379" cy="165405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6A6596-FD90-944C-96D9-BF51E302C238}">
      <dsp:nvSpPr>
        <dsp:cNvPr id="0" name=""/>
        <dsp:cNvSpPr/>
      </dsp:nvSpPr>
      <dsp:spPr>
        <a:xfrm>
          <a:off x="0" y="1275985"/>
          <a:ext cx="10910479" cy="1647624"/>
        </a:xfrm>
        <a:prstGeom prst="notched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C2B5DB3-F03C-EF48-A807-EAA5978E7E8B}">
      <dsp:nvSpPr>
        <dsp:cNvPr id="0" name=""/>
        <dsp:cNvSpPr/>
      </dsp:nvSpPr>
      <dsp:spPr>
        <a:xfrm>
          <a:off x="5010" y="0"/>
          <a:ext cx="1690112" cy="16476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b" anchorCtr="1">
          <a:noAutofit/>
        </a:bodyPr>
        <a:lstStyle/>
        <a:p>
          <a:pPr lvl="0" algn="l" defTabSz="755650">
            <a:lnSpc>
              <a:spcPct val="90000"/>
            </a:lnSpc>
            <a:spcBef>
              <a:spcPct val="0"/>
            </a:spcBef>
            <a:spcAft>
              <a:spcPct val="35000"/>
            </a:spcAft>
          </a:pPr>
          <a:r>
            <a:rPr lang="en-GB" sz="1700" kern="1200" dirty="0" smtClean="0"/>
            <a:t>Campus</a:t>
          </a:r>
          <a:endParaRPr lang="en-GB" sz="1700" kern="1200" dirty="0"/>
        </a:p>
        <a:p>
          <a:pPr marL="114300" lvl="1" indent="-114300" algn="l" defTabSz="577850">
            <a:lnSpc>
              <a:spcPct val="90000"/>
            </a:lnSpc>
            <a:spcBef>
              <a:spcPct val="0"/>
            </a:spcBef>
            <a:spcAft>
              <a:spcPct val="15000"/>
            </a:spcAft>
            <a:buChar char="••"/>
          </a:pPr>
          <a:r>
            <a:rPr lang="en-GB" sz="1300" kern="1200" dirty="0" smtClean="0"/>
            <a:t>Hundreds of thousands of users</a:t>
          </a:r>
          <a:endParaRPr lang="en-GB" sz="1300" kern="1200" dirty="0"/>
        </a:p>
      </dsp:txBody>
      <dsp:txXfrm>
        <a:off x="5010" y="0"/>
        <a:ext cx="1690112" cy="1647624"/>
      </dsp:txXfrm>
    </dsp:sp>
    <dsp:sp modelId="{1F20D4F2-FE6A-4B48-B46B-A782045DE34F}">
      <dsp:nvSpPr>
        <dsp:cNvPr id="0" name=""/>
        <dsp:cNvSpPr/>
      </dsp:nvSpPr>
      <dsp:spPr>
        <a:xfrm>
          <a:off x="644113" y="1853577"/>
          <a:ext cx="411906" cy="41190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A5F098-6C34-8344-A600-5FB30B07205C}">
      <dsp:nvSpPr>
        <dsp:cNvPr id="0" name=""/>
        <dsp:cNvSpPr/>
      </dsp:nvSpPr>
      <dsp:spPr>
        <a:xfrm>
          <a:off x="1779628" y="2471436"/>
          <a:ext cx="1690112" cy="16476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t" anchorCtr="1">
          <a:noAutofit/>
        </a:bodyPr>
        <a:lstStyle/>
        <a:p>
          <a:pPr lvl="0" algn="l" defTabSz="755650">
            <a:lnSpc>
              <a:spcPct val="90000"/>
            </a:lnSpc>
            <a:spcBef>
              <a:spcPct val="0"/>
            </a:spcBef>
            <a:spcAft>
              <a:spcPct val="35000"/>
            </a:spcAft>
          </a:pPr>
          <a:r>
            <a:rPr lang="en-GB" sz="1700" kern="1200" dirty="0" smtClean="0"/>
            <a:t>Federation</a:t>
          </a:r>
          <a:endParaRPr lang="en-GB" sz="1700" kern="1200" dirty="0"/>
        </a:p>
        <a:p>
          <a:pPr marL="114300" lvl="1" indent="-114300" algn="l" defTabSz="577850">
            <a:lnSpc>
              <a:spcPct val="90000"/>
            </a:lnSpc>
            <a:spcBef>
              <a:spcPct val="0"/>
            </a:spcBef>
            <a:spcAft>
              <a:spcPct val="15000"/>
            </a:spcAft>
            <a:buChar char="••"/>
          </a:pPr>
          <a:r>
            <a:rPr lang="en-GB" sz="1300" kern="1200" dirty="0" smtClean="0"/>
            <a:t>Tens of thousands of services</a:t>
          </a:r>
          <a:endParaRPr lang="en-GB" sz="1300" kern="1200" dirty="0"/>
        </a:p>
      </dsp:txBody>
      <dsp:txXfrm>
        <a:off x="1779628" y="2471436"/>
        <a:ext cx="1690112" cy="1647624"/>
      </dsp:txXfrm>
    </dsp:sp>
    <dsp:sp modelId="{01D40CDF-7CF9-1F47-92AC-CDB41901F8AF}">
      <dsp:nvSpPr>
        <dsp:cNvPr id="0" name=""/>
        <dsp:cNvSpPr/>
      </dsp:nvSpPr>
      <dsp:spPr>
        <a:xfrm>
          <a:off x="2418731" y="1853577"/>
          <a:ext cx="411906" cy="41190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65F25D-5652-D74D-9DE2-A765B61F3F26}">
      <dsp:nvSpPr>
        <dsp:cNvPr id="0" name=""/>
        <dsp:cNvSpPr/>
      </dsp:nvSpPr>
      <dsp:spPr>
        <a:xfrm>
          <a:off x="3554245" y="0"/>
          <a:ext cx="1690112" cy="16476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b" anchorCtr="1">
          <a:noAutofit/>
        </a:bodyPr>
        <a:lstStyle/>
        <a:p>
          <a:pPr lvl="0" algn="l" defTabSz="755650">
            <a:lnSpc>
              <a:spcPct val="90000"/>
            </a:lnSpc>
            <a:spcBef>
              <a:spcPct val="0"/>
            </a:spcBef>
            <a:spcAft>
              <a:spcPct val="35000"/>
            </a:spcAft>
          </a:pPr>
          <a:r>
            <a:rPr lang="en-GB" sz="1700" kern="1200" dirty="0" smtClean="0"/>
            <a:t>eduGAIN</a:t>
          </a:r>
          <a:endParaRPr lang="en-GB" sz="1700" kern="1200" dirty="0"/>
        </a:p>
        <a:p>
          <a:pPr marL="114300" lvl="1" indent="-114300" algn="l" defTabSz="577850">
            <a:lnSpc>
              <a:spcPct val="90000"/>
            </a:lnSpc>
            <a:spcBef>
              <a:spcPct val="0"/>
            </a:spcBef>
            <a:spcAft>
              <a:spcPct val="15000"/>
            </a:spcAft>
            <a:buChar char="••"/>
          </a:pPr>
          <a:r>
            <a:rPr lang="en-GB" sz="1300" kern="1200" dirty="0" smtClean="0"/>
            <a:t>Thousands of services</a:t>
          </a:r>
          <a:endParaRPr lang="en-GB" sz="1300" kern="1200" dirty="0"/>
        </a:p>
      </dsp:txBody>
      <dsp:txXfrm>
        <a:off x="3554245" y="0"/>
        <a:ext cx="1690112" cy="1647624"/>
      </dsp:txXfrm>
    </dsp:sp>
    <dsp:sp modelId="{FE72E420-F3D1-C241-AAA0-C7D69345DBED}">
      <dsp:nvSpPr>
        <dsp:cNvPr id="0" name=""/>
        <dsp:cNvSpPr/>
      </dsp:nvSpPr>
      <dsp:spPr>
        <a:xfrm>
          <a:off x="4193348" y="1853577"/>
          <a:ext cx="411906" cy="41190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EC66F1-ECCB-2B4E-A044-5E681D663CDF}">
      <dsp:nvSpPr>
        <dsp:cNvPr id="0" name=""/>
        <dsp:cNvSpPr/>
      </dsp:nvSpPr>
      <dsp:spPr>
        <a:xfrm>
          <a:off x="5328863" y="2471436"/>
          <a:ext cx="1690112" cy="16476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t" anchorCtr="1">
          <a:noAutofit/>
        </a:bodyPr>
        <a:lstStyle/>
        <a:p>
          <a:pPr lvl="0" algn="l" defTabSz="755650">
            <a:lnSpc>
              <a:spcPct val="90000"/>
            </a:lnSpc>
            <a:spcBef>
              <a:spcPct val="0"/>
            </a:spcBef>
            <a:spcAft>
              <a:spcPct val="35000"/>
            </a:spcAft>
          </a:pPr>
          <a:r>
            <a:rPr lang="en-GB" sz="1700" kern="1200" dirty="0" smtClean="0"/>
            <a:t>General and Specific e-Research Infrastructures</a:t>
          </a:r>
          <a:endParaRPr lang="en-GB" sz="1700" kern="1200" dirty="0"/>
        </a:p>
        <a:p>
          <a:pPr marL="114300" lvl="1" indent="-114300" algn="l" defTabSz="577850">
            <a:lnSpc>
              <a:spcPct val="90000"/>
            </a:lnSpc>
            <a:spcBef>
              <a:spcPct val="0"/>
            </a:spcBef>
            <a:spcAft>
              <a:spcPct val="15000"/>
            </a:spcAft>
            <a:buChar char="••"/>
          </a:pPr>
          <a:r>
            <a:rPr lang="en-GB" sz="1300" kern="1200" dirty="0" smtClean="0"/>
            <a:t>Hundreds of services</a:t>
          </a:r>
          <a:endParaRPr lang="en-GB" sz="1300" kern="1200" dirty="0"/>
        </a:p>
      </dsp:txBody>
      <dsp:txXfrm>
        <a:off x="5328863" y="2471436"/>
        <a:ext cx="1690112" cy="1647624"/>
      </dsp:txXfrm>
    </dsp:sp>
    <dsp:sp modelId="{5373B81E-A836-284A-BD82-3E9FED8B721C}">
      <dsp:nvSpPr>
        <dsp:cNvPr id="0" name=""/>
        <dsp:cNvSpPr/>
      </dsp:nvSpPr>
      <dsp:spPr>
        <a:xfrm>
          <a:off x="5967966" y="1853576"/>
          <a:ext cx="411906" cy="41190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1ECF27F-FE5B-FC42-9757-40B616DAE355}">
      <dsp:nvSpPr>
        <dsp:cNvPr id="0" name=""/>
        <dsp:cNvSpPr/>
      </dsp:nvSpPr>
      <dsp:spPr>
        <a:xfrm>
          <a:off x="7103480" y="0"/>
          <a:ext cx="2710939" cy="16476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b" anchorCtr="1">
          <a:noAutofit/>
        </a:bodyPr>
        <a:lstStyle/>
        <a:p>
          <a:pPr lvl="0" algn="l" defTabSz="755650">
            <a:lnSpc>
              <a:spcPct val="90000"/>
            </a:lnSpc>
            <a:spcBef>
              <a:spcPct val="0"/>
            </a:spcBef>
            <a:spcAft>
              <a:spcPct val="35000"/>
            </a:spcAft>
          </a:pPr>
          <a:r>
            <a:rPr lang="en-GB" sz="1700" kern="1200" dirty="0" smtClean="0"/>
            <a:t>Individual Experiments</a:t>
          </a:r>
          <a:endParaRPr lang="en-GB" sz="1700" kern="1200" dirty="0"/>
        </a:p>
        <a:p>
          <a:pPr marL="114300" lvl="1" indent="-114300" algn="l" defTabSz="577850">
            <a:lnSpc>
              <a:spcPct val="90000"/>
            </a:lnSpc>
            <a:spcBef>
              <a:spcPct val="0"/>
            </a:spcBef>
            <a:spcAft>
              <a:spcPct val="15000"/>
            </a:spcAft>
            <a:buChar char="••"/>
          </a:pPr>
          <a:r>
            <a:rPr lang="en-GB" sz="1300" kern="1200" dirty="0" smtClean="0"/>
            <a:t>Tens to hundreds of individuals *</a:t>
          </a:r>
          <a:endParaRPr lang="en-GB" sz="1300" kern="1200" dirty="0"/>
        </a:p>
      </dsp:txBody>
      <dsp:txXfrm>
        <a:off x="7103480" y="0"/>
        <a:ext cx="2710939" cy="1647624"/>
      </dsp:txXfrm>
    </dsp:sp>
    <dsp:sp modelId="{5409ACDC-DD23-A241-8E49-CD27034FE410}">
      <dsp:nvSpPr>
        <dsp:cNvPr id="0" name=""/>
        <dsp:cNvSpPr/>
      </dsp:nvSpPr>
      <dsp:spPr>
        <a:xfrm>
          <a:off x="8252997" y="1853576"/>
          <a:ext cx="411906" cy="41190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AFCFA-295C-3E4B-9A87-3E27B0ABF7B8}">
      <dsp:nvSpPr>
        <dsp:cNvPr id="0" name=""/>
        <dsp:cNvSpPr/>
      </dsp:nvSpPr>
      <dsp:spPr>
        <a:xfrm>
          <a:off x="9797" y="155026"/>
          <a:ext cx="2928299" cy="1756979"/>
        </a:xfrm>
        <a:prstGeom prst="roundRect">
          <a:avLst>
            <a:gd name="adj" fmla="val 10000"/>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100% of the federations</a:t>
          </a:r>
          <a:endParaRPr lang="en-GB" sz="3300" kern="1200" dirty="0"/>
        </a:p>
      </dsp:txBody>
      <dsp:txXfrm>
        <a:off x="61257" y="206486"/>
        <a:ext cx="2825379" cy="1654059"/>
      </dsp:txXfrm>
    </dsp:sp>
    <dsp:sp modelId="{2C61A0E2-B7FA-0647-823A-8567D3CF4A1D}">
      <dsp:nvSpPr>
        <dsp:cNvPr id="0" name=""/>
        <dsp:cNvSpPr/>
      </dsp:nvSpPr>
      <dsp:spPr>
        <a:xfrm>
          <a:off x="3195787"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GB" sz="2700" kern="1200"/>
        </a:p>
      </dsp:txBody>
      <dsp:txXfrm>
        <a:off x="3195787" y="815651"/>
        <a:ext cx="434559" cy="435730"/>
      </dsp:txXfrm>
    </dsp:sp>
    <dsp:sp modelId="{0089A4EC-EEA4-A546-996A-733C47425E2B}">
      <dsp:nvSpPr>
        <dsp:cNvPr id="0" name=""/>
        <dsp:cNvSpPr/>
      </dsp:nvSpPr>
      <dsp:spPr>
        <a:xfrm>
          <a:off x="4109416" y="155026"/>
          <a:ext cx="2928299" cy="1756979"/>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Is the entity in eduGAIN?</a:t>
          </a:r>
          <a:endParaRPr lang="en-GB" sz="3300" kern="1200" dirty="0"/>
        </a:p>
      </dsp:txBody>
      <dsp:txXfrm>
        <a:off x="4160876" y="206486"/>
        <a:ext cx="2825379" cy="1654059"/>
      </dsp:txXfrm>
    </dsp:sp>
    <dsp:sp modelId="{519A477D-5F0A-624C-AE62-AE254EB769D8}">
      <dsp:nvSpPr>
        <dsp:cNvPr id="0" name=""/>
        <dsp:cNvSpPr/>
      </dsp:nvSpPr>
      <dsp:spPr>
        <a:xfrm>
          <a:off x="7295406" y="6704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a:off x="7295406" y="815651"/>
        <a:ext cx="434559" cy="435730"/>
      </dsp:txXfrm>
    </dsp:sp>
    <dsp:sp modelId="{1F0676B1-F9ED-B249-A69D-40270CFA0BC3}">
      <dsp:nvSpPr>
        <dsp:cNvPr id="0" name=""/>
        <dsp:cNvSpPr/>
      </dsp:nvSpPr>
      <dsp:spPr>
        <a:xfrm>
          <a:off x="8209036" y="155026"/>
          <a:ext cx="2928299" cy="1756979"/>
        </a:xfrm>
        <a:prstGeom prst="roundRect">
          <a:avLst>
            <a:gd name="adj" fmla="val 10000"/>
          </a:avLst>
        </a:prstGeom>
        <a:solidFill>
          <a:srgbClr val="01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Does it talk with “friends”?</a:t>
          </a:r>
          <a:endParaRPr lang="en-GB" sz="3300" kern="1200" dirty="0"/>
        </a:p>
      </dsp:txBody>
      <dsp:txXfrm>
        <a:off x="8260496" y="206486"/>
        <a:ext cx="2825379" cy="1654059"/>
      </dsp:txXfrm>
    </dsp:sp>
    <dsp:sp modelId="{EACA3CAD-035B-2C47-8CE9-BE36FB5A6F7A}">
      <dsp:nvSpPr>
        <dsp:cNvPr id="0" name=""/>
        <dsp:cNvSpPr/>
      </dsp:nvSpPr>
      <dsp:spPr>
        <a:xfrm rot="5400000">
          <a:off x="9362786" y="211698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5400000">
        <a:off x="9455321" y="2169696"/>
        <a:ext cx="435730" cy="434559"/>
      </dsp:txXfrm>
    </dsp:sp>
    <dsp:sp modelId="{178C9FD4-8377-1D4C-B765-5642F0897286}">
      <dsp:nvSpPr>
        <dsp:cNvPr id="0" name=""/>
        <dsp:cNvSpPr/>
      </dsp:nvSpPr>
      <dsp:spPr>
        <a:xfrm>
          <a:off x="8209036" y="3083326"/>
          <a:ext cx="2928299" cy="1756979"/>
        </a:xfrm>
        <a:prstGeom prst="roundRect">
          <a:avLst>
            <a:gd name="adj" fmla="val 10000"/>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smtClean="0"/>
            <a:t>Matches security practices?</a:t>
          </a:r>
          <a:endParaRPr lang="en-GB" sz="3300" kern="1200" dirty="0"/>
        </a:p>
      </dsp:txBody>
      <dsp:txXfrm>
        <a:off x="8260496" y="3134786"/>
        <a:ext cx="2825379" cy="1654059"/>
      </dsp:txXfrm>
    </dsp:sp>
    <dsp:sp modelId="{FB2B21EE-DEAC-DD4C-99E7-38E23DDD6CE9}">
      <dsp:nvSpPr>
        <dsp:cNvPr id="0" name=""/>
        <dsp:cNvSpPr/>
      </dsp:nvSpPr>
      <dsp:spPr>
        <a:xfrm rot="10800000">
          <a:off x="733054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7516786" y="3743951"/>
        <a:ext cx="434559" cy="435730"/>
      </dsp:txXfrm>
    </dsp:sp>
    <dsp:sp modelId="{7A3E9284-4DD3-4DCD-84BF-724EF728F1DB}">
      <dsp:nvSpPr>
        <dsp:cNvPr id="0" name=""/>
        <dsp:cNvSpPr/>
      </dsp:nvSpPr>
      <dsp:spPr>
        <a:xfrm>
          <a:off x="4109416" y="3083326"/>
          <a:ext cx="2928299" cy="1756979"/>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smtClean="0"/>
            <a:t>Does</a:t>
          </a:r>
          <a:r>
            <a:rPr lang="en-GB" sz="3300" kern="1200" baseline="0" smtClean="0"/>
            <a:t> </a:t>
          </a:r>
          <a:r>
            <a:rPr lang="en-GB" sz="3300" kern="1200" baseline="0" dirty="0" smtClean="0"/>
            <a:t>it release attributes?</a:t>
          </a:r>
          <a:endParaRPr lang="en-GB" sz="3300" kern="1200" dirty="0"/>
        </a:p>
      </dsp:txBody>
      <dsp:txXfrm>
        <a:off x="4160876" y="3134786"/>
        <a:ext cx="2825379" cy="1654059"/>
      </dsp:txXfrm>
    </dsp:sp>
    <dsp:sp modelId="{C9AD1526-C1E4-4E47-99A5-669C8B15D4B2}">
      <dsp:nvSpPr>
        <dsp:cNvPr id="0" name=""/>
        <dsp:cNvSpPr/>
      </dsp:nvSpPr>
      <dsp:spPr>
        <a:xfrm rot="10800000">
          <a:off x="3230926" y="3598707"/>
          <a:ext cx="620799" cy="726218"/>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it-IT" sz="2700" kern="1200"/>
        </a:p>
      </dsp:txBody>
      <dsp:txXfrm rot="10800000">
        <a:off x="3417166" y="3743951"/>
        <a:ext cx="434559" cy="435730"/>
      </dsp:txXfrm>
    </dsp:sp>
    <dsp:sp modelId="{F8CBB847-D3CB-EB4E-AD81-A60F67225B26}">
      <dsp:nvSpPr>
        <dsp:cNvPr id="0" name=""/>
        <dsp:cNvSpPr/>
      </dsp:nvSpPr>
      <dsp:spPr>
        <a:xfrm>
          <a:off x="9797" y="3083326"/>
          <a:ext cx="2928299" cy="1756979"/>
        </a:xfrm>
        <a:prstGeom prst="roundRect">
          <a:avLst>
            <a:gd name="adj" fmla="val 10000"/>
          </a:avLst>
        </a:prstGeom>
        <a:solidFill>
          <a:srgbClr val="01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GB" sz="3300" kern="1200" dirty="0" err="1" smtClean="0"/>
            <a:t>CoCo</a:t>
          </a:r>
          <a:r>
            <a:rPr lang="en-GB" sz="3300" kern="1200" baseline="0" dirty="0" smtClean="0"/>
            <a:t> and R&amp;S</a:t>
          </a:r>
          <a:endParaRPr lang="en-GB" sz="3300" kern="1200" dirty="0"/>
        </a:p>
      </dsp:txBody>
      <dsp:txXfrm>
        <a:off x="61257" y="3134786"/>
        <a:ext cx="2825379" cy="165405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904A41-7DB8-D043-A2DF-4E9F79B7EC27}">
      <dsp:nvSpPr>
        <dsp:cNvPr id="0" name=""/>
        <dsp:cNvSpPr/>
      </dsp:nvSpPr>
      <dsp:spPr>
        <a:xfrm>
          <a:off x="0" y="110529"/>
          <a:ext cx="3409156" cy="2045493"/>
        </a:xfrm>
        <a:prstGeom prst="rect">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GB" sz="1800" kern="1200" dirty="0" smtClean="0"/>
            <a:t>Entity Categories group federation entities that share common criteria. </a:t>
          </a:r>
          <a:endParaRPr lang="en-GB" sz="1800" kern="1200" dirty="0"/>
        </a:p>
      </dsp:txBody>
      <dsp:txXfrm>
        <a:off x="0" y="110529"/>
        <a:ext cx="3409156" cy="2045493"/>
      </dsp:txXfrm>
    </dsp:sp>
    <dsp:sp modelId="{F651694F-96AB-D34C-AB9C-D7B5DEA5ABF3}">
      <dsp:nvSpPr>
        <dsp:cNvPr id="0" name=""/>
        <dsp:cNvSpPr/>
      </dsp:nvSpPr>
      <dsp:spPr>
        <a:xfrm>
          <a:off x="3750071" y="110529"/>
          <a:ext cx="3409156" cy="2045493"/>
        </a:xfrm>
        <a:prstGeom prst="rect">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GB" sz="1800" kern="1200" dirty="0" smtClean="0"/>
            <a:t>Facilitate IdP decisions to release a defined set of attributes to SPs without the need for detailed local review for each SP</a:t>
          </a:r>
          <a:endParaRPr lang="en-GB" sz="1800" kern="1200" dirty="0"/>
        </a:p>
      </dsp:txBody>
      <dsp:txXfrm>
        <a:off x="3750071" y="110529"/>
        <a:ext cx="3409156" cy="2045493"/>
      </dsp:txXfrm>
    </dsp:sp>
    <dsp:sp modelId="{67C43140-9CA9-7F41-BB26-66A6D3B4EA03}">
      <dsp:nvSpPr>
        <dsp:cNvPr id="0" name=""/>
        <dsp:cNvSpPr/>
      </dsp:nvSpPr>
      <dsp:spPr>
        <a:xfrm>
          <a:off x="7500143" y="110529"/>
          <a:ext cx="3409156" cy="2045493"/>
        </a:xfrm>
        <a:prstGeom prst="rect">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GB" sz="1800" kern="1200" dirty="0" smtClean="0"/>
            <a:t>Check with your Federation Operator for advice on which best suits your needs</a:t>
          </a:r>
          <a:endParaRPr lang="en-GB" sz="1800" kern="1200" dirty="0"/>
        </a:p>
      </dsp:txBody>
      <dsp:txXfrm>
        <a:off x="7500143" y="110529"/>
        <a:ext cx="3409156" cy="2045493"/>
      </dsp:txXfrm>
    </dsp:sp>
    <dsp:sp modelId="{C3D9C9DF-AE76-2A4B-91B9-31B2C073ED81}">
      <dsp:nvSpPr>
        <dsp:cNvPr id="0" name=""/>
        <dsp:cNvSpPr/>
      </dsp:nvSpPr>
      <dsp:spPr>
        <a:xfrm>
          <a:off x="369705" y="2496939"/>
          <a:ext cx="4890161" cy="2045493"/>
        </a:xfrm>
        <a:prstGeom prst="rect">
          <a:avLst/>
        </a:prstGeom>
        <a:solidFill>
          <a:srgbClr val="ED155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GB" sz="1800" kern="1200" dirty="0" smtClean="0"/>
            <a:t>Research and Scholarship Entity Category relies on the legitimate interest approach</a:t>
          </a:r>
          <a:endParaRPr lang="en-GB" sz="1800" kern="1200" dirty="0"/>
        </a:p>
        <a:p>
          <a:pPr marL="114300" lvl="1" indent="-114300" algn="l" defTabSz="622300" rtl="0">
            <a:lnSpc>
              <a:spcPct val="90000"/>
            </a:lnSpc>
            <a:spcBef>
              <a:spcPct val="0"/>
            </a:spcBef>
            <a:spcAft>
              <a:spcPct val="15000"/>
            </a:spcAft>
            <a:buChar char="••"/>
          </a:pPr>
          <a:r>
            <a:rPr lang="en-GB" sz="1400" kern="1200" dirty="0" smtClean="0"/>
            <a:t>Safeguards of data minimisation, privacy enhancing tech</a:t>
          </a:r>
          <a:endParaRPr lang="en-GB" sz="1400" kern="1200" dirty="0"/>
        </a:p>
        <a:p>
          <a:pPr marL="114300" lvl="1" indent="-114300" algn="l" defTabSz="622300" rtl="0">
            <a:lnSpc>
              <a:spcPct val="90000"/>
            </a:lnSpc>
            <a:spcBef>
              <a:spcPct val="0"/>
            </a:spcBef>
            <a:spcAft>
              <a:spcPct val="15000"/>
            </a:spcAft>
            <a:buChar char="••"/>
          </a:pPr>
          <a:r>
            <a:rPr lang="en-GB" sz="1400" kern="1200" dirty="0" smtClean="0"/>
            <a:t>Limits the types of services that are allowed to claim this category and focusing on low-risk, high benefit  services that have a clearly identifiable need for personal information</a:t>
          </a:r>
          <a:endParaRPr lang="en-GB" sz="1400" kern="1200" dirty="0"/>
        </a:p>
        <a:p>
          <a:pPr marL="114300" lvl="1" indent="-114300" algn="l" defTabSz="622300" rtl="0">
            <a:lnSpc>
              <a:spcPct val="90000"/>
            </a:lnSpc>
            <a:spcBef>
              <a:spcPct val="0"/>
            </a:spcBef>
            <a:spcAft>
              <a:spcPct val="15000"/>
            </a:spcAft>
            <a:buChar char="••"/>
          </a:pPr>
          <a:r>
            <a:rPr lang="en-GB" sz="1400" kern="1200" dirty="0" smtClean="0"/>
            <a:t>Each SP is considered on a case-by-case basis by the federation in question and reviewed annually.</a:t>
          </a:r>
          <a:endParaRPr lang="en-GB" sz="1400" kern="1200" dirty="0"/>
        </a:p>
      </dsp:txBody>
      <dsp:txXfrm>
        <a:off x="369705" y="2496939"/>
        <a:ext cx="4890161" cy="2045493"/>
      </dsp:txXfrm>
    </dsp:sp>
    <dsp:sp modelId="{80401E5E-DE2B-324A-BE9D-28F296858B0A}">
      <dsp:nvSpPr>
        <dsp:cNvPr id="0" name=""/>
        <dsp:cNvSpPr/>
      </dsp:nvSpPr>
      <dsp:spPr>
        <a:xfrm>
          <a:off x="5600783" y="2496939"/>
          <a:ext cx="4938810" cy="2045493"/>
        </a:xfrm>
        <a:prstGeom prst="rect">
          <a:avLst/>
        </a:prstGeom>
        <a:solidFill>
          <a:srgbClr val="ED155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GB" sz="1800" kern="1200" dirty="0" smtClean="0"/>
            <a:t>GÉANT Code of Conduct approach aims to minimise the risk that arises from depending on each other.</a:t>
          </a:r>
          <a:endParaRPr lang="en-GB" sz="1800" kern="1200" dirty="0"/>
        </a:p>
        <a:p>
          <a:pPr marL="114300" lvl="1" indent="-114300" algn="l" defTabSz="622300" rtl="0">
            <a:lnSpc>
              <a:spcPct val="90000"/>
            </a:lnSpc>
            <a:spcBef>
              <a:spcPct val="0"/>
            </a:spcBef>
            <a:spcAft>
              <a:spcPct val="15000"/>
            </a:spcAft>
            <a:buChar char="••"/>
          </a:pPr>
          <a:r>
            <a:rPr lang="en-GB" sz="1400" kern="1200" dirty="0" smtClean="0"/>
            <a:t>Legitimate interest is also fundamental</a:t>
          </a:r>
          <a:endParaRPr lang="en-GB" sz="1400" kern="1200" dirty="0"/>
        </a:p>
        <a:p>
          <a:pPr marL="114300" lvl="1" indent="-114300" algn="l" defTabSz="622300" rtl="0">
            <a:lnSpc>
              <a:spcPct val="90000"/>
            </a:lnSpc>
            <a:spcBef>
              <a:spcPct val="0"/>
            </a:spcBef>
            <a:spcAft>
              <a:spcPct val="15000"/>
            </a:spcAft>
            <a:buChar char="••"/>
          </a:pPr>
          <a:r>
            <a:rPr lang="en-GB" sz="1400" kern="1200" dirty="0" smtClean="0"/>
            <a:t>Signals that the Home Organisation and Service Provider are aware of the legal requirements</a:t>
          </a:r>
          <a:endParaRPr lang="en-GB" sz="1400" kern="1200" dirty="0"/>
        </a:p>
        <a:p>
          <a:pPr marL="114300" lvl="1" indent="-114300" algn="l" defTabSz="622300" rtl="0">
            <a:lnSpc>
              <a:spcPct val="90000"/>
            </a:lnSpc>
            <a:spcBef>
              <a:spcPct val="0"/>
            </a:spcBef>
            <a:spcAft>
              <a:spcPct val="15000"/>
            </a:spcAft>
            <a:buChar char="••"/>
          </a:pPr>
          <a:r>
            <a:rPr lang="en-GB" sz="1400" kern="1200" dirty="0" smtClean="0"/>
            <a:t>Based on Directive 95/46/EC 1995</a:t>
          </a:r>
          <a:endParaRPr lang="en-GB" sz="1400" kern="1200" dirty="0"/>
        </a:p>
      </dsp:txBody>
      <dsp:txXfrm>
        <a:off x="5600783" y="2496939"/>
        <a:ext cx="4938810" cy="204549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869D77-BBC1-4DFB-A5C5-A001D87760EC}">
      <dsp:nvSpPr>
        <dsp:cNvPr id="0" name=""/>
        <dsp:cNvSpPr/>
      </dsp:nvSpPr>
      <dsp:spPr>
        <a:xfrm rot="5400000">
          <a:off x="1386556" y="1384034"/>
          <a:ext cx="1224059" cy="1393548"/>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BE7B8DF-2EFB-4B28-B93A-FCC068C6D548}">
      <dsp:nvSpPr>
        <dsp:cNvPr id="0" name=""/>
        <dsp:cNvSpPr/>
      </dsp:nvSpPr>
      <dsp:spPr>
        <a:xfrm>
          <a:off x="1062255" y="27140"/>
          <a:ext cx="2060595" cy="1442349"/>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GB" sz="2500" kern="1200" noProof="0" dirty="0" smtClean="0"/>
            <a:t>Institutional Directory</a:t>
          </a:r>
          <a:br>
            <a:rPr lang="en-GB" sz="2500" kern="1200" noProof="0" dirty="0" smtClean="0"/>
          </a:br>
          <a:r>
            <a:rPr lang="en-GB" sz="2500" kern="1200" noProof="0" dirty="0" smtClean="0"/>
            <a:t>(LDAP/AD)</a:t>
          </a:r>
          <a:endParaRPr lang="en-GB" sz="2500" kern="1200" noProof="0" dirty="0"/>
        </a:p>
      </dsp:txBody>
      <dsp:txXfrm>
        <a:off x="1132677" y="97562"/>
        <a:ext cx="1919751" cy="1301505"/>
      </dsp:txXfrm>
    </dsp:sp>
    <dsp:sp modelId="{B54ECFCE-0853-41E0-8BB8-B00DE26CBDCB}">
      <dsp:nvSpPr>
        <dsp:cNvPr id="0" name=""/>
        <dsp:cNvSpPr/>
      </dsp:nvSpPr>
      <dsp:spPr>
        <a:xfrm>
          <a:off x="3205570" y="155375"/>
          <a:ext cx="3516609" cy="1165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bodyPr>
        <a:lstStyle/>
        <a:p>
          <a:pPr marL="171450" lvl="1" indent="-171450" algn="l" defTabSz="755650">
            <a:lnSpc>
              <a:spcPct val="90000"/>
            </a:lnSpc>
            <a:spcBef>
              <a:spcPct val="0"/>
            </a:spcBef>
            <a:spcAft>
              <a:spcPct val="15000"/>
            </a:spcAft>
            <a:buChar char="••"/>
          </a:pPr>
          <a:r>
            <a:rPr lang="en-GB" sz="1700" kern="1200" noProof="0" dirty="0" smtClean="0"/>
            <a:t>Stores institutional user in compliance with the directory schemas. Attributes values are not always populated.</a:t>
          </a:r>
          <a:endParaRPr lang="en-GB" sz="1700" kern="1200" noProof="0" dirty="0"/>
        </a:p>
      </dsp:txBody>
      <dsp:txXfrm>
        <a:off x="3205570" y="155375"/>
        <a:ext cx="3516609" cy="1165770"/>
      </dsp:txXfrm>
    </dsp:sp>
    <dsp:sp modelId="{58AEAD5F-AD9E-444E-BCE6-C1FBAA0E7F8C}">
      <dsp:nvSpPr>
        <dsp:cNvPr id="0" name=""/>
        <dsp:cNvSpPr/>
      </dsp:nvSpPr>
      <dsp:spPr>
        <a:xfrm rot="5400000">
          <a:off x="3579311" y="3004269"/>
          <a:ext cx="1224059" cy="1393548"/>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34EF680-8F66-4AF7-970D-F19E7C682C99}">
      <dsp:nvSpPr>
        <dsp:cNvPr id="0" name=""/>
        <dsp:cNvSpPr/>
      </dsp:nvSpPr>
      <dsp:spPr>
        <a:xfrm>
          <a:off x="3255010" y="1647375"/>
          <a:ext cx="2060595" cy="1442349"/>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GB" sz="2500" kern="1200" noProof="0" dirty="0" smtClean="0"/>
            <a:t>IDP Attribute Definition</a:t>
          </a:r>
          <a:endParaRPr lang="en-GB" sz="2500" kern="1200" noProof="0" dirty="0"/>
        </a:p>
      </dsp:txBody>
      <dsp:txXfrm>
        <a:off x="3325432" y="1717797"/>
        <a:ext cx="1919751" cy="1301505"/>
      </dsp:txXfrm>
    </dsp:sp>
    <dsp:sp modelId="{7D5D5223-BABB-4519-AB76-050F0FE2B01F}">
      <dsp:nvSpPr>
        <dsp:cNvPr id="0" name=""/>
        <dsp:cNvSpPr/>
      </dsp:nvSpPr>
      <dsp:spPr>
        <a:xfrm>
          <a:off x="5613873" y="1775609"/>
          <a:ext cx="4298485" cy="1165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bodyPr>
        <a:lstStyle/>
        <a:p>
          <a:pPr marL="171450" lvl="1" indent="-171450" algn="l" defTabSz="755650">
            <a:lnSpc>
              <a:spcPct val="90000"/>
            </a:lnSpc>
            <a:spcBef>
              <a:spcPct val="0"/>
            </a:spcBef>
            <a:spcAft>
              <a:spcPct val="15000"/>
            </a:spcAft>
            <a:buChar char="••"/>
          </a:pPr>
          <a:r>
            <a:rPr lang="en-GB" sz="1700" kern="1200" noProof="0" dirty="0" smtClean="0"/>
            <a:t>Maps user info provided by the Institutional Directory on specific Attributes</a:t>
          </a:r>
          <a:endParaRPr lang="en-GB" sz="1700" kern="1200" noProof="0" dirty="0"/>
        </a:p>
      </dsp:txBody>
      <dsp:txXfrm>
        <a:off x="5613873" y="1775609"/>
        <a:ext cx="4298485" cy="1165770"/>
      </dsp:txXfrm>
    </dsp:sp>
    <dsp:sp modelId="{BD986D8C-DD13-4AC4-B88E-889720B70103}">
      <dsp:nvSpPr>
        <dsp:cNvPr id="0" name=""/>
        <dsp:cNvSpPr/>
      </dsp:nvSpPr>
      <dsp:spPr>
        <a:xfrm>
          <a:off x="5447765" y="3267609"/>
          <a:ext cx="2060595" cy="1442349"/>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GB" sz="2500" kern="1200" noProof="0" dirty="0" smtClean="0"/>
            <a:t>IDP Attribute Filter</a:t>
          </a:r>
          <a:endParaRPr lang="en-GB" sz="2500" kern="1200" noProof="0" dirty="0"/>
        </a:p>
      </dsp:txBody>
      <dsp:txXfrm>
        <a:off x="5518187" y="3338031"/>
        <a:ext cx="1919751" cy="1301505"/>
      </dsp:txXfrm>
    </dsp:sp>
    <dsp:sp modelId="{9722EB4D-F4D9-4B27-9064-8B616B1BB11A}">
      <dsp:nvSpPr>
        <dsp:cNvPr id="0" name=""/>
        <dsp:cNvSpPr/>
      </dsp:nvSpPr>
      <dsp:spPr>
        <a:xfrm>
          <a:off x="7601421" y="3405170"/>
          <a:ext cx="3178686" cy="1165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ctr" anchorCtr="0">
          <a:noAutofit/>
        </a:bodyPr>
        <a:lstStyle/>
        <a:p>
          <a:pPr marL="228600" lvl="1" indent="-228600" algn="l" defTabSz="1066800">
            <a:lnSpc>
              <a:spcPct val="90000"/>
            </a:lnSpc>
            <a:spcBef>
              <a:spcPct val="0"/>
            </a:spcBef>
            <a:spcAft>
              <a:spcPct val="15000"/>
            </a:spcAft>
            <a:buChar char="••"/>
          </a:pPr>
          <a:r>
            <a:rPr lang="en-GB" sz="2400" kern="1200" noProof="0" dirty="0" smtClean="0"/>
            <a:t>Decide to whom release the attributes</a:t>
          </a:r>
          <a:endParaRPr lang="en-GB" sz="2400" kern="1200" noProof="0" dirty="0"/>
        </a:p>
      </dsp:txBody>
      <dsp:txXfrm>
        <a:off x="7601421" y="3405170"/>
        <a:ext cx="3178686" cy="1165770"/>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E41D8A83-A817-41E3-A602-3B517E18334E}" type="datetimeFigureOut">
              <a:rPr lang="en-GB" smtClean="0"/>
              <a:t>05/08/2016</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 Id="rId3" Type="http://schemas.openxmlformats.org/officeDocument/2006/relationships/hyperlink" Target="NULL"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gracedb.ligo.org/" TargetMode="External"/><Relationship Id="rId4" Type="http://schemas.openxmlformats.org/officeDocument/2006/relationships/hyperlink" Target="https://docs.google.com/forms/d/1UcR-4UOZFTTES3AFmSBZLIMjJyrCfz5v6oRCpD0s97Y/viewanalytics?usp=form_confirm" TargetMode="External"/><Relationship Id="rId5" Type="http://schemas.openxmlformats.org/officeDocument/2006/relationships/hyperlink" Target="https://docs.google.com/forms/d/10kl6_PDuL76_7ebrUgX2YUK48CE6Ljz_0BYBqPxJ5W0/viewanalytics?usp=form_confirm" TargetMode="External"/><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6</a:t>
            </a:fld>
            <a:endParaRPr lang="en-GB"/>
          </a:p>
        </p:txBody>
      </p:sp>
    </p:spTree>
    <p:extLst>
      <p:ext uri="{BB962C8B-B14F-4D97-AF65-F5344CB8AC3E}">
        <p14:creationId xmlns:p14="http://schemas.microsoft.com/office/powerpoint/2010/main" val="10765072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20</a:t>
            </a:fld>
            <a:endParaRPr lang="en-GB"/>
          </a:p>
        </p:txBody>
      </p:sp>
    </p:spTree>
    <p:extLst>
      <p:ext uri="{BB962C8B-B14F-4D97-AF65-F5344CB8AC3E}">
        <p14:creationId xmlns:p14="http://schemas.microsoft.com/office/powerpoint/2010/main" val="11646893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kern="1200" dirty="0" smtClean="0">
                <a:solidFill>
                  <a:schemeClr val="tx1"/>
                </a:solidFill>
                <a:latin typeface="+mn-lt"/>
                <a:ea typeface="+mn-ea"/>
                <a:cs typeface="+mn-cs"/>
              </a:rPr>
              <a:t>Borderless research</a:t>
            </a:r>
          </a:p>
          <a:p>
            <a:r>
              <a:rPr lang="en-GB" sz="900" kern="1200" dirty="0" smtClean="0">
                <a:solidFill>
                  <a:schemeClr val="tx1"/>
                </a:solidFill>
                <a:latin typeface="+mn-lt"/>
                <a:ea typeface="+mn-ea"/>
                <a:cs typeface="+mn-cs"/>
              </a:rPr>
              <a:t>LIGO: Total members: 1006 Total institutions: 83 Countries represented.</a:t>
            </a:r>
          </a:p>
          <a:p>
            <a:endParaRPr lang="en-GB" sz="900" kern="1200" dirty="0" smtClean="0">
              <a:solidFill>
                <a:schemeClr val="tx1"/>
              </a:solidFill>
              <a:latin typeface="+mn-lt"/>
              <a:ea typeface="+mn-ea"/>
              <a:cs typeface="+mn-cs"/>
            </a:endParaRPr>
          </a:p>
          <a:p>
            <a:r>
              <a:rPr lang="en-GB" sz="900" kern="1200" dirty="0" smtClean="0">
                <a:solidFill>
                  <a:schemeClr val="tx1"/>
                </a:solidFill>
                <a:latin typeface="+mn-lt"/>
                <a:ea typeface="+mn-ea"/>
                <a:cs typeface="+mn-cs"/>
              </a:rPr>
              <a:t>Horizon</a:t>
            </a:r>
            <a:r>
              <a:rPr lang="en-GB" sz="900" kern="1200" baseline="0" dirty="0" smtClean="0">
                <a:solidFill>
                  <a:schemeClr val="tx1"/>
                </a:solidFill>
                <a:latin typeface="+mn-lt"/>
                <a:ea typeface="+mn-ea"/>
                <a:cs typeface="+mn-cs"/>
              </a:rPr>
              <a:t> 2020 “excellent Science” programme</a:t>
            </a:r>
          </a:p>
          <a:p>
            <a:r>
              <a:rPr lang="en-GB" sz="900" kern="1200" dirty="0" smtClean="0">
                <a:solidFill>
                  <a:schemeClr val="tx1"/>
                </a:solidFill>
                <a:latin typeface="+mn-lt"/>
                <a:ea typeface="+mn-ea"/>
                <a:cs typeface="+mn-cs"/>
                <a:hlinkClick r:id="rId3" invalidUrl="http://cordis.europa.eu/projects/result_en?q=(contenttype='project' OR /result/relations/categories/resultCategory/code='brief','report') AND programme/pga='H2020-EU.1.*' AND (address/country='UK' OR relatedRegion/region/euCode='UK')"/>
              </a:rPr>
              <a:t>United Kingdom (1161)</a:t>
            </a:r>
            <a:r>
              <a:rPr lang="en-GB" sz="900" kern="1200" dirty="0" smtClean="0">
                <a:solidFill>
                  <a:schemeClr val="tx1"/>
                </a:solidFill>
                <a:latin typeface="+mn-lt"/>
                <a:ea typeface="+mn-ea"/>
                <a:cs typeface="+mn-cs"/>
              </a:rPr>
              <a:t> (Germany next biggest</a:t>
            </a:r>
            <a:r>
              <a:rPr lang="en-GB" sz="900" kern="1200" baseline="0" dirty="0" smtClean="0">
                <a:solidFill>
                  <a:schemeClr val="tx1"/>
                </a:solidFill>
                <a:latin typeface="+mn-lt"/>
                <a:ea typeface="+mn-ea"/>
                <a:cs typeface="+mn-cs"/>
              </a:rPr>
              <a:t> c700).</a:t>
            </a:r>
          </a:p>
          <a:p>
            <a:endParaRPr lang="en-GB" dirty="0"/>
          </a:p>
        </p:txBody>
      </p:sp>
      <p:sp>
        <p:nvSpPr>
          <p:cNvPr id="4" name="Date Placeholder 3"/>
          <p:cNvSpPr>
            <a:spLocks noGrp="1"/>
          </p:cNvSpPr>
          <p:nvPr>
            <p:ph type="dt" idx="10"/>
          </p:nvPr>
        </p:nvSpPr>
        <p:spPr/>
        <p:txBody>
          <a:bodyPr/>
          <a:lstStyle/>
          <a:p>
            <a:fld id="{D38C42EC-26CF-584C-B31A-61AF55B48916}" type="datetime1">
              <a:rPr lang="de-CH" smtClean="0"/>
              <a:t>05.08.16</a:t>
            </a:fld>
            <a:endParaRPr lang="en-US" dirty="0"/>
          </a:p>
        </p:txBody>
      </p:sp>
      <p:sp>
        <p:nvSpPr>
          <p:cNvPr id="5" name="Slide Number Placeholder 4"/>
          <p:cNvSpPr>
            <a:spLocks noGrp="1"/>
          </p:cNvSpPr>
          <p:nvPr>
            <p:ph type="sldNum" sz="quarter" idx="11"/>
          </p:nvPr>
        </p:nvSpPr>
        <p:spPr/>
        <p:txBody>
          <a:bodyPr/>
          <a:lstStyle/>
          <a:p>
            <a:fld id="{67536575-D5E2-0543-994D-FC477E23BF14}" type="slidenum">
              <a:rPr lang="en-US" smtClean="0"/>
              <a:pPr/>
              <a:t>21</a:t>
            </a:fld>
            <a:endParaRPr lang="en-US" dirty="0"/>
          </a:p>
        </p:txBody>
      </p:sp>
    </p:spTree>
    <p:extLst>
      <p:ext uri="{BB962C8B-B14F-4D97-AF65-F5344CB8AC3E}">
        <p14:creationId xmlns:p14="http://schemas.microsoft.com/office/powerpoint/2010/main" val="35730655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39 federations providing statistics to REFEDS Feb 29 2016</a:t>
            </a:r>
          </a:p>
          <a:p>
            <a:r>
              <a:rPr lang="en-GB" sz="900" kern="1200" dirty="0" smtClean="0">
                <a:solidFill>
                  <a:schemeClr val="tx1"/>
                </a:solidFill>
                <a:latin typeface="+mn-lt"/>
                <a:ea typeface="+mn-ea"/>
                <a:cs typeface="+mn-cs"/>
              </a:rPr>
              <a:t>3493 IdP	7893 SPs	</a:t>
            </a:r>
          </a:p>
          <a:p>
            <a:r>
              <a:rPr lang="en-GB" sz="1200" kern="1200" dirty="0" smtClean="0">
                <a:solidFill>
                  <a:schemeClr val="tx1"/>
                </a:solidFill>
                <a:latin typeface="Helvetica Neue"/>
                <a:ea typeface="+mn-ea"/>
                <a:cs typeface="+mn-cs"/>
              </a:rPr>
              <a:t> – </a:t>
            </a:r>
            <a:r>
              <a:rPr lang="en-GB" sz="1200" kern="1200" dirty="0" err="1" smtClean="0">
                <a:solidFill>
                  <a:schemeClr val="tx1"/>
                </a:solidFill>
                <a:latin typeface="Helvetica Neue"/>
                <a:ea typeface="+mn-ea"/>
                <a:cs typeface="+mn-cs"/>
              </a:rPr>
              <a:t>inc.</a:t>
            </a:r>
            <a:r>
              <a:rPr lang="en-GB" sz="1200" kern="1200" dirty="0" smtClean="0">
                <a:solidFill>
                  <a:schemeClr val="tx1"/>
                </a:solidFill>
                <a:latin typeface="Helvetica Neue"/>
                <a:ea typeface="+mn-ea"/>
                <a:cs typeface="+mn-cs"/>
              </a:rPr>
              <a:t> centralised IdPs</a:t>
            </a:r>
          </a:p>
          <a:p>
            <a:endParaRPr lang="en-GB" baseline="0" dirty="0" smtClean="0"/>
          </a:p>
          <a:p>
            <a:r>
              <a:rPr lang="en-GB" baseline="0" dirty="0" smtClean="0"/>
              <a:t>Numbers for eduGAIN Feb 2016–</a:t>
            </a:r>
          </a:p>
          <a:p>
            <a:r>
              <a:rPr lang="en-GB" baseline="0" dirty="0" smtClean="0"/>
              <a:t>Federations 38 </a:t>
            </a:r>
          </a:p>
          <a:p>
            <a:r>
              <a:rPr lang="en-GB" sz="1200" kern="1200" dirty="0" smtClean="0">
                <a:solidFill>
                  <a:schemeClr val="tx1"/>
                </a:solidFill>
                <a:latin typeface="Helvetica Neue"/>
                <a:ea typeface="+mn-ea"/>
                <a:cs typeface="+mn-cs"/>
              </a:rPr>
              <a:t>IdPs:	1999</a:t>
            </a:r>
          </a:p>
          <a:p>
            <a:r>
              <a:rPr lang="en-GB" sz="1200" kern="1200" dirty="0" smtClean="0">
                <a:solidFill>
                  <a:schemeClr val="tx1"/>
                </a:solidFill>
                <a:latin typeface="Helvetica Neue"/>
                <a:ea typeface="+mn-ea"/>
                <a:cs typeface="+mn-cs"/>
              </a:rPr>
              <a:t>SPs:	1119</a:t>
            </a:r>
          </a:p>
          <a:p>
            <a:endParaRPr lang="en-GB" sz="1200" kern="1200" baseline="0" dirty="0" smtClean="0">
              <a:solidFill>
                <a:schemeClr val="tx1"/>
              </a:solidFill>
              <a:latin typeface="Helvetica Neue"/>
              <a:ea typeface="+mn-ea"/>
              <a:cs typeface="+mn-cs"/>
            </a:endParaRPr>
          </a:p>
          <a:p>
            <a:r>
              <a:rPr lang="en-GB" sz="900" kern="1200" dirty="0" smtClean="0">
                <a:solidFill>
                  <a:schemeClr val="tx1"/>
                </a:solidFill>
                <a:latin typeface="+mn-lt"/>
                <a:ea typeface="+mn-ea"/>
                <a:cs typeface="+mn-cs"/>
              </a:rPr>
              <a:t>21 ESFRI Projects with a high degree of maturity - including 6 new Projects - and 29 ESFRI Landmarks</a:t>
            </a:r>
            <a:endParaRPr lang="en-GB" baseline="0" dirty="0" smtClean="0"/>
          </a:p>
        </p:txBody>
      </p:sp>
      <p:sp>
        <p:nvSpPr>
          <p:cNvPr id="4" name="Date Placeholder 3"/>
          <p:cNvSpPr>
            <a:spLocks noGrp="1"/>
          </p:cNvSpPr>
          <p:nvPr>
            <p:ph type="dt" idx="10"/>
          </p:nvPr>
        </p:nvSpPr>
        <p:spPr/>
        <p:txBody>
          <a:bodyPr/>
          <a:lstStyle/>
          <a:p>
            <a:fld id="{D38C42EC-26CF-584C-B31A-61AF55B48916}" type="datetime1">
              <a:rPr lang="de-CH" smtClean="0"/>
              <a:t>05.08.16</a:t>
            </a:fld>
            <a:endParaRPr lang="en-US" dirty="0"/>
          </a:p>
        </p:txBody>
      </p:sp>
      <p:sp>
        <p:nvSpPr>
          <p:cNvPr id="5" name="Slide Number Placeholder 4"/>
          <p:cNvSpPr>
            <a:spLocks noGrp="1"/>
          </p:cNvSpPr>
          <p:nvPr>
            <p:ph type="sldNum" sz="quarter" idx="11"/>
          </p:nvPr>
        </p:nvSpPr>
        <p:spPr/>
        <p:txBody>
          <a:bodyPr/>
          <a:lstStyle/>
          <a:p>
            <a:fld id="{67536575-D5E2-0543-994D-FC477E23BF14}" type="slidenum">
              <a:rPr lang="en-US" smtClean="0"/>
              <a:pPr/>
              <a:t>22</a:t>
            </a:fld>
            <a:endParaRPr lang="en-US" dirty="0"/>
          </a:p>
        </p:txBody>
      </p:sp>
    </p:spTree>
    <p:extLst>
      <p:ext uri="{BB962C8B-B14F-4D97-AF65-F5344CB8AC3E}">
        <p14:creationId xmlns:p14="http://schemas.microsoft.com/office/powerpoint/2010/main" val="22914757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Answers</a:t>
            </a:r>
            <a:r>
              <a:rPr lang="it-IT" dirty="0" smtClean="0"/>
              <a:t>:</a:t>
            </a:r>
            <a:r>
              <a:rPr lang="it-IT" baseline="0" dirty="0" smtClean="0"/>
              <a:t> https://docs.google.com/forms/d/1UcR-4UOZFTTES3AFmSBZLIMjJyrCfz5v6oRCpD0s97Y/viewanalytics?usp=form_confirm</a:t>
            </a:r>
          </a:p>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23</a:t>
            </a:fld>
            <a:endParaRPr lang="en-GB"/>
          </a:p>
        </p:txBody>
      </p:sp>
    </p:spTree>
    <p:extLst>
      <p:ext uri="{BB962C8B-B14F-4D97-AF65-F5344CB8AC3E}">
        <p14:creationId xmlns:p14="http://schemas.microsoft.com/office/powerpoint/2010/main" val="18022455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hlinkClick r:id="rId3"/>
              </a:rPr>
              <a:t>https://gracedb.ligo.org/</a:t>
            </a:r>
            <a:endParaRPr lang="it-IT" dirty="0" smtClean="0"/>
          </a:p>
          <a:p>
            <a:endParaRPr lang="it-IT" dirty="0" smtClean="0"/>
          </a:p>
          <a:p>
            <a:r>
              <a:rPr lang="it-IT" dirty="0" smtClean="0"/>
              <a:t>And </a:t>
            </a:r>
            <a:r>
              <a:rPr lang="it-IT" dirty="0" err="1" smtClean="0"/>
              <a:t>now</a:t>
            </a:r>
            <a:r>
              <a:rPr lang="it-IT" dirty="0" smtClean="0"/>
              <a:t> the </a:t>
            </a:r>
            <a:r>
              <a:rPr lang="it-IT" dirty="0" err="1" smtClean="0"/>
              <a:t>results</a:t>
            </a:r>
            <a:r>
              <a:rPr lang="it-IT" dirty="0" smtClean="0"/>
              <a:t>:</a:t>
            </a:r>
          </a:p>
          <a:p>
            <a:r>
              <a:rPr lang="it-IT" dirty="0" smtClean="0">
                <a:hlinkClick r:id="rId4"/>
              </a:rPr>
              <a:t>https://docs.google.com/forms/d/1UcR-4UOZFTTES3AFmSBZLIMjJyrCfz5v6oRCpD0s97Y/viewanalytics?usp=form_confirm</a:t>
            </a:r>
            <a:endParaRPr lang="it-IT" dirty="0" smtClean="0"/>
          </a:p>
          <a:p>
            <a:r>
              <a:rPr lang="it-IT" dirty="0" smtClean="0">
                <a:hlinkClick r:id="rId5"/>
              </a:rPr>
              <a:t>https://docs.google.com/forms/d/10kl6_PDuL76_7ebrUgX2YUK48CE6Ljz_0BYBqPxJ5W0/viewanalytics?usp=form_confirm</a:t>
            </a:r>
            <a:endParaRPr lang="it-IT" dirty="0" smtClean="0"/>
          </a:p>
          <a:p>
            <a:endParaRPr lang="en-US" dirty="0" smtClean="0"/>
          </a:p>
          <a:p>
            <a:endParaRPr lang="en-US" dirty="0" smtClean="0"/>
          </a:p>
          <a:p>
            <a:r>
              <a:rPr lang="en-US" dirty="0" smtClean="0"/>
              <a:t>With wiki.ligo.org the approach is to offer all </a:t>
            </a:r>
            <a:r>
              <a:rPr lang="en-US" dirty="0" err="1" smtClean="0"/>
              <a:t>IdPs</a:t>
            </a:r>
            <a:r>
              <a:rPr lang="en-US" dirty="0" smtClean="0"/>
              <a:t> and then show the user an "error page" if the </a:t>
            </a:r>
            <a:r>
              <a:rPr lang="en-US" dirty="0" err="1" smtClean="0"/>
              <a:t>IdP</a:t>
            </a:r>
            <a:r>
              <a:rPr lang="en-US" dirty="0" smtClean="0"/>
              <a:t> does not assert </a:t>
            </a:r>
            <a:r>
              <a:rPr lang="en-US" dirty="0" err="1" smtClean="0"/>
              <a:t>eppn</a:t>
            </a:r>
            <a:r>
              <a:rPr lang="en-US" dirty="0" smtClean="0"/>
              <a:t>.</a:t>
            </a:r>
          </a:p>
          <a:p>
            <a:r>
              <a:rPr lang="en-US" dirty="0" smtClean="0"/>
              <a:t>We use the same technique recently discussed on the REFEDs list and leverage the Shibboleth SP ability to run a "hook"</a:t>
            </a:r>
          </a:p>
          <a:p>
            <a:r>
              <a:rPr lang="en-US" dirty="0" smtClean="0"/>
              <a:t>that checks for attributes and redirects on missing attributes.</a:t>
            </a:r>
          </a:p>
          <a:p>
            <a:r>
              <a:rPr lang="en-US" dirty="0" smtClean="0"/>
              <a:t/>
            </a:r>
            <a:br>
              <a:rPr lang="en-US" dirty="0" smtClean="0"/>
            </a:br>
            <a:r>
              <a:rPr lang="en-US" dirty="0" smtClean="0"/>
              <a:t>With gracedb.ligo.org (and others) we take a different approach. There we filter on the REFEDs R&amp;S entity category,</a:t>
            </a:r>
          </a:p>
          <a:p>
            <a:r>
              <a:rPr lang="en-US" dirty="0" smtClean="0"/>
              <a:t>but also whitelist </a:t>
            </a:r>
            <a:r>
              <a:rPr lang="en-US" dirty="0" err="1" smtClean="0"/>
              <a:t>IdPs</a:t>
            </a:r>
            <a:r>
              <a:rPr lang="en-US" dirty="0" smtClean="0"/>
              <a:t> that we find that do release </a:t>
            </a:r>
            <a:r>
              <a:rPr lang="en-US" dirty="0" err="1" smtClean="0"/>
              <a:t>eppn</a:t>
            </a:r>
            <a:r>
              <a:rPr lang="en-US" dirty="0" smtClean="0"/>
              <a:t>.</a:t>
            </a:r>
          </a:p>
          <a:p>
            <a:endParaRPr lang="en-US" dirty="0" smtClean="0"/>
          </a:p>
          <a:p>
            <a:r>
              <a:rPr lang="en-US" dirty="0" smtClean="0"/>
              <a:t>a set of SPs expected to be used somewhat regularly by external astronomers.  gracedb.ligo.org is in that category, along with a few others.  </a:t>
            </a:r>
          </a:p>
          <a:p>
            <a:r>
              <a:rPr lang="en-US" dirty="0" smtClean="0"/>
              <a:t>For this second category LIGO management decided we would only show SPs known to federate (assert </a:t>
            </a:r>
            <a:r>
              <a:rPr lang="en-US" dirty="0" err="1" smtClean="0"/>
              <a:t>eppn</a:t>
            </a:r>
            <a:r>
              <a:rPr lang="en-US" dirty="0" smtClean="0"/>
              <a:t>) in order to minimize errors users would see. So if users cannot find their campus </a:t>
            </a:r>
            <a:r>
              <a:rPr lang="en-US" dirty="0" err="1" smtClean="0"/>
              <a:t>IdP</a:t>
            </a:r>
            <a:r>
              <a:rPr lang="en-US" dirty="0" smtClean="0"/>
              <a:t> in the discovery service they are directed to enroll with</a:t>
            </a:r>
          </a:p>
          <a:p>
            <a:r>
              <a:rPr lang="en-US" dirty="0" smtClean="0"/>
              <a:t>an </a:t>
            </a:r>
            <a:r>
              <a:rPr lang="en-US" dirty="0" err="1" smtClean="0"/>
              <a:t>IdP</a:t>
            </a:r>
            <a:r>
              <a:rPr lang="en-US" dirty="0" smtClean="0"/>
              <a:t> of last resort (for now LIGO Guest or Google).</a:t>
            </a:r>
          </a:p>
          <a:p>
            <a:endParaRPr lang="en-US" dirty="0" smtClean="0"/>
          </a:p>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25</a:t>
            </a:fld>
            <a:endParaRPr lang="en-GB"/>
          </a:p>
        </p:txBody>
      </p:sp>
    </p:spTree>
    <p:extLst>
      <p:ext uri="{BB962C8B-B14F-4D97-AF65-F5344CB8AC3E}">
        <p14:creationId xmlns:p14="http://schemas.microsoft.com/office/powerpoint/2010/main" val="4269594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26</a:t>
            </a:fld>
            <a:endParaRPr lang="en-GB"/>
          </a:p>
        </p:txBody>
      </p:sp>
    </p:spTree>
    <p:extLst>
      <p:ext uri="{BB962C8B-B14F-4D97-AF65-F5344CB8AC3E}">
        <p14:creationId xmlns:p14="http://schemas.microsoft.com/office/powerpoint/2010/main" val="22587870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409575" y="1233488"/>
            <a:ext cx="5916613" cy="3328987"/>
          </a:xfrm>
        </p:spPr>
      </p:sp>
      <p:sp>
        <p:nvSpPr>
          <p:cNvPr id="3" name="Segnaposto note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What is the real world of </a:t>
            </a:r>
            <a:r>
              <a:rPr lang="en-US" sz="1200" b="0" i="0" u="none" strike="noStrike" kern="1200" dirty="0" err="1" smtClean="0">
                <a:solidFill>
                  <a:schemeClr val="tx1"/>
                </a:solidFill>
                <a:effectLst/>
                <a:latin typeface="+mn-lt"/>
                <a:ea typeface="+mn-ea"/>
                <a:cs typeface="+mn-cs"/>
              </a:rPr>
              <a:t>interfederation</a:t>
            </a:r>
            <a:r>
              <a:rPr lang="en-US" sz="1200" b="0" i="0" u="none" strike="noStrike" kern="1200" dirty="0" smtClean="0">
                <a:solidFill>
                  <a:schemeClr val="tx1"/>
                </a:solidFill>
                <a:effectLst/>
                <a:latin typeface="+mn-lt"/>
                <a:ea typeface="+mn-ea"/>
                <a:cs typeface="+mn-cs"/>
              </a:rPr>
              <a:t/>
            </a:r>
            <a:br>
              <a:rPr lang="en-US" sz="1200" b="0" i="0" u="none" strike="noStrike" kern="1200" dirty="0" smtClean="0">
                <a:solidFill>
                  <a:schemeClr val="tx1"/>
                </a:solidFill>
                <a:effectLst/>
                <a:latin typeface="+mn-lt"/>
                <a:ea typeface="+mn-ea"/>
                <a:cs typeface="+mn-cs"/>
              </a:rPr>
            </a:br>
            <a:r>
              <a:rPr lang="en-US" sz="1200" b="0" i="0" u="none" strike="noStrike" kern="1200" dirty="0" smtClean="0">
                <a:solidFill>
                  <a:schemeClr val="tx1"/>
                </a:solidFill>
                <a:effectLst/>
                <a:latin typeface="+mn-lt"/>
                <a:ea typeface="+mn-ea"/>
                <a:cs typeface="+mn-cs"/>
              </a:rPr>
              <a:t>A new SP appears suddenly in the eduGAIN metadata aggregate. The SP has done a lot of work to be part of eduGAIN. The SP require attributes. Likely the SP comply with R&amp;S and/or </a:t>
            </a:r>
            <a:r>
              <a:rPr lang="en-US" sz="1200" b="0" i="0" u="none" strike="noStrike" kern="1200" dirty="0" err="1" smtClean="0">
                <a:solidFill>
                  <a:schemeClr val="tx1"/>
                </a:solidFill>
                <a:effectLst/>
                <a:latin typeface="+mn-lt"/>
                <a:ea typeface="+mn-ea"/>
                <a:cs typeface="+mn-cs"/>
              </a:rPr>
              <a:t>CoCo</a:t>
            </a:r>
            <a:r>
              <a:rPr lang="en-US" sz="1200" b="0" i="0" u="none" strike="noStrike" kern="1200" dirty="0" smtClean="0">
                <a:solidFill>
                  <a:schemeClr val="tx1"/>
                </a:solidFill>
                <a:effectLst/>
                <a:latin typeface="+mn-lt"/>
                <a:ea typeface="+mn-ea"/>
                <a:cs typeface="+mn-cs"/>
              </a:rPr>
              <a:t> and has done a lot of work for this compliance. Now the SP expects that all works as desired with logins coming from 1 thousands of </a:t>
            </a:r>
            <a:r>
              <a:rPr lang="en-US" sz="1200" b="0" i="0" u="none" strike="noStrike" kern="1200" dirty="0" err="1" smtClean="0">
                <a:solidFill>
                  <a:schemeClr val="tx1"/>
                </a:solidFill>
                <a:effectLst/>
                <a:latin typeface="+mn-lt"/>
                <a:ea typeface="+mn-ea"/>
                <a:cs typeface="+mn-cs"/>
              </a:rPr>
              <a:t>IdPs</a:t>
            </a:r>
            <a:r>
              <a:rPr lang="en-US" sz="1200" b="0" i="0" u="none" strike="noStrike" kern="1200" dirty="0" smtClean="0">
                <a:solidFill>
                  <a:schemeClr val="tx1"/>
                </a:solidFill>
                <a:effectLst/>
                <a:latin typeface="+mn-lt"/>
                <a:ea typeface="+mn-ea"/>
                <a:cs typeface="+mn-cs"/>
              </a:rPr>
              <a:t>. But the real world is that all the effort spent in making the SP able to work in the </a:t>
            </a:r>
            <a:r>
              <a:rPr lang="en-US" sz="1200" b="0" i="0" u="none" strike="noStrike" kern="1200" dirty="0" err="1" smtClean="0">
                <a:solidFill>
                  <a:schemeClr val="tx1"/>
                </a:solidFill>
                <a:effectLst/>
                <a:latin typeface="+mn-lt"/>
                <a:ea typeface="+mn-ea"/>
                <a:cs typeface="+mn-cs"/>
              </a:rPr>
              <a:t>interfedaration</a:t>
            </a:r>
            <a:r>
              <a:rPr lang="en-US" sz="1200" b="0" i="0" u="none" strike="noStrike" kern="1200" dirty="0" smtClean="0">
                <a:solidFill>
                  <a:schemeClr val="tx1"/>
                </a:solidFill>
                <a:effectLst/>
                <a:latin typeface="+mn-lt"/>
                <a:ea typeface="+mn-ea"/>
                <a:cs typeface="+mn-cs"/>
              </a:rPr>
              <a:t> is vain, because nothing works automatically as expected.</a:t>
            </a:r>
            <a:endParaRPr lang="it-IT" dirty="0"/>
          </a:p>
        </p:txBody>
      </p:sp>
      <p:sp>
        <p:nvSpPr>
          <p:cNvPr id="4" name="Segnaposto numero diapositiva 3"/>
          <p:cNvSpPr>
            <a:spLocks noGrp="1"/>
          </p:cNvSpPr>
          <p:nvPr>
            <p:ph type="sldNum" sz="quarter" idx="10"/>
          </p:nvPr>
        </p:nvSpPr>
        <p:spPr/>
        <p:txBody>
          <a:bodyPr/>
          <a:lstStyle/>
          <a:p>
            <a:fld id="{5140F790-A4C8-482A-A145-FD92075D3268}" type="slidenum">
              <a:rPr lang="it-IT" smtClean="0"/>
              <a:t>28</a:t>
            </a:fld>
            <a:endParaRPr lang="it-IT"/>
          </a:p>
        </p:txBody>
      </p:sp>
    </p:spTree>
    <p:extLst>
      <p:ext uri="{BB962C8B-B14F-4D97-AF65-F5344CB8AC3E}">
        <p14:creationId xmlns:p14="http://schemas.microsoft.com/office/powerpoint/2010/main" val="32841246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29</a:t>
            </a:fld>
            <a:endParaRPr lang="en-GB"/>
          </a:p>
        </p:txBody>
      </p:sp>
    </p:spTree>
    <p:extLst>
      <p:ext uri="{BB962C8B-B14F-4D97-AF65-F5344CB8AC3E}">
        <p14:creationId xmlns:p14="http://schemas.microsoft.com/office/powerpoint/2010/main" val="3114290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409575" y="1233488"/>
            <a:ext cx="5916613" cy="3328987"/>
          </a:xfrm>
        </p:spPr>
      </p:sp>
      <p:sp>
        <p:nvSpPr>
          <p:cNvPr id="3" name="Segnaposto note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What is the desired world of </a:t>
            </a:r>
            <a:r>
              <a:rPr lang="en-US" sz="1200" b="0" i="0" u="none" strike="noStrike" kern="1200" dirty="0" err="1" smtClean="0">
                <a:solidFill>
                  <a:schemeClr val="tx1"/>
                </a:solidFill>
                <a:effectLst/>
                <a:latin typeface="+mn-lt"/>
                <a:ea typeface="+mn-ea"/>
                <a:cs typeface="+mn-cs"/>
              </a:rPr>
              <a:t>interfederation</a:t>
            </a:r>
            <a:r>
              <a:rPr lang="en-US" sz="1200" b="0" i="0" u="none" strike="noStrike" kern="1200" dirty="0" smtClean="0">
                <a:solidFill>
                  <a:schemeClr val="tx1"/>
                </a:solidFill>
                <a:effectLst/>
                <a:latin typeface="+mn-lt"/>
                <a:ea typeface="+mn-ea"/>
                <a:cs typeface="+mn-cs"/>
              </a:rPr>
              <a:t/>
            </a:r>
            <a:br>
              <a:rPr lang="en-US" sz="1200" b="0" i="0" u="none" strike="noStrike" kern="1200" dirty="0" smtClean="0">
                <a:solidFill>
                  <a:schemeClr val="tx1"/>
                </a:solidFill>
                <a:effectLst/>
                <a:latin typeface="+mn-lt"/>
                <a:ea typeface="+mn-ea"/>
                <a:cs typeface="+mn-cs"/>
              </a:rPr>
            </a:br>
            <a:r>
              <a:rPr lang="en-US" sz="1200" b="0" i="0" u="none" strike="noStrike" kern="1200" dirty="0" smtClean="0">
                <a:solidFill>
                  <a:schemeClr val="tx1"/>
                </a:solidFill>
                <a:effectLst/>
                <a:latin typeface="+mn-lt"/>
                <a:ea typeface="+mn-ea"/>
                <a:cs typeface="+mn-cs"/>
              </a:rPr>
              <a:t>When a new SP appears suddenly in the eduGAIN metadata aggregate the </a:t>
            </a:r>
            <a:r>
              <a:rPr lang="en-US" sz="1200" b="0" i="0" u="none" strike="noStrike" kern="1200" dirty="0" err="1" smtClean="0">
                <a:solidFill>
                  <a:schemeClr val="tx1"/>
                </a:solidFill>
                <a:effectLst/>
                <a:latin typeface="+mn-lt"/>
                <a:ea typeface="+mn-ea"/>
                <a:cs typeface="+mn-cs"/>
              </a:rPr>
              <a:t>IdP</a:t>
            </a:r>
            <a:r>
              <a:rPr lang="en-US" sz="1200" b="0" i="0" u="none" strike="noStrike" kern="1200" dirty="0" smtClean="0">
                <a:solidFill>
                  <a:schemeClr val="tx1"/>
                </a:solidFill>
                <a:effectLst/>
                <a:latin typeface="+mn-lt"/>
                <a:ea typeface="+mn-ea"/>
                <a:cs typeface="+mn-cs"/>
              </a:rPr>
              <a:t> dynamically and automatically configure the attribute-filter (ARP: attribute release policy) in the way requested by the SP and in compliance with the policy of the </a:t>
            </a:r>
            <a:r>
              <a:rPr lang="en-US" sz="1200" b="0" i="0" u="none" strike="noStrike" kern="1200" dirty="0" err="1" smtClean="0">
                <a:solidFill>
                  <a:schemeClr val="tx1"/>
                </a:solidFill>
                <a:effectLst/>
                <a:latin typeface="+mn-lt"/>
                <a:ea typeface="+mn-ea"/>
                <a:cs typeface="+mn-cs"/>
              </a:rPr>
              <a:t>IdP</a:t>
            </a:r>
            <a:r>
              <a:rPr lang="en-US" sz="1200" b="0" i="0" u="none" strike="noStrike" kern="1200" dirty="0" smtClean="0">
                <a:solidFill>
                  <a:schemeClr val="tx1"/>
                </a:solidFill>
                <a:effectLst/>
                <a:latin typeface="+mn-lt"/>
                <a:ea typeface="+mn-ea"/>
                <a:cs typeface="+mn-cs"/>
              </a:rPr>
              <a:t> home organisation.</a:t>
            </a:r>
            <a:endParaRPr lang="it-IT" dirty="0"/>
          </a:p>
        </p:txBody>
      </p:sp>
      <p:sp>
        <p:nvSpPr>
          <p:cNvPr id="4" name="Segnaposto numero diapositiva 3"/>
          <p:cNvSpPr>
            <a:spLocks noGrp="1"/>
          </p:cNvSpPr>
          <p:nvPr>
            <p:ph type="sldNum" sz="quarter" idx="10"/>
          </p:nvPr>
        </p:nvSpPr>
        <p:spPr/>
        <p:txBody>
          <a:bodyPr/>
          <a:lstStyle/>
          <a:p>
            <a:fld id="{5140F790-A4C8-482A-A145-FD92075D3268}" type="slidenum">
              <a:rPr lang="it-IT" smtClean="0"/>
              <a:t>32</a:t>
            </a:fld>
            <a:endParaRPr lang="it-IT"/>
          </a:p>
        </p:txBody>
      </p:sp>
    </p:spTree>
    <p:extLst>
      <p:ext uri="{BB962C8B-B14F-4D97-AF65-F5344CB8AC3E}">
        <p14:creationId xmlns:p14="http://schemas.microsoft.com/office/powerpoint/2010/main" val="32841246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79375" y="739775"/>
            <a:ext cx="6577013" cy="3700463"/>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36</a:t>
            </a:fld>
            <a:endParaRPr lang="en-GB">
              <a:solidFill>
                <a:prstClr val="black"/>
              </a:solidFill>
            </a:endParaRPr>
          </a:p>
        </p:txBody>
      </p:sp>
    </p:spTree>
    <p:extLst>
      <p:ext uri="{BB962C8B-B14F-4D97-AF65-F5344CB8AC3E}">
        <p14:creationId xmlns:p14="http://schemas.microsoft.com/office/powerpoint/2010/main" val="3025120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xfrm>
            <a:off x="-241300" y="798513"/>
            <a:ext cx="7097713" cy="3992562"/>
          </a:xfrm>
          <a:ln/>
        </p:spPr>
      </p:sp>
      <p:sp>
        <p:nvSpPr>
          <p:cNvPr id="1843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ea typeface="ＭＳ Ｐゴシック" charset="-128"/>
              </a:rPr>
              <a:t>Big growth in new federations – many have aspirations to join eduGAIN and </a:t>
            </a:r>
            <a:r>
              <a:rPr lang="en-US" altLang="en-US" dirty="0" err="1">
                <a:ea typeface="ＭＳ Ｐゴシック" charset="-128"/>
              </a:rPr>
              <a:t>interfederate</a:t>
            </a:r>
            <a:r>
              <a:rPr lang="en-US" altLang="en-US" dirty="0" smtClean="0">
                <a:ea typeface="ＭＳ Ｐゴシック" charset="-128"/>
              </a:rPr>
              <a:t>.</a:t>
            </a:r>
          </a:p>
          <a:p>
            <a:r>
              <a:rPr lang="en-US" altLang="en-US" dirty="0" smtClean="0">
                <a:ea typeface="ＭＳ Ｐゴシック" charset="-128"/>
              </a:rPr>
              <a:t>IDEM joined in </a:t>
            </a:r>
            <a:r>
              <a:rPr lang="en-US" altLang="en-US" dirty="0" err="1" smtClean="0">
                <a:ea typeface="ＭＳ Ｐゴシック" charset="-128"/>
              </a:rPr>
              <a:t>eduGAIN</a:t>
            </a:r>
            <a:r>
              <a:rPr lang="en-US" altLang="en-US" baseline="0" dirty="0" smtClean="0">
                <a:ea typeface="ＭＳ Ｐゴシック" charset="-128"/>
              </a:rPr>
              <a:t> on 24/06/2013</a:t>
            </a:r>
            <a:endParaRPr lang="en-US" altLang="en-US" dirty="0">
              <a:ea typeface="ＭＳ Ｐゴシック" charset="-128"/>
            </a:endParaRPr>
          </a:p>
        </p:txBody>
      </p:sp>
      <p:sp>
        <p:nvSpPr>
          <p:cNvPr id="18435"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fld id="{B8A8F92E-5EF7-9D43-BEA5-B23A83468282}" type="slidenum">
              <a:rPr lang="en-GB" altLang="en-US">
                <a:latin typeface="Calibri" charset="0"/>
              </a:rPr>
              <a:pPr/>
              <a:t>7</a:t>
            </a:fld>
            <a:endParaRPr lang="en-GB" altLang="en-US">
              <a:latin typeface="Calibri" charset="0"/>
            </a:endParaRPr>
          </a:p>
        </p:txBody>
      </p:sp>
    </p:spTree>
    <p:extLst>
      <p:ext uri="{BB962C8B-B14F-4D97-AF65-F5344CB8AC3E}">
        <p14:creationId xmlns:p14="http://schemas.microsoft.com/office/powerpoint/2010/main" val="6548873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79375" y="739775"/>
            <a:ext cx="6577013" cy="3700463"/>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37</a:t>
            </a:fld>
            <a:endParaRPr lang="en-GB">
              <a:solidFill>
                <a:prstClr val="black"/>
              </a:solidFill>
            </a:endParaRPr>
          </a:p>
        </p:txBody>
      </p:sp>
    </p:spTree>
    <p:extLst>
      <p:ext uri="{BB962C8B-B14F-4D97-AF65-F5344CB8AC3E}">
        <p14:creationId xmlns:p14="http://schemas.microsoft.com/office/powerpoint/2010/main" val="30251201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79375" y="739775"/>
            <a:ext cx="6577013" cy="3700463"/>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38</a:t>
            </a:fld>
            <a:endParaRPr lang="en-GB">
              <a:solidFill>
                <a:prstClr val="black"/>
              </a:solidFill>
            </a:endParaRPr>
          </a:p>
        </p:txBody>
      </p:sp>
    </p:spTree>
    <p:extLst>
      <p:ext uri="{BB962C8B-B14F-4D97-AF65-F5344CB8AC3E}">
        <p14:creationId xmlns:p14="http://schemas.microsoft.com/office/powerpoint/2010/main" val="30251201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79375" y="739775"/>
            <a:ext cx="6577013" cy="3700463"/>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39</a:t>
            </a:fld>
            <a:endParaRPr lang="en-GB">
              <a:solidFill>
                <a:prstClr val="black"/>
              </a:solidFill>
            </a:endParaRPr>
          </a:p>
        </p:txBody>
      </p:sp>
    </p:spTree>
    <p:extLst>
      <p:ext uri="{BB962C8B-B14F-4D97-AF65-F5344CB8AC3E}">
        <p14:creationId xmlns:p14="http://schemas.microsoft.com/office/powerpoint/2010/main" val="30251201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79375" y="739775"/>
            <a:ext cx="6577013" cy="3700463"/>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40</a:t>
            </a:fld>
            <a:endParaRPr lang="en-GB">
              <a:solidFill>
                <a:prstClr val="black"/>
              </a:solidFill>
            </a:endParaRPr>
          </a:p>
        </p:txBody>
      </p:sp>
    </p:spTree>
    <p:extLst>
      <p:ext uri="{BB962C8B-B14F-4D97-AF65-F5344CB8AC3E}">
        <p14:creationId xmlns:p14="http://schemas.microsoft.com/office/powerpoint/2010/main" val="30251201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79375" y="739775"/>
            <a:ext cx="6577013" cy="3700463"/>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41</a:t>
            </a:fld>
            <a:endParaRPr lang="en-GB">
              <a:solidFill>
                <a:prstClr val="black"/>
              </a:solidFill>
            </a:endParaRPr>
          </a:p>
        </p:txBody>
      </p:sp>
    </p:spTree>
    <p:extLst>
      <p:ext uri="{BB962C8B-B14F-4D97-AF65-F5344CB8AC3E}">
        <p14:creationId xmlns:p14="http://schemas.microsoft.com/office/powerpoint/2010/main" val="30251201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79375" y="739775"/>
            <a:ext cx="6577013" cy="3700463"/>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42</a:t>
            </a:fld>
            <a:endParaRPr lang="en-GB">
              <a:solidFill>
                <a:prstClr val="black"/>
              </a:solidFill>
            </a:endParaRPr>
          </a:p>
        </p:txBody>
      </p:sp>
    </p:spTree>
    <p:extLst>
      <p:ext uri="{BB962C8B-B14F-4D97-AF65-F5344CB8AC3E}">
        <p14:creationId xmlns:p14="http://schemas.microsoft.com/office/powerpoint/2010/main" val="30251201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MUST </a:t>
            </a:r>
            <a:r>
              <a:rPr lang="it-IT" dirty="0" err="1" smtClean="0"/>
              <a:t>is</a:t>
            </a:r>
            <a:r>
              <a:rPr lang="it-IT" dirty="0" smtClean="0"/>
              <a:t> </a:t>
            </a:r>
            <a:r>
              <a:rPr lang="it-IT" dirty="0" err="1" smtClean="0"/>
              <a:t>provided</a:t>
            </a:r>
            <a:r>
              <a:rPr lang="it-IT" dirty="0" smtClean="0"/>
              <a:t> by the new </a:t>
            </a:r>
            <a:r>
              <a:rPr lang="it-IT" dirty="0" err="1" smtClean="0"/>
              <a:t>implementation</a:t>
            </a:r>
            <a:r>
              <a:rPr lang="it-IT" dirty="0" smtClean="0"/>
              <a:t> of REFEDS R&amp;S </a:t>
            </a:r>
            <a:r>
              <a:rPr lang="it-IT" dirty="0" err="1" smtClean="0"/>
              <a:t>Entity</a:t>
            </a:r>
            <a:r>
              <a:rPr lang="it-IT" dirty="0" smtClean="0"/>
              <a:t> </a:t>
            </a:r>
            <a:r>
              <a:rPr lang="it-IT" dirty="0" err="1" smtClean="0"/>
              <a:t>Category</a:t>
            </a:r>
            <a:endParaRPr lang="it-IT" dirty="0" smtClean="0"/>
          </a:p>
          <a:p>
            <a:endParaRPr lang="it-IT" dirty="0" smtClean="0"/>
          </a:p>
          <a:p>
            <a:r>
              <a:rPr lang="it-IT" dirty="0" smtClean="0"/>
              <a:t>Link new R&amp;S: https://wiki.refeds.org/pages/viewpage.action?pageId=10944524</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47</a:t>
            </a:fld>
            <a:endParaRPr lang="en-GB"/>
          </a:p>
        </p:txBody>
      </p:sp>
    </p:spTree>
    <p:extLst>
      <p:ext uri="{BB962C8B-B14F-4D97-AF65-F5344CB8AC3E}">
        <p14:creationId xmlns:p14="http://schemas.microsoft.com/office/powerpoint/2010/main" val="8685678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409575" y="1233488"/>
            <a:ext cx="5916613" cy="3328987"/>
          </a:xfrm>
        </p:spPr>
      </p:sp>
      <p:sp>
        <p:nvSpPr>
          <p:cNvPr id="3" name="Segnaposto note 2"/>
          <p:cNvSpPr>
            <a:spLocks noGrp="1"/>
          </p:cNvSpPr>
          <p:nvPr>
            <p:ph type="body" idx="1"/>
          </p:nvPr>
        </p:nvSpPr>
        <p:spPr/>
        <p:txBody>
          <a:bodyPr/>
          <a:lstStyle/>
          <a:p>
            <a:r>
              <a:rPr lang="it-IT" dirty="0" smtClean="0"/>
              <a:t>NON È COMPLETO!!!</a:t>
            </a:r>
            <a:endParaRPr lang="it-IT" dirty="0"/>
          </a:p>
        </p:txBody>
      </p:sp>
      <p:sp>
        <p:nvSpPr>
          <p:cNvPr id="4" name="Segnaposto numero diapositiva 3"/>
          <p:cNvSpPr>
            <a:spLocks noGrp="1"/>
          </p:cNvSpPr>
          <p:nvPr>
            <p:ph type="sldNum" sz="quarter" idx="10"/>
          </p:nvPr>
        </p:nvSpPr>
        <p:spPr/>
        <p:txBody>
          <a:bodyPr/>
          <a:lstStyle/>
          <a:p>
            <a:fld id="{1769E904-6BEE-4857-B2E2-C62D5ED25FAE}" type="slidenum">
              <a:rPr lang="it-IT" smtClean="0"/>
              <a:t>49</a:t>
            </a:fld>
            <a:endParaRPr lang="it-IT"/>
          </a:p>
        </p:txBody>
      </p:sp>
    </p:spTree>
    <p:extLst>
      <p:ext uri="{BB962C8B-B14F-4D97-AF65-F5344CB8AC3E}">
        <p14:creationId xmlns:p14="http://schemas.microsoft.com/office/powerpoint/2010/main" val="14995967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409575" y="1233488"/>
            <a:ext cx="5916613" cy="3328987"/>
          </a:xfrm>
        </p:spPr>
      </p:sp>
      <p:sp>
        <p:nvSpPr>
          <p:cNvPr id="3" name="Segnaposto note 2"/>
          <p:cNvSpPr>
            <a:spLocks noGrp="1"/>
          </p:cNvSpPr>
          <p:nvPr>
            <p:ph type="body" idx="1"/>
          </p:nvPr>
        </p:nvSpPr>
        <p:spPr/>
        <p:txBody>
          <a:bodyPr/>
          <a:lstStyle/>
          <a:p>
            <a:r>
              <a:rPr lang="it-IT" dirty="0" smtClean="0"/>
              <a:t>Dato che hai messo l’abbreviazione</a:t>
            </a:r>
            <a:r>
              <a:rPr lang="it-IT" baseline="0" dirty="0" smtClean="0"/>
              <a:t> </a:t>
            </a:r>
            <a:r>
              <a:rPr lang="it-IT" baseline="0" dirty="0" err="1" smtClean="0"/>
              <a:t>DP_CoCo</a:t>
            </a:r>
            <a:r>
              <a:rPr lang="it-IT" baseline="0" dirty="0" smtClean="0"/>
              <a:t>, riportala su tutte le slide</a:t>
            </a:r>
            <a:endParaRPr lang="it-IT" dirty="0"/>
          </a:p>
        </p:txBody>
      </p:sp>
      <p:sp>
        <p:nvSpPr>
          <p:cNvPr id="4" name="Segnaposto numero diapositiva 3"/>
          <p:cNvSpPr>
            <a:spLocks noGrp="1"/>
          </p:cNvSpPr>
          <p:nvPr>
            <p:ph type="sldNum" sz="quarter" idx="10"/>
          </p:nvPr>
        </p:nvSpPr>
        <p:spPr/>
        <p:txBody>
          <a:bodyPr/>
          <a:lstStyle/>
          <a:p>
            <a:fld id="{1769E904-6BEE-4857-B2E2-C62D5ED25FAE}" type="slidenum">
              <a:rPr lang="it-IT" smtClean="0"/>
              <a:t>50</a:t>
            </a:fld>
            <a:endParaRPr lang="it-IT"/>
          </a:p>
        </p:txBody>
      </p:sp>
    </p:spTree>
    <p:extLst>
      <p:ext uri="{BB962C8B-B14F-4D97-AF65-F5344CB8AC3E}">
        <p14:creationId xmlns:p14="http://schemas.microsoft.com/office/powerpoint/2010/main" val="2970857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409575" y="1233488"/>
            <a:ext cx="5916613" cy="33289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769E904-6BEE-4857-B2E2-C62D5ED25FAE}" type="slidenum">
              <a:rPr lang="it-IT" smtClean="0"/>
              <a:t>55</a:t>
            </a:fld>
            <a:endParaRPr lang="it-IT"/>
          </a:p>
        </p:txBody>
      </p:sp>
    </p:spTree>
    <p:extLst>
      <p:ext uri="{BB962C8B-B14F-4D97-AF65-F5344CB8AC3E}">
        <p14:creationId xmlns:p14="http://schemas.microsoft.com/office/powerpoint/2010/main" val="2817323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BC110B-1C27-4A5B-8007-E6BF4BB6C5F7}" type="slidenum">
              <a:rPr lang="en-GB" smtClean="0"/>
              <a:t>9</a:t>
            </a:fld>
            <a:endParaRPr lang="en-GB"/>
          </a:p>
        </p:txBody>
      </p:sp>
    </p:spTree>
    <p:extLst>
      <p:ext uri="{BB962C8B-B14F-4D97-AF65-F5344CB8AC3E}">
        <p14:creationId xmlns:p14="http://schemas.microsoft.com/office/powerpoint/2010/main" val="194850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56</a:t>
            </a:fld>
            <a:endParaRPr lang="en-GB"/>
          </a:p>
        </p:txBody>
      </p:sp>
    </p:spTree>
    <p:extLst>
      <p:ext uri="{BB962C8B-B14F-4D97-AF65-F5344CB8AC3E}">
        <p14:creationId xmlns:p14="http://schemas.microsoft.com/office/powerpoint/2010/main" val="32159747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58</a:t>
            </a:fld>
            <a:endParaRPr lang="en-GB"/>
          </a:p>
        </p:txBody>
      </p:sp>
    </p:spTree>
    <p:extLst>
      <p:ext uri="{BB962C8B-B14F-4D97-AF65-F5344CB8AC3E}">
        <p14:creationId xmlns:p14="http://schemas.microsoft.com/office/powerpoint/2010/main" val="24928391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kern="1200" dirty="0" smtClean="0">
                <a:solidFill>
                  <a:schemeClr val="tx1"/>
                </a:solidFill>
                <a:latin typeface="+mn-lt"/>
                <a:ea typeface="+mn-ea"/>
                <a:cs typeface="+mn-cs"/>
              </a:rPr>
              <a:t>The standard approach to achieving minimum risk under the EU Data protection directive would expect contracts between a Home Organisation and the entities responsible for every Service Provider accessed by every member of its community.</a:t>
            </a:r>
          </a:p>
          <a:p>
            <a:r>
              <a:rPr lang="en-GB" sz="900" kern="1200" dirty="0" smtClean="0">
                <a:solidFill>
                  <a:schemeClr val="tx1"/>
                </a:solidFill>
                <a:latin typeface="+mn-lt"/>
                <a:ea typeface="+mn-ea"/>
                <a:cs typeface="+mn-cs"/>
              </a:rPr>
              <a:t>very few Home Organisations would be able to assess every potential Service Provider. </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60</a:t>
            </a:fld>
            <a:endParaRPr lang="en-GB"/>
          </a:p>
        </p:txBody>
      </p:sp>
    </p:spTree>
    <p:extLst>
      <p:ext uri="{BB962C8B-B14F-4D97-AF65-F5344CB8AC3E}">
        <p14:creationId xmlns:p14="http://schemas.microsoft.com/office/powerpoint/2010/main" val="18015310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balance between user freedom from and freedom</a:t>
            </a:r>
            <a:r>
              <a:rPr lang="en-GB" baseline="0" dirty="0" smtClean="0"/>
              <a:t> to.</a:t>
            </a:r>
            <a:endParaRPr lang="en-GB" dirty="0" smtClean="0"/>
          </a:p>
          <a:p>
            <a:r>
              <a:rPr lang="en-GB" dirty="0" smtClean="0"/>
              <a:t>Note balance between regulatory risk and ‘commercial business purpose’ risk</a:t>
            </a:r>
            <a:r>
              <a:rPr lang="en-GB" baseline="0" dirty="0" smtClean="0"/>
              <a:t> for campus.</a:t>
            </a:r>
            <a:endParaRPr lang="en-GB" dirty="0" smtClean="0"/>
          </a:p>
          <a:p>
            <a:r>
              <a:rPr lang="en-GB" dirty="0" smtClean="0"/>
              <a:t>Note R&amp;E tends to do more for privacy than industry</a:t>
            </a:r>
            <a:r>
              <a:rPr lang="en-GB" baseline="0" dirty="0" smtClean="0"/>
              <a:t> for whom legislation is normally designed.</a:t>
            </a:r>
          </a:p>
          <a:p>
            <a:r>
              <a:rPr lang="en-GB" baseline="0" dirty="0" smtClean="0"/>
              <a:t>Reminder of project engagement in pan Euro research has worth.</a:t>
            </a:r>
          </a:p>
          <a:p>
            <a:r>
              <a:rPr lang="en-GB" sz="900" kern="1200" dirty="0" smtClean="0">
                <a:solidFill>
                  <a:schemeClr val="tx1"/>
                </a:solidFill>
                <a:latin typeface="+mn-lt"/>
                <a:ea typeface="+mn-ea"/>
                <a:cs typeface="+mn-cs"/>
              </a:rPr>
              <a:t>Processing is necessary for the purposes of the </a:t>
            </a:r>
            <a:r>
              <a:rPr lang="en-GB" sz="900" b="1" kern="1200" dirty="0" smtClean="0">
                <a:solidFill>
                  <a:schemeClr val="tx1"/>
                </a:solidFill>
                <a:latin typeface="+mn-lt"/>
                <a:ea typeface="+mn-ea"/>
                <a:cs typeface="+mn-cs"/>
              </a:rPr>
              <a:t>legitimate interests</a:t>
            </a:r>
            <a:r>
              <a:rPr lang="en-GB" sz="900" b="0" kern="1200" dirty="0" smtClean="0">
                <a:solidFill>
                  <a:schemeClr val="tx1"/>
                </a:solidFill>
                <a:latin typeface="+mn-lt"/>
                <a:ea typeface="+mn-ea"/>
                <a:cs typeface="+mn-cs"/>
              </a:rPr>
              <a:t> pursued by the controller or by the third party or parties to whom the data are disclosed.</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61</a:t>
            </a:fld>
            <a:endParaRPr lang="en-GB"/>
          </a:p>
        </p:txBody>
      </p:sp>
    </p:spTree>
    <p:extLst>
      <p:ext uri="{BB962C8B-B14F-4D97-AF65-F5344CB8AC3E}">
        <p14:creationId xmlns:p14="http://schemas.microsoft.com/office/powerpoint/2010/main" val="29072124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62</a:t>
            </a:fld>
            <a:endParaRPr lang="en-GB"/>
          </a:p>
        </p:txBody>
      </p:sp>
    </p:spTree>
    <p:extLst>
      <p:ext uri="{BB962C8B-B14F-4D97-AF65-F5344CB8AC3E}">
        <p14:creationId xmlns:p14="http://schemas.microsoft.com/office/powerpoint/2010/main" val="17948847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baseline="0" dirty="0" smtClean="0"/>
              <a:t>With the </a:t>
            </a:r>
            <a:r>
              <a:rPr lang="it-IT" baseline="0" dirty="0" err="1" smtClean="0"/>
              <a:t>hat</a:t>
            </a:r>
            <a:r>
              <a:rPr lang="it-IT" baseline="0" dirty="0" smtClean="0"/>
              <a:t> of a </a:t>
            </a:r>
            <a:r>
              <a:rPr lang="it-IT" baseline="0" dirty="0" err="1" smtClean="0"/>
              <a:t>Federation</a:t>
            </a:r>
            <a:r>
              <a:rPr lang="it-IT" baseline="0" dirty="0" smtClean="0"/>
              <a:t> Operator </a:t>
            </a:r>
            <a:r>
              <a:rPr lang="it-IT" baseline="0" dirty="0" err="1" smtClean="0"/>
              <a:t>w</a:t>
            </a:r>
            <a:r>
              <a:rPr lang="it-IT" dirty="0" err="1" smtClean="0"/>
              <a:t>e</a:t>
            </a:r>
            <a:r>
              <a:rPr lang="it-IT" dirty="0" smtClean="0"/>
              <a:t> </a:t>
            </a:r>
            <a:r>
              <a:rPr lang="it-IT" dirty="0" err="1" smtClean="0"/>
              <a:t>ask</a:t>
            </a:r>
            <a:r>
              <a:rPr lang="it-IT" dirty="0" smtClean="0"/>
              <a:t> to</a:t>
            </a:r>
            <a:r>
              <a:rPr lang="it-IT" baseline="0" dirty="0" smtClean="0"/>
              <a:t> </a:t>
            </a:r>
            <a:r>
              <a:rPr lang="it-IT" baseline="0" dirty="0" err="1" smtClean="0"/>
              <a:t>ourself</a:t>
            </a:r>
            <a:r>
              <a:rPr lang="it-IT" baseline="0" dirty="0" smtClean="0"/>
              <a:t> </a:t>
            </a:r>
            <a:r>
              <a:rPr lang="it-IT" baseline="0" dirty="0" err="1" smtClean="0"/>
              <a:t>why</a:t>
            </a:r>
            <a:r>
              <a:rPr lang="it-IT" baseline="0" dirty="0" smtClean="0"/>
              <a:t> the </a:t>
            </a:r>
            <a:r>
              <a:rPr lang="it-IT" baseline="0" dirty="0" err="1" smtClean="0"/>
              <a:t>attribute</a:t>
            </a:r>
            <a:r>
              <a:rPr lang="it-IT" baseline="0" dirty="0" smtClean="0"/>
              <a:t> release </a:t>
            </a:r>
            <a:r>
              <a:rPr lang="it-IT" baseline="0" dirty="0" err="1" smtClean="0"/>
              <a:t>is</a:t>
            </a:r>
            <a:r>
              <a:rPr lang="it-IT" baseline="0" dirty="0" smtClean="0"/>
              <a:t> a </a:t>
            </a:r>
            <a:r>
              <a:rPr lang="it-IT" baseline="0" dirty="0" err="1" smtClean="0"/>
              <a:t>problem</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63</a:t>
            </a:fld>
            <a:endParaRPr lang="en-GB"/>
          </a:p>
        </p:txBody>
      </p:sp>
    </p:spTree>
    <p:extLst>
      <p:ext uri="{BB962C8B-B14F-4D97-AF65-F5344CB8AC3E}">
        <p14:creationId xmlns:p14="http://schemas.microsoft.com/office/powerpoint/2010/main" val="42580999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We</a:t>
            </a:r>
            <a:r>
              <a:rPr lang="it-IT" dirty="0" smtClean="0"/>
              <a:t> </a:t>
            </a:r>
            <a:r>
              <a:rPr lang="it-IT" dirty="0" err="1" smtClean="0"/>
              <a:t>find</a:t>
            </a:r>
            <a:r>
              <a:rPr lang="it-IT" baseline="0" dirty="0" smtClean="0"/>
              <a:t> </a:t>
            </a:r>
            <a:r>
              <a:rPr lang="it-IT" dirty="0" err="1" smtClean="0"/>
              <a:t>that</a:t>
            </a:r>
            <a:r>
              <a:rPr lang="it-IT" dirty="0" smtClean="0"/>
              <a:t> the </a:t>
            </a:r>
            <a:r>
              <a:rPr lang="it-IT" dirty="0" err="1" smtClean="0"/>
              <a:t>problem</a:t>
            </a:r>
            <a:r>
              <a:rPr lang="it-IT" dirty="0" smtClean="0"/>
              <a:t> </a:t>
            </a:r>
            <a:r>
              <a:rPr lang="it-IT" dirty="0" err="1" smtClean="0"/>
              <a:t>may</a:t>
            </a:r>
            <a:r>
              <a:rPr lang="it-IT" baseline="0" dirty="0" smtClean="0"/>
              <a:t> come from 3 </a:t>
            </a:r>
            <a:r>
              <a:rPr lang="it-IT" baseline="0" dirty="0" err="1" smtClean="0"/>
              <a:t>different</a:t>
            </a:r>
            <a:r>
              <a:rPr lang="it-IT" baseline="0" dirty="0" smtClean="0"/>
              <a:t> </a:t>
            </a:r>
            <a:r>
              <a:rPr lang="it-IT" baseline="0" dirty="0" err="1" smtClean="0"/>
              <a:t>places</a:t>
            </a:r>
            <a:r>
              <a:rPr lang="it-IT" baseline="0" dirty="0" smtClean="0"/>
              <a:t>:</a:t>
            </a:r>
          </a:p>
          <a:p>
            <a:pPr marL="228600" indent="-228600">
              <a:buAutoNum type="arabicParenR"/>
            </a:pPr>
            <a:r>
              <a:rPr lang="it-IT" baseline="0" dirty="0" err="1" smtClean="0"/>
              <a:t>Institutional</a:t>
            </a:r>
            <a:r>
              <a:rPr lang="it-IT" baseline="0" dirty="0" smtClean="0"/>
              <a:t> Directory: </a:t>
            </a:r>
            <a:r>
              <a:rPr lang="it-IT" baseline="0" dirty="0" err="1" smtClean="0"/>
              <a:t>where</a:t>
            </a:r>
            <a:r>
              <a:rPr lang="it-IT" baseline="0" dirty="0" smtClean="0"/>
              <a:t> the </a:t>
            </a:r>
            <a:r>
              <a:rPr lang="it-IT" baseline="0" dirty="0" err="1" smtClean="0"/>
              <a:t>user</a:t>
            </a:r>
            <a:r>
              <a:rPr lang="it-IT" baseline="0" dirty="0" smtClean="0"/>
              <a:t> info are </a:t>
            </a:r>
            <a:r>
              <a:rPr lang="it-IT" baseline="0" dirty="0" err="1" smtClean="0"/>
              <a:t>stored</a:t>
            </a:r>
            <a:r>
              <a:rPr lang="it-IT" baseline="0" dirty="0" smtClean="0"/>
              <a:t> </a:t>
            </a:r>
            <a:r>
              <a:rPr lang="it-IT" baseline="0" dirty="0" err="1" smtClean="0"/>
              <a:t>after</a:t>
            </a:r>
            <a:r>
              <a:rPr lang="it-IT" baseline="0" dirty="0" smtClean="0"/>
              <a:t> the </a:t>
            </a:r>
            <a:r>
              <a:rPr lang="it-IT" baseline="0" dirty="0" err="1" smtClean="0"/>
              <a:t>identification</a:t>
            </a:r>
            <a:endParaRPr lang="it-IT" baseline="0" dirty="0" smtClean="0"/>
          </a:p>
          <a:p>
            <a:pPr marL="228600" indent="-228600">
              <a:buAutoNum type="arabicParenR"/>
            </a:pPr>
            <a:r>
              <a:rPr lang="it-IT" baseline="0" dirty="0" err="1" smtClean="0"/>
              <a:t>IdP</a:t>
            </a:r>
            <a:r>
              <a:rPr lang="it-IT" baseline="0" dirty="0" smtClean="0"/>
              <a:t> </a:t>
            </a:r>
            <a:r>
              <a:rPr lang="it-IT" baseline="0" dirty="0" err="1" smtClean="0"/>
              <a:t>Attribute</a:t>
            </a:r>
            <a:r>
              <a:rPr lang="it-IT" baseline="0" dirty="0" smtClean="0"/>
              <a:t> Definition: </a:t>
            </a:r>
            <a:r>
              <a:rPr lang="it-IT" baseline="0" dirty="0" err="1" smtClean="0"/>
              <a:t>where</a:t>
            </a:r>
            <a:r>
              <a:rPr lang="it-IT" baseline="0" dirty="0" smtClean="0"/>
              <a:t> the </a:t>
            </a:r>
            <a:r>
              <a:rPr lang="it-IT" baseline="0" dirty="0" err="1" smtClean="0"/>
              <a:t>user</a:t>
            </a:r>
            <a:r>
              <a:rPr lang="it-IT" baseline="0" dirty="0" smtClean="0"/>
              <a:t> info </a:t>
            </a:r>
            <a:r>
              <a:rPr lang="it-IT" baseline="0" dirty="0" err="1" smtClean="0"/>
              <a:t>provided</a:t>
            </a:r>
            <a:r>
              <a:rPr lang="it-IT" baseline="0" dirty="0" smtClean="0"/>
              <a:t> by the </a:t>
            </a:r>
            <a:r>
              <a:rPr lang="it-IT" baseline="0" dirty="0" err="1" smtClean="0"/>
              <a:t>institutional</a:t>
            </a:r>
            <a:r>
              <a:rPr lang="it-IT" baseline="0" dirty="0" smtClean="0"/>
              <a:t> directory are </a:t>
            </a:r>
            <a:r>
              <a:rPr lang="it-IT" baseline="0" dirty="0" err="1" smtClean="0"/>
              <a:t>mapped</a:t>
            </a:r>
            <a:r>
              <a:rPr lang="it-IT" baseline="0" dirty="0" smtClean="0"/>
              <a:t> on the SAML </a:t>
            </a:r>
            <a:r>
              <a:rPr lang="it-IT" baseline="0" dirty="0" err="1" smtClean="0"/>
              <a:t>Attributes</a:t>
            </a:r>
            <a:r>
              <a:rPr lang="it-IT" baseline="0" dirty="0" smtClean="0"/>
              <a:t>.</a:t>
            </a:r>
          </a:p>
          <a:p>
            <a:pPr marL="228600" indent="-228600">
              <a:buAutoNum type="arabicParenR"/>
            </a:pPr>
            <a:r>
              <a:rPr lang="it-IT" baseline="0" dirty="0" err="1" smtClean="0"/>
              <a:t>IdP</a:t>
            </a:r>
            <a:r>
              <a:rPr lang="it-IT" baseline="0" dirty="0" smtClean="0"/>
              <a:t> </a:t>
            </a:r>
            <a:r>
              <a:rPr lang="it-IT" baseline="0" dirty="0" err="1" smtClean="0"/>
              <a:t>Attribute</a:t>
            </a:r>
            <a:r>
              <a:rPr lang="it-IT" baseline="0" dirty="0" smtClean="0"/>
              <a:t> </a:t>
            </a:r>
            <a:r>
              <a:rPr lang="it-IT" baseline="0" dirty="0" err="1" smtClean="0"/>
              <a:t>Filter</a:t>
            </a:r>
            <a:r>
              <a:rPr lang="it-IT" baseline="0" dirty="0" smtClean="0"/>
              <a:t>: </a:t>
            </a:r>
            <a:r>
              <a:rPr lang="it-IT" baseline="0" dirty="0" err="1" smtClean="0"/>
              <a:t>where</a:t>
            </a:r>
            <a:r>
              <a:rPr lang="it-IT" baseline="0" dirty="0" smtClean="0"/>
              <a:t> the SAML </a:t>
            </a:r>
            <a:r>
              <a:rPr lang="it-IT" baseline="0" dirty="0" err="1" smtClean="0"/>
              <a:t>attributes</a:t>
            </a:r>
            <a:r>
              <a:rPr lang="it-IT" baseline="0" dirty="0" smtClean="0"/>
              <a:t> </a:t>
            </a:r>
            <a:r>
              <a:rPr lang="it-IT" baseline="0" dirty="0" err="1" smtClean="0"/>
              <a:t>defined</a:t>
            </a:r>
            <a:r>
              <a:rPr lang="it-IT" baseline="0" dirty="0" smtClean="0"/>
              <a:t> are </a:t>
            </a:r>
            <a:r>
              <a:rPr lang="it-IT" baseline="0" dirty="0" err="1" smtClean="0"/>
              <a:t>managed</a:t>
            </a:r>
            <a:r>
              <a:rPr lang="it-IT" baseline="0" dirty="0" smtClean="0"/>
              <a:t> for the release to the </a:t>
            </a:r>
            <a:r>
              <a:rPr lang="it-IT" baseline="0" dirty="0" err="1" smtClean="0"/>
              <a:t>federated</a:t>
            </a:r>
            <a:r>
              <a:rPr lang="it-IT" baseline="0" dirty="0" smtClean="0"/>
              <a:t> </a:t>
            </a:r>
            <a:r>
              <a:rPr lang="it-IT" baseline="0" dirty="0" err="1" smtClean="0"/>
              <a:t>resources</a:t>
            </a:r>
            <a:endParaRPr lang="it-IT" dirty="0" smtClean="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20114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None/>
            </a:pPr>
            <a:r>
              <a:rPr lang="it-IT" baseline="0" dirty="0" smtClean="0"/>
              <a:t>The </a:t>
            </a:r>
            <a:r>
              <a:rPr lang="it-IT" baseline="0" dirty="0" err="1" smtClean="0"/>
              <a:t>usage</a:t>
            </a:r>
            <a:r>
              <a:rPr lang="it-IT" baseline="0" dirty="0" smtClean="0"/>
              <a:t> of </a:t>
            </a:r>
            <a:r>
              <a:rPr lang="it-IT" baseline="0" dirty="0" err="1" smtClean="0"/>
              <a:t>international</a:t>
            </a:r>
            <a:r>
              <a:rPr lang="it-IT" baseline="0" dirty="0" smtClean="0"/>
              <a:t> </a:t>
            </a:r>
            <a:r>
              <a:rPr lang="it-IT" baseline="0" dirty="0" err="1" smtClean="0"/>
              <a:t>defined</a:t>
            </a:r>
            <a:r>
              <a:rPr lang="it-IT" baseline="0" dirty="0" smtClean="0"/>
              <a:t> schema </a:t>
            </a:r>
            <a:r>
              <a:rPr lang="it-IT" baseline="0" dirty="0" err="1" smtClean="0"/>
              <a:t>is</a:t>
            </a:r>
            <a:r>
              <a:rPr lang="it-IT" baseline="0" dirty="0" smtClean="0"/>
              <a:t> </a:t>
            </a:r>
            <a:r>
              <a:rPr lang="it-IT" baseline="0" dirty="0" err="1" smtClean="0"/>
              <a:t>essential</a:t>
            </a:r>
            <a:r>
              <a:rPr lang="it-IT" baseline="0" dirty="0" smtClean="0"/>
              <a:t>, custom </a:t>
            </a:r>
            <a:r>
              <a:rPr lang="it-IT" baseline="0" dirty="0" err="1" smtClean="0"/>
              <a:t>schemas</a:t>
            </a:r>
            <a:r>
              <a:rPr lang="it-IT" baseline="0" dirty="0" smtClean="0"/>
              <a:t> can produce </a:t>
            </a:r>
            <a:r>
              <a:rPr lang="it-IT" baseline="0" dirty="0" err="1" smtClean="0"/>
              <a:t>problems</a:t>
            </a:r>
            <a:r>
              <a:rPr lang="it-IT" baseline="0" dirty="0" smtClean="0"/>
              <a:t> on the </a:t>
            </a:r>
            <a:r>
              <a:rPr lang="it-IT" baseline="0" dirty="0" err="1" smtClean="0"/>
              <a:t>international</a:t>
            </a:r>
            <a:r>
              <a:rPr lang="it-IT" baseline="0" dirty="0" smtClean="0"/>
              <a:t> </a:t>
            </a:r>
            <a:r>
              <a:rPr lang="it-IT" baseline="0" dirty="0" err="1" smtClean="0"/>
              <a:t>context</a:t>
            </a:r>
            <a:r>
              <a:rPr lang="it-IT" baseline="0" dirty="0" smtClean="0"/>
              <a:t>.</a:t>
            </a:r>
          </a:p>
          <a:p>
            <a:pPr marL="0" indent="0">
              <a:buNone/>
            </a:pPr>
            <a:r>
              <a:rPr lang="it-IT" baseline="0" dirty="0" smtClean="0"/>
              <a:t>With a </a:t>
            </a:r>
            <a:r>
              <a:rPr lang="it-IT" baseline="0" dirty="0" err="1" smtClean="0"/>
              <a:t>simple</a:t>
            </a:r>
            <a:r>
              <a:rPr lang="it-IT" baseline="0" dirty="0" smtClean="0"/>
              <a:t> </a:t>
            </a:r>
            <a:r>
              <a:rPr lang="it-IT" baseline="0" dirty="0" err="1" smtClean="0"/>
              <a:t>survey</a:t>
            </a:r>
            <a:r>
              <a:rPr lang="it-IT" baseline="0" dirty="0" smtClean="0"/>
              <a:t> </a:t>
            </a:r>
            <a:r>
              <a:rPr lang="it-IT" baseline="0" dirty="0" err="1" smtClean="0"/>
              <a:t>you</a:t>
            </a:r>
            <a:r>
              <a:rPr lang="it-IT" baseline="0" dirty="0" smtClean="0"/>
              <a:t> can </a:t>
            </a:r>
            <a:r>
              <a:rPr lang="it-IT" baseline="0" dirty="0" err="1" smtClean="0"/>
              <a:t>collect</a:t>
            </a:r>
            <a:r>
              <a:rPr lang="it-IT" baseline="0" dirty="0" smtClean="0"/>
              <a:t> some </a:t>
            </a:r>
            <a:r>
              <a:rPr lang="it-IT" baseline="0" dirty="0" err="1" smtClean="0"/>
              <a:t>useful</a:t>
            </a:r>
            <a:r>
              <a:rPr lang="it-IT" baseline="0" dirty="0" smtClean="0"/>
              <a:t> </a:t>
            </a:r>
            <a:r>
              <a:rPr lang="it-IT" baseline="0" dirty="0" err="1" smtClean="0"/>
              <a:t>datas</a:t>
            </a:r>
            <a:r>
              <a:rPr lang="it-IT" baseline="0" dirty="0" smtClean="0"/>
              <a:t> on the </a:t>
            </a:r>
            <a:r>
              <a:rPr lang="it-IT" baseline="0" dirty="0" err="1" smtClean="0"/>
              <a:t>attributes</a:t>
            </a:r>
            <a:r>
              <a:rPr lang="it-IT" baseline="0" dirty="0" smtClean="0"/>
              <a:t> </a:t>
            </a:r>
            <a:r>
              <a:rPr lang="it-IT" baseline="0" dirty="0" err="1" smtClean="0"/>
              <a:t>managed</a:t>
            </a:r>
            <a:r>
              <a:rPr lang="it-IT" baseline="0" dirty="0" smtClean="0"/>
              <a:t> by the </a:t>
            </a:r>
            <a:r>
              <a:rPr lang="it-IT" baseline="0" dirty="0" err="1" smtClean="0"/>
              <a:t>IdPs</a:t>
            </a:r>
            <a:r>
              <a:rPr lang="it-IT" baseline="0" dirty="0" smtClean="0"/>
              <a:t>, </a:t>
            </a:r>
            <a:r>
              <a:rPr lang="it-IT" baseline="0" dirty="0" err="1" smtClean="0"/>
              <a:t>analize</a:t>
            </a:r>
            <a:r>
              <a:rPr lang="it-IT" baseline="0" dirty="0" smtClean="0"/>
              <a:t> the </a:t>
            </a:r>
            <a:r>
              <a:rPr lang="it-IT" baseline="0" dirty="0" err="1" smtClean="0"/>
              <a:t>results</a:t>
            </a:r>
            <a:r>
              <a:rPr lang="it-IT" baseline="0" dirty="0" smtClean="0"/>
              <a:t> and </a:t>
            </a:r>
            <a:r>
              <a:rPr lang="it-IT" baseline="0" dirty="0" err="1" smtClean="0"/>
              <a:t>discover</a:t>
            </a:r>
            <a:r>
              <a:rPr lang="it-IT" baseline="0" dirty="0" smtClean="0"/>
              <a:t> </a:t>
            </a:r>
            <a:r>
              <a:rPr lang="it-IT" baseline="0" dirty="0" err="1" smtClean="0"/>
              <a:t>how</a:t>
            </a:r>
            <a:r>
              <a:rPr lang="it-IT" baseline="0" dirty="0" smtClean="0"/>
              <a:t> </a:t>
            </a:r>
            <a:r>
              <a:rPr lang="it-IT" baseline="0" dirty="0" err="1" smtClean="0"/>
              <a:t>much</a:t>
            </a:r>
            <a:r>
              <a:rPr lang="it-IT" baseline="0" dirty="0" smtClean="0"/>
              <a:t> </a:t>
            </a:r>
            <a:r>
              <a:rPr lang="it-IT" baseline="0" dirty="0" err="1" smtClean="0"/>
              <a:t>your</a:t>
            </a:r>
            <a:r>
              <a:rPr lang="it-IT" baseline="0" dirty="0" smtClean="0"/>
              <a:t> community </a:t>
            </a:r>
            <a:r>
              <a:rPr lang="it-IT" baseline="0" dirty="0" err="1" smtClean="0"/>
              <a:t>is</a:t>
            </a:r>
            <a:r>
              <a:rPr lang="it-IT" baseline="0" dirty="0" smtClean="0"/>
              <a:t> </a:t>
            </a:r>
            <a:r>
              <a:rPr lang="it-IT" baseline="0" dirty="0" err="1" smtClean="0"/>
              <a:t>compliant</a:t>
            </a:r>
            <a:r>
              <a:rPr lang="it-IT" baseline="0" dirty="0" smtClean="0"/>
              <a:t> with </a:t>
            </a:r>
            <a:r>
              <a:rPr lang="it-IT" baseline="0" dirty="0" err="1" smtClean="0"/>
              <a:t>eduGAIN</a:t>
            </a:r>
            <a:r>
              <a:rPr lang="it-IT" baseline="0" dirty="0" smtClean="0"/>
              <a:t> </a:t>
            </a:r>
            <a:r>
              <a:rPr lang="it-IT" baseline="0" dirty="0" err="1" smtClean="0"/>
              <a:t>practices</a:t>
            </a:r>
            <a:r>
              <a:rPr lang="it-IT" baseline="0" dirty="0" smtClean="0"/>
              <a:t> and </a:t>
            </a:r>
            <a:r>
              <a:rPr lang="it-IT" baseline="0" dirty="0" err="1" smtClean="0"/>
              <a:t>recommendations</a:t>
            </a:r>
            <a:r>
              <a:rPr lang="it-IT" baseline="0" dirty="0" smtClean="0"/>
              <a:t>.</a:t>
            </a:r>
          </a:p>
        </p:txBody>
      </p:sp>
      <p:sp>
        <p:nvSpPr>
          <p:cNvPr id="4" name="Segnaposto numero diapositiva 3"/>
          <p:cNvSpPr>
            <a:spLocks noGrp="1"/>
          </p:cNvSpPr>
          <p:nvPr>
            <p:ph type="sldNum" sz="quarter" idx="10"/>
          </p:nvPr>
        </p:nvSpPr>
        <p:spPr/>
        <p:txBody>
          <a:bodyPr/>
          <a:lstStyle/>
          <a:p>
            <a:fld id="{9CBC110B-1C27-4A5B-8007-E6BF4BB6C5F7}" type="slidenum">
              <a:rPr lang="en-GB" smtClean="0"/>
              <a:t>65</a:t>
            </a:fld>
            <a:endParaRPr lang="en-GB"/>
          </a:p>
        </p:txBody>
      </p:sp>
    </p:spTree>
    <p:extLst>
      <p:ext uri="{BB962C8B-B14F-4D97-AF65-F5344CB8AC3E}">
        <p14:creationId xmlns:p14="http://schemas.microsoft.com/office/powerpoint/2010/main" val="22925861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From</a:t>
            </a:r>
            <a:r>
              <a:rPr lang="it-IT" baseline="0" dirty="0" smtClean="0"/>
              <a:t> the </a:t>
            </a:r>
            <a:r>
              <a:rPr lang="it-IT" baseline="0" dirty="0" err="1" smtClean="0"/>
              <a:t>results</a:t>
            </a:r>
            <a:r>
              <a:rPr lang="it-IT" baseline="0" dirty="0" smtClean="0"/>
              <a:t> </a:t>
            </a:r>
            <a:r>
              <a:rPr lang="it-IT" baseline="0" dirty="0" err="1" smtClean="0"/>
              <a:t>received</a:t>
            </a:r>
            <a:r>
              <a:rPr lang="it-IT" baseline="0" dirty="0" smtClean="0"/>
              <a:t> </a:t>
            </a:r>
            <a:r>
              <a:rPr lang="it-IT" baseline="0" dirty="0" err="1" smtClean="0"/>
              <a:t>we</a:t>
            </a:r>
            <a:r>
              <a:rPr lang="it-IT" baseline="0" dirty="0" smtClean="0"/>
              <a:t> are </a:t>
            </a:r>
            <a:r>
              <a:rPr lang="it-IT" baseline="0" dirty="0" err="1" smtClean="0"/>
              <a:t>able</a:t>
            </a:r>
            <a:r>
              <a:rPr lang="it-IT" baseline="0" dirty="0" smtClean="0"/>
              <a:t> to </a:t>
            </a:r>
            <a:r>
              <a:rPr lang="it-IT" baseline="0" dirty="0" err="1" smtClean="0"/>
              <a:t>say</a:t>
            </a:r>
            <a:r>
              <a:rPr lang="it-IT" baseline="0" dirty="0" smtClean="0"/>
              <a:t> </a:t>
            </a:r>
            <a:r>
              <a:rPr lang="it-IT" baseline="0" dirty="0" err="1" smtClean="0"/>
              <a:t>that</a:t>
            </a:r>
            <a:r>
              <a:rPr lang="it-IT" baseline="0" dirty="0" smtClean="0"/>
              <a:t> </a:t>
            </a:r>
            <a:r>
              <a:rPr lang="it-IT" baseline="0" dirty="0" err="1" smtClean="0"/>
              <a:t>our</a:t>
            </a:r>
            <a:r>
              <a:rPr lang="it-IT" baseline="0" dirty="0" smtClean="0"/>
              <a:t> </a:t>
            </a:r>
            <a:r>
              <a:rPr lang="it-IT" baseline="0" dirty="0" err="1" smtClean="0"/>
              <a:t>IdPs</a:t>
            </a:r>
            <a:r>
              <a:rPr lang="it-IT" baseline="0" dirty="0" smtClean="0"/>
              <a:t> </a:t>
            </a:r>
            <a:r>
              <a:rPr lang="it-IT" baseline="0" dirty="0" err="1" smtClean="0"/>
              <a:t>support</a:t>
            </a:r>
            <a:r>
              <a:rPr lang="it-IT" baseline="0" dirty="0" smtClean="0"/>
              <a:t> </a:t>
            </a:r>
            <a:r>
              <a:rPr lang="it-IT" baseline="0" dirty="0" err="1" smtClean="0"/>
              <a:t>totally</a:t>
            </a:r>
            <a:r>
              <a:rPr lang="it-IT" baseline="0" dirty="0" smtClean="0"/>
              <a:t> the email </a:t>
            </a:r>
            <a:r>
              <a:rPr lang="it-IT" baseline="0" dirty="0" err="1" smtClean="0"/>
              <a:t>attribute</a:t>
            </a:r>
            <a:r>
              <a:rPr lang="it-IT" baseline="0" dirty="0" smtClean="0"/>
              <a:t>, </a:t>
            </a:r>
            <a:r>
              <a:rPr lang="it-IT" baseline="0" dirty="0" err="1" smtClean="0"/>
              <a:t>but</a:t>
            </a:r>
            <a:r>
              <a:rPr lang="it-IT" baseline="0" dirty="0" smtClean="0"/>
              <a:t> </a:t>
            </a:r>
            <a:r>
              <a:rPr lang="it-IT" baseline="0" dirty="0" err="1" smtClean="0"/>
              <a:t>not</a:t>
            </a:r>
            <a:r>
              <a:rPr lang="it-IT" baseline="0" dirty="0" smtClean="0"/>
              <a:t> </a:t>
            </a:r>
            <a:r>
              <a:rPr lang="it-IT" baseline="0" dirty="0" err="1" smtClean="0"/>
              <a:t>completely</a:t>
            </a:r>
            <a:r>
              <a:rPr lang="it-IT" baseline="0" dirty="0" smtClean="0"/>
              <a:t> the </a:t>
            </a:r>
            <a:r>
              <a:rPr lang="it-IT" baseline="0" dirty="0" err="1" smtClean="0"/>
              <a:t>others</a:t>
            </a:r>
            <a:r>
              <a:rPr lang="it-IT" baseline="0" dirty="0" smtClean="0"/>
              <a:t>… So, </a:t>
            </a:r>
            <a:r>
              <a:rPr lang="it-IT" baseline="0" dirty="0" err="1" smtClean="0"/>
              <a:t>this</a:t>
            </a:r>
            <a:r>
              <a:rPr lang="it-IT" baseline="0" dirty="0" smtClean="0"/>
              <a:t> can be a </a:t>
            </a:r>
            <a:r>
              <a:rPr lang="it-IT" baseline="0" dirty="0" err="1" smtClean="0"/>
              <a:t>problem</a:t>
            </a:r>
            <a:r>
              <a:rPr lang="it-IT" baseline="0" dirty="0" smtClean="0"/>
              <a:t> for the </a:t>
            </a:r>
            <a:r>
              <a:rPr lang="it-IT" baseline="0" dirty="0" err="1" smtClean="0"/>
              <a:t>federation</a:t>
            </a:r>
            <a:r>
              <a:rPr lang="it-IT" baseline="0" dirty="0" smtClean="0"/>
              <a:t> and </a:t>
            </a:r>
            <a:r>
              <a:rPr lang="it-IT" baseline="0" dirty="0" err="1" smtClean="0"/>
              <a:t>interfederation</a:t>
            </a:r>
            <a:r>
              <a:rPr lang="it-IT" baseline="0" dirty="0" smtClean="0"/>
              <a:t> </a:t>
            </a:r>
            <a:r>
              <a:rPr lang="it-IT" baseline="0" dirty="0" err="1" smtClean="0"/>
              <a:t>usage</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33010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You</a:t>
            </a:r>
            <a:r>
              <a:rPr lang="it-IT" dirty="0" smtClean="0"/>
              <a:t> can </a:t>
            </a:r>
            <a:r>
              <a:rPr lang="it-IT" dirty="0" err="1" smtClean="0"/>
              <a:t>find</a:t>
            </a:r>
            <a:r>
              <a:rPr lang="it-IT" dirty="0" smtClean="0"/>
              <a:t> </a:t>
            </a:r>
            <a:r>
              <a:rPr lang="it-IT" dirty="0" err="1" smtClean="0"/>
              <a:t>here</a:t>
            </a:r>
            <a:r>
              <a:rPr lang="it-IT" dirty="0" smtClean="0"/>
              <a:t> a </a:t>
            </a:r>
            <a:r>
              <a:rPr lang="it-IT" dirty="0" err="1" smtClean="0"/>
              <a:t>simple</a:t>
            </a:r>
            <a:r>
              <a:rPr lang="it-IT" dirty="0" smtClean="0"/>
              <a:t> </a:t>
            </a:r>
            <a:r>
              <a:rPr lang="it-IT" dirty="0" err="1" smtClean="0"/>
              <a:t>table</a:t>
            </a:r>
            <a:r>
              <a:rPr lang="it-IT" baseline="0" dirty="0" smtClean="0"/>
              <a:t> with the </a:t>
            </a:r>
            <a:r>
              <a:rPr lang="it-IT" baseline="0" dirty="0" err="1" smtClean="0"/>
              <a:t>most</a:t>
            </a:r>
            <a:r>
              <a:rPr lang="it-IT" baseline="0" dirty="0" smtClean="0"/>
              <a:t> </a:t>
            </a:r>
            <a:r>
              <a:rPr lang="it-IT" baseline="0" dirty="0" err="1" smtClean="0"/>
              <a:t>requested</a:t>
            </a:r>
            <a:r>
              <a:rPr lang="it-IT" baseline="0" dirty="0" smtClean="0"/>
              <a:t> </a:t>
            </a:r>
            <a:r>
              <a:rPr lang="it-IT" baseline="0" dirty="0" err="1" smtClean="0"/>
              <a:t>attributes</a:t>
            </a:r>
            <a:r>
              <a:rPr lang="it-IT" baseline="0" dirty="0" smtClean="0"/>
              <a:t> from the </a:t>
            </a:r>
            <a:r>
              <a:rPr lang="it-IT" baseline="0" dirty="0" err="1" smtClean="0"/>
              <a:t>SPs</a:t>
            </a:r>
            <a:r>
              <a:rPr lang="it-IT" baseline="0" dirty="0" smtClean="0"/>
              <a:t> in </a:t>
            </a:r>
            <a:r>
              <a:rPr lang="it-IT" baseline="0" dirty="0" err="1" smtClean="0"/>
              <a:t>eduGAIN</a:t>
            </a:r>
            <a:r>
              <a:rPr lang="it-IT" baseline="0" dirty="0" smtClean="0"/>
              <a:t> </a:t>
            </a:r>
            <a:r>
              <a:rPr lang="it-IT" baseline="0" dirty="0" err="1" smtClean="0"/>
              <a:t>that</a:t>
            </a:r>
            <a:r>
              <a:rPr lang="it-IT" baseline="0" dirty="0" smtClean="0"/>
              <a:t> </a:t>
            </a:r>
            <a:r>
              <a:rPr lang="it-IT" baseline="0" dirty="0" err="1" smtClean="0"/>
              <a:t>you</a:t>
            </a:r>
            <a:r>
              <a:rPr lang="it-IT" baseline="0" dirty="0" smtClean="0"/>
              <a:t> can use to </a:t>
            </a:r>
            <a:r>
              <a:rPr lang="it-IT" baseline="0" dirty="0" err="1" smtClean="0"/>
              <a:t>stimulate</a:t>
            </a:r>
            <a:r>
              <a:rPr lang="it-IT" baseline="0" dirty="0" smtClean="0"/>
              <a:t> </a:t>
            </a:r>
            <a:r>
              <a:rPr lang="it-IT" baseline="0" dirty="0" err="1" smtClean="0"/>
              <a:t>your</a:t>
            </a:r>
            <a:r>
              <a:rPr lang="it-IT" baseline="0" dirty="0" smtClean="0"/>
              <a:t> </a:t>
            </a:r>
            <a:r>
              <a:rPr lang="it-IT" baseline="0" dirty="0" err="1" smtClean="0"/>
              <a:t>IdPs</a:t>
            </a:r>
            <a:r>
              <a:rPr lang="it-IT" baseline="0" dirty="0" smtClean="0"/>
              <a:t> on </a:t>
            </a:r>
            <a:r>
              <a:rPr lang="it-IT" baseline="0" dirty="0" err="1" smtClean="0"/>
              <a:t>how</a:t>
            </a:r>
            <a:r>
              <a:rPr lang="it-IT" baseline="0" dirty="0" smtClean="0"/>
              <a:t> </a:t>
            </a:r>
            <a:r>
              <a:rPr lang="it-IT" baseline="0" dirty="0" err="1" smtClean="0"/>
              <a:t>many</a:t>
            </a:r>
            <a:r>
              <a:rPr lang="it-IT" baseline="0" dirty="0" smtClean="0"/>
              <a:t> </a:t>
            </a:r>
            <a:r>
              <a:rPr lang="it-IT" baseline="0" dirty="0" err="1" smtClean="0"/>
              <a:t>SPs</a:t>
            </a:r>
            <a:r>
              <a:rPr lang="it-IT" baseline="0" dirty="0" smtClean="0"/>
              <a:t> </a:t>
            </a:r>
            <a:r>
              <a:rPr lang="it-IT" baseline="0" dirty="0" err="1" smtClean="0"/>
              <a:t>they</a:t>
            </a:r>
            <a:r>
              <a:rPr lang="it-IT" baseline="0" dirty="0" smtClean="0"/>
              <a:t> can </a:t>
            </a:r>
            <a:r>
              <a:rPr lang="it-IT" baseline="0" dirty="0" err="1" smtClean="0"/>
              <a:t>satisfy</a:t>
            </a:r>
            <a:r>
              <a:rPr lang="it-IT" baseline="0" dirty="0" smtClean="0"/>
              <a:t> with the </a:t>
            </a:r>
            <a:r>
              <a:rPr lang="it-IT" baseline="0" dirty="0" err="1" smtClean="0"/>
              <a:t>attributes</a:t>
            </a:r>
            <a:r>
              <a:rPr lang="it-IT" baseline="0" dirty="0" smtClean="0"/>
              <a:t> </a:t>
            </a:r>
            <a:r>
              <a:rPr lang="it-IT" baseline="0" dirty="0" err="1" smtClean="0"/>
              <a:t>released</a:t>
            </a:r>
            <a:r>
              <a:rPr lang="it-IT" baseline="0" dirty="0" smtClean="0"/>
              <a:t> by </a:t>
            </a:r>
            <a:r>
              <a:rPr lang="it-IT" baseline="0" dirty="0" err="1" smtClean="0"/>
              <a:t>them</a:t>
            </a:r>
            <a:r>
              <a:rPr lang="it-IT" baseline="0" dirty="0" smtClean="0"/>
              <a:t>.</a:t>
            </a:r>
          </a:p>
          <a:p>
            <a:endParaRPr lang="it-IT"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it-IT" baseline="0" dirty="0" smtClean="0"/>
              <a:t>Are </a:t>
            </a:r>
            <a:r>
              <a:rPr lang="it-IT" baseline="0" dirty="0" err="1" smtClean="0"/>
              <a:t>your</a:t>
            </a:r>
            <a:r>
              <a:rPr lang="it-IT" baseline="0" dirty="0" smtClean="0"/>
              <a:t> </a:t>
            </a:r>
            <a:r>
              <a:rPr lang="it-IT" baseline="0" dirty="0" err="1" smtClean="0"/>
              <a:t>IdP</a:t>
            </a:r>
            <a:r>
              <a:rPr lang="it-IT" baseline="0" dirty="0" smtClean="0"/>
              <a:t> </a:t>
            </a:r>
            <a:r>
              <a:rPr lang="it-IT" baseline="0" dirty="0" err="1" smtClean="0"/>
              <a:t>Managers</a:t>
            </a:r>
            <a:r>
              <a:rPr lang="it-IT" baseline="0" dirty="0" smtClean="0"/>
              <a:t> </a:t>
            </a:r>
            <a:r>
              <a:rPr lang="en-US" baseline="0" dirty="0" smtClean="0"/>
              <a:t>in the position to be able to release the attributes requested?</a:t>
            </a:r>
            <a:endParaRPr lang="it-IT" dirty="0" smtClean="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1448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xfrm>
            <a:off x="-241300" y="798513"/>
            <a:ext cx="7097713" cy="3992562"/>
          </a:xfrm>
          <a:ln/>
        </p:spPr>
      </p:sp>
      <p:sp>
        <p:nvSpPr>
          <p:cNvPr id="1843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ea typeface="ＭＳ Ｐゴシック" charset="-128"/>
              </a:rPr>
              <a:t>Only </a:t>
            </a:r>
            <a:r>
              <a:rPr lang="en-US" altLang="en-US" dirty="0" err="1" smtClean="0">
                <a:ea typeface="ＭＳ Ｐゴシック" charset="-128"/>
              </a:rPr>
              <a:t>IdP</a:t>
            </a:r>
            <a:endParaRPr lang="en-US" altLang="en-US" dirty="0" smtClean="0">
              <a:ea typeface="ＭＳ Ｐゴシック" charset="-128"/>
            </a:endParaRPr>
          </a:p>
          <a:p>
            <a:r>
              <a:rPr lang="en-US" altLang="en-US" dirty="0" smtClean="0">
                <a:ea typeface="ＭＳ Ｐゴシック" charset="-128"/>
              </a:rPr>
              <a:t>Australia: 1/51=</a:t>
            </a:r>
          </a:p>
          <a:p>
            <a:r>
              <a:rPr lang="en-US" altLang="en-US" dirty="0" smtClean="0">
                <a:ea typeface="ＭＳ Ｐゴシック" charset="-128"/>
              </a:rPr>
              <a:t>Brazil: </a:t>
            </a:r>
            <a:r>
              <a:rPr lang="is-IS" altLang="en-US" dirty="0" smtClean="0">
                <a:ea typeface="ＭＳ Ｐゴシック" charset="-128"/>
              </a:rPr>
              <a:t>127/135=78%</a:t>
            </a:r>
            <a:br>
              <a:rPr lang="is-IS" altLang="en-US" dirty="0" smtClean="0">
                <a:ea typeface="ＭＳ Ｐゴシック" charset="-128"/>
              </a:rPr>
            </a:br>
            <a:r>
              <a:rPr lang="is-IS" altLang="en-US" dirty="0" smtClean="0">
                <a:ea typeface="ＭＳ Ｐゴシック" charset="-128"/>
              </a:rPr>
              <a:t>USA: 405/</a:t>
            </a:r>
            <a:r>
              <a:rPr lang="it-IT" dirty="0" smtClean="0"/>
              <a:t>746</a:t>
            </a:r>
            <a:r>
              <a:rPr lang="is-IS" altLang="en-US" dirty="0" smtClean="0">
                <a:ea typeface="ＭＳ Ｐゴシック" charset="-128"/>
              </a:rPr>
              <a:t>=8.4%</a:t>
            </a:r>
            <a:endParaRPr lang="is-IS" altLang="en-US" baseline="0" dirty="0" smtClean="0">
              <a:ea typeface="ＭＳ Ｐゴシック" charset="-128"/>
            </a:endParaRPr>
          </a:p>
          <a:p>
            <a:r>
              <a:rPr lang="is-IS" altLang="en-US" baseline="0" dirty="0" smtClean="0">
                <a:ea typeface="ＭＳ Ｐゴシック" charset="-128"/>
              </a:rPr>
              <a:t>UK: 3131</a:t>
            </a:r>
          </a:p>
          <a:p>
            <a:r>
              <a:rPr lang="is-IS" altLang="en-US" baseline="0" dirty="0" smtClean="0">
                <a:ea typeface="ＭＳ Ｐゴシック" charset="-128"/>
              </a:rPr>
              <a:t>Germany 44/217</a:t>
            </a:r>
          </a:p>
          <a:p>
            <a:endParaRPr lang="en-US" altLang="en-US" dirty="0">
              <a:ea typeface="ＭＳ Ｐゴシック" charset="-128"/>
            </a:endParaRPr>
          </a:p>
        </p:txBody>
      </p:sp>
      <p:sp>
        <p:nvSpPr>
          <p:cNvPr id="18435"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fld id="{B8A8F92E-5EF7-9D43-BEA5-B23A83468282}" type="slidenum">
              <a:rPr lang="en-GB" altLang="en-US">
                <a:latin typeface="Calibri" charset="0"/>
              </a:rPr>
              <a:pPr/>
              <a:t>10</a:t>
            </a:fld>
            <a:endParaRPr lang="en-GB" altLang="en-US">
              <a:latin typeface="Calibri" charset="0"/>
            </a:endParaRPr>
          </a:p>
        </p:txBody>
      </p:sp>
    </p:spTree>
    <p:extLst>
      <p:ext uri="{BB962C8B-B14F-4D97-AF65-F5344CB8AC3E}">
        <p14:creationId xmlns:p14="http://schemas.microsoft.com/office/powerpoint/2010/main" val="56171798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If you need an attribute that your directory doesn’t give you… What do you do?</a:t>
            </a:r>
            <a:br>
              <a:rPr lang="en-US" dirty="0" smtClean="0"/>
            </a:br>
            <a:r>
              <a:rPr lang="en-US" dirty="0" smtClean="0"/>
              <a:t>Simple! Generate it with a script! The Federation provides some examples to help you on the generation of the missing attributes.</a:t>
            </a:r>
            <a:br>
              <a:rPr lang="en-US" dirty="0" smtClean="0"/>
            </a:br>
            <a:r>
              <a:rPr lang="en-US" dirty="0" smtClean="0"/>
              <a:t>Yes, we can’t give you a solution for all attribute you</a:t>
            </a:r>
            <a:r>
              <a:rPr lang="en-US" baseline="0" dirty="0" smtClean="0"/>
              <a:t> want</a:t>
            </a:r>
            <a:r>
              <a:rPr lang="en-US" dirty="0" smtClean="0"/>
              <a:t>, but once you have learnt the mechanism, you can create your custom scripts for all your needs!</a:t>
            </a:r>
          </a:p>
          <a:p>
            <a:r>
              <a:rPr lang="en-US" dirty="0" smtClean="0"/>
              <a:t>Take a look to the next table.</a:t>
            </a:r>
            <a:endParaRPr lang="it-IT" dirty="0" smtClean="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932925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You can find here some examples that a Federation can give to their IDP Managers (shibboleth v3 compliant only), to solve problem of the missing attributes on their LDAP or Active Directory. (Yes, they work also if you connect a database to your </a:t>
            </a:r>
            <a:r>
              <a:rPr lang="en-US" dirty="0" err="1" smtClean="0"/>
              <a:t>IdP</a:t>
            </a:r>
            <a:r>
              <a:rPr lang="en-US" dirty="0" smtClean="0"/>
              <a:t>, but we try to cover the majority of institutional </a:t>
            </a:r>
            <a:r>
              <a:rPr lang="en-US" dirty="0" err="1" smtClean="0"/>
              <a:t>behaviours</a:t>
            </a:r>
            <a:r>
              <a:rPr lang="en-US" dirty="0" smtClean="0"/>
              <a:t>.)</a:t>
            </a:r>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74809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aseline="0" dirty="0" smtClean="0"/>
              <a:t>If the problem reside on the attribute filter of the IDP…</a:t>
            </a:r>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27661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656437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46855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Federation offer a ready-to-use attribute release policy that the </a:t>
            </a:r>
            <a:r>
              <a:rPr lang="en-US" baseline="0" dirty="0" err="1" smtClean="0"/>
              <a:t>IdPs</a:t>
            </a:r>
            <a:r>
              <a:rPr lang="en-US" baseline="0" dirty="0" smtClean="0"/>
              <a:t> can use or not if the </a:t>
            </a:r>
            <a:r>
              <a:rPr lang="en-US" dirty="0" smtClean="0"/>
              <a:t>ADVANTAGES and DISADVANTAGES are acceptable</a:t>
            </a:r>
            <a:r>
              <a:rPr lang="en-US" baseline="0" dirty="0" smtClean="0"/>
              <a:t> and valid enough.</a:t>
            </a:r>
          </a:p>
          <a:p>
            <a:endParaRPr lang="en-US" dirty="0" smtClean="0"/>
          </a:p>
          <a:p>
            <a:r>
              <a:rPr lang="en-US" dirty="0" err="1" smtClean="0"/>
              <a:t>Approfondire</a:t>
            </a:r>
            <a:r>
              <a:rPr lang="en-US" dirty="0" smtClean="0"/>
              <a:t>/</a:t>
            </a:r>
            <a:r>
              <a:rPr lang="en-US" dirty="0" err="1" smtClean="0"/>
              <a:t>leggere</a:t>
            </a:r>
            <a:r>
              <a:rPr lang="en-US" dirty="0" smtClean="0"/>
              <a:t> </a:t>
            </a:r>
            <a:r>
              <a:rPr lang="en-US" dirty="0" err="1" smtClean="0"/>
              <a:t>i</a:t>
            </a:r>
            <a:r>
              <a:rPr lang="en-US" baseline="0" dirty="0" smtClean="0"/>
              <a:t> pro e </a:t>
            </a:r>
            <a:r>
              <a:rPr lang="en-US" baseline="0" dirty="0" err="1" smtClean="0"/>
              <a:t>i</a:t>
            </a:r>
            <a:r>
              <a:rPr lang="en-US" baseline="0" dirty="0" smtClean="0"/>
              <a:t> </a:t>
            </a:r>
            <a:r>
              <a:rPr lang="en-US" baseline="0" dirty="0" err="1" smtClean="0"/>
              <a:t>contro</a:t>
            </a:r>
            <a:endParaRPr lang="en-US" baseline="0" dirty="0" smtClean="0"/>
          </a:p>
          <a:p>
            <a:endParaRPr lang="en-US" dirty="0" smtClean="0"/>
          </a:p>
        </p:txBody>
      </p:sp>
      <p:sp>
        <p:nvSpPr>
          <p:cNvPr id="4" name="Segnaposto numero diapositiva 3"/>
          <p:cNvSpPr>
            <a:spLocks noGrp="1"/>
          </p:cNvSpPr>
          <p:nvPr>
            <p:ph type="sldNum" sz="quarter" idx="10"/>
          </p:nvPr>
        </p:nvSpPr>
        <p:spPr/>
        <p:txBody>
          <a:bodyPr/>
          <a:lstStyle/>
          <a:p>
            <a:fld id="{9CBC110B-1C27-4A5B-8007-E6BF4BB6C5F7}" type="slidenum">
              <a:rPr lang="en-GB" smtClean="0"/>
              <a:t>74</a:t>
            </a:fld>
            <a:endParaRPr lang="en-GB"/>
          </a:p>
        </p:txBody>
      </p:sp>
    </p:spTree>
    <p:extLst>
      <p:ext uri="{BB962C8B-B14F-4D97-AF65-F5344CB8AC3E}">
        <p14:creationId xmlns:p14="http://schemas.microsoft.com/office/powerpoint/2010/main" val="385707617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We</a:t>
            </a:r>
            <a:r>
              <a:rPr lang="it-IT" dirty="0" smtClean="0"/>
              <a:t> show the </a:t>
            </a:r>
            <a:r>
              <a:rPr lang="it-IT" dirty="0" err="1" smtClean="0"/>
              <a:t>number</a:t>
            </a:r>
            <a:r>
              <a:rPr lang="it-IT" dirty="0" smtClean="0"/>
              <a:t> of </a:t>
            </a:r>
            <a:r>
              <a:rPr lang="it-IT" dirty="0" err="1" smtClean="0"/>
              <a:t>SPs</a:t>
            </a:r>
            <a:r>
              <a:rPr lang="it-IT" dirty="0" smtClean="0"/>
              <a:t> </a:t>
            </a:r>
            <a:r>
              <a:rPr lang="it-IT" dirty="0" err="1" smtClean="0"/>
              <a:t>we</a:t>
            </a:r>
            <a:r>
              <a:rPr lang="it-IT" dirty="0" smtClean="0"/>
              <a:t> </a:t>
            </a:r>
            <a:r>
              <a:rPr lang="it-IT" dirty="0" err="1" smtClean="0"/>
              <a:t>need</a:t>
            </a:r>
            <a:r>
              <a:rPr lang="it-IT" dirty="0" smtClean="0"/>
              <a:t> to </a:t>
            </a:r>
            <a:r>
              <a:rPr lang="it-IT" dirty="0" err="1" smtClean="0"/>
              <a:t>satisfy</a:t>
            </a:r>
            <a:r>
              <a:rPr lang="it-IT" dirty="0" smtClean="0"/>
              <a:t> with </a:t>
            </a:r>
            <a:r>
              <a:rPr lang="it-IT" dirty="0" err="1" smtClean="0"/>
              <a:t>our</a:t>
            </a:r>
            <a:r>
              <a:rPr lang="it-IT" dirty="0" smtClean="0"/>
              <a:t> </a:t>
            </a:r>
            <a:r>
              <a:rPr lang="it-IT" dirty="0" err="1" smtClean="0"/>
              <a:t>solution</a:t>
            </a:r>
            <a:r>
              <a:rPr lang="it-IT" dirty="0" smtClean="0"/>
              <a:t> and </a:t>
            </a:r>
            <a:r>
              <a:rPr lang="it-IT" dirty="0" err="1" smtClean="0"/>
              <a:t>how</a:t>
            </a:r>
            <a:r>
              <a:rPr lang="it-IT" dirty="0" smtClean="0"/>
              <a:t> </a:t>
            </a:r>
            <a:r>
              <a:rPr lang="it-IT" dirty="0" err="1" smtClean="0"/>
              <a:t>many</a:t>
            </a:r>
            <a:r>
              <a:rPr lang="it-IT" dirty="0" smtClean="0"/>
              <a:t> </a:t>
            </a:r>
            <a:r>
              <a:rPr lang="it-IT" dirty="0" err="1" smtClean="0"/>
              <a:t>SPs</a:t>
            </a:r>
            <a:r>
              <a:rPr lang="it-IT" baseline="0" dirty="0" smtClean="0"/>
              <a:t> are </a:t>
            </a:r>
            <a:r>
              <a:rPr lang="it-IT" baseline="0" dirty="0" err="1" smtClean="0"/>
              <a:t>entity</a:t>
            </a:r>
            <a:r>
              <a:rPr lang="it-IT" baseline="0" dirty="0" smtClean="0"/>
              <a:t> </a:t>
            </a:r>
            <a:r>
              <a:rPr lang="it-IT" baseline="0" dirty="0" err="1" smtClean="0"/>
              <a:t>categories</a:t>
            </a:r>
            <a:r>
              <a:rPr lang="it-IT" baseline="0" dirty="0" smtClean="0"/>
              <a:t> </a:t>
            </a:r>
            <a:r>
              <a:rPr lang="it-IT" baseline="0" dirty="0" err="1" smtClean="0"/>
              <a:t>compliant</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75</a:t>
            </a:fld>
            <a:endParaRPr lang="en-GB">
              <a:solidFill>
                <a:prstClr val="black"/>
              </a:solidFill>
            </a:endParaRPr>
          </a:p>
        </p:txBody>
      </p:sp>
    </p:spTree>
    <p:extLst>
      <p:ext uri="{BB962C8B-B14F-4D97-AF65-F5344CB8AC3E}">
        <p14:creationId xmlns:p14="http://schemas.microsoft.com/office/powerpoint/2010/main" val="121294154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As Operator of Mesh Federations we can only propose to apply our solution on the </a:t>
            </a:r>
            <a:r>
              <a:rPr lang="en-US" dirty="0" err="1" smtClean="0"/>
              <a:t>IdP</a:t>
            </a:r>
            <a:r>
              <a:rPr lang="en-US" dirty="0" smtClean="0"/>
              <a:t> of our institutions, but we have to leave them free to decide to follow other rules… (and, perhaps, meet much more errors)</a:t>
            </a:r>
          </a:p>
          <a:p>
            <a:endParaRPr lang="en-US" dirty="0" smtClean="0"/>
          </a:p>
          <a:p>
            <a:r>
              <a:rPr lang="it-IT" baseline="0" dirty="0" err="1" smtClean="0"/>
              <a:t>As</a:t>
            </a:r>
            <a:r>
              <a:rPr lang="it-IT" baseline="0" dirty="0" smtClean="0"/>
              <a:t> IDEM </a:t>
            </a:r>
            <a:r>
              <a:rPr lang="it-IT" baseline="0" dirty="0" err="1" smtClean="0"/>
              <a:t>Federation</a:t>
            </a:r>
            <a:r>
              <a:rPr lang="it-IT" baseline="0" dirty="0" smtClean="0"/>
              <a:t> </a:t>
            </a:r>
            <a:r>
              <a:rPr lang="it-IT" baseline="0" dirty="0" err="1" smtClean="0"/>
              <a:t>we</a:t>
            </a:r>
            <a:r>
              <a:rPr lang="it-IT" baseline="0" dirty="0" smtClean="0"/>
              <a:t> propose to </a:t>
            </a:r>
            <a:r>
              <a:rPr lang="it-IT" baseline="0" dirty="0" err="1" smtClean="0"/>
              <a:t>adopt</a:t>
            </a:r>
            <a:r>
              <a:rPr lang="it-IT" baseline="0" dirty="0" smtClean="0"/>
              <a:t> 3 </a:t>
            </a:r>
            <a:r>
              <a:rPr lang="it-IT" baseline="0" dirty="0" err="1" smtClean="0"/>
              <a:t>different</a:t>
            </a:r>
            <a:r>
              <a:rPr lang="it-IT" baseline="0" dirty="0" smtClean="0"/>
              <a:t> </a:t>
            </a:r>
            <a:r>
              <a:rPr lang="it-IT" baseline="0" dirty="0" err="1" smtClean="0"/>
              <a:t>type</a:t>
            </a:r>
            <a:r>
              <a:rPr lang="it-IT" baseline="0" dirty="0" smtClean="0"/>
              <a:t> of </a:t>
            </a:r>
            <a:r>
              <a:rPr lang="it-IT" baseline="0" dirty="0" err="1" smtClean="0"/>
              <a:t>Attribute</a:t>
            </a:r>
            <a:r>
              <a:rPr lang="it-IT" baseline="0" dirty="0" smtClean="0"/>
              <a:t> Release Policy:</a:t>
            </a:r>
          </a:p>
          <a:p>
            <a:pPr marL="171450" indent="-171450">
              <a:buFontTx/>
              <a:buChar char="-"/>
            </a:pPr>
            <a:r>
              <a:rPr lang="it-IT" baseline="0" dirty="0" smtClean="0"/>
              <a:t>A Default ARP </a:t>
            </a:r>
            <a:r>
              <a:rPr lang="it-IT" baseline="0" dirty="0" err="1" smtClean="0"/>
              <a:t>that</a:t>
            </a:r>
            <a:r>
              <a:rPr lang="it-IT" baseline="0" dirty="0" smtClean="0"/>
              <a:t> </a:t>
            </a:r>
            <a:r>
              <a:rPr lang="it-IT" baseline="0" dirty="0" err="1" smtClean="0"/>
              <a:t>implements</a:t>
            </a:r>
            <a:r>
              <a:rPr lang="it-IT" baseline="0" dirty="0" smtClean="0"/>
              <a:t> the </a:t>
            </a:r>
            <a:r>
              <a:rPr lang="it-IT" baseline="0" dirty="0" err="1" smtClean="0"/>
              <a:t>rules</a:t>
            </a:r>
            <a:r>
              <a:rPr lang="it-IT" baseline="0" dirty="0" smtClean="0"/>
              <a:t> for the </a:t>
            </a:r>
            <a:r>
              <a:rPr lang="it-IT" baseline="0" dirty="0" err="1" smtClean="0"/>
              <a:t>mandatory</a:t>
            </a:r>
            <a:r>
              <a:rPr lang="it-IT" baseline="0" dirty="0" smtClean="0"/>
              <a:t> </a:t>
            </a:r>
            <a:r>
              <a:rPr lang="it-IT" baseline="0" dirty="0" err="1" smtClean="0"/>
              <a:t>attributes</a:t>
            </a:r>
            <a:r>
              <a:rPr lang="it-IT" baseline="0" dirty="0" smtClean="0"/>
              <a:t> </a:t>
            </a:r>
            <a:r>
              <a:rPr lang="it-IT" baseline="0" dirty="0" err="1" smtClean="0"/>
              <a:t>requested</a:t>
            </a:r>
            <a:r>
              <a:rPr lang="it-IT" baseline="0" dirty="0" smtClean="0"/>
              <a:t> by the </a:t>
            </a:r>
            <a:r>
              <a:rPr lang="it-IT" baseline="0" dirty="0" err="1" smtClean="0"/>
              <a:t>federation</a:t>
            </a:r>
            <a:r>
              <a:rPr lang="it-IT" baseline="0" dirty="0" smtClean="0"/>
              <a:t>.</a:t>
            </a:r>
          </a:p>
          <a:p>
            <a:pPr marL="171450" indent="-171450">
              <a:buFontTx/>
              <a:buChar char="-"/>
            </a:pPr>
            <a:r>
              <a:rPr lang="it-IT" baseline="0" dirty="0" smtClean="0"/>
              <a:t>An EC ARP (R&amp;S and </a:t>
            </a:r>
            <a:r>
              <a:rPr lang="it-IT" baseline="0" dirty="0" err="1" smtClean="0"/>
              <a:t>CoCo</a:t>
            </a:r>
            <a:r>
              <a:rPr lang="it-IT" baseline="0" dirty="0" smtClean="0"/>
              <a:t>) </a:t>
            </a:r>
            <a:r>
              <a:rPr lang="it-IT" baseline="0" dirty="0" err="1" smtClean="0"/>
              <a:t>that</a:t>
            </a:r>
            <a:r>
              <a:rPr lang="it-IT" baseline="0" dirty="0" smtClean="0"/>
              <a:t> </a:t>
            </a:r>
            <a:r>
              <a:rPr lang="it-IT" baseline="0" dirty="0" err="1" smtClean="0"/>
              <a:t>implements</a:t>
            </a:r>
            <a:r>
              <a:rPr lang="it-IT" baseline="0" dirty="0" smtClean="0"/>
              <a:t> the </a:t>
            </a:r>
            <a:r>
              <a:rPr lang="it-IT" baseline="0" dirty="0" err="1" smtClean="0"/>
              <a:t>rules</a:t>
            </a:r>
            <a:r>
              <a:rPr lang="it-IT" baseline="0" dirty="0" smtClean="0"/>
              <a:t> for the </a:t>
            </a:r>
            <a:r>
              <a:rPr lang="it-IT" baseline="0" dirty="0" err="1" smtClean="0"/>
              <a:t>releasing</a:t>
            </a:r>
            <a:r>
              <a:rPr lang="it-IT" baseline="0" dirty="0" smtClean="0"/>
              <a:t> of </a:t>
            </a:r>
            <a:r>
              <a:rPr lang="it-IT" baseline="0" dirty="0" err="1" smtClean="0"/>
              <a:t>those</a:t>
            </a:r>
            <a:r>
              <a:rPr lang="it-IT" baseline="0" dirty="0" smtClean="0"/>
              <a:t> </a:t>
            </a:r>
            <a:r>
              <a:rPr lang="it-IT" baseline="0" dirty="0" err="1" smtClean="0"/>
              <a:t>attributes</a:t>
            </a:r>
            <a:r>
              <a:rPr lang="it-IT" baseline="0" dirty="0" smtClean="0"/>
              <a:t> </a:t>
            </a:r>
            <a:r>
              <a:rPr lang="it-IT" baseline="0" dirty="0" err="1" smtClean="0"/>
              <a:t>that</a:t>
            </a:r>
            <a:r>
              <a:rPr lang="it-IT" baseline="0" dirty="0" smtClean="0"/>
              <a:t> are </a:t>
            </a:r>
            <a:r>
              <a:rPr lang="it-IT" baseline="0" dirty="0" err="1" smtClean="0"/>
              <a:t>needed</a:t>
            </a:r>
            <a:r>
              <a:rPr lang="it-IT" baseline="0" dirty="0" smtClean="0"/>
              <a:t> to be a </a:t>
            </a:r>
            <a:r>
              <a:rPr lang="it-IT" baseline="0" dirty="0" err="1" smtClean="0"/>
              <a:t>member</a:t>
            </a:r>
            <a:r>
              <a:rPr lang="it-IT" baseline="0" dirty="0" smtClean="0"/>
              <a:t> of the R&amp;S and </a:t>
            </a:r>
            <a:r>
              <a:rPr lang="it-IT" baseline="0" dirty="0" err="1" smtClean="0"/>
              <a:t>CoCo</a:t>
            </a:r>
            <a:r>
              <a:rPr lang="it-IT" baseline="0" dirty="0" smtClean="0"/>
              <a:t> community.</a:t>
            </a:r>
          </a:p>
          <a:p>
            <a:pPr marL="171450" indent="-171450">
              <a:buFontTx/>
              <a:buChar char="-"/>
            </a:pPr>
            <a:r>
              <a:rPr lang="it-IT" baseline="0" dirty="0" smtClean="0"/>
              <a:t>A Custom </a:t>
            </a:r>
            <a:r>
              <a:rPr lang="it-IT" baseline="0" dirty="0" err="1" smtClean="0"/>
              <a:t>IdP</a:t>
            </a:r>
            <a:r>
              <a:rPr lang="it-IT" baseline="0" dirty="0" smtClean="0"/>
              <a:t> ARP </a:t>
            </a:r>
            <a:r>
              <a:rPr lang="it-IT" baseline="0" dirty="0" err="1" smtClean="0"/>
              <a:t>generated</a:t>
            </a:r>
            <a:r>
              <a:rPr lang="it-IT" baseline="0" dirty="0" smtClean="0"/>
              <a:t> with the help of Jagger </a:t>
            </a:r>
            <a:r>
              <a:rPr lang="it-IT" baseline="0" dirty="0" err="1" smtClean="0"/>
              <a:t>that</a:t>
            </a:r>
            <a:r>
              <a:rPr lang="it-IT" baseline="0" dirty="0" smtClean="0"/>
              <a:t> </a:t>
            </a:r>
            <a:r>
              <a:rPr lang="it-IT" baseline="0" dirty="0" err="1" smtClean="0"/>
              <a:t>implements</a:t>
            </a:r>
            <a:r>
              <a:rPr lang="it-IT" baseline="0" dirty="0" smtClean="0"/>
              <a:t> the </a:t>
            </a:r>
            <a:r>
              <a:rPr lang="it-IT" baseline="0" dirty="0" err="1" smtClean="0"/>
              <a:t>rules</a:t>
            </a:r>
            <a:r>
              <a:rPr lang="it-IT" baseline="0" dirty="0" smtClean="0"/>
              <a:t> for </a:t>
            </a:r>
            <a:r>
              <a:rPr lang="it-IT" baseline="0" dirty="0" err="1" smtClean="0"/>
              <a:t>those</a:t>
            </a:r>
            <a:r>
              <a:rPr lang="it-IT" baseline="0" dirty="0" smtClean="0"/>
              <a:t> </a:t>
            </a:r>
            <a:r>
              <a:rPr lang="it-IT" baseline="0" dirty="0" err="1" smtClean="0"/>
              <a:t>resources</a:t>
            </a:r>
            <a:r>
              <a:rPr lang="it-IT" baseline="0" dirty="0" smtClean="0"/>
              <a:t> </a:t>
            </a:r>
            <a:r>
              <a:rPr lang="it-IT" baseline="0" dirty="0" err="1" smtClean="0"/>
              <a:t>that</a:t>
            </a:r>
            <a:r>
              <a:rPr lang="it-IT" baseline="0" dirty="0" smtClean="0"/>
              <a:t> </a:t>
            </a:r>
            <a:r>
              <a:rPr lang="it-IT" baseline="0" dirty="0" err="1" smtClean="0"/>
              <a:t>didn’t</a:t>
            </a:r>
            <a:r>
              <a:rPr lang="it-IT" baseline="0" dirty="0" smtClean="0"/>
              <a:t> join </a:t>
            </a:r>
            <a:r>
              <a:rPr lang="it-IT" baseline="0" dirty="0" err="1" smtClean="0"/>
              <a:t>yet</a:t>
            </a:r>
            <a:r>
              <a:rPr lang="it-IT" baseline="0" dirty="0" smtClean="0"/>
              <a:t> in the R&amp;S and/or </a:t>
            </a:r>
            <a:r>
              <a:rPr lang="it-IT" baseline="0" dirty="0" err="1" smtClean="0"/>
              <a:t>CoCo</a:t>
            </a:r>
            <a:r>
              <a:rPr lang="it-IT" baseline="0" dirty="0" smtClean="0"/>
              <a:t> community.</a:t>
            </a:r>
            <a:endParaRPr lang="it-IT" dirty="0" smtClean="0"/>
          </a:p>
        </p:txBody>
      </p:sp>
      <p:sp>
        <p:nvSpPr>
          <p:cNvPr id="4" name="Segnaposto numero diapositiva 3"/>
          <p:cNvSpPr>
            <a:spLocks noGrp="1"/>
          </p:cNvSpPr>
          <p:nvPr>
            <p:ph type="sldNum" sz="quarter" idx="10"/>
          </p:nvPr>
        </p:nvSpPr>
        <p:spPr/>
        <p:txBody>
          <a:bodyPr/>
          <a:lstStyle/>
          <a:p>
            <a:fld id="{9CBC110B-1C27-4A5B-8007-E6BF4BB6C5F7}" type="slidenum">
              <a:rPr lang="en-GB" smtClean="0"/>
              <a:t>76</a:t>
            </a:fld>
            <a:endParaRPr lang="en-GB"/>
          </a:p>
        </p:txBody>
      </p:sp>
    </p:spTree>
    <p:extLst>
      <p:ext uri="{BB962C8B-B14F-4D97-AF65-F5344CB8AC3E}">
        <p14:creationId xmlns:p14="http://schemas.microsoft.com/office/powerpoint/2010/main" val="4137950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To sustain better our proposal, we prepare all needed files and tutorials to drive the </a:t>
            </a:r>
            <a:r>
              <a:rPr lang="en-US" dirty="0" err="1" smtClean="0"/>
              <a:t>IdP</a:t>
            </a:r>
            <a:r>
              <a:rPr lang="en-US" dirty="0" smtClean="0"/>
              <a:t> Managers in the application of the proposal so that they can’t think «it is too difficult for me, I don’t want change the </a:t>
            </a:r>
            <a:r>
              <a:rPr lang="en-US" dirty="0" err="1" smtClean="0"/>
              <a:t>behaviour</a:t>
            </a:r>
            <a:r>
              <a:rPr lang="en-US" dirty="0" smtClean="0"/>
              <a:t> of my IDP»</a:t>
            </a:r>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436987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smtClean="0">
                <a:solidFill>
                  <a:srgbClr val="F6791C"/>
                </a:solidFill>
              </a:rPr>
              <a:t>The Entity</a:t>
            </a:r>
            <a:r>
              <a:rPr lang="en-GB" baseline="0" dirty="0" smtClean="0">
                <a:solidFill>
                  <a:srgbClr val="F6791C"/>
                </a:solidFill>
              </a:rPr>
              <a:t> Category is a beautiful way to make easier the attribute release management, but, at the moment, seems that there are a lot of resources that didn’t apply the Entity Category R&amp;S or </a:t>
            </a:r>
            <a:r>
              <a:rPr lang="en-GB" baseline="0" dirty="0" err="1" smtClean="0">
                <a:solidFill>
                  <a:srgbClr val="F6791C"/>
                </a:solidFill>
              </a:rPr>
              <a:t>CoCo</a:t>
            </a:r>
            <a:r>
              <a:rPr lang="en-GB" baseline="0" dirty="0" smtClean="0">
                <a:solidFill>
                  <a:srgbClr val="F6791C"/>
                </a:solidFill>
              </a:rPr>
              <a:t>… We need a solution for all of them, we need a simple solution for the </a:t>
            </a:r>
            <a:r>
              <a:rPr lang="en-GB" baseline="0" dirty="0" err="1" smtClean="0">
                <a:solidFill>
                  <a:srgbClr val="F6791C"/>
                </a:solidFill>
              </a:rPr>
              <a:t>IdP</a:t>
            </a:r>
            <a:r>
              <a:rPr lang="en-GB" baseline="0" dirty="0" smtClean="0">
                <a:solidFill>
                  <a:srgbClr val="F6791C"/>
                </a:solidFill>
              </a:rPr>
              <a:t> Managers… We need a tool, like Jagger Registry, to manage the ARP for such resources. </a:t>
            </a:r>
            <a:r>
              <a:rPr lang="en-GB" baseline="0" dirty="0" smtClean="0">
                <a:solidFill>
                  <a:srgbClr val="F6791C"/>
                </a:solidFill>
                <a:sym typeface="Wingdings" panose="05000000000000000000" pitchFamily="2" charset="2"/>
              </a:rPr>
              <a:t></a:t>
            </a:r>
          </a:p>
        </p:txBody>
      </p:sp>
      <p:sp>
        <p:nvSpPr>
          <p:cNvPr id="4" name="Segnaposto numero diapositiva 3"/>
          <p:cNvSpPr>
            <a:spLocks noGrp="1"/>
          </p:cNvSpPr>
          <p:nvPr>
            <p:ph type="sldNum" sz="quarter" idx="10"/>
          </p:nvPr>
        </p:nvSpPr>
        <p:spPr/>
        <p:txBody>
          <a:bodyPr/>
          <a:lstStyle/>
          <a:p>
            <a:fld id="{9CBC110B-1C27-4A5B-8007-E6BF4BB6C5F7}" type="slidenum">
              <a:rPr lang="en-GB" smtClean="0"/>
              <a:t>80</a:t>
            </a:fld>
            <a:endParaRPr lang="en-GB"/>
          </a:p>
        </p:txBody>
      </p:sp>
    </p:spTree>
    <p:extLst>
      <p:ext uri="{BB962C8B-B14F-4D97-AF65-F5344CB8AC3E}">
        <p14:creationId xmlns:p14="http://schemas.microsoft.com/office/powerpoint/2010/main" val="1210049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12</a:t>
            </a:fld>
            <a:endParaRPr lang="en-GB"/>
          </a:p>
        </p:txBody>
      </p:sp>
    </p:spTree>
    <p:extLst>
      <p:ext uri="{BB962C8B-B14F-4D97-AF65-F5344CB8AC3E}">
        <p14:creationId xmlns:p14="http://schemas.microsoft.com/office/powerpoint/2010/main" val="164656093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With the Jagger </a:t>
            </a:r>
            <a:r>
              <a:rPr lang="it-IT" dirty="0" err="1" smtClean="0"/>
              <a:t>Registry</a:t>
            </a:r>
            <a:r>
              <a:rPr lang="it-IT" dirty="0" smtClean="0"/>
              <a:t> </a:t>
            </a:r>
            <a:r>
              <a:rPr lang="it-IT" dirty="0" err="1" smtClean="0"/>
              <a:t>you</a:t>
            </a:r>
            <a:r>
              <a:rPr lang="it-IT" dirty="0" smtClean="0"/>
              <a:t> can</a:t>
            </a:r>
            <a:r>
              <a:rPr lang="it-IT" baseline="0" dirty="0" smtClean="0"/>
              <a:t> </a:t>
            </a:r>
            <a:r>
              <a:rPr lang="it-IT" baseline="0" dirty="0" err="1" smtClean="0"/>
              <a:t>request</a:t>
            </a:r>
            <a:r>
              <a:rPr lang="it-IT" baseline="0" dirty="0" smtClean="0"/>
              <a:t> to </a:t>
            </a:r>
            <a:r>
              <a:rPr lang="it-IT" baseline="0" dirty="0" err="1" smtClean="0"/>
              <a:t>support</a:t>
            </a:r>
            <a:r>
              <a:rPr lang="it-IT" baseline="0" dirty="0" smtClean="0"/>
              <a:t> the </a:t>
            </a:r>
            <a:r>
              <a:rPr lang="it-IT" baseline="0" dirty="0" err="1" smtClean="0"/>
              <a:t>Entity</a:t>
            </a:r>
            <a:r>
              <a:rPr lang="it-IT" baseline="0" dirty="0" smtClean="0"/>
              <a:t> </a:t>
            </a:r>
            <a:r>
              <a:rPr lang="it-IT" baseline="0" dirty="0" err="1" smtClean="0"/>
              <a:t>Category</a:t>
            </a:r>
            <a:r>
              <a:rPr lang="it-IT" baseline="0" dirty="0" smtClean="0"/>
              <a:t> in a </a:t>
            </a:r>
            <a:r>
              <a:rPr lang="it-IT" baseline="0" dirty="0" err="1" smtClean="0"/>
              <a:t>very</a:t>
            </a:r>
            <a:r>
              <a:rPr lang="it-IT" baseline="0" dirty="0" smtClean="0"/>
              <a:t> </a:t>
            </a:r>
            <a:r>
              <a:rPr lang="it-IT" baseline="0" dirty="0" err="1" smtClean="0"/>
              <a:t>simple</a:t>
            </a:r>
            <a:r>
              <a:rPr lang="it-IT" baseline="0" dirty="0" smtClean="0"/>
              <a:t> way…</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88</a:t>
            </a:fld>
            <a:endParaRPr lang="en-GB"/>
          </a:p>
        </p:txBody>
      </p:sp>
    </p:spTree>
    <p:extLst>
      <p:ext uri="{BB962C8B-B14F-4D97-AF65-F5344CB8AC3E}">
        <p14:creationId xmlns:p14="http://schemas.microsoft.com/office/powerpoint/2010/main" val="42827175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We</a:t>
            </a:r>
            <a:r>
              <a:rPr lang="it-IT" dirty="0" smtClean="0"/>
              <a:t> show the </a:t>
            </a:r>
            <a:r>
              <a:rPr lang="it-IT" dirty="0" err="1" smtClean="0"/>
              <a:t>number</a:t>
            </a:r>
            <a:r>
              <a:rPr lang="it-IT" dirty="0" smtClean="0"/>
              <a:t> of </a:t>
            </a:r>
            <a:r>
              <a:rPr lang="it-IT" dirty="0" err="1" smtClean="0"/>
              <a:t>SPs</a:t>
            </a:r>
            <a:r>
              <a:rPr lang="it-IT" dirty="0" smtClean="0"/>
              <a:t> </a:t>
            </a:r>
            <a:r>
              <a:rPr lang="it-IT" dirty="0" err="1" smtClean="0"/>
              <a:t>we</a:t>
            </a:r>
            <a:r>
              <a:rPr lang="it-IT" dirty="0" smtClean="0"/>
              <a:t> </a:t>
            </a:r>
            <a:r>
              <a:rPr lang="it-IT" dirty="0" err="1" smtClean="0"/>
              <a:t>need</a:t>
            </a:r>
            <a:r>
              <a:rPr lang="it-IT" dirty="0" smtClean="0"/>
              <a:t> to </a:t>
            </a:r>
            <a:r>
              <a:rPr lang="it-IT" dirty="0" err="1" smtClean="0"/>
              <a:t>satisfy</a:t>
            </a:r>
            <a:r>
              <a:rPr lang="it-IT" dirty="0" smtClean="0"/>
              <a:t> with </a:t>
            </a:r>
            <a:r>
              <a:rPr lang="it-IT" dirty="0" err="1" smtClean="0"/>
              <a:t>our</a:t>
            </a:r>
            <a:r>
              <a:rPr lang="it-IT" dirty="0" smtClean="0"/>
              <a:t> </a:t>
            </a:r>
            <a:r>
              <a:rPr lang="it-IT" dirty="0" err="1" smtClean="0"/>
              <a:t>solution</a:t>
            </a:r>
            <a:r>
              <a:rPr lang="it-IT" dirty="0" smtClean="0"/>
              <a:t> and </a:t>
            </a:r>
            <a:r>
              <a:rPr lang="it-IT" dirty="0" err="1" smtClean="0"/>
              <a:t>how</a:t>
            </a:r>
            <a:r>
              <a:rPr lang="it-IT" dirty="0" smtClean="0"/>
              <a:t> </a:t>
            </a:r>
            <a:r>
              <a:rPr lang="it-IT" dirty="0" err="1" smtClean="0"/>
              <a:t>many</a:t>
            </a:r>
            <a:r>
              <a:rPr lang="it-IT" dirty="0" smtClean="0"/>
              <a:t> </a:t>
            </a:r>
            <a:r>
              <a:rPr lang="it-IT" dirty="0" err="1" smtClean="0"/>
              <a:t>SPs</a:t>
            </a:r>
            <a:r>
              <a:rPr lang="it-IT" baseline="0" dirty="0" smtClean="0"/>
              <a:t> are </a:t>
            </a:r>
            <a:r>
              <a:rPr lang="it-IT" baseline="0" dirty="0" err="1" smtClean="0"/>
              <a:t>entity</a:t>
            </a:r>
            <a:r>
              <a:rPr lang="it-IT" baseline="0" dirty="0" smtClean="0"/>
              <a:t> </a:t>
            </a:r>
            <a:r>
              <a:rPr lang="it-IT" baseline="0" dirty="0" err="1" smtClean="0"/>
              <a:t>categories</a:t>
            </a:r>
            <a:r>
              <a:rPr lang="it-IT" baseline="0" dirty="0" smtClean="0"/>
              <a:t> </a:t>
            </a:r>
            <a:r>
              <a:rPr lang="it-IT" baseline="0" dirty="0" err="1" smtClean="0"/>
              <a:t>compliant</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90</a:t>
            </a:fld>
            <a:endParaRPr lang="en-GB">
              <a:solidFill>
                <a:prstClr val="black"/>
              </a:solidFill>
            </a:endParaRPr>
          </a:p>
        </p:txBody>
      </p:sp>
    </p:spTree>
    <p:extLst>
      <p:ext uri="{BB962C8B-B14F-4D97-AF65-F5344CB8AC3E}">
        <p14:creationId xmlns:p14="http://schemas.microsoft.com/office/powerpoint/2010/main" val="121294154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 decide</a:t>
            </a:r>
            <a:r>
              <a:rPr lang="it-IT" baseline="0" dirty="0" smtClean="0"/>
              <a:t> </a:t>
            </a:r>
            <a:r>
              <a:rPr lang="it-IT" baseline="0" dirty="0" err="1" smtClean="0"/>
              <a:t>which</a:t>
            </a:r>
            <a:r>
              <a:rPr lang="it-IT" baseline="0" dirty="0" smtClean="0"/>
              <a:t> </a:t>
            </a:r>
            <a:r>
              <a:rPr lang="it-IT" baseline="0" dirty="0" err="1" smtClean="0"/>
              <a:t>attributes</a:t>
            </a:r>
            <a:r>
              <a:rPr lang="it-IT" baseline="0" dirty="0" smtClean="0"/>
              <a:t> </a:t>
            </a:r>
            <a:r>
              <a:rPr lang="it-IT" baseline="0" dirty="0" err="1" smtClean="0"/>
              <a:t>your</a:t>
            </a:r>
            <a:r>
              <a:rPr lang="it-IT" baseline="0" dirty="0" smtClean="0"/>
              <a:t> </a:t>
            </a:r>
            <a:r>
              <a:rPr lang="it-IT" baseline="0" dirty="0" err="1" smtClean="0"/>
              <a:t>IdP</a:t>
            </a:r>
            <a:r>
              <a:rPr lang="it-IT" baseline="0" dirty="0" smtClean="0"/>
              <a:t> can </a:t>
            </a:r>
            <a:r>
              <a:rPr lang="it-IT" baseline="0" dirty="0" err="1" smtClean="0"/>
              <a:t>manage</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95</a:t>
            </a:fld>
            <a:endParaRPr lang="en-GB"/>
          </a:p>
        </p:txBody>
      </p:sp>
    </p:spTree>
    <p:extLst>
      <p:ext uri="{BB962C8B-B14F-4D97-AF65-F5344CB8AC3E}">
        <p14:creationId xmlns:p14="http://schemas.microsoft.com/office/powerpoint/2010/main" val="184390653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…release </a:t>
            </a:r>
            <a:r>
              <a:rPr lang="it-IT" dirty="0" err="1" smtClean="0"/>
              <a:t>them</a:t>
            </a:r>
            <a:r>
              <a:rPr lang="it-IT" dirty="0" smtClean="0"/>
              <a:t> to a </a:t>
            </a:r>
            <a:r>
              <a:rPr lang="it-IT" dirty="0" err="1" smtClean="0"/>
              <a:t>specific</a:t>
            </a:r>
            <a:r>
              <a:rPr lang="it-IT" dirty="0" smtClean="0"/>
              <a:t> </a:t>
            </a:r>
            <a:r>
              <a:rPr lang="it-IT" dirty="0" err="1" smtClean="0"/>
              <a:t>resource</a:t>
            </a:r>
            <a:r>
              <a:rPr lang="it-IT" dirty="0" smtClean="0"/>
              <a:t>…</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98</a:t>
            </a:fld>
            <a:endParaRPr lang="en-GB"/>
          </a:p>
        </p:txBody>
      </p:sp>
    </p:spTree>
    <p:extLst>
      <p:ext uri="{BB962C8B-B14F-4D97-AF65-F5344CB8AC3E}">
        <p14:creationId xmlns:p14="http://schemas.microsoft.com/office/powerpoint/2010/main" val="167066901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102</a:t>
            </a:fld>
            <a:endParaRPr lang="en-GB"/>
          </a:p>
        </p:txBody>
      </p:sp>
    </p:spTree>
    <p:extLst>
      <p:ext uri="{BB962C8B-B14F-4D97-AF65-F5344CB8AC3E}">
        <p14:creationId xmlns:p14="http://schemas.microsoft.com/office/powerpoint/2010/main" val="227539712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…and, </a:t>
            </a:r>
            <a:r>
              <a:rPr lang="it-IT" dirty="0" err="1" smtClean="0"/>
              <a:t>finally</a:t>
            </a:r>
            <a:r>
              <a:rPr lang="it-IT" dirty="0" smtClean="0"/>
              <a:t>, Jagger </a:t>
            </a:r>
            <a:r>
              <a:rPr lang="it-IT" dirty="0" err="1" smtClean="0"/>
              <a:t>registry</a:t>
            </a:r>
            <a:r>
              <a:rPr lang="it-IT" dirty="0" smtClean="0"/>
              <a:t> </a:t>
            </a:r>
            <a:r>
              <a:rPr lang="it-IT" dirty="0" err="1" smtClean="0"/>
              <a:t>provides</a:t>
            </a:r>
            <a:r>
              <a:rPr lang="it-IT" dirty="0" smtClean="0"/>
              <a:t> to </a:t>
            </a:r>
            <a:r>
              <a:rPr lang="it-IT" dirty="0" err="1" smtClean="0"/>
              <a:t>you</a:t>
            </a:r>
            <a:r>
              <a:rPr lang="it-IT" baseline="0" dirty="0" smtClean="0"/>
              <a:t> a</a:t>
            </a:r>
            <a:r>
              <a:rPr lang="it-IT" dirty="0" smtClean="0"/>
              <a:t> ready-to-use</a:t>
            </a:r>
            <a:r>
              <a:rPr lang="it-IT" baseline="0" dirty="0" smtClean="0"/>
              <a:t> </a:t>
            </a:r>
            <a:r>
              <a:rPr lang="it-IT" dirty="0" smtClean="0"/>
              <a:t>ARP for </a:t>
            </a:r>
            <a:r>
              <a:rPr lang="it-IT" dirty="0" err="1" smtClean="0"/>
              <a:t>your</a:t>
            </a:r>
            <a:r>
              <a:rPr lang="it-IT" dirty="0" smtClean="0"/>
              <a:t> </a:t>
            </a:r>
            <a:r>
              <a:rPr lang="it-IT" dirty="0" err="1" smtClean="0"/>
              <a:t>Shibboleth</a:t>
            </a:r>
            <a:r>
              <a:rPr lang="it-IT" dirty="0" smtClean="0"/>
              <a:t> IDP!</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103</a:t>
            </a:fld>
            <a:endParaRPr lang="en-GB"/>
          </a:p>
        </p:txBody>
      </p:sp>
    </p:spTree>
    <p:extLst>
      <p:ext uri="{BB962C8B-B14F-4D97-AF65-F5344CB8AC3E}">
        <p14:creationId xmlns:p14="http://schemas.microsoft.com/office/powerpoint/2010/main" val="298443276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We take care of our IDP Managers by providing them detailed instructions and configurations to put them in the condition to avoid any other manual operation on the </a:t>
            </a:r>
            <a:r>
              <a:rPr lang="en-US" dirty="0" err="1" smtClean="0"/>
              <a:t>IdP</a:t>
            </a:r>
            <a:r>
              <a:rPr lang="en-US" dirty="0" smtClean="0"/>
              <a:t> ARP files.</a:t>
            </a:r>
          </a:p>
          <a:p>
            <a:r>
              <a:rPr lang="en-US" dirty="0" smtClean="0"/>
              <a:t>By adopting this instructions an </a:t>
            </a:r>
            <a:r>
              <a:rPr lang="en-US" dirty="0" err="1" smtClean="0"/>
              <a:t>IdP</a:t>
            </a:r>
            <a:r>
              <a:rPr lang="en-US" dirty="0" smtClean="0"/>
              <a:t> will be able to manage its ARP with a comfortable GUI and leave the </a:t>
            </a:r>
            <a:r>
              <a:rPr lang="en-US" dirty="0" err="1" smtClean="0"/>
              <a:t>IdP</a:t>
            </a:r>
            <a:r>
              <a:rPr lang="en-US" dirty="0" smtClean="0"/>
              <a:t> ARP configuration file unchanged. </a:t>
            </a:r>
          </a:p>
          <a:p>
            <a:r>
              <a:rPr lang="en-US" smtClean="0"/>
              <a:t>The new rules provided by Jagger will be retrieved every 15 minutes as indicated from shibboleth framework as default value.</a:t>
            </a:r>
            <a:endParaRPr lang="it-IT" dirty="0" smtClean="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BC110B-1C27-4A5B-8007-E6BF4BB6C5F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358813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We</a:t>
            </a:r>
            <a:r>
              <a:rPr lang="it-IT" dirty="0" smtClean="0"/>
              <a:t> </a:t>
            </a:r>
            <a:r>
              <a:rPr lang="it-IT" dirty="0" err="1" smtClean="0"/>
              <a:t>have</a:t>
            </a:r>
            <a:r>
              <a:rPr lang="it-IT" dirty="0" smtClean="0"/>
              <a:t> </a:t>
            </a:r>
            <a:r>
              <a:rPr lang="it-IT" dirty="0" err="1" smtClean="0"/>
              <a:t>found</a:t>
            </a:r>
            <a:r>
              <a:rPr lang="it-IT" baseline="0" dirty="0" smtClean="0"/>
              <a:t> some </a:t>
            </a:r>
            <a:r>
              <a:rPr lang="it-IT" baseline="0" dirty="0" err="1" smtClean="0"/>
              <a:t>considerations</a:t>
            </a:r>
            <a:r>
              <a:rPr lang="it-IT" baseline="0" dirty="0" smtClean="0"/>
              <a:t> </a:t>
            </a:r>
            <a:r>
              <a:rPr lang="it-IT" baseline="0" dirty="0" err="1" smtClean="0"/>
              <a:t>about</a:t>
            </a:r>
            <a:r>
              <a:rPr lang="it-IT" baseline="0" dirty="0" smtClean="0"/>
              <a:t> the </a:t>
            </a:r>
            <a:r>
              <a:rPr lang="it-IT" baseline="0" dirty="0" err="1" smtClean="0"/>
              <a:t>solution</a:t>
            </a:r>
            <a:r>
              <a:rPr lang="it-IT" baseline="0" dirty="0" smtClean="0"/>
              <a:t> </a:t>
            </a:r>
            <a:r>
              <a:rPr lang="it-IT" baseline="0" dirty="0" err="1" smtClean="0"/>
              <a:t>proposed</a:t>
            </a:r>
            <a:r>
              <a:rPr lang="it-IT" baseline="0" dirty="0" smtClean="0"/>
              <a:t> to convince </a:t>
            </a:r>
            <a:r>
              <a:rPr lang="it-IT" baseline="0" dirty="0" err="1" smtClean="0"/>
              <a:t>our</a:t>
            </a:r>
            <a:r>
              <a:rPr lang="it-IT" baseline="0" dirty="0" smtClean="0"/>
              <a:t> </a:t>
            </a:r>
            <a:r>
              <a:rPr lang="it-IT" baseline="0" dirty="0" err="1" smtClean="0"/>
              <a:t>IdP</a:t>
            </a:r>
            <a:r>
              <a:rPr lang="it-IT" baseline="0" dirty="0" smtClean="0"/>
              <a:t> </a:t>
            </a:r>
            <a:r>
              <a:rPr lang="it-IT" baseline="0" dirty="0" err="1" smtClean="0"/>
              <a:t>Managers</a:t>
            </a:r>
            <a:r>
              <a:rPr lang="it-IT" baseline="0" dirty="0" smtClean="0"/>
              <a:t> on the </a:t>
            </a:r>
            <a:r>
              <a:rPr lang="it-IT" baseline="0" dirty="0" err="1" smtClean="0"/>
              <a:t>adoption</a:t>
            </a:r>
            <a:r>
              <a:rPr lang="it-IT" baseline="0" dirty="0" smtClean="0"/>
              <a:t>  and to </a:t>
            </a:r>
            <a:r>
              <a:rPr lang="it-IT" baseline="0" dirty="0" err="1" smtClean="0"/>
              <a:t>make</a:t>
            </a:r>
            <a:r>
              <a:rPr lang="it-IT" baseline="0" dirty="0" smtClean="0"/>
              <a:t> </a:t>
            </a:r>
            <a:r>
              <a:rPr lang="it-IT" baseline="0" dirty="0" err="1" smtClean="0"/>
              <a:t>easier</a:t>
            </a:r>
            <a:r>
              <a:rPr lang="it-IT" baseline="0" dirty="0" smtClean="0"/>
              <a:t> </a:t>
            </a:r>
            <a:r>
              <a:rPr lang="it-IT" baseline="0" dirty="0" err="1" smtClean="0"/>
              <a:t>their</a:t>
            </a:r>
            <a:r>
              <a:rPr lang="it-IT" baseline="0" dirty="0" smtClean="0"/>
              <a:t> life and the life of </a:t>
            </a:r>
            <a:r>
              <a:rPr lang="it-IT" baseline="0" dirty="0" err="1" smtClean="0"/>
              <a:t>their</a:t>
            </a:r>
            <a:r>
              <a:rPr lang="it-IT" baseline="0" dirty="0" smtClean="0"/>
              <a:t> </a:t>
            </a:r>
            <a:r>
              <a:rPr lang="it-IT" baseline="0" dirty="0" err="1" smtClean="0"/>
              <a:t>helpdesks</a:t>
            </a:r>
            <a:r>
              <a:rPr lang="it-IT" baseline="0" dirty="0" smtClean="0"/>
              <a:t>.</a:t>
            </a:r>
          </a:p>
        </p:txBody>
      </p:sp>
      <p:sp>
        <p:nvSpPr>
          <p:cNvPr id="4" name="Segnaposto numero diapositiva 3"/>
          <p:cNvSpPr>
            <a:spLocks noGrp="1"/>
          </p:cNvSpPr>
          <p:nvPr>
            <p:ph type="sldNum" sz="quarter" idx="10"/>
          </p:nvPr>
        </p:nvSpPr>
        <p:spPr/>
        <p:txBody>
          <a:bodyPr/>
          <a:lstStyle/>
          <a:p>
            <a:fld id="{9CBC110B-1C27-4A5B-8007-E6BF4BB6C5F7}" type="slidenum">
              <a:rPr lang="en-GB" smtClean="0"/>
              <a:t>105</a:t>
            </a:fld>
            <a:endParaRPr lang="en-GB"/>
          </a:p>
        </p:txBody>
      </p:sp>
    </p:spTree>
    <p:extLst>
      <p:ext uri="{BB962C8B-B14F-4D97-AF65-F5344CB8AC3E}">
        <p14:creationId xmlns:p14="http://schemas.microsoft.com/office/powerpoint/2010/main" val="2435341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13</a:t>
            </a:fld>
            <a:endParaRPr lang="en-GB"/>
          </a:p>
        </p:txBody>
      </p:sp>
    </p:spTree>
    <p:extLst>
      <p:ext uri="{BB962C8B-B14F-4D97-AF65-F5344CB8AC3E}">
        <p14:creationId xmlns:p14="http://schemas.microsoft.com/office/powerpoint/2010/main" val="34090774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16</a:t>
            </a:fld>
            <a:endParaRPr lang="en-GB"/>
          </a:p>
        </p:txBody>
      </p:sp>
    </p:spTree>
    <p:extLst>
      <p:ext uri="{BB962C8B-B14F-4D97-AF65-F5344CB8AC3E}">
        <p14:creationId xmlns:p14="http://schemas.microsoft.com/office/powerpoint/2010/main" val="15660068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https://docs.google.com/forms/d/1jsMQiBswLt8mtGicNpZ3z7yPqy6bluS3s2no1JHtpqw/viewanalytics?usp=form_confirm</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17</a:t>
            </a:fld>
            <a:endParaRPr lang="en-GB"/>
          </a:p>
        </p:txBody>
      </p:sp>
    </p:spTree>
    <p:extLst>
      <p:ext uri="{BB962C8B-B14F-4D97-AF65-F5344CB8AC3E}">
        <p14:creationId xmlns:p14="http://schemas.microsoft.com/office/powerpoint/2010/main" val="3085021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Typical use cases – journals,</a:t>
            </a:r>
            <a:r>
              <a:rPr lang="en-GB" baseline="0" dirty="0" smtClean="0"/>
              <a:t> e-learning, contracts happen out of band. Simple 1:many models.</a:t>
            </a:r>
            <a:endParaRPr lang="en-GB" dirty="0"/>
          </a:p>
        </p:txBody>
      </p:sp>
      <p:sp>
        <p:nvSpPr>
          <p:cNvPr id="4" name="Date Placeholder 3"/>
          <p:cNvSpPr>
            <a:spLocks noGrp="1"/>
          </p:cNvSpPr>
          <p:nvPr>
            <p:ph type="dt" idx="10"/>
          </p:nvPr>
        </p:nvSpPr>
        <p:spPr/>
        <p:txBody>
          <a:bodyPr/>
          <a:lstStyle/>
          <a:p>
            <a:fld id="{D38C42EC-26CF-584C-B31A-61AF55B48916}" type="datetime1">
              <a:rPr lang="de-CH" smtClean="0"/>
              <a:t>05.08.16</a:t>
            </a:fld>
            <a:endParaRPr lang="en-US" dirty="0"/>
          </a:p>
        </p:txBody>
      </p:sp>
      <p:sp>
        <p:nvSpPr>
          <p:cNvPr id="5" name="Slide Number Placeholder 4"/>
          <p:cNvSpPr>
            <a:spLocks noGrp="1"/>
          </p:cNvSpPr>
          <p:nvPr>
            <p:ph type="sldNum" sz="quarter" idx="11"/>
          </p:nvPr>
        </p:nvSpPr>
        <p:spPr/>
        <p:txBody>
          <a:bodyPr/>
          <a:lstStyle/>
          <a:p>
            <a:fld id="{67536575-D5E2-0543-994D-FC477E23BF14}" type="slidenum">
              <a:rPr lang="en-US" smtClean="0"/>
              <a:pPr/>
              <a:t>19</a:t>
            </a:fld>
            <a:endParaRPr lang="en-US" dirty="0"/>
          </a:p>
        </p:txBody>
      </p:sp>
    </p:spTree>
    <p:extLst>
      <p:ext uri="{BB962C8B-B14F-4D97-AF65-F5344CB8AC3E}">
        <p14:creationId xmlns:p14="http://schemas.microsoft.com/office/powerpoint/2010/main" val="765905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png"/><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1" name="Rectangle 20"/>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userDrawn="1"/>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11" hasCustomPrompt="1"/>
          </p:nvPr>
        </p:nvSpPr>
        <p:spPr>
          <a:xfrm>
            <a:off x="1240257" y="3625009"/>
            <a:ext cx="6795911" cy="375289"/>
          </a:xfrm>
        </p:spPr>
        <p:txBody>
          <a:bodyPr>
            <a:normAutofit/>
          </a:bodyPr>
          <a:lstStyle>
            <a:lvl1pPr marL="0" indent="0">
              <a:buNone/>
              <a:defRPr sz="2000" b="1" baseline="0"/>
            </a:lvl1pPr>
          </a:lstStyle>
          <a:p>
            <a:pPr lvl="0"/>
            <a:r>
              <a:rPr lang="en-US" dirty="0" smtClean="0"/>
              <a:t>Presenter</a:t>
            </a:r>
          </a:p>
        </p:txBody>
      </p:sp>
      <p:sp>
        <p:nvSpPr>
          <p:cNvPr id="7" name="Text Placeholder 6"/>
          <p:cNvSpPr>
            <a:spLocks noGrp="1"/>
          </p:cNvSpPr>
          <p:nvPr>
            <p:ph type="body" sz="quarter" idx="12" hasCustomPrompt="1"/>
          </p:nvPr>
        </p:nvSpPr>
        <p:spPr>
          <a:xfrm>
            <a:off x="1240256" y="5484095"/>
            <a:ext cx="6671027" cy="436340"/>
          </a:xfrm>
        </p:spPr>
        <p:txBody>
          <a:bodyPr>
            <a:normAutofit/>
          </a:bodyPr>
          <a:lstStyle>
            <a:lvl1pPr marL="0" indent="0">
              <a:buNone/>
              <a:defRPr sz="1800"/>
            </a:lvl1pPr>
          </a:lstStyle>
          <a:p>
            <a:pPr lvl="0"/>
            <a:r>
              <a:rPr lang="en-US" dirty="0" smtClean="0"/>
              <a:t>Event, Location</a:t>
            </a:r>
            <a:endParaRPr lang="en-GB" dirty="0"/>
          </a:p>
        </p:txBody>
      </p:sp>
      <p:sp>
        <p:nvSpPr>
          <p:cNvPr id="12" name="Text Placeholder 10"/>
          <p:cNvSpPr>
            <a:spLocks noGrp="1"/>
          </p:cNvSpPr>
          <p:nvPr>
            <p:ph type="body" sz="quarter" idx="17" hasCustomPrompt="1"/>
          </p:nvPr>
        </p:nvSpPr>
        <p:spPr>
          <a:xfrm>
            <a:off x="1240257" y="2804346"/>
            <a:ext cx="6683727" cy="503459"/>
          </a:xfrm>
        </p:spPr>
        <p:txBody>
          <a:bodyPr>
            <a:normAutofit/>
          </a:bodyPr>
          <a:lstStyle>
            <a:lvl1pPr marL="0" indent="0">
              <a:buNone/>
              <a:defRPr sz="1950">
                <a:solidFill>
                  <a:srgbClr val="F6791C"/>
                </a:solidFill>
              </a:defRPr>
            </a:lvl1pPr>
          </a:lstStyle>
          <a:p>
            <a:pPr lvl="0"/>
            <a:r>
              <a:rPr lang="en-US" dirty="0" smtClean="0"/>
              <a:t>Subtitle</a:t>
            </a:r>
          </a:p>
        </p:txBody>
      </p:sp>
      <p:sp>
        <p:nvSpPr>
          <p:cNvPr id="11" name="Text Placeholder 10"/>
          <p:cNvSpPr>
            <a:spLocks noGrp="1"/>
          </p:cNvSpPr>
          <p:nvPr>
            <p:ph type="body" sz="quarter" idx="14" hasCustomPrompt="1"/>
          </p:nvPr>
        </p:nvSpPr>
        <p:spPr>
          <a:xfrm>
            <a:off x="1240257" y="2398309"/>
            <a:ext cx="6683727" cy="473242"/>
          </a:xfrm>
        </p:spPr>
        <p:txBody>
          <a:bodyPr>
            <a:noAutofit/>
          </a:bodyPr>
          <a:lstStyle>
            <a:lvl1pPr marL="0" indent="0">
              <a:buNone/>
              <a:defRPr sz="2400" b="1"/>
            </a:lvl1pPr>
          </a:lstStyle>
          <a:p>
            <a:pPr lvl="0"/>
            <a:r>
              <a:rPr lang="en-US" dirty="0" smtClean="0"/>
              <a:t>Title</a:t>
            </a:r>
          </a:p>
        </p:txBody>
      </p:sp>
      <p:sp>
        <p:nvSpPr>
          <p:cNvPr id="13" name="Text Placeholder 6"/>
          <p:cNvSpPr>
            <a:spLocks noGrp="1"/>
          </p:cNvSpPr>
          <p:nvPr>
            <p:ph type="body" sz="quarter" idx="18" hasCustomPrompt="1"/>
          </p:nvPr>
        </p:nvSpPr>
        <p:spPr>
          <a:xfrm>
            <a:off x="1240256" y="5785332"/>
            <a:ext cx="6671027" cy="428319"/>
          </a:xfrm>
        </p:spPr>
        <p:txBody>
          <a:bodyPr>
            <a:normAutofit/>
          </a:bodyPr>
          <a:lstStyle>
            <a:lvl1pPr marL="0" indent="0">
              <a:buNone/>
              <a:defRPr sz="1800"/>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1240257" y="3947187"/>
            <a:ext cx="6795911" cy="347215"/>
          </a:xfrm>
        </p:spPr>
        <p:txBody>
          <a:bodyPr>
            <a:normAutofit/>
          </a:bodyPr>
          <a:lstStyle>
            <a:lvl1pPr marL="0" indent="0">
              <a:buNone/>
              <a:defRPr sz="1800" b="0" baseline="0"/>
            </a:lvl1pPr>
          </a:lstStyle>
          <a:p>
            <a:pPr lvl="0"/>
            <a:r>
              <a:rPr lang="en-US" dirty="0" smtClean="0"/>
              <a:t>Role in Project, AARC (if applicable)</a:t>
            </a:r>
          </a:p>
        </p:txBody>
      </p:sp>
      <p:sp>
        <p:nvSpPr>
          <p:cNvPr id="18" name="Text Placeholder 4"/>
          <p:cNvSpPr>
            <a:spLocks noGrp="1"/>
          </p:cNvSpPr>
          <p:nvPr>
            <p:ph type="body" sz="quarter" idx="20" hasCustomPrompt="1"/>
          </p:nvPr>
        </p:nvSpPr>
        <p:spPr>
          <a:xfrm>
            <a:off x="1240257" y="4249757"/>
            <a:ext cx="8818145" cy="347215"/>
          </a:xfrm>
        </p:spPr>
        <p:txBody>
          <a:bodyPr>
            <a:normAutofit/>
          </a:bodyPr>
          <a:lstStyle>
            <a:lvl1pPr marL="0" indent="0">
              <a:buNone/>
              <a:defRPr sz="1800" b="0" baseline="0"/>
            </a:lvl1pPr>
          </a:lstStyle>
          <a:p>
            <a:pPr lvl="0"/>
            <a:r>
              <a:rPr lang="en-US" dirty="0" smtClean="0"/>
              <a:t>Role in Organisation, Organisation Name (if Applicable)</a:t>
            </a:r>
          </a:p>
        </p:txBody>
      </p:sp>
      <p:sp>
        <p:nvSpPr>
          <p:cNvPr id="4" name="Text Placeholder 3"/>
          <p:cNvSpPr>
            <a:spLocks noGrp="1"/>
          </p:cNvSpPr>
          <p:nvPr>
            <p:ph type="body" sz="quarter" idx="21" hasCustomPrompt="1"/>
          </p:nvPr>
        </p:nvSpPr>
        <p:spPr>
          <a:xfrm>
            <a:off x="1486792" y="4765917"/>
            <a:ext cx="1219200" cy="190399"/>
          </a:xfrm>
        </p:spPr>
        <p:txBody>
          <a:bodyPr>
            <a:normAutofit/>
          </a:bodyPr>
          <a:lstStyle>
            <a:lvl1pPr marL="0" indent="0">
              <a:buNone/>
              <a:defRPr sz="600"/>
            </a:lvl1pPr>
          </a:lstStyle>
          <a:p>
            <a:pPr lvl="0"/>
            <a:r>
              <a:rPr lang="en-US" dirty="0" smtClean="0"/>
              <a:t>Logo (optional)</a:t>
            </a:r>
            <a:endParaRPr lang="en-GB"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6358" y="-42332"/>
            <a:ext cx="4389920" cy="6942667"/>
          </a:xfrm>
          <a:prstGeom prst="rect">
            <a:avLst/>
          </a:prstGeom>
        </p:spPr>
      </p:pic>
      <p:pic>
        <p:nvPicPr>
          <p:cNvPr id="22" name="Pictur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7682" y="480622"/>
            <a:ext cx="1482776" cy="1339714"/>
          </a:xfrm>
          <a:prstGeom prst="rect">
            <a:avLst/>
          </a:prstGeom>
        </p:spPr>
      </p:pic>
      <p:sp>
        <p:nvSpPr>
          <p:cNvPr id="23" name="TextBox 22"/>
          <p:cNvSpPr txBox="1"/>
          <p:nvPr userDrawn="1"/>
        </p:nvSpPr>
        <p:spPr>
          <a:xfrm>
            <a:off x="2818932" y="927797"/>
            <a:ext cx="5918159" cy="353943"/>
          </a:xfrm>
          <a:prstGeom prst="rect">
            <a:avLst/>
          </a:prstGeom>
          <a:noFill/>
        </p:spPr>
        <p:txBody>
          <a:bodyPr wrap="none" rtlCol="0">
            <a:spAutoFit/>
          </a:bodyPr>
          <a:lstStyle/>
          <a:p>
            <a:r>
              <a:rPr lang="en-GB" sz="1700" dirty="0" smtClean="0">
                <a:solidFill>
                  <a:srgbClr val="003F5E"/>
                </a:solidFill>
              </a:rPr>
              <a:t>Authentication and Authorisation for Research and Collaboration</a:t>
            </a:r>
            <a:endParaRPr lang="en-GB" sz="1700" dirty="0">
              <a:solidFill>
                <a:srgbClr val="003F5E"/>
              </a:solidFill>
            </a:endParaRPr>
          </a:p>
        </p:txBody>
      </p:sp>
    </p:spTree>
    <p:extLst>
      <p:ext uri="{BB962C8B-B14F-4D97-AF65-F5344CB8AC3E}">
        <p14:creationId xmlns:p14="http://schemas.microsoft.com/office/powerpoint/2010/main" val="41644224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1716837"/>
            <a:ext cx="6172200" cy="414421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GB"/>
          </a:p>
        </p:txBody>
      </p:sp>
      <p:sp>
        <p:nvSpPr>
          <p:cNvPr id="4" name="Text Placeholder 3"/>
          <p:cNvSpPr>
            <a:spLocks noGrp="1"/>
          </p:cNvSpPr>
          <p:nvPr>
            <p:ph type="body" sz="half" idx="2"/>
          </p:nvPr>
        </p:nvSpPr>
        <p:spPr>
          <a:xfrm>
            <a:off x="457202" y="1716837"/>
            <a:ext cx="4314825" cy="415215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2" name="TextBox 1"/>
          <p:cNvSpPr txBox="1"/>
          <p:nvPr userDrawn="1"/>
        </p:nvSpPr>
        <p:spPr>
          <a:xfrm>
            <a:off x="652382" y="304802"/>
            <a:ext cx="3601692" cy="646331"/>
          </a:xfrm>
          <a:prstGeom prst="rect">
            <a:avLst/>
          </a:prstGeom>
          <a:noFill/>
        </p:spPr>
        <p:txBody>
          <a:bodyPr wrap="none"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F57A1E"/>
                </a:solidFill>
              </a:rPr>
              <a:t>A Guide to Using the AARC Template</a:t>
            </a:r>
            <a:endParaRPr lang="en-GB" sz="1800" dirty="0">
              <a:solidFill>
                <a:srgbClr val="F57A1E"/>
              </a:solidFill>
            </a:endParaRPr>
          </a:p>
        </p:txBody>
      </p:sp>
      <p:sp>
        <p:nvSpPr>
          <p:cNvPr id="4" name="TextBox 3"/>
          <p:cNvSpPr txBox="1"/>
          <p:nvPr userDrawn="1"/>
        </p:nvSpPr>
        <p:spPr>
          <a:xfrm>
            <a:off x="780366" y="2025770"/>
            <a:ext cx="10149657" cy="2862322"/>
          </a:xfrm>
          <a:prstGeom prst="rect">
            <a:avLst/>
          </a:prstGeom>
          <a:noFill/>
        </p:spPr>
        <p:txBody>
          <a:bodyPr wrap="square" rtlCol="0">
            <a:spAutoFit/>
          </a:bodyPr>
          <a:lstStyle/>
          <a:p>
            <a:pPr marL="214313" indent="-214313">
              <a:buFont typeface="Arial" panose="020B0604020202020204" pitchFamily="34" charset="0"/>
              <a:buChar char="•"/>
            </a:pPr>
            <a:r>
              <a:rPr lang="en-GB" sz="1800" dirty="0" smtClean="0">
                <a:solidFill>
                  <a:srgbClr val="003F5D"/>
                </a:solidFill>
              </a:rPr>
              <a:t>This template is to</a:t>
            </a:r>
            <a:r>
              <a:rPr lang="en-GB" sz="1800" baseline="0" dirty="0" smtClean="0">
                <a:solidFill>
                  <a:srgbClr val="003F5D"/>
                </a:solidFill>
              </a:rPr>
              <a:t> present information on behalf of the AARC Project</a:t>
            </a:r>
          </a:p>
          <a:p>
            <a:pPr marL="214313" indent="-214313">
              <a:buFont typeface="Arial" panose="020B0604020202020204" pitchFamily="34" charset="0"/>
              <a:buChar char="•"/>
            </a:pPr>
            <a:r>
              <a:rPr lang="en-GB" sz="1800" baseline="0" dirty="0" smtClean="0">
                <a:solidFill>
                  <a:srgbClr val="003F5D"/>
                </a:solidFill>
              </a:rPr>
              <a:t>Font is Calibri and will auto-size. Avoid using a font size less than 18pt.  Main font colour is Teal, </a:t>
            </a:r>
            <a:r>
              <a:rPr lang="en-GB" sz="1800" baseline="0" dirty="0" smtClean="0">
                <a:solidFill>
                  <a:srgbClr val="F57B20"/>
                </a:solidFill>
              </a:rPr>
              <a:t>highlight colour is Orange and should be used sparingly.</a:t>
            </a:r>
            <a:r>
              <a:rPr lang="en-GB" sz="1800" baseline="0" dirty="0" smtClean="0">
                <a:solidFill>
                  <a:srgbClr val="ED1556"/>
                </a:solidFill>
              </a:rPr>
              <a:t> </a:t>
            </a:r>
            <a:r>
              <a:rPr lang="en-GB" sz="1800" baseline="0" dirty="0" smtClean="0">
                <a:solidFill>
                  <a:srgbClr val="003F5D"/>
                </a:solidFill>
              </a:rPr>
              <a:t>If the colours are not shown in PowerPoint use the colour picker to select the correct colour from the logo or these samples</a:t>
            </a:r>
            <a:endParaRPr lang="en-GB" sz="1800" baseline="0" dirty="0" smtClean="0">
              <a:solidFill>
                <a:srgbClr val="ED1556"/>
              </a:solidFill>
            </a:endParaRPr>
          </a:p>
          <a:p>
            <a:pPr marL="214313" indent="-214313">
              <a:buFont typeface="Arial" panose="020B0604020202020204" pitchFamily="34" charset="0"/>
              <a:buChar char="•"/>
            </a:pPr>
            <a:endParaRPr lang="en-GB" sz="1800" baseline="0" dirty="0" smtClean="0">
              <a:solidFill>
                <a:srgbClr val="ED1556"/>
              </a:solidFill>
            </a:endParaRPr>
          </a:p>
          <a:p>
            <a:pPr marL="214313" indent="-214313">
              <a:buFont typeface="Arial" panose="020B0604020202020204" pitchFamily="34" charset="0"/>
              <a:buChar char="•"/>
            </a:pPr>
            <a:r>
              <a:rPr lang="en-GB" sz="1800" baseline="0" dirty="0" smtClean="0">
                <a:solidFill>
                  <a:srgbClr val="003F5D"/>
                </a:solidFill>
              </a:rPr>
              <a:t>The title slide has space for the speaker’s own organisation logo which should be no larger than the main AARC logo </a:t>
            </a:r>
          </a:p>
          <a:p>
            <a:pPr marL="214313" indent="-214313">
              <a:buFont typeface="Arial" panose="020B0604020202020204" pitchFamily="34" charset="0"/>
              <a:buChar char="•"/>
            </a:pPr>
            <a:endParaRPr lang="en-GB" sz="1800" baseline="0" dirty="0" smtClean="0">
              <a:solidFill>
                <a:srgbClr val="003F5D"/>
              </a:solidFill>
            </a:endParaRPr>
          </a:p>
          <a:p>
            <a:pPr marL="214313" indent="-214313">
              <a:buFont typeface="Arial" panose="020B0604020202020204" pitchFamily="34" charset="0"/>
              <a:buChar char="•"/>
            </a:pPr>
            <a:r>
              <a:rPr lang="en-GB" sz="1800" baseline="0" dirty="0" smtClean="0">
                <a:solidFill>
                  <a:srgbClr val="003F5D"/>
                </a:solidFill>
              </a:rPr>
              <a:t>The end slide includes EU logo, copyright, and funding statement and must be included in any slide packs distributed or printed.</a:t>
            </a:r>
          </a:p>
        </p:txBody>
      </p:sp>
      <p:sp>
        <p:nvSpPr>
          <p:cNvPr id="5" name="Oval 4"/>
          <p:cNvSpPr/>
          <p:nvPr userDrawn="1"/>
        </p:nvSpPr>
        <p:spPr>
          <a:xfrm>
            <a:off x="10890209" y="5560973"/>
            <a:ext cx="727243" cy="529390"/>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 name="Oval 8"/>
          <p:cNvSpPr/>
          <p:nvPr userDrawn="1"/>
        </p:nvSpPr>
        <p:spPr>
          <a:xfrm>
            <a:off x="9884901" y="5560973"/>
            <a:ext cx="727243" cy="529390"/>
          </a:xfrm>
          <a:prstGeom prst="ellipse">
            <a:avLst/>
          </a:prstGeom>
          <a:solidFill>
            <a:srgbClr val="F6791C"/>
          </a:solidFill>
          <a:ln>
            <a:solidFill>
              <a:srgbClr val="F679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317804534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Must be included)">
    <p:spTree>
      <p:nvGrpSpPr>
        <p:cNvPr id="1" name=""/>
        <p:cNvGrpSpPr/>
        <p:nvPr/>
      </p:nvGrpSpPr>
      <p:grpSpPr>
        <a:xfrm>
          <a:off x="0" y="0"/>
          <a:ext cx="0" cy="0"/>
          <a:chOff x="0" y="0"/>
          <a:chExt cx="0" cy="0"/>
        </a:xfrm>
      </p:grpSpPr>
      <p:sp>
        <p:nvSpPr>
          <p:cNvPr id="4" name="Rectangle 3"/>
          <p:cNvSpPr/>
          <p:nvPr userDrawn="1"/>
        </p:nvSpPr>
        <p:spPr>
          <a:xfrm>
            <a:off x="-1" y="2"/>
            <a:ext cx="12192001" cy="6858001"/>
          </a:xfrm>
          <a:prstGeom prst="rect">
            <a:avLst/>
          </a:prstGeom>
          <a:solidFill>
            <a:srgbClr val="003F5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dirty="0"/>
          </a:p>
        </p:txBody>
      </p:sp>
      <p:pic>
        <p:nvPicPr>
          <p:cNvPr id="7" name="Picture 6"/>
          <p:cNvPicPr>
            <a:picLocks noChangeAspect="1"/>
          </p:cNvPicPr>
          <p:nvPr userDrawn="1"/>
        </p:nvPicPr>
        <p:blipFill rotWithShape="1">
          <a:blip r:embed="rId2"/>
          <a:srcRect b="30428"/>
          <a:stretch/>
        </p:blipFill>
        <p:spPr>
          <a:xfrm>
            <a:off x="5217067" y="4837092"/>
            <a:ext cx="1385319" cy="785666"/>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48488" y="5966378"/>
            <a:ext cx="433675" cy="294664"/>
          </a:xfrm>
          <a:prstGeom prst="rect">
            <a:avLst/>
          </a:prstGeom>
        </p:spPr>
      </p:pic>
      <p:sp>
        <p:nvSpPr>
          <p:cNvPr id="8" name="TextBox 7"/>
          <p:cNvSpPr txBox="1"/>
          <p:nvPr userDrawn="1"/>
        </p:nvSpPr>
        <p:spPr>
          <a:xfrm>
            <a:off x="4111444" y="2395574"/>
            <a:ext cx="3748975" cy="1446550"/>
          </a:xfrm>
          <a:prstGeom prst="rect">
            <a:avLst/>
          </a:prstGeom>
          <a:noFill/>
        </p:spPr>
        <p:txBody>
          <a:bodyPr wrap="none" rtlCol="0">
            <a:spAutoFit/>
          </a:bodyPr>
          <a:lstStyle/>
          <a:p>
            <a:pPr algn="ctr"/>
            <a:r>
              <a:rPr lang="en-GB" sz="4400" dirty="0" smtClean="0">
                <a:solidFill>
                  <a:schemeClr val="bg1"/>
                </a:solidFill>
              </a:rPr>
              <a:t>Thank you</a:t>
            </a:r>
          </a:p>
          <a:p>
            <a:pPr algn="ctr"/>
            <a:r>
              <a:rPr lang="en-GB" sz="4400" dirty="0" smtClean="0">
                <a:solidFill>
                  <a:srgbClr val="F6791C"/>
                </a:solidFill>
              </a:rPr>
              <a:t>Any</a:t>
            </a:r>
            <a:r>
              <a:rPr lang="en-GB" sz="4400" baseline="0" dirty="0" smtClean="0">
                <a:solidFill>
                  <a:srgbClr val="F6791C"/>
                </a:solidFill>
              </a:rPr>
              <a:t> Questions?</a:t>
            </a:r>
            <a:endParaRPr lang="en-GB" sz="4400" dirty="0">
              <a:solidFill>
                <a:srgbClr val="F6791C"/>
              </a:solidFill>
            </a:endParaRPr>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56357" y="-50222"/>
            <a:ext cx="4394909" cy="6950557"/>
          </a:xfrm>
          <a:prstGeom prst="rect">
            <a:avLst/>
          </a:prstGeom>
        </p:spPr>
      </p:pic>
      <p:sp>
        <p:nvSpPr>
          <p:cNvPr id="25" name="Content Placeholder 24"/>
          <p:cNvSpPr>
            <a:spLocks noGrp="1"/>
          </p:cNvSpPr>
          <p:nvPr>
            <p:ph sz="quarter" idx="11" hasCustomPrompt="1"/>
          </p:nvPr>
        </p:nvSpPr>
        <p:spPr>
          <a:xfrm>
            <a:off x="3742560" y="4105726"/>
            <a:ext cx="4445529" cy="373710"/>
          </a:xfrm>
        </p:spPr>
        <p:txBody>
          <a:bodyPr>
            <a:normAutofit/>
          </a:bodyPr>
          <a:lstStyle>
            <a:lvl1pPr marL="0" indent="0" algn="ctr">
              <a:buNone/>
              <a:defRPr sz="1800">
                <a:solidFill>
                  <a:schemeClr val="bg1"/>
                </a:solidFill>
              </a:defRPr>
            </a:lvl1pPr>
          </a:lstStyle>
          <a:p>
            <a:pPr lvl="0"/>
            <a:r>
              <a:rPr lang="en-US" dirty="0" smtClean="0"/>
              <a:t>Presenter email address</a:t>
            </a:r>
            <a:endParaRPr lang="en-GB" dirty="0"/>
          </a:p>
        </p:txBody>
      </p:sp>
      <p:sp>
        <p:nvSpPr>
          <p:cNvPr id="10" name="TextBox 9"/>
          <p:cNvSpPr txBox="1"/>
          <p:nvPr userDrawn="1"/>
        </p:nvSpPr>
        <p:spPr>
          <a:xfrm>
            <a:off x="3109415" y="6289305"/>
            <a:ext cx="5711820" cy="276999"/>
          </a:xfrm>
          <a:prstGeom prst="rect">
            <a:avLst/>
          </a:prstGeom>
          <a:noFill/>
        </p:spPr>
        <p:txBody>
          <a:bodyPr wrap="none" rtlCol="0">
            <a:spAutoFit/>
          </a:bodyPr>
          <a:lstStyle/>
          <a:p>
            <a:pPr algn="ctr"/>
            <a:r>
              <a:rPr lang="en-GB" sz="600" kern="1200" dirty="0" smtClean="0">
                <a:solidFill>
                  <a:schemeClr val="bg1"/>
                </a:solidFill>
                <a:effectLst/>
                <a:latin typeface="+mn-lt"/>
                <a:ea typeface="+mn-ea"/>
                <a:cs typeface="+mn-cs"/>
              </a:rPr>
              <a:t>© GÉANT  on behalf of the AARC project.</a:t>
            </a:r>
          </a:p>
          <a:p>
            <a:pPr algn="ctr"/>
            <a:r>
              <a:rPr lang="en-GB" sz="600" kern="1200" dirty="0" smtClean="0">
                <a:solidFill>
                  <a:schemeClr val="bg1"/>
                </a:solidFill>
                <a:effectLst/>
                <a:latin typeface="+mn-lt"/>
                <a:ea typeface="+mn-ea"/>
                <a:cs typeface="+mn-cs"/>
              </a:rPr>
              <a:t>The work leading to these results has received funding from the European Union’s Horizon 2020 research and innovation programme under Grant Agreement No. 653965 (AARC).</a:t>
            </a:r>
            <a:endParaRPr lang="en-GB" sz="600" dirty="0">
              <a:solidFill>
                <a:schemeClr val="bg1"/>
              </a:solidFill>
            </a:endParaRPr>
          </a:p>
        </p:txBody>
      </p:sp>
      <p:sp>
        <p:nvSpPr>
          <p:cNvPr id="11" name="TextBox 10"/>
          <p:cNvSpPr txBox="1"/>
          <p:nvPr userDrawn="1"/>
        </p:nvSpPr>
        <p:spPr>
          <a:xfrm>
            <a:off x="5273469" y="5591160"/>
            <a:ext cx="1383712" cy="246221"/>
          </a:xfrm>
          <a:prstGeom prst="rect">
            <a:avLst/>
          </a:prstGeom>
          <a:noFill/>
        </p:spPr>
        <p:txBody>
          <a:bodyPr wrap="none" rtlCol="0">
            <a:spAutoFit/>
          </a:bodyPr>
          <a:lstStyle/>
          <a:p>
            <a:r>
              <a:rPr lang="en-GB" sz="1000" dirty="0" smtClean="0">
                <a:solidFill>
                  <a:schemeClr val="bg1"/>
                </a:solidFill>
              </a:rPr>
              <a:t>https://aarc-project.eu</a:t>
            </a:r>
            <a:endParaRPr lang="en-GB" sz="1000" dirty="0">
              <a:solidFill>
                <a:schemeClr val="bg1"/>
              </a:solidFill>
            </a:endParaRPr>
          </a:p>
        </p:txBody>
      </p:sp>
    </p:spTree>
    <p:extLst>
      <p:ext uri="{BB962C8B-B14F-4D97-AF65-F5344CB8AC3E}">
        <p14:creationId xmlns:p14="http://schemas.microsoft.com/office/powerpoint/2010/main" val="351233958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914403" y="301660"/>
            <a:ext cx="8047567" cy="864096"/>
          </a:xfrm>
        </p:spPr>
        <p:txBody>
          <a:bodyPr/>
          <a:lstStyle>
            <a:lvl1pPr>
              <a:defRPr sz="3100" b="1"/>
            </a:lvl1pPr>
          </a:lstStyle>
          <a:p>
            <a:r>
              <a:rPr lang="en-US" smtClean="0"/>
              <a:t>Click to edit Master title style</a:t>
            </a:r>
            <a:endParaRPr lang="es-ES" dirty="0"/>
          </a:p>
        </p:txBody>
      </p:sp>
      <p:sp>
        <p:nvSpPr>
          <p:cNvPr id="3" name="2 Marcador de contenido"/>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dirty="0"/>
          </a:p>
        </p:txBody>
      </p:sp>
    </p:spTree>
    <p:extLst>
      <p:ext uri="{BB962C8B-B14F-4D97-AF65-F5344CB8AC3E}">
        <p14:creationId xmlns:p14="http://schemas.microsoft.com/office/powerpoint/2010/main" val="272485437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1" name="Rectangle 20"/>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ctangle 18"/>
          <p:cNvSpPr/>
          <p:nvPr/>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36475" y="238344"/>
            <a:ext cx="1482776" cy="1339714"/>
          </a:xfrm>
          <a:prstGeom prst="rect">
            <a:avLst/>
          </a:prstGeom>
        </p:spPr>
      </p:pic>
      <p:sp>
        <p:nvSpPr>
          <p:cNvPr id="15" name="Slide Number Placeholder 5"/>
          <p:cNvSpPr>
            <a:spLocks noGrp="1"/>
          </p:cNvSpPr>
          <p:nvPr>
            <p:ph type="sldNum" sz="quarter" idx="4"/>
          </p:nvPr>
        </p:nvSpPr>
        <p:spPr>
          <a:xfrm>
            <a:off x="11061812" y="6406019"/>
            <a:ext cx="741021" cy="274873"/>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a:t>
            </a:fld>
            <a:endParaRPr lang="en-GB" dirty="0"/>
          </a:p>
        </p:txBody>
      </p:sp>
      <p:cxnSp>
        <p:nvCxnSpPr>
          <p:cNvPr id="17" name="Straight Connector 12"/>
          <p:cNvCxnSpPr/>
          <p:nvPr/>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24" name="TextBox 4"/>
          <p:cNvSpPr txBox="1"/>
          <p:nvPr/>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https://aarc-project.eu</a:t>
            </a:r>
            <a:endParaRPr lang="en-GB" sz="750" dirty="0">
              <a:solidFill>
                <a:srgbClr val="003F5E"/>
              </a:solidFill>
            </a:endParaRPr>
          </a:p>
        </p:txBody>
      </p:sp>
      <p:pic>
        <p:nvPicPr>
          <p:cNvPr id="26"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sp>
        <p:nvSpPr>
          <p:cNvPr id="13" name="Content Placeholder 2"/>
          <p:cNvSpPr>
            <a:spLocks noGrp="1"/>
          </p:cNvSpPr>
          <p:nvPr>
            <p:ph idx="1"/>
          </p:nvPr>
        </p:nvSpPr>
        <p:spPr>
          <a:xfrm>
            <a:off x="444502" y="1439333"/>
            <a:ext cx="10909300" cy="4737633"/>
          </a:xfrm>
        </p:spPr>
        <p:txBody>
          <a:bodyPr/>
          <a:lstStyle>
            <a:lvl1pPr>
              <a:defRPr sz="2200">
                <a:latin typeface="+mn-lt"/>
              </a:defRPr>
            </a:lvl1pPr>
            <a:lvl2pPr>
              <a:defRPr sz="1800">
                <a:solidFill>
                  <a:srgbClr val="004361"/>
                </a:solidFill>
                <a:latin typeface="+mn-lt"/>
              </a:defRPr>
            </a:lvl2pPr>
            <a:lvl3pPr>
              <a:defRPr sz="1800">
                <a:solidFill>
                  <a:srgbClr val="003F5E"/>
                </a:solidFill>
                <a:latin typeface="+mn-lt"/>
              </a:defRPr>
            </a:lvl3pPr>
            <a:lvl4pPr>
              <a:defRPr sz="18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Tree>
    <p:extLst>
      <p:ext uri="{BB962C8B-B14F-4D97-AF65-F5344CB8AC3E}">
        <p14:creationId xmlns:p14="http://schemas.microsoft.com/office/powerpoint/2010/main" val="806930814"/>
      </p:ext>
    </p:extLst>
  </p:cSld>
  <p:clrMapOvr>
    <a:masterClrMapping/>
  </p:clrMapOvr>
  <p:timing>
    <p:tnLst>
      <p:par>
        <p:cTn id="1" dur="indefinite" restart="never" nodeType="tmRoot"/>
      </p:par>
    </p:tnLst>
  </p:timing>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21" name="Rectangle 20"/>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ctangle 18"/>
          <p:cNvSpPr/>
          <p:nvPr/>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36475" y="238344"/>
            <a:ext cx="1482776" cy="1339714"/>
          </a:xfrm>
          <a:prstGeom prst="rect">
            <a:avLst/>
          </a:prstGeom>
        </p:spPr>
      </p:pic>
      <p:sp>
        <p:nvSpPr>
          <p:cNvPr id="15" name="Slide Number Placeholder 5"/>
          <p:cNvSpPr>
            <a:spLocks noGrp="1"/>
          </p:cNvSpPr>
          <p:nvPr>
            <p:ph type="sldNum" sz="quarter" idx="4"/>
          </p:nvPr>
        </p:nvSpPr>
        <p:spPr>
          <a:xfrm>
            <a:off x="11061812" y="6406019"/>
            <a:ext cx="741021" cy="274873"/>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a:t>
            </a:fld>
            <a:endParaRPr lang="en-GB" dirty="0"/>
          </a:p>
        </p:txBody>
      </p:sp>
      <p:cxnSp>
        <p:nvCxnSpPr>
          <p:cNvPr id="17" name="Straight Connector 12"/>
          <p:cNvCxnSpPr/>
          <p:nvPr/>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24" name="TextBox 4"/>
          <p:cNvSpPr txBox="1"/>
          <p:nvPr/>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https://aarc-project.eu</a:t>
            </a:r>
            <a:endParaRPr lang="en-GB" sz="750" dirty="0">
              <a:solidFill>
                <a:srgbClr val="003F5E"/>
              </a:solidFill>
            </a:endParaRPr>
          </a:p>
        </p:txBody>
      </p:sp>
      <p:pic>
        <p:nvPicPr>
          <p:cNvPr id="26"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sp>
        <p:nvSpPr>
          <p:cNvPr id="13" name="Content Placeholder 2"/>
          <p:cNvSpPr>
            <a:spLocks noGrp="1"/>
          </p:cNvSpPr>
          <p:nvPr>
            <p:ph idx="1"/>
          </p:nvPr>
        </p:nvSpPr>
        <p:spPr>
          <a:xfrm>
            <a:off x="444502" y="1439333"/>
            <a:ext cx="10909300" cy="4737633"/>
          </a:xfrm>
        </p:spPr>
        <p:txBody>
          <a:bodyPr/>
          <a:lstStyle>
            <a:lvl1pPr>
              <a:defRPr sz="2200">
                <a:latin typeface="+mn-lt"/>
              </a:defRPr>
            </a:lvl1pPr>
            <a:lvl2pPr>
              <a:defRPr sz="1800">
                <a:solidFill>
                  <a:srgbClr val="004361"/>
                </a:solidFill>
                <a:latin typeface="+mn-lt"/>
              </a:defRPr>
            </a:lvl2pPr>
            <a:lvl3pPr>
              <a:defRPr sz="1800">
                <a:solidFill>
                  <a:srgbClr val="003F5E"/>
                </a:solidFill>
                <a:latin typeface="+mn-lt"/>
              </a:defRPr>
            </a:lvl3pPr>
            <a:lvl4pPr>
              <a:defRPr sz="18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Tree>
    <p:extLst>
      <p:ext uri="{BB962C8B-B14F-4D97-AF65-F5344CB8AC3E}">
        <p14:creationId xmlns:p14="http://schemas.microsoft.com/office/powerpoint/2010/main" val="3368927162"/>
      </p:ext>
    </p:extLst>
  </p:cSld>
  <p:clrMapOvr>
    <a:masterClrMapping/>
  </p:clrMapOvr>
  <p:timing>
    <p:tnLst>
      <p:par>
        <p:cTn id="1" dur="indefinite" restart="never" nodeType="tmRoot"/>
      </p:par>
    </p:tnLst>
  </p:timing>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3_Title Slide">
    <p:spTree>
      <p:nvGrpSpPr>
        <p:cNvPr id="1" name=""/>
        <p:cNvGrpSpPr/>
        <p:nvPr/>
      </p:nvGrpSpPr>
      <p:grpSpPr>
        <a:xfrm>
          <a:off x="0" y="0"/>
          <a:ext cx="0" cy="0"/>
          <a:chOff x="0" y="0"/>
          <a:chExt cx="0" cy="0"/>
        </a:xfrm>
      </p:grpSpPr>
      <p:sp>
        <p:nvSpPr>
          <p:cNvPr id="21" name="Rectangle 20"/>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ctangle 18"/>
          <p:cNvSpPr/>
          <p:nvPr/>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36475" y="238344"/>
            <a:ext cx="1482776" cy="1339714"/>
          </a:xfrm>
          <a:prstGeom prst="rect">
            <a:avLst/>
          </a:prstGeom>
        </p:spPr>
      </p:pic>
      <p:sp>
        <p:nvSpPr>
          <p:cNvPr id="15" name="Slide Number Placeholder 5"/>
          <p:cNvSpPr>
            <a:spLocks noGrp="1"/>
          </p:cNvSpPr>
          <p:nvPr>
            <p:ph type="sldNum" sz="quarter" idx="4"/>
          </p:nvPr>
        </p:nvSpPr>
        <p:spPr>
          <a:xfrm>
            <a:off x="11061812" y="6406019"/>
            <a:ext cx="741021" cy="274873"/>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a:t>
            </a:fld>
            <a:endParaRPr lang="en-GB" dirty="0"/>
          </a:p>
        </p:txBody>
      </p:sp>
      <p:cxnSp>
        <p:nvCxnSpPr>
          <p:cNvPr id="17" name="Straight Connector 12"/>
          <p:cNvCxnSpPr/>
          <p:nvPr/>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24" name="TextBox 4"/>
          <p:cNvSpPr txBox="1"/>
          <p:nvPr/>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https://aarc-project.eu</a:t>
            </a:r>
            <a:endParaRPr lang="en-GB" sz="750" dirty="0">
              <a:solidFill>
                <a:srgbClr val="003F5E"/>
              </a:solidFill>
            </a:endParaRPr>
          </a:p>
        </p:txBody>
      </p:sp>
      <p:pic>
        <p:nvPicPr>
          <p:cNvPr id="26"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sp>
        <p:nvSpPr>
          <p:cNvPr id="13" name="Content Placeholder 2"/>
          <p:cNvSpPr>
            <a:spLocks noGrp="1"/>
          </p:cNvSpPr>
          <p:nvPr>
            <p:ph idx="1"/>
          </p:nvPr>
        </p:nvSpPr>
        <p:spPr>
          <a:xfrm>
            <a:off x="444502" y="1439333"/>
            <a:ext cx="10909300" cy="4737633"/>
          </a:xfrm>
        </p:spPr>
        <p:txBody>
          <a:bodyPr/>
          <a:lstStyle>
            <a:lvl1pPr>
              <a:defRPr sz="2200">
                <a:latin typeface="+mn-lt"/>
              </a:defRPr>
            </a:lvl1pPr>
            <a:lvl2pPr>
              <a:defRPr sz="1800">
                <a:solidFill>
                  <a:srgbClr val="004361"/>
                </a:solidFill>
                <a:latin typeface="+mn-lt"/>
              </a:defRPr>
            </a:lvl2pPr>
            <a:lvl3pPr>
              <a:defRPr sz="1800">
                <a:solidFill>
                  <a:srgbClr val="003F5E"/>
                </a:solidFill>
                <a:latin typeface="+mn-lt"/>
              </a:defRPr>
            </a:lvl3pPr>
            <a:lvl4pPr>
              <a:defRPr sz="18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Tree>
    <p:extLst>
      <p:ext uri="{BB962C8B-B14F-4D97-AF65-F5344CB8AC3E}">
        <p14:creationId xmlns:p14="http://schemas.microsoft.com/office/powerpoint/2010/main" val="4290939759"/>
      </p:ext>
    </p:extLst>
  </p:cSld>
  <p:clrMapOvr>
    <a:masterClrMapping/>
  </p:clrMapOvr>
  <p:timing>
    <p:tnLst>
      <p:par>
        <p:cTn id="1" dur="indefinite" restart="never" nodeType="tmRoot"/>
      </p:par>
    </p:tnLst>
  </p:timing>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Titolo e contenuto">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200">
                <a:latin typeface="+mn-lt"/>
              </a:defRPr>
            </a:lvl1pPr>
            <a:lvl2pPr>
              <a:defRPr sz="1800">
                <a:solidFill>
                  <a:srgbClr val="004361"/>
                </a:solidFill>
                <a:latin typeface="+mn-lt"/>
              </a:defRPr>
            </a:lvl2pPr>
            <a:lvl3pPr>
              <a:defRPr sz="1800">
                <a:solidFill>
                  <a:srgbClr val="003F5E"/>
                </a:solidFill>
                <a:latin typeface="+mn-lt"/>
              </a:defRPr>
            </a:lvl3pPr>
            <a:lvl4pPr>
              <a:defRPr sz="18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dirty="0"/>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sp>
        <p:nvSpPr>
          <p:cNvPr id="5" name="Slide Number Placeholder 5"/>
          <p:cNvSpPr txBox="1">
            <a:spLocks/>
          </p:cNvSpPr>
          <p:nvPr/>
        </p:nvSpPr>
        <p:spPr>
          <a:xfrm>
            <a:off x="1844431" y="6430109"/>
            <a:ext cx="9063541" cy="274873"/>
          </a:xfrm>
          <a:prstGeom prst="rect">
            <a:avLst/>
          </a:prstGeom>
        </p:spPr>
        <p:txBody>
          <a:bodyPr vert="horz" lIns="91440" tIns="45720" rIns="91440" bIns="45720" rtlCol="0" anchor="ctr"/>
          <a:lstStyle>
            <a:defPPr>
              <a:defRPr lang="en-US"/>
            </a:defPPr>
            <a:lvl1pPr marL="0" algn="r" defTabSz="914400" rtl="0" eaLnBrk="1" latinLnBrk="0" hangingPunct="1">
              <a:defRPr sz="675"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spTree>
    <p:extLst>
      <p:ext uri="{BB962C8B-B14F-4D97-AF65-F5344CB8AC3E}">
        <p14:creationId xmlns:p14="http://schemas.microsoft.com/office/powerpoint/2010/main" val="3931027654"/>
      </p:ext>
    </p:extLst>
  </p:cSld>
  <p:clrMapOvr>
    <a:masterClrMapping/>
  </p:clrMapOvr>
  <p:timing>
    <p:tnLst>
      <p:par>
        <p:cTn id="1" dur="indefinite" restart="never" nodeType="tmRoot"/>
      </p:par>
    </p:tnLst>
  </p:timing>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Diapositiva titolo">
    <p:spTree>
      <p:nvGrpSpPr>
        <p:cNvPr id="1" name=""/>
        <p:cNvGrpSpPr/>
        <p:nvPr/>
      </p:nvGrpSpPr>
      <p:grpSpPr>
        <a:xfrm>
          <a:off x="0" y="0"/>
          <a:ext cx="0" cy="0"/>
          <a:chOff x="0" y="0"/>
          <a:chExt cx="0" cy="0"/>
        </a:xfrm>
      </p:grpSpPr>
      <p:sp>
        <p:nvSpPr>
          <p:cNvPr id="21" name="Rectangle 20"/>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11" hasCustomPrompt="1"/>
          </p:nvPr>
        </p:nvSpPr>
        <p:spPr>
          <a:xfrm>
            <a:off x="1240257" y="3625009"/>
            <a:ext cx="6795911" cy="375289"/>
          </a:xfrm>
        </p:spPr>
        <p:txBody>
          <a:bodyPr>
            <a:normAutofit/>
          </a:bodyPr>
          <a:lstStyle>
            <a:lvl1pPr marL="0" indent="0">
              <a:buNone/>
              <a:defRPr sz="2000" b="1" baseline="0"/>
            </a:lvl1pPr>
          </a:lstStyle>
          <a:p>
            <a:pPr lvl="0"/>
            <a:r>
              <a:rPr lang="en-US" dirty="0" smtClean="0"/>
              <a:t>Presenter</a:t>
            </a:r>
          </a:p>
        </p:txBody>
      </p:sp>
      <p:sp>
        <p:nvSpPr>
          <p:cNvPr id="7" name="Text Placeholder 6"/>
          <p:cNvSpPr>
            <a:spLocks noGrp="1"/>
          </p:cNvSpPr>
          <p:nvPr>
            <p:ph type="body" sz="quarter" idx="12" hasCustomPrompt="1"/>
          </p:nvPr>
        </p:nvSpPr>
        <p:spPr>
          <a:xfrm>
            <a:off x="1240256" y="5484095"/>
            <a:ext cx="6671027" cy="436340"/>
          </a:xfrm>
        </p:spPr>
        <p:txBody>
          <a:bodyPr>
            <a:normAutofit/>
          </a:bodyPr>
          <a:lstStyle>
            <a:lvl1pPr marL="0" indent="0">
              <a:buNone/>
              <a:defRPr sz="1800"/>
            </a:lvl1pPr>
          </a:lstStyle>
          <a:p>
            <a:pPr lvl="0"/>
            <a:r>
              <a:rPr lang="en-US" dirty="0" smtClean="0"/>
              <a:t>Event, Location</a:t>
            </a:r>
            <a:endParaRPr lang="en-GB" dirty="0"/>
          </a:p>
        </p:txBody>
      </p:sp>
      <p:sp>
        <p:nvSpPr>
          <p:cNvPr id="12" name="Text Placeholder 10"/>
          <p:cNvSpPr>
            <a:spLocks noGrp="1"/>
          </p:cNvSpPr>
          <p:nvPr>
            <p:ph type="body" sz="quarter" idx="17" hasCustomPrompt="1"/>
          </p:nvPr>
        </p:nvSpPr>
        <p:spPr>
          <a:xfrm>
            <a:off x="1240257" y="2804346"/>
            <a:ext cx="6683727" cy="503459"/>
          </a:xfrm>
        </p:spPr>
        <p:txBody>
          <a:bodyPr>
            <a:normAutofit/>
          </a:bodyPr>
          <a:lstStyle>
            <a:lvl1pPr marL="0" indent="0">
              <a:buNone/>
              <a:defRPr sz="1950">
                <a:solidFill>
                  <a:srgbClr val="F6791C"/>
                </a:solidFill>
              </a:defRPr>
            </a:lvl1pPr>
          </a:lstStyle>
          <a:p>
            <a:pPr lvl="0"/>
            <a:r>
              <a:rPr lang="en-US" dirty="0" smtClean="0"/>
              <a:t>Subtitle</a:t>
            </a:r>
          </a:p>
        </p:txBody>
      </p:sp>
      <p:sp>
        <p:nvSpPr>
          <p:cNvPr id="11" name="Text Placeholder 10"/>
          <p:cNvSpPr>
            <a:spLocks noGrp="1"/>
          </p:cNvSpPr>
          <p:nvPr>
            <p:ph type="body" sz="quarter" idx="14" hasCustomPrompt="1"/>
          </p:nvPr>
        </p:nvSpPr>
        <p:spPr>
          <a:xfrm>
            <a:off x="1240257" y="2398309"/>
            <a:ext cx="6683727" cy="473242"/>
          </a:xfrm>
        </p:spPr>
        <p:txBody>
          <a:bodyPr>
            <a:noAutofit/>
          </a:bodyPr>
          <a:lstStyle>
            <a:lvl1pPr marL="0" indent="0">
              <a:buNone/>
              <a:defRPr sz="2400" b="1"/>
            </a:lvl1pPr>
          </a:lstStyle>
          <a:p>
            <a:pPr lvl="0"/>
            <a:r>
              <a:rPr lang="en-US" dirty="0" smtClean="0"/>
              <a:t>Title</a:t>
            </a:r>
          </a:p>
        </p:txBody>
      </p:sp>
      <p:sp>
        <p:nvSpPr>
          <p:cNvPr id="13" name="Text Placeholder 6"/>
          <p:cNvSpPr>
            <a:spLocks noGrp="1"/>
          </p:cNvSpPr>
          <p:nvPr>
            <p:ph type="body" sz="quarter" idx="18" hasCustomPrompt="1"/>
          </p:nvPr>
        </p:nvSpPr>
        <p:spPr>
          <a:xfrm>
            <a:off x="1240256" y="5785332"/>
            <a:ext cx="6671027" cy="428319"/>
          </a:xfrm>
        </p:spPr>
        <p:txBody>
          <a:bodyPr>
            <a:normAutofit/>
          </a:bodyPr>
          <a:lstStyle>
            <a:lvl1pPr marL="0" indent="0">
              <a:buNone/>
              <a:defRPr sz="1800"/>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1240257" y="3947187"/>
            <a:ext cx="6795911" cy="347215"/>
          </a:xfrm>
        </p:spPr>
        <p:txBody>
          <a:bodyPr>
            <a:normAutofit/>
          </a:bodyPr>
          <a:lstStyle>
            <a:lvl1pPr marL="0" indent="0">
              <a:buNone/>
              <a:defRPr sz="1800" b="0" baseline="0"/>
            </a:lvl1pPr>
          </a:lstStyle>
          <a:p>
            <a:pPr lvl="0"/>
            <a:r>
              <a:rPr lang="en-US" dirty="0" smtClean="0"/>
              <a:t>Role in Project, AARC (if applicable)</a:t>
            </a:r>
          </a:p>
        </p:txBody>
      </p:sp>
      <p:sp>
        <p:nvSpPr>
          <p:cNvPr id="18" name="Text Placeholder 4"/>
          <p:cNvSpPr>
            <a:spLocks noGrp="1"/>
          </p:cNvSpPr>
          <p:nvPr>
            <p:ph type="body" sz="quarter" idx="20" hasCustomPrompt="1"/>
          </p:nvPr>
        </p:nvSpPr>
        <p:spPr>
          <a:xfrm>
            <a:off x="1240257" y="4249757"/>
            <a:ext cx="8818145" cy="347215"/>
          </a:xfrm>
        </p:spPr>
        <p:txBody>
          <a:bodyPr>
            <a:normAutofit/>
          </a:bodyPr>
          <a:lstStyle>
            <a:lvl1pPr marL="0" indent="0">
              <a:buNone/>
              <a:defRPr sz="1800" b="0" baseline="0"/>
            </a:lvl1pPr>
          </a:lstStyle>
          <a:p>
            <a:pPr lvl="0"/>
            <a:r>
              <a:rPr lang="en-US" dirty="0" smtClean="0"/>
              <a:t>Role in Organisation, Organisation Name (if Applicable)</a:t>
            </a:r>
          </a:p>
        </p:txBody>
      </p:sp>
      <p:sp>
        <p:nvSpPr>
          <p:cNvPr id="4" name="Text Placeholder 3"/>
          <p:cNvSpPr>
            <a:spLocks noGrp="1"/>
          </p:cNvSpPr>
          <p:nvPr>
            <p:ph type="body" sz="quarter" idx="21" hasCustomPrompt="1"/>
          </p:nvPr>
        </p:nvSpPr>
        <p:spPr>
          <a:xfrm>
            <a:off x="1486792" y="4765917"/>
            <a:ext cx="1219200" cy="190399"/>
          </a:xfrm>
        </p:spPr>
        <p:txBody>
          <a:bodyPr>
            <a:normAutofit/>
          </a:bodyPr>
          <a:lstStyle>
            <a:lvl1pPr marL="0" indent="0">
              <a:buNone/>
              <a:defRPr sz="600"/>
            </a:lvl1pPr>
          </a:lstStyle>
          <a:p>
            <a:pPr lvl="0"/>
            <a:r>
              <a:rPr lang="en-US" dirty="0" smtClean="0"/>
              <a:t>Logo (optional)</a:t>
            </a:r>
            <a:endParaRPr lang="en-GB" dirty="0"/>
          </a:p>
        </p:txBody>
      </p:sp>
      <p:pic>
        <p:nvPicPr>
          <p:cNvPr id="20" name="Pictur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56358" y="-42332"/>
            <a:ext cx="4389920" cy="6942667"/>
          </a:xfrm>
          <a:prstGeom prst="rect">
            <a:avLst/>
          </a:prstGeom>
        </p:spPr>
      </p:pic>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7682" y="480622"/>
            <a:ext cx="1482776" cy="1339714"/>
          </a:xfrm>
          <a:prstGeom prst="rect">
            <a:avLst/>
          </a:prstGeom>
        </p:spPr>
      </p:pic>
      <p:sp>
        <p:nvSpPr>
          <p:cNvPr id="23" name="TextBox 22"/>
          <p:cNvSpPr txBox="1"/>
          <p:nvPr/>
        </p:nvSpPr>
        <p:spPr>
          <a:xfrm>
            <a:off x="2818932" y="927797"/>
            <a:ext cx="5918159" cy="353943"/>
          </a:xfrm>
          <a:prstGeom prst="rect">
            <a:avLst/>
          </a:prstGeom>
          <a:noFill/>
        </p:spPr>
        <p:txBody>
          <a:bodyPr wrap="none" rtlCol="0">
            <a:spAutoFit/>
          </a:bodyPr>
          <a:lstStyle/>
          <a:p>
            <a:r>
              <a:rPr lang="en-GB" sz="1700" dirty="0" smtClean="0">
                <a:solidFill>
                  <a:srgbClr val="003F5E"/>
                </a:solidFill>
              </a:rPr>
              <a:t>Authentication and Authorisation for Research and Collaboration</a:t>
            </a:r>
            <a:endParaRPr lang="en-GB" sz="1700" dirty="0">
              <a:solidFill>
                <a:srgbClr val="003F5E"/>
              </a:solidFill>
            </a:endParaRPr>
          </a:p>
        </p:txBody>
      </p:sp>
    </p:spTree>
    <p:extLst>
      <p:ext uri="{BB962C8B-B14F-4D97-AF65-F5344CB8AC3E}">
        <p14:creationId xmlns:p14="http://schemas.microsoft.com/office/powerpoint/2010/main" val="273824298"/>
      </p:ext>
    </p:extLst>
  </p:cSld>
  <p:clrMapOvr>
    <a:masterClrMapping/>
  </p:clrMapOvr>
  <p:timing>
    <p:tnLst>
      <p:par>
        <p:cTn id="1" dur="indefinite" restart="never" nodeType="tmRoot"/>
      </p:par>
    </p:tnLst>
  </p:timing>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1" name="Rectangle 20"/>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36475" y="238344"/>
            <a:ext cx="1482776" cy="1339714"/>
          </a:xfrm>
          <a:prstGeom prst="rect">
            <a:avLst/>
          </a:prstGeom>
        </p:spPr>
      </p:pic>
      <p:sp>
        <p:nvSpPr>
          <p:cNvPr id="15" name="Slide Number Placeholder 5"/>
          <p:cNvSpPr>
            <a:spLocks noGrp="1"/>
          </p:cNvSpPr>
          <p:nvPr>
            <p:ph type="sldNum" sz="quarter" idx="4"/>
          </p:nvPr>
        </p:nvSpPr>
        <p:spPr>
          <a:xfrm>
            <a:off x="11061812" y="6406019"/>
            <a:ext cx="741021" cy="274873"/>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a:t>
            </a:fld>
            <a:endParaRPr lang="en-GB" dirty="0"/>
          </a:p>
        </p:txBody>
      </p:sp>
      <p:cxnSp>
        <p:nvCxnSpPr>
          <p:cNvPr id="17" name="Straight Connector 12"/>
          <p:cNvCxnSpPr/>
          <p:nvPr/>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24" name="TextBox 4"/>
          <p:cNvSpPr txBox="1"/>
          <p:nvPr/>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https://aarc-project.eu</a:t>
            </a:r>
            <a:endParaRPr lang="en-GB" sz="750" dirty="0">
              <a:solidFill>
                <a:srgbClr val="003F5E"/>
              </a:solidFill>
            </a:endParaRPr>
          </a:p>
        </p:txBody>
      </p:sp>
      <p:pic>
        <p:nvPicPr>
          <p:cNvPr id="26"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spTree>
    <p:extLst>
      <p:ext uri="{BB962C8B-B14F-4D97-AF65-F5344CB8AC3E}">
        <p14:creationId xmlns:p14="http://schemas.microsoft.com/office/powerpoint/2010/main" val="1935909851"/>
      </p:ext>
    </p:extLst>
  </p:cSld>
  <p:clrMapOvr>
    <a:masterClrMapping/>
  </p:clrMapOvr>
  <p:timing>
    <p:tnLst>
      <p:par>
        <p:cTn id="1" dur="indefinite" restart="never" nodeType="tmRoot"/>
      </p:par>
    </p:tnLst>
  </p:timing>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200">
                <a:latin typeface="+mn-lt"/>
              </a:defRPr>
            </a:lvl1pPr>
            <a:lvl2pPr>
              <a:defRPr sz="1800">
                <a:solidFill>
                  <a:srgbClr val="004361"/>
                </a:solidFill>
                <a:latin typeface="+mn-lt"/>
              </a:defRPr>
            </a:lvl2pPr>
            <a:lvl3pPr>
              <a:defRPr sz="1800">
                <a:solidFill>
                  <a:srgbClr val="003F5E"/>
                </a:solidFill>
                <a:latin typeface="+mn-lt"/>
              </a:defRPr>
            </a:lvl3pPr>
            <a:lvl4pPr>
              <a:defRPr sz="1800">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5" name="Slide Number Placeholder 5"/>
          <p:cNvSpPr txBox="1">
            <a:spLocks/>
          </p:cNvSpPr>
          <p:nvPr userDrawn="1"/>
        </p:nvSpPr>
        <p:spPr>
          <a:xfrm>
            <a:off x="1844431" y="6430109"/>
            <a:ext cx="9063541" cy="274873"/>
          </a:xfrm>
          <a:prstGeom prst="rect">
            <a:avLst/>
          </a:prstGeom>
        </p:spPr>
        <p:txBody>
          <a:bodyPr vert="horz" lIns="91440" tIns="45720" rIns="91440" bIns="45720" rtlCol="0" anchor="ctr"/>
          <a:lstStyle>
            <a:defPPr>
              <a:defRPr lang="en-US"/>
            </a:defPPr>
            <a:lvl1pPr marL="0" algn="r" defTabSz="914400" rtl="0" eaLnBrk="1" latinLnBrk="0" hangingPunct="1">
              <a:defRPr sz="675"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spTree>
    <p:extLst>
      <p:ext uri="{BB962C8B-B14F-4D97-AF65-F5344CB8AC3E}">
        <p14:creationId xmlns:p14="http://schemas.microsoft.com/office/powerpoint/2010/main" val="263139938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olo e contenuto">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200">
                <a:latin typeface="+mn-lt"/>
              </a:defRPr>
            </a:lvl1pPr>
            <a:lvl2pPr>
              <a:defRPr sz="1800">
                <a:solidFill>
                  <a:srgbClr val="004361"/>
                </a:solidFill>
                <a:latin typeface="+mn-lt"/>
              </a:defRPr>
            </a:lvl2pPr>
            <a:lvl3pPr>
              <a:defRPr sz="1800">
                <a:solidFill>
                  <a:srgbClr val="003F5E"/>
                </a:solidFill>
                <a:latin typeface="+mn-lt"/>
              </a:defRPr>
            </a:lvl3pPr>
            <a:lvl4pPr>
              <a:defRPr sz="18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dirty="0"/>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sp>
        <p:nvSpPr>
          <p:cNvPr id="5" name="Slide Number Placeholder 5"/>
          <p:cNvSpPr txBox="1">
            <a:spLocks/>
          </p:cNvSpPr>
          <p:nvPr/>
        </p:nvSpPr>
        <p:spPr>
          <a:xfrm>
            <a:off x="1844431" y="6430109"/>
            <a:ext cx="9063541" cy="274873"/>
          </a:xfrm>
          <a:prstGeom prst="rect">
            <a:avLst/>
          </a:prstGeom>
        </p:spPr>
        <p:txBody>
          <a:bodyPr vert="horz" lIns="91440" tIns="45720" rIns="91440" bIns="45720" rtlCol="0" anchor="ctr"/>
          <a:lstStyle>
            <a:defPPr>
              <a:defRPr lang="en-US"/>
            </a:defPPr>
            <a:lvl1pPr marL="0" algn="r" defTabSz="914400" rtl="0" eaLnBrk="1" latinLnBrk="0" hangingPunct="1">
              <a:defRPr sz="675"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spTree>
    <p:extLst>
      <p:ext uri="{BB962C8B-B14F-4D97-AF65-F5344CB8AC3E}">
        <p14:creationId xmlns:p14="http://schemas.microsoft.com/office/powerpoint/2010/main" val="2957527134"/>
      </p:ext>
    </p:extLst>
  </p:cSld>
  <p:clrMapOvr>
    <a:masterClrMapping/>
  </p:clrMapOvr>
  <p:timing>
    <p:tnLst>
      <p:par>
        <p:cTn id="1" dur="indefinite" restart="never" nodeType="tmRoot"/>
      </p:par>
    </p:tnLst>
  </p:timing>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Due contenuti">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5625"/>
            <a:ext cx="5562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dirty="0"/>
          </a:p>
        </p:txBody>
      </p:sp>
      <p:sp>
        <p:nvSpPr>
          <p:cNvPr id="4" name="Content Placeholder 3"/>
          <p:cNvSpPr>
            <a:spLocks noGrp="1"/>
          </p:cNvSpPr>
          <p:nvPr>
            <p:ph sz="half" idx="2"/>
          </p:nvPr>
        </p:nvSpPr>
        <p:spPr>
          <a:xfrm>
            <a:off x="6172200" y="1825625"/>
            <a:ext cx="5181600" cy="4351338"/>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pPr/>
              <a:t>‹#›</a:t>
            </a:fld>
            <a:endParaRPr lang="en-GB" dirty="0"/>
          </a:p>
        </p:txBody>
      </p:sp>
      <p:sp>
        <p:nvSpPr>
          <p:cNvPr id="2" name="Title 1"/>
          <p:cNvSpPr>
            <a:spLocks noGrp="1"/>
          </p:cNvSpPr>
          <p:nvPr>
            <p:ph type="title"/>
          </p:nvPr>
        </p:nvSpPr>
        <p:spPr/>
        <p:txBody>
          <a:bodyPr/>
          <a:lstStyle/>
          <a:p>
            <a:r>
              <a:rPr lang="it-IT" smtClean="0"/>
              <a:t>Fare clic per modificare lo stile del titolo</a:t>
            </a:r>
            <a:endParaRPr lang="en-GB"/>
          </a:p>
        </p:txBody>
      </p:sp>
    </p:spTree>
    <p:extLst>
      <p:ext uri="{BB962C8B-B14F-4D97-AF65-F5344CB8AC3E}">
        <p14:creationId xmlns:p14="http://schemas.microsoft.com/office/powerpoint/2010/main" val="510607431"/>
      </p:ext>
    </p:extLst>
  </p:cSld>
  <p:clrMapOvr>
    <a:masterClrMapping/>
  </p:clrMapOvr>
  <p:timing>
    <p:tnLst>
      <p:par>
        <p:cTn id="1" dur="indefinite" restart="never" nodeType="tmRoot"/>
      </p:par>
    </p:tnLst>
  </p:timing>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nfronto">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2603" y="1681163"/>
            <a:ext cx="5514975"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Modifica gli stili del testo dello schema</a:t>
            </a:r>
          </a:p>
        </p:txBody>
      </p:sp>
      <p:sp>
        <p:nvSpPr>
          <p:cNvPr id="4" name="Content Placeholder 3"/>
          <p:cNvSpPr>
            <a:spLocks noGrp="1"/>
          </p:cNvSpPr>
          <p:nvPr>
            <p:ph sz="half" idx="2"/>
          </p:nvPr>
        </p:nvSpPr>
        <p:spPr>
          <a:xfrm>
            <a:off x="482601" y="2489204"/>
            <a:ext cx="5553075" cy="3700463"/>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Modifica gli stili del testo dello schema</a:t>
            </a:r>
          </a:p>
        </p:txBody>
      </p:sp>
      <p:sp>
        <p:nvSpPr>
          <p:cNvPr id="6" name="Content Placeholder 5"/>
          <p:cNvSpPr>
            <a:spLocks noGrp="1"/>
          </p:cNvSpPr>
          <p:nvPr>
            <p:ph sz="quarter" idx="4"/>
          </p:nvPr>
        </p:nvSpPr>
        <p:spPr>
          <a:xfrm>
            <a:off x="6172202"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pPr/>
              <a:t>‹#›</a:t>
            </a:fld>
            <a:endParaRPr lang="en-GB" dirty="0"/>
          </a:p>
        </p:txBody>
      </p:sp>
      <p:sp>
        <p:nvSpPr>
          <p:cNvPr id="10"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spTree>
    <p:extLst>
      <p:ext uri="{BB962C8B-B14F-4D97-AF65-F5344CB8AC3E}">
        <p14:creationId xmlns:p14="http://schemas.microsoft.com/office/powerpoint/2010/main" val="3643997042"/>
      </p:ext>
    </p:extLst>
  </p:cSld>
  <p:clrMapOvr>
    <a:masterClrMapping/>
  </p:clrMapOvr>
  <p:timing>
    <p:tnLst>
      <p:par>
        <p:cTn id="1" dur="indefinite" restart="never" nodeType="tmRoot"/>
      </p:par>
    </p:tnLst>
  </p:timing>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44501" y="1524003"/>
            <a:ext cx="7864123" cy="4652963"/>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cxnSp>
        <p:nvCxnSpPr>
          <p:cNvPr id="4" name="Straight Connector 3"/>
          <p:cNvCxnSpPr/>
          <p:nvPr/>
        </p:nvCxnSpPr>
        <p:spPr>
          <a:xfrm>
            <a:off x="8319911"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8602125" y="1532467"/>
            <a:ext cx="3" cy="468206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3"/>
          <p:cNvCxnSpPr/>
          <p:nvPr userDrawn="1"/>
        </p:nvCxnSpPr>
        <p:spPr>
          <a:xfrm>
            <a:off x="8319911"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6"/>
          <p:cNvCxnSpPr/>
          <p:nvPr userDrawn="1"/>
        </p:nvCxnSpPr>
        <p:spPr>
          <a:xfrm>
            <a:off x="8602125" y="1532467"/>
            <a:ext cx="3" cy="468206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860504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olo titolo">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pPr/>
              <a:t>‹#›</a:t>
            </a:fld>
            <a:endParaRPr lang="en-GB" dirty="0"/>
          </a:p>
        </p:txBody>
      </p:sp>
      <p:sp>
        <p:nvSpPr>
          <p:cNvPr id="6"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spTree>
    <p:extLst>
      <p:ext uri="{BB962C8B-B14F-4D97-AF65-F5344CB8AC3E}">
        <p14:creationId xmlns:p14="http://schemas.microsoft.com/office/powerpoint/2010/main" val="810745974"/>
      </p:ext>
    </p:extLst>
  </p:cSld>
  <p:clrMapOvr>
    <a:masterClrMapping/>
  </p:clrMapOvr>
  <p:timing>
    <p:tnLst>
      <p:par>
        <p:cTn id="1" dur="indefinite" restart="never" nodeType="tmRoot"/>
      </p:par>
    </p:tnLst>
  </p:timing>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sp>
        <p:nvSpPr>
          <p:cNvPr id="2" name="Rectangle 1"/>
          <p:cNvSpPr/>
          <p:nvPr/>
        </p:nvSpPr>
        <p:spPr>
          <a:xfrm>
            <a:off x="0" y="1676400"/>
            <a:ext cx="12192000" cy="2165684"/>
          </a:xfrm>
          <a:prstGeom prst="rect">
            <a:avLst/>
          </a:prstGeom>
          <a:solidFill>
            <a:srgbClr val="013F5E"/>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470572" y="4083050"/>
            <a:ext cx="11208083" cy="2181392"/>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dirty="0"/>
          </a:p>
        </p:txBody>
      </p:sp>
      <p:sp>
        <p:nvSpPr>
          <p:cNvPr id="7" name="Rectangle 1"/>
          <p:cNvSpPr/>
          <p:nvPr userDrawn="1"/>
        </p:nvSpPr>
        <p:spPr>
          <a:xfrm>
            <a:off x="0" y="1676400"/>
            <a:ext cx="12192000" cy="2165684"/>
          </a:xfrm>
          <a:prstGeom prst="rect">
            <a:avLst/>
          </a:prstGeom>
          <a:solidFill>
            <a:srgbClr val="013F5E"/>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136797594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sp>
        <p:nvSpPr>
          <p:cNvPr id="6" name="Rectangle 5"/>
          <p:cNvSpPr/>
          <p:nvPr/>
        </p:nvSpPr>
        <p:spPr>
          <a:xfrm>
            <a:off x="0" y="3858126"/>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448287" y="1524586"/>
            <a:ext cx="11315924" cy="2100930"/>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8" name="Rectangle 5"/>
          <p:cNvSpPr/>
          <p:nvPr userDrawn="1"/>
        </p:nvSpPr>
        <p:spPr>
          <a:xfrm>
            <a:off x="0" y="3858126"/>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304300627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ntenuto con didascalia">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651518"/>
            <a:ext cx="6172200" cy="4209532"/>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dirty="0"/>
          </a:p>
        </p:txBody>
      </p:sp>
      <p:sp>
        <p:nvSpPr>
          <p:cNvPr id="4" name="Text Placeholder 3"/>
          <p:cNvSpPr>
            <a:spLocks noGrp="1"/>
          </p:cNvSpPr>
          <p:nvPr>
            <p:ph type="body" sz="half" idx="2"/>
          </p:nvPr>
        </p:nvSpPr>
        <p:spPr>
          <a:xfrm>
            <a:off x="457202" y="1642188"/>
            <a:ext cx="4314825" cy="42268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Modifica gli stili del testo dello schema</a:t>
            </a:r>
          </a:p>
        </p:txBody>
      </p:sp>
      <p:sp>
        <p:nvSpPr>
          <p:cNvPr id="7" name="Slide Number Placeholder 6"/>
          <p:cNvSpPr>
            <a:spLocks noGrp="1"/>
          </p:cNvSpPr>
          <p:nvPr>
            <p:ph type="sldNum" sz="quarter" idx="12"/>
          </p:nvPr>
        </p:nvSpPr>
        <p:spPr/>
        <p:txBody>
          <a:bodyPr/>
          <a:lstStyle/>
          <a:p>
            <a:fld id="{6F576E6A-F32A-4612-884C-86870357C6B4}" type="slidenum">
              <a:rPr lang="en-GB" smtClean="0"/>
              <a:pPr/>
              <a:t>‹#›</a:t>
            </a:fld>
            <a:endParaRPr lang="en-GB" dirty="0"/>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spTree>
    <p:extLst>
      <p:ext uri="{BB962C8B-B14F-4D97-AF65-F5344CB8AC3E}">
        <p14:creationId xmlns:p14="http://schemas.microsoft.com/office/powerpoint/2010/main" val="2687709730"/>
      </p:ext>
    </p:extLst>
  </p:cSld>
  <p:clrMapOvr>
    <a:masterClrMapping/>
  </p:clrMapOvr>
  <p:timing>
    <p:tnLst>
      <p:par>
        <p:cTn id="1" dur="indefinite" restart="never" nodeType="tmRoot"/>
      </p:par>
    </p:tnLst>
  </p:timing>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Immagine con didascalia">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1716837"/>
            <a:ext cx="6172200" cy="414421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smtClean="0"/>
              <a:t>Fare clic sull'icona per inserire un'immagine</a:t>
            </a:r>
            <a:endParaRPr lang="en-GB"/>
          </a:p>
        </p:txBody>
      </p:sp>
      <p:sp>
        <p:nvSpPr>
          <p:cNvPr id="4" name="Text Placeholder 3"/>
          <p:cNvSpPr>
            <a:spLocks noGrp="1"/>
          </p:cNvSpPr>
          <p:nvPr>
            <p:ph type="body" sz="half" idx="2"/>
          </p:nvPr>
        </p:nvSpPr>
        <p:spPr>
          <a:xfrm>
            <a:off x="457202" y="1716837"/>
            <a:ext cx="4314825" cy="415215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Modifica gli stili del testo dello schema</a:t>
            </a:r>
          </a:p>
        </p:txBody>
      </p:sp>
      <p:sp>
        <p:nvSpPr>
          <p:cNvPr id="7" name="Slide Number Placeholder 6"/>
          <p:cNvSpPr>
            <a:spLocks noGrp="1"/>
          </p:cNvSpPr>
          <p:nvPr>
            <p:ph type="sldNum" sz="quarter" idx="12"/>
          </p:nvPr>
        </p:nvSpPr>
        <p:spPr/>
        <p:txBody>
          <a:bodyPr/>
          <a:lstStyle/>
          <a:p>
            <a:fld id="{6F576E6A-F32A-4612-884C-86870357C6B4}" type="slidenum">
              <a:rPr lang="en-GB" smtClean="0"/>
              <a:pPr/>
              <a:t>‹#›</a:t>
            </a:fld>
            <a:endParaRPr lang="en-GB" dirty="0"/>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it-IT" smtClean="0"/>
              <a:t>Fare clic per modificare lo stile del titolo</a:t>
            </a:r>
            <a:endParaRPr lang="en-GB" dirty="0"/>
          </a:p>
        </p:txBody>
      </p:sp>
    </p:spTree>
    <p:extLst>
      <p:ext uri="{BB962C8B-B14F-4D97-AF65-F5344CB8AC3E}">
        <p14:creationId xmlns:p14="http://schemas.microsoft.com/office/powerpoint/2010/main" val="3516276864"/>
      </p:ext>
    </p:extLst>
  </p:cSld>
  <p:clrMapOvr>
    <a:masterClrMapping/>
  </p:clrMapOvr>
  <p:timing>
    <p:tnLst>
      <p:par>
        <p:cTn id="1" dur="indefinite" restart="never" nodeType="tmRoot"/>
      </p:par>
    </p:tnLst>
  </p:timing>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2" name="TextBox 1"/>
          <p:cNvSpPr txBox="1"/>
          <p:nvPr/>
        </p:nvSpPr>
        <p:spPr>
          <a:xfrm>
            <a:off x="652382" y="304802"/>
            <a:ext cx="3601692" cy="646331"/>
          </a:xfrm>
          <a:prstGeom prst="rect">
            <a:avLst/>
          </a:prstGeom>
          <a:noFill/>
        </p:spPr>
        <p:txBody>
          <a:bodyPr wrap="none"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F57A1E"/>
                </a:solidFill>
              </a:rPr>
              <a:t>A Guide to Using the AARC Template</a:t>
            </a:r>
            <a:endParaRPr lang="en-GB" sz="1800" dirty="0">
              <a:solidFill>
                <a:srgbClr val="F57A1E"/>
              </a:solidFill>
            </a:endParaRPr>
          </a:p>
        </p:txBody>
      </p:sp>
      <p:sp>
        <p:nvSpPr>
          <p:cNvPr id="4" name="TextBox 3"/>
          <p:cNvSpPr txBox="1"/>
          <p:nvPr/>
        </p:nvSpPr>
        <p:spPr>
          <a:xfrm>
            <a:off x="780366" y="2025770"/>
            <a:ext cx="10149657" cy="2862322"/>
          </a:xfrm>
          <a:prstGeom prst="rect">
            <a:avLst/>
          </a:prstGeom>
          <a:noFill/>
        </p:spPr>
        <p:txBody>
          <a:bodyPr wrap="square" rtlCol="0">
            <a:spAutoFit/>
          </a:bodyPr>
          <a:lstStyle/>
          <a:p>
            <a:pPr marL="214313" indent="-214313">
              <a:buFont typeface="Arial" panose="020B0604020202020204" pitchFamily="34" charset="0"/>
              <a:buChar char="•"/>
            </a:pPr>
            <a:r>
              <a:rPr lang="en-GB" sz="1800" dirty="0" smtClean="0">
                <a:solidFill>
                  <a:srgbClr val="003F5D"/>
                </a:solidFill>
              </a:rPr>
              <a:t>This template is to</a:t>
            </a:r>
            <a:r>
              <a:rPr lang="en-GB" sz="1800" baseline="0" dirty="0" smtClean="0">
                <a:solidFill>
                  <a:srgbClr val="003F5D"/>
                </a:solidFill>
              </a:rPr>
              <a:t> present information on behalf of the AARC Project</a:t>
            </a:r>
          </a:p>
          <a:p>
            <a:pPr marL="214313" indent="-214313">
              <a:buFont typeface="Arial" panose="020B0604020202020204" pitchFamily="34" charset="0"/>
              <a:buChar char="•"/>
            </a:pPr>
            <a:r>
              <a:rPr lang="en-GB" sz="1800" baseline="0" dirty="0" smtClean="0">
                <a:solidFill>
                  <a:srgbClr val="003F5D"/>
                </a:solidFill>
              </a:rPr>
              <a:t>Font is Calibri and will auto-size. Avoid using a font size less than 18pt.  Main font colour is Teal, </a:t>
            </a:r>
            <a:r>
              <a:rPr lang="en-GB" sz="1800" baseline="0" dirty="0" smtClean="0">
                <a:solidFill>
                  <a:srgbClr val="F57B20"/>
                </a:solidFill>
              </a:rPr>
              <a:t>highlight colour is Orange and should be used sparingly.</a:t>
            </a:r>
            <a:r>
              <a:rPr lang="en-GB" sz="1800" baseline="0" dirty="0" smtClean="0">
                <a:solidFill>
                  <a:srgbClr val="ED1556"/>
                </a:solidFill>
              </a:rPr>
              <a:t> </a:t>
            </a:r>
            <a:r>
              <a:rPr lang="en-GB" sz="1800" baseline="0" dirty="0" smtClean="0">
                <a:solidFill>
                  <a:srgbClr val="003F5D"/>
                </a:solidFill>
              </a:rPr>
              <a:t>If the colours are not shown in PowerPoint use the colour picker to select the correct colour from the logo or these samples</a:t>
            </a:r>
            <a:endParaRPr lang="en-GB" sz="1800" baseline="0" dirty="0" smtClean="0">
              <a:solidFill>
                <a:srgbClr val="ED1556"/>
              </a:solidFill>
            </a:endParaRPr>
          </a:p>
          <a:p>
            <a:pPr marL="214313" indent="-214313">
              <a:buFont typeface="Arial" panose="020B0604020202020204" pitchFamily="34" charset="0"/>
              <a:buChar char="•"/>
            </a:pPr>
            <a:endParaRPr lang="en-GB" sz="1800" baseline="0" dirty="0" smtClean="0">
              <a:solidFill>
                <a:srgbClr val="ED1556"/>
              </a:solidFill>
            </a:endParaRPr>
          </a:p>
          <a:p>
            <a:pPr marL="214313" indent="-214313">
              <a:buFont typeface="Arial" panose="020B0604020202020204" pitchFamily="34" charset="0"/>
              <a:buChar char="•"/>
            </a:pPr>
            <a:r>
              <a:rPr lang="en-GB" sz="1800" baseline="0" dirty="0" smtClean="0">
                <a:solidFill>
                  <a:srgbClr val="003F5D"/>
                </a:solidFill>
              </a:rPr>
              <a:t>The title slide has space for the speaker’s own organisation logo which should be no larger than the main AARC logo </a:t>
            </a:r>
          </a:p>
          <a:p>
            <a:pPr marL="214313" indent="-214313">
              <a:buFont typeface="Arial" panose="020B0604020202020204" pitchFamily="34" charset="0"/>
              <a:buChar char="•"/>
            </a:pPr>
            <a:endParaRPr lang="en-GB" sz="1800" baseline="0" dirty="0" smtClean="0">
              <a:solidFill>
                <a:srgbClr val="003F5D"/>
              </a:solidFill>
            </a:endParaRPr>
          </a:p>
          <a:p>
            <a:pPr marL="214313" indent="-214313">
              <a:buFont typeface="Arial" panose="020B0604020202020204" pitchFamily="34" charset="0"/>
              <a:buChar char="•"/>
            </a:pPr>
            <a:r>
              <a:rPr lang="en-GB" sz="1800" baseline="0" dirty="0" smtClean="0">
                <a:solidFill>
                  <a:srgbClr val="003F5D"/>
                </a:solidFill>
              </a:rPr>
              <a:t>The end slide includes EU logo, copyright, and funding statement and must be included in any slide packs distributed or printed.</a:t>
            </a:r>
          </a:p>
        </p:txBody>
      </p:sp>
      <p:sp>
        <p:nvSpPr>
          <p:cNvPr id="5" name="Oval 4"/>
          <p:cNvSpPr/>
          <p:nvPr/>
        </p:nvSpPr>
        <p:spPr>
          <a:xfrm>
            <a:off x="10890209" y="5560973"/>
            <a:ext cx="727243" cy="529390"/>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 name="Oval 8"/>
          <p:cNvSpPr/>
          <p:nvPr/>
        </p:nvSpPr>
        <p:spPr>
          <a:xfrm>
            <a:off x="9884901" y="5560973"/>
            <a:ext cx="727243" cy="529390"/>
          </a:xfrm>
          <a:prstGeom prst="ellipse">
            <a:avLst/>
          </a:prstGeom>
          <a:solidFill>
            <a:srgbClr val="F6791C"/>
          </a:solidFill>
          <a:ln>
            <a:solidFill>
              <a:srgbClr val="F679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Box 1"/>
          <p:cNvSpPr txBox="1"/>
          <p:nvPr userDrawn="1"/>
        </p:nvSpPr>
        <p:spPr>
          <a:xfrm>
            <a:off x="652382" y="304802"/>
            <a:ext cx="3601692" cy="646331"/>
          </a:xfrm>
          <a:prstGeom prst="rect">
            <a:avLst/>
          </a:prstGeom>
          <a:noFill/>
        </p:spPr>
        <p:txBody>
          <a:bodyPr wrap="none"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F57A1E"/>
                </a:solidFill>
              </a:rPr>
              <a:t>A Guide to Using the AARC Template</a:t>
            </a:r>
            <a:endParaRPr lang="en-GB" sz="1800" dirty="0">
              <a:solidFill>
                <a:srgbClr val="F57A1E"/>
              </a:solidFill>
            </a:endParaRPr>
          </a:p>
        </p:txBody>
      </p:sp>
      <p:sp>
        <p:nvSpPr>
          <p:cNvPr id="8" name="TextBox 3"/>
          <p:cNvSpPr txBox="1"/>
          <p:nvPr userDrawn="1"/>
        </p:nvSpPr>
        <p:spPr>
          <a:xfrm>
            <a:off x="780366" y="2025770"/>
            <a:ext cx="10149657" cy="2862322"/>
          </a:xfrm>
          <a:prstGeom prst="rect">
            <a:avLst/>
          </a:prstGeom>
          <a:noFill/>
        </p:spPr>
        <p:txBody>
          <a:bodyPr wrap="square" rtlCol="0">
            <a:spAutoFit/>
          </a:bodyPr>
          <a:lstStyle/>
          <a:p>
            <a:pPr marL="214313" indent="-214313">
              <a:buFont typeface="Arial" panose="020B0604020202020204" pitchFamily="34" charset="0"/>
              <a:buChar char="•"/>
            </a:pPr>
            <a:r>
              <a:rPr lang="en-GB" sz="1800" dirty="0" smtClean="0">
                <a:solidFill>
                  <a:srgbClr val="003F5D"/>
                </a:solidFill>
              </a:rPr>
              <a:t>This template is to</a:t>
            </a:r>
            <a:r>
              <a:rPr lang="en-GB" sz="1800" baseline="0" dirty="0" smtClean="0">
                <a:solidFill>
                  <a:srgbClr val="003F5D"/>
                </a:solidFill>
              </a:rPr>
              <a:t> present information on behalf of the AARC Project</a:t>
            </a:r>
          </a:p>
          <a:p>
            <a:pPr marL="214313" indent="-214313">
              <a:buFont typeface="Arial" panose="020B0604020202020204" pitchFamily="34" charset="0"/>
              <a:buChar char="•"/>
            </a:pPr>
            <a:r>
              <a:rPr lang="en-GB" sz="1800" baseline="0" dirty="0" smtClean="0">
                <a:solidFill>
                  <a:srgbClr val="003F5D"/>
                </a:solidFill>
              </a:rPr>
              <a:t>Font is Calibri and will auto-size. Avoid using a font size less than 18pt.  Main font colour is Teal, </a:t>
            </a:r>
            <a:r>
              <a:rPr lang="en-GB" sz="1800" baseline="0" dirty="0" smtClean="0">
                <a:solidFill>
                  <a:srgbClr val="F57B20"/>
                </a:solidFill>
              </a:rPr>
              <a:t>highlight colour is Orange and should be used sparingly.</a:t>
            </a:r>
            <a:r>
              <a:rPr lang="en-GB" sz="1800" baseline="0" dirty="0" smtClean="0">
                <a:solidFill>
                  <a:srgbClr val="ED1556"/>
                </a:solidFill>
              </a:rPr>
              <a:t> </a:t>
            </a:r>
            <a:r>
              <a:rPr lang="en-GB" sz="1800" baseline="0" dirty="0" smtClean="0">
                <a:solidFill>
                  <a:srgbClr val="003F5D"/>
                </a:solidFill>
              </a:rPr>
              <a:t>If the colours are not shown in PowerPoint use the colour picker to select the correct colour from the logo or these samples</a:t>
            </a:r>
            <a:endParaRPr lang="en-GB" sz="1800" baseline="0" dirty="0" smtClean="0">
              <a:solidFill>
                <a:srgbClr val="ED1556"/>
              </a:solidFill>
            </a:endParaRPr>
          </a:p>
          <a:p>
            <a:pPr marL="214313" indent="-214313">
              <a:buFont typeface="Arial" panose="020B0604020202020204" pitchFamily="34" charset="0"/>
              <a:buChar char="•"/>
            </a:pPr>
            <a:endParaRPr lang="en-GB" sz="1800" baseline="0" dirty="0" smtClean="0">
              <a:solidFill>
                <a:srgbClr val="ED1556"/>
              </a:solidFill>
            </a:endParaRPr>
          </a:p>
          <a:p>
            <a:pPr marL="214313" indent="-214313">
              <a:buFont typeface="Arial" panose="020B0604020202020204" pitchFamily="34" charset="0"/>
              <a:buChar char="•"/>
            </a:pPr>
            <a:r>
              <a:rPr lang="en-GB" sz="1800" baseline="0" dirty="0" smtClean="0">
                <a:solidFill>
                  <a:srgbClr val="003F5D"/>
                </a:solidFill>
              </a:rPr>
              <a:t>The title slide has space for the speaker’s own organisation logo which should be no larger than the main AARC logo </a:t>
            </a:r>
          </a:p>
          <a:p>
            <a:pPr marL="214313" indent="-214313">
              <a:buFont typeface="Arial" panose="020B0604020202020204" pitchFamily="34" charset="0"/>
              <a:buChar char="•"/>
            </a:pPr>
            <a:endParaRPr lang="en-GB" sz="1800" baseline="0" dirty="0" smtClean="0">
              <a:solidFill>
                <a:srgbClr val="003F5D"/>
              </a:solidFill>
            </a:endParaRPr>
          </a:p>
          <a:p>
            <a:pPr marL="214313" indent="-214313">
              <a:buFont typeface="Arial" panose="020B0604020202020204" pitchFamily="34" charset="0"/>
              <a:buChar char="•"/>
            </a:pPr>
            <a:r>
              <a:rPr lang="en-GB" sz="1800" baseline="0" dirty="0" smtClean="0">
                <a:solidFill>
                  <a:srgbClr val="003F5D"/>
                </a:solidFill>
              </a:rPr>
              <a:t>The end slide includes EU logo, copyright, and funding statement and must be included in any slide packs distributed or printed.</a:t>
            </a:r>
          </a:p>
        </p:txBody>
      </p:sp>
      <p:sp>
        <p:nvSpPr>
          <p:cNvPr id="10" name="Oval 4"/>
          <p:cNvSpPr/>
          <p:nvPr userDrawn="1"/>
        </p:nvSpPr>
        <p:spPr>
          <a:xfrm>
            <a:off x="10890209" y="5560973"/>
            <a:ext cx="727243" cy="529390"/>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1" name="Oval 8"/>
          <p:cNvSpPr/>
          <p:nvPr userDrawn="1"/>
        </p:nvSpPr>
        <p:spPr>
          <a:xfrm>
            <a:off x="9884901" y="5560973"/>
            <a:ext cx="727243" cy="529390"/>
          </a:xfrm>
          <a:prstGeom prst="ellipse">
            <a:avLst/>
          </a:prstGeom>
          <a:solidFill>
            <a:srgbClr val="F6791C"/>
          </a:solidFill>
          <a:ln>
            <a:solidFill>
              <a:srgbClr val="F679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339007284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5625"/>
            <a:ext cx="5562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710877641"/>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losing Slide (Must be included)">
    <p:spTree>
      <p:nvGrpSpPr>
        <p:cNvPr id="1" name=""/>
        <p:cNvGrpSpPr/>
        <p:nvPr/>
      </p:nvGrpSpPr>
      <p:grpSpPr>
        <a:xfrm>
          <a:off x="0" y="0"/>
          <a:ext cx="0" cy="0"/>
          <a:chOff x="0" y="0"/>
          <a:chExt cx="0" cy="0"/>
        </a:xfrm>
      </p:grpSpPr>
      <p:sp>
        <p:nvSpPr>
          <p:cNvPr id="4" name="Rectangle 3"/>
          <p:cNvSpPr/>
          <p:nvPr/>
        </p:nvSpPr>
        <p:spPr>
          <a:xfrm>
            <a:off x="-1" y="2"/>
            <a:ext cx="12192001" cy="6858001"/>
          </a:xfrm>
          <a:prstGeom prst="rect">
            <a:avLst/>
          </a:prstGeom>
          <a:solidFill>
            <a:srgbClr val="003F5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dirty="0"/>
          </a:p>
        </p:txBody>
      </p:sp>
      <p:pic>
        <p:nvPicPr>
          <p:cNvPr id="7" name="Picture 6"/>
          <p:cNvPicPr>
            <a:picLocks noChangeAspect="1"/>
          </p:cNvPicPr>
          <p:nvPr/>
        </p:nvPicPr>
        <p:blipFill rotWithShape="1">
          <a:blip r:embed="rId2"/>
          <a:srcRect b="30428"/>
          <a:stretch/>
        </p:blipFill>
        <p:spPr>
          <a:xfrm>
            <a:off x="5217067" y="4837092"/>
            <a:ext cx="1385319" cy="785666"/>
          </a:xfrm>
          <a:prstGeom prst="rect">
            <a:avLst/>
          </a:prstGeom>
        </p:spPr>
      </p:pic>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48488" y="5966378"/>
            <a:ext cx="433675" cy="294664"/>
          </a:xfrm>
          <a:prstGeom prst="rect">
            <a:avLst/>
          </a:prstGeom>
        </p:spPr>
      </p:pic>
      <p:sp>
        <p:nvSpPr>
          <p:cNvPr id="8" name="TextBox 7"/>
          <p:cNvSpPr txBox="1"/>
          <p:nvPr/>
        </p:nvSpPr>
        <p:spPr>
          <a:xfrm>
            <a:off x="4111444" y="2395574"/>
            <a:ext cx="3748975" cy="1446550"/>
          </a:xfrm>
          <a:prstGeom prst="rect">
            <a:avLst/>
          </a:prstGeom>
          <a:noFill/>
        </p:spPr>
        <p:txBody>
          <a:bodyPr wrap="none" rtlCol="0">
            <a:spAutoFit/>
          </a:bodyPr>
          <a:lstStyle/>
          <a:p>
            <a:pPr algn="ctr"/>
            <a:r>
              <a:rPr lang="en-GB" sz="4400" dirty="0" smtClean="0">
                <a:solidFill>
                  <a:schemeClr val="bg1"/>
                </a:solidFill>
              </a:rPr>
              <a:t>Thank you</a:t>
            </a:r>
          </a:p>
          <a:p>
            <a:pPr algn="ctr"/>
            <a:r>
              <a:rPr lang="en-GB" sz="4400" dirty="0" smtClean="0">
                <a:solidFill>
                  <a:srgbClr val="F6791C"/>
                </a:solidFill>
              </a:rPr>
              <a:t>Any</a:t>
            </a:r>
            <a:r>
              <a:rPr lang="en-GB" sz="4400" baseline="0" dirty="0" smtClean="0">
                <a:solidFill>
                  <a:srgbClr val="F6791C"/>
                </a:solidFill>
              </a:rPr>
              <a:t> Questions?</a:t>
            </a:r>
            <a:endParaRPr lang="en-GB" sz="4400" dirty="0">
              <a:solidFill>
                <a:srgbClr val="F6791C"/>
              </a:solidFill>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56357" y="-50222"/>
            <a:ext cx="4394909" cy="6950557"/>
          </a:xfrm>
          <a:prstGeom prst="rect">
            <a:avLst/>
          </a:prstGeom>
        </p:spPr>
      </p:pic>
      <p:sp>
        <p:nvSpPr>
          <p:cNvPr id="25" name="Content Placeholder 24"/>
          <p:cNvSpPr>
            <a:spLocks noGrp="1"/>
          </p:cNvSpPr>
          <p:nvPr>
            <p:ph sz="quarter" idx="11" hasCustomPrompt="1"/>
          </p:nvPr>
        </p:nvSpPr>
        <p:spPr>
          <a:xfrm>
            <a:off x="3742560" y="4105726"/>
            <a:ext cx="4445529" cy="373710"/>
          </a:xfrm>
        </p:spPr>
        <p:txBody>
          <a:bodyPr>
            <a:normAutofit/>
          </a:bodyPr>
          <a:lstStyle>
            <a:lvl1pPr marL="0" indent="0" algn="ctr">
              <a:buNone/>
              <a:defRPr sz="1800">
                <a:solidFill>
                  <a:schemeClr val="bg1"/>
                </a:solidFill>
              </a:defRPr>
            </a:lvl1pPr>
          </a:lstStyle>
          <a:p>
            <a:pPr lvl="0"/>
            <a:r>
              <a:rPr lang="en-US" dirty="0" smtClean="0"/>
              <a:t>Presenter email address</a:t>
            </a:r>
            <a:endParaRPr lang="en-GB" dirty="0"/>
          </a:p>
        </p:txBody>
      </p:sp>
      <p:sp>
        <p:nvSpPr>
          <p:cNvPr id="10" name="TextBox 9"/>
          <p:cNvSpPr txBox="1"/>
          <p:nvPr/>
        </p:nvSpPr>
        <p:spPr>
          <a:xfrm>
            <a:off x="3109415" y="6289305"/>
            <a:ext cx="5711820" cy="276999"/>
          </a:xfrm>
          <a:prstGeom prst="rect">
            <a:avLst/>
          </a:prstGeom>
          <a:noFill/>
        </p:spPr>
        <p:txBody>
          <a:bodyPr wrap="none" rtlCol="0">
            <a:spAutoFit/>
          </a:bodyPr>
          <a:lstStyle/>
          <a:p>
            <a:pPr algn="ctr"/>
            <a:r>
              <a:rPr lang="en-GB" sz="600" kern="1200" dirty="0" smtClean="0">
                <a:solidFill>
                  <a:schemeClr val="bg1"/>
                </a:solidFill>
                <a:effectLst/>
                <a:latin typeface="+mn-lt"/>
                <a:ea typeface="+mn-ea"/>
                <a:cs typeface="+mn-cs"/>
              </a:rPr>
              <a:t>© GÉANT  on behalf of the AARC project.</a:t>
            </a:r>
          </a:p>
          <a:p>
            <a:pPr algn="ctr"/>
            <a:r>
              <a:rPr lang="en-GB" sz="600" kern="1200" dirty="0" smtClean="0">
                <a:solidFill>
                  <a:schemeClr val="bg1"/>
                </a:solidFill>
                <a:effectLst/>
                <a:latin typeface="+mn-lt"/>
                <a:ea typeface="+mn-ea"/>
                <a:cs typeface="+mn-cs"/>
              </a:rPr>
              <a:t>The work leading to these results has received funding from the European Union’s Horizon 2020 research and innovation programme under Grant Agreement No. 653965 (AARC).</a:t>
            </a:r>
            <a:endParaRPr lang="en-GB" sz="600" dirty="0">
              <a:solidFill>
                <a:schemeClr val="bg1"/>
              </a:solidFill>
            </a:endParaRPr>
          </a:p>
        </p:txBody>
      </p:sp>
      <p:sp>
        <p:nvSpPr>
          <p:cNvPr id="11" name="TextBox 10"/>
          <p:cNvSpPr txBox="1"/>
          <p:nvPr/>
        </p:nvSpPr>
        <p:spPr>
          <a:xfrm>
            <a:off x="5273469" y="5591160"/>
            <a:ext cx="1383712" cy="246221"/>
          </a:xfrm>
          <a:prstGeom prst="rect">
            <a:avLst/>
          </a:prstGeom>
          <a:noFill/>
        </p:spPr>
        <p:txBody>
          <a:bodyPr wrap="none" rtlCol="0">
            <a:spAutoFit/>
          </a:bodyPr>
          <a:lstStyle/>
          <a:p>
            <a:r>
              <a:rPr lang="en-GB" sz="1000" dirty="0" smtClean="0">
                <a:solidFill>
                  <a:schemeClr val="bg1"/>
                </a:solidFill>
              </a:rPr>
              <a:t>https://aarc-project.eu</a:t>
            </a:r>
            <a:endParaRPr lang="en-GB" sz="1000" dirty="0">
              <a:solidFill>
                <a:schemeClr val="bg1"/>
              </a:solidFill>
            </a:endParaRPr>
          </a:p>
        </p:txBody>
      </p:sp>
      <p:pic>
        <p:nvPicPr>
          <p:cNvPr id="2" name="Immagine 1"/>
          <p:cNvPicPr>
            <a:picLocks noChangeAspect="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6602386" y="4982345"/>
            <a:ext cx="724199" cy="495160"/>
          </a:xfrm>
          <a:prstGeom prst="rect">
            <a:avLst/>
          </a:prstGeom>
        </p:spPr>
      </p:pic>
      <p:sp>
        <p:nvSpPr>
          <p:cNvPr id="12" name="Rectangle 3"/>
          <p:cNvSpPr/>
          <p:nvPr userDrawn="1"/>
        </p:nvSpPr>
        <p:spPr>
          <a:xfrm>
            <a:off x="-1" y="2"/>
            <a:ext cx="12192001" cy="6858001"/>
          </a:xfrm>
          <a:prstGeom prst="rect">
            <a:avLst/>
          </a:prstGeom>
          <a:solidFill>
            <a:srgbClr val="003F5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dirty="0"/>
          </a:p>
        </p:txBody>
      </p:sp>
      <p:pic>
        <p:nvPicPr>
          <p:cNvPr id="13" name="Picture 6"/>
          <p:cNvPicPr>
            <a:picLocks noChangeAspect="1"/>
          </p:cNvPicPr>
          <p:nvPr userDrawn="1"/>
        </p:nvPicPr>
        <p:blipFill rotWithShape="1">
          <a:blip r:embed="rId2"/>
          <a:srcRect b="30428"/>
          <a:stretch/>
        </p:blipFill>
        <p:spPr>
          <a:xfrm>
            <a:off x="5217067" y="4837092"/>
            <a:ext cx="1385319" cy="785666"/>
          </a:xfrm>
          <a:prstGeom prst="rect">
            <a:avLst/>
          </a:prstGeom>
        </p:spPr>
      </p:pic>
      <p:pic>
        <p:nvPicPr>
          <p:cNvPr id="14"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48488" y="5966378"/>
            <a:ext cx="433675" cy="294664"/>
          </a:xfrm>
          <a:prstGeom prst="rect">
            <a:avLst/>
          </a:prstGeom>
        </p:spPr>
      </p:pic>
      <p:sp>
        <p:nvSpPr>
          <p:cNvPr id="15" name="TextBox 7"/>
          <p:cNvSpPr txBox="1"/>
          <p:nvPr userDrawn="1"/>
        </p:nvSpPr>
        <p:spPr>
          <a:xfrm>
            <a:off x="4111444" y="2395574"/>
            <a:ext cx="3748975" cy="1446550"/>
          </a:xfrm>
          <a:prstGeom prst="rect">
            <a:avLst/>
          </a:prstGeom>
          <a:noFill/>
        </p:spPr>
        <p:txBody>
          <a:bodyPr wrap="none" rtlCol="0">
            <a:spAutoFit/>
          </a:bodyPr>
          <a:lstStyle/>
          <a:p>
            <a:pPr algn="ctr"/>
            <a:r>
              <a:rPr lang="en-GB" sz="4400" dirty="0" smtClean="0">
                <a:solidFill>
                  <a:schemeClr val="bg1"/>
                </a:solidFill>
              </a:rPr>
              <a:t>Thank you</a:t>
            </a:r>
          </a:p>
          <a:p>
            <a:pPr algn="ctr"/>
            <a:r>
              <a:rPr lang="en-GB" sz="4400" dirty="0" smtClean="0">
                <a:solidFill>
                  <a:srgbClr val="F6791C"/>
                </a:solidFill>
              </a:rPr>
              <a:t>Any</a:t>
            </a:r>
            <a:r>
              <a:rPr lang="en-GB" sz="4400" baseline="0" dirty="0" smtClean="0">
                <a:solidFill>
                  <a:srgbClr val="F6791C"/>
                </a:solidFill>
              </a:rPr>
              <a:t> Questions?</a:t>
            </a:r>
            <a:endParaRPr lang="en-GB" sz="4400" dirty="0">
              <a:solidFill>
                <a:srgbClr val="F6791C"/>
              </a:solidFill>
            </a:endParaRPr>
          </a:p>
        </p:txBody>
      </p:sp>
      <p:pic>
        <p:nvPicPr>
          <p:cNvPr id="16"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56357" y="-50222"/>
            <a:ext cx="4394909" cy="6950557"/>
          </a:xfrm>
          <a:prstGeom prst="rect">
            <a:avLst/>
          </a:prstGeom>
        </p:spPr>
      </p:pic>
      <p:sp>
        <p:nvSpPr>
          <p:cNvPr id="17" name="TextBox 9"/>
          <p:cNvSpPr txBox="1"/>
          <p:nvPr userDrawn="1"/>
        </p:nvSpPr>
        <p:spPr>
          <a:xfrm>
            <a:off x="3109415" y="6289305"/>
            <a:ext cx="5711820" cy="276999"/>
          </a:xfrm>
          <a:prstGeom prst="rect">
            <a:avLst/>
          </a:prstGeom>
          <a:noFill/>
        </p:spPr>
        <p:txBody>
          <a:bodyPr wrap="none" rtlCol="0">
            <a:spAutoFit/>
          </a:bodyPr>
          <a:lstStyle/>
          <a:p>
            <a:pPr algn="ctr"/>
            <a:r>
              <a:rPr lang="en-GB" sz="600" kern="1200" dirty="0" smtClean="0">
                <a:solidFill>
                  <a:schemeClr val="bg1"/>
                </a:solidFill>
                <a:effectLst/>
                <a:latin typeface="+mn-lt"/>
                <a:ea typeface="+mn-ea"/>
                <a:cs typeface="+mn-cs"/>
              </a:rPr>
              <a:t>© GÉANT  on behalf of the AARC project.</a:t>
            </a:r>
          </a:p>
          <a:p>
            <a:pPr algn="ctr"/>
            <a:r>
              <a:rPr lang="en-GB" sz="600" kern="1200" dirty="0" smtClean="0">
                <a:solidFill>
                  <a:schemeClr val="bg1"/>
                </a:solidFill>
                <a:effectLst/>
                <a:latin typeface="+mn-lt"/>
                <a:ea typeface="+mn-ea"/>
                <a:cs typeface="+mn-cs"/>
              </a:rPr>
              <a:t>The work leading to these results has received funding from the European Union’s Horizon 2020 research and innovation programme under Grant Agreement No. 653965 (AARC).</a:t>
            </a:r>
            <a:endParaRPr lang="en-GB" sz="600" dirty="0">
              <a:solidFill>
                <a:schemeClr val="bg1"/>
              </a:solidFill>
            </a:endParaRPr>
          </a:p>
        </p:txBody>
      </p:sp>
      <p:sp>
        <p:nvSpPr>
          <p:cNvPr id="18" name="TextBox 10"/>
          <p:cNvSpPr txBox="1"/>
          <p:nvPr userDrawn="1"/>
        </p:nvSpPr>
        <p:spPr>
          <a:xfrm>
            <a:off x="5273469" y="5591160"/>
            <a:ext cx="1383712" cy="246221"/>
          </a:xfrm>
          <a:prstGeom prst="rect">
            <a:avLst/>
          </a:prstGeom>
          <a:noFill/>
        </p:spPr>
        <p:txBody>
          <a:bodyPr wrap="none" rtlCol="0">
            <a:spAutoFit/>
          </a:bodyPr>
          <a:lstStyle/>
          <a:p>
            <a:r>
              <a:rPr lang="en-GB" sz="1000" dirty="0" smtClean="0">
                <a:solidFill>
                  <a:schemeClr val="bg1"/>
                </a:solidFill>
              </a:rPr>
              <a:t>https://aarc-project.eu</a:t>
            </a:r>
            <a:endParaRPr lang="en-GB" sz="1000" dirty="0">
              <a:solidFill>
                <a:schemeClr val="bg1"/>
              </a:solidFill>
            </a:endParaRPr>
          </a:p>
        </p:txBody>
      </p:sp>
    </p:spTree>
    <p:extLst>
      <p:ext uri="{BB962C8B-B14F-4D97-AF65-F5344CB8AC3E}">
        <p14:creationId xmlns:p14="http://schemas.microsoft.com/office/powerpoint/2010/main" val="2904024607"/>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1" name="Rectangle 20"/>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userDrawn="1"/>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11" hasCustomPrompt="1"/>
          </p:nvPr>
        </p:nvSpPr>
        <p:spPr>
          <a:xfrm>
            <a:off x="1240257" y="3625009"/>
            <a:ext cx="6795911" cy="375289"/>
          </a:xfrm>
        </p:spPr>
        <p:txBody>
          <a:bodyPr>
            <a:normAutofit/>
          </a:bodyPr>
          <a:lstStyle>
            <a:lvl1pPr marL="0" indent="0">
              <a:buNone/>
              <a:defRPr sz="2000" b="1" baseline="0"/>
            </a:lvl1pPr>
          </a:lstStyle>
          <a:p>
            <a:pPr lvl="0"/>
            <a:r>
              <a:rPr lang="en-US" dirty="0" smtClean="0"/>
              <a:t>Presenter</a:t>
            </a:r>
          </a:p>
        </p:txBody>
      </p:sp>
      <p:sp>
        <p:nvSpPr>
          <p:cNvPr id="7" name="Text Placeholder 6"/>
          <p:cNvSpPr>
            <a:spLocks noGrp="1"/>
          </p:cNvSpPr>
          <p:nvPr>
            <p:ph type="body" sz="quarter" idx="12" hasCustomPrompt="1"/>
          </p:nvPr>
        </p:nvSpPr>
        <p:spPr>
          <a:xfrm>
            <a:off x="1240256" y="5484095"/>
            <a:ext cx="6671027" cy="436340"/>
          </a:xfrm>
        </p:spPr>
        <p:txBody>
          <a:bodyPr>
            <a:normAutofit/>
          </a:bodyPr>
          <a:lstStyle>
            <a:lvl1pPr marL="0" indent="0">
              <a:buNone/>
              <a:defRPr sz="1800"/>
            </a:lvl1pPr>
          </a:lstStyle>
          <a:p>
            <a:pPr lvl="0"/>
            <a:r>
              <a:rPr lang="en-US" dirty="0" smtClean="0"/>
              <a:t>Event, Location</a:t>
            </a:r>
            <a:endParaRPr lang="en-GB" dirty="0"/>
          </a:p>
        </p:txBody>
      </p:sp>
      <p:sp>
        <p:nvSpPr>
          <p:cNvPr id="12" name="Text Placeholder 10"/>
          <p:cNvSpPr>
            <a:spLocks noGrp="1"/>
          </p:cNvSpPr>
          <p:nvPr>
            <p:ph type="body" sz="quarter" idx="17" hasCustomPrompt="1"/>
          </p:nvPr>
        </p:nvSpPr>
        <p:spPr>
          <a:xfrm>
            <a:off x="1240257" y="2804346"/>
            <a:ext cx="6683727" cy="503459"/>
          </a:xfrm>
        </p:spPr>
        <p:txBody>
          <a:bodyPr>
            <a:normAutofit/>
          </a:bodyPr>
          <a:lstStyle>
            <a:lvl1pPr marL="0" indent="0">
              <a:buNone/>
              <a:defRPr sz="1950">
                <a:solidFill>
                  <a:srgbClr val="F6791C"/>
                </a:solidFill>
              </a:defRPr>
            </a:lvl1pPr>
          </a:lstStyle>
          <a:p>
            <a:pPr lvl="0"/>
            <a:r>
              <a:rPr lang="en-US" dirty="0" smtClean="0"/>
              <a:t>Subtitle</a:t>
            </a:r>
          </a:p>
        </p:txBody>
      </p:sp>
      <p:sp>
        <p:nvSpPr>
          <p:cNvPr id="11" name="Text Placeholder 10"/>
          <p:cNvSpPr>
            <a:spLocks noGrp="1"/>
          </p:cNvSpPr>
          <p:nvPr>
            <p:ph type="body" sz="quarter" idx="14" hasCustomPrompt="1"/>
          </p:nvPr>
        </p:nvSpPr>
        <p:spPr>
          <a:xfrm>
            <a:off x="1240257" y="2398309"/>
            <a:ext cx="6683727" cy="473242"/>
          </a:xfrm>
        </p:spPr>
        <p:txBody>
          <a:bodyPr>
            <a:noAutofit/>
          </a:bodyPr>
          <a:lstStyle>
            <a:lvl1pPr marL="0" indent="0">
              <a:buNone/>
              <a:defRPr sz="2400" b="1"/>
            </a:lvl1pPr>
          </a:lstStyle>
          <a:p>
            <a:pPr lvl="0"/>
            <a:r>
              <a:rPr lang="en-US" dirty="0" smtClean="0"/>
              <a:t>Title</a:t>
            </a:r>
          </a:p>
        </p:txBody>
      </p:sp>
      <p:sp>
        <p:nvSpPr>
          <p:cNvPr id="13" name="Text Placeholder 6"/>
          <p:cNvSpPr>
            <a:spLocks noGrp="1"/>
          </p:cNvSpPr>
          <p:nvPr>
            <p:ph type="body" sz="quarter" idx="18" hasCustomPrompt="1"/>
          </p:nvPr>
        </p:nvSpPr>
        <p:spPr>
          <a:xfrm>
            <a:off x="1240256" y="5785332"/>
            <a:ext cx="6671027" cy="428319"/>
          </a:xfrm>
        </p:spPr>
        <p:txBody>
          <a:bodyPr>
            <a:normAutofit/>
          </a:bodyPr>
          <a:lstStyle>
            <a:lvl1pPr marL="0" indent="0">
              <a:buNone/>
              <a:defRPr sz="1800"/>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1240257" y="3947187"/>
            <a:ext cx="6795911" cy="347215"/>
          </a:xfrm>
        </p:spPr>
        <p:txBody>
          <a:bodyPr>
            <a:normAutofit/>
          </a:bodyPr>
          <a:lstStyle>
            <a:lvl1pPr marL="0" indent="0">
              <a:buNone/>
              <a:defRPr sz="1800" b="0" baseline="0"/>
            </a:lvl1pPr>
          </a:lstStyle>
          <a:p>
            <a:pPr lvl="0"/>
            <a:r>
              <a:rPr lang="en-US" dirty="0" smtClean="0"/>
              <a:t>Role in Project, AARC (if applicable)</a:t>
            </a:r>
          </a:p>
        </p:txBody>
      </p:sp>
      <p:sp>
        <p:nvSpPr>
          <p:cNvPr id="18" name="Text Placeholder 4"/>
          <p:cNvSpPr>
            <a:spLocks noGrp="1"/>
          </p:cNvSpPr>
          <p:nvPr>
            <p:ph type="body" sz="quarter" idx="20" hasCustomPrompt="1"/>
          </p:nvPr>
        </p:nvSpPr>
        <p:spPr>
          <a:xfrm>
            <a:off x="1240257" y="4249757"/>
            <a:ext cx="8818145" cy="347215"/>
          </a:xfrm>
        </p:spPr>
        <p:txBody>
          <a:bodyPr>
            <a:normAutofit/>
          </a:bodyPr>
          <a:lstStyle>
            <a:lvl1pPr marL="0" indent="0">
              <a:buNone/>
              <a:defRPr sz="1800" b="0" baseline="0"/>
            </a:lvl1pPr>
          </a:lstStyle>
          <a:p>
            <a:pPr lvl="0"/>
            <a:r>
              <a:rPr lang="en-US" dirty="0" smtClean="0"/>
              <a:t>Role in Organisation, Organisation Name (if Applicable)</a:t>
            </a:r>
          </a:p>
        </p:txBody>
      </p:sp>
      <p:sp>
        <p:nvSpPr>
          <p:cNvPr id="4" name="Text Placeholder 3"/>
          <p:cNvSpPr>
            <a:spLocks noGrp="1"/>
          </p:cNvSpPr>
          <p:nvPr>
            <p:ph type="body" sz="quarter" idx="21" hasCustomPrompt="1"/>
          </p:nvPr>
        </p:nvSpPr>
        <p:spPr>
          <a:xfrm>
            <a:off x="1486792" y="4765917"/>
            <a:ext cx="1219200" cy="190399"/>
          </a:xfrm>
        </p:spPr>
        <p:txBody>
          <a:bodyPr>
            <a:normAutofit/>
          </a:bodyPr>
          <a:lstStyle>
            <a:lvl1pPr marL="0" indent="0">
              <a:buNone/>
              <a:defRPr sz="600"/>
            </a:lvl1pPr>
          </a:lstStyle>
          <a:p>
            <a:pPr lvl="0"/>
            <a:r>
              <a:rPr lang="en-US" dirty="0" smtClean="0"/>
              <a:t>Logo (optional)</a:t>
            </a:r>
            <a:endParaRPr lang="en-GB"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6358" y="-42332"/>
            <a:ext cx="4389920" cy="6942667"/>
          </a:xfrm>
          <a:prstGeom prst="rect">
            <a:avLst/>
          </a:prstGeom>
        </p:spPr>
      </p:pic>
      <p:pic>
        <p:nvPicPr>
          <p:cNvPr id="22" name="Pictur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7682" y="480622"/>
            <a:ext cx="1482776" cy="1339714"/>
          </a:xfrm>
          <a:prstGeom prst="rect">
            <a:avLst/>
          </a:prstGeom>
        </p:spPr>
      </p:pic>
      <p:sp>
        <p:nvSpPr>
          <p:cNvPr id="23" name="TextBox 22"/>
          <p:cNvSpPr txBox="1"/>
          <p:nvPr userDrawn="1"/>
        </p:nvSpPr>
        <p:spPr>
          <a:xfrm>
            <a:off x="2818932" y="927797"/>
            <a:ext cx="5918159" cy="353943"/>
          </a:xfrm>
          <a:prstGeom prst="rect">
            <a:avLst/>
          </a:prstGeom>
          <a:noFill/>
        </p:spPr>
        <p:txBody>
          <a:bodyPr wrap="none" rtlCol="0">
            <a:spAutoFit/>
          </a:bodyPr>
          <a:lstStyle/>
          <a:p>
            <a:r>
              <a:rPr lang="en-GB" sz="1700" dirty="0" smtClean="0">
                <a:solidFill>
                  <a:srgbClr val="003F5E"/>
                </a:solidFill>
              </a:rPr>
              <a:t>Authentication and Authorisation for Research and Collaboration</a:t>
            </a:r>
            <a:endParaRPr lang="en-GB" sz="1700" dirty="0">
              <a:solidFill>
                <a:srgbClr val="003F5E"/>
              </a:solidFill>
            </a:endParaRPr>
          </a:p>
        </p:txBody>
      </p:sp>
    </p:spTree>
    <p:extLst>
      <p:ext uri="{BB962C8B-B14F-4D97-AF65-F5344CB8AC3E}">
        <p14:creationId xmlns:p14="http://schemas.microsoft.com/office/powerpoint/2010/main" val="359262419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5625"/>
            <a:ext cx="5562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892034166"/>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2603" y="1681163"/>
            <a:ext cx="5514975"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82601" y="2489204"/>
            <a:ext cx="5553075"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313675041"/>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44501" y="1524003"/>
            <a:ext cx="7864123" cy="4652963"/>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userDrawn="1"/>
        </p:nvCxnSpPr>
        <p:spPr>
          <a:xfrm>
            <a:off x="8319911"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8602125" y="1532467"/>
            <a:ext cx="3" cy="468206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663268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51180198"/>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userDrawn="1"/>
        </p:nvSpPr>
        <p:spPr>
          <a:xfrm>
            <a:off x="0" y="1676400"/>
            <a:ext cx="12192000" cy="2165684"/>
          </a:xfrm>
          <a:prstGeom prst="rect">
            <a:avLst/>
          </a:prstGeom>
          <a:solidFill>
            <a:srgbClr val="013F5E"/>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470572" y="4083050"/>
            <a:ext cx="11208083" cy="21813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848857384"/>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6" name="Rectangle 5"/>
          <p:cNvSpPr/>
          <p:nvPr userDrawn="1"/>
        </p:nvSpPr>
        <p:spPr>
          <a:xfrm>
            <a:off x="0" y="3858126"/>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448287" y="1524586"/>
            <a:ext cx="11315924" cy="210093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601742622"/>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651518"/>
            <a:ext cx="6172200" cy="4209532"/>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57202" y="1642188"/>
            <a:ext cx="4314825" cy="42268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429068957"/>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1716837"/>
            <a:ext cx="6172200" cy="414421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GB"/>
          </a:p>
        </p:txBody>
      </p:sp>
      <p:sp>
        <p:nvSpPr>
          <p:cNvPr id="4" name="Text Placeholder 3"/>
          <p:cNvSpPr>
            <a:spLocks noGrp="1"/>
          </p:cNvSpPr>
          <p:nvPr>
            <p:ph type="body" sz="half" idx="2"/>
          </p:nvPr>
        </p:nvSpPr>
        <p:spPr>
          <a:xfrm>
            <a:off x="457202" y="1716837"/>
            <a:ext cx="4314825" cy="415215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862668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2603" y="1681163"/>
            <a:ext cx="5514975"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82601" y="2489204"/>
            <a:ext cx="5553075"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2" name="TextBox 1"/>
          <p:cNvSpPr txBox="1"/>
          <p:nvPr userDrawn="1"/>
        </p:nvSpPr>
        <p:spPr>
          <a:xfrm>
            <a:off x="652382" y="304802"/>
            <a:ext cx="3601692" cy="646331"/>
          </a:xfrm>
          <a:prstGeom prst="rect">
            <a:avLst/>
          </a:prstGeom>
          <a:noFill/>
        </p:spPr>
        <p:txBody>
          <a:bodyPr wrap="none"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F57A1E"/>
                </a:solidFill>
              </a:rPr>
              <a:t>A Guide to Using the AARC Template</a:t>
            </a:r>
            <a:endParaRPr lang="en-GB" sz="1800" dirty="0">
              <a:solidFill>
                <a:srgbClr val="F57A1E"/>
              </a:solidFill>
            </a:endParaRPr>
          </a:p>
        </p:txBody>
      </p:sp>
      <p:sp>
        <p:nvSpPr>
          <p:cNvPr id="4" name="TextBox 3"/>
          <p:cNvSpPr txBox="1"/>
          <p:nvPr userDrawn="1"/>
        </p:nvSpPr>
        <p:spPr>
          <a:xfrm>
            <a:off x="780366" y="2025770"/>
            <a:ext cx="10149657" cy="2862322"/>
          </a:xfrm>
          <a:prstGeom prst="rect">
            <a:avLst/>
          </a:prstGeom>
          <a:noFill/>
        </p:spPr>
        <p:txBody>
          <a:bodyPr wrap="square" rtlCol="0">
            <a:spAutoFit/>
          </a:bodyPr>
          <a:lstStyle/>
          <a:p>
            <a:pPr marL="214313" indent="-214313">
              <a:buFont typeface="Arial" panose="020B0604020202020204" pitchFamily="34" charset="0"/>
              <a:buChar char="•"/>
            </a:pPr>
            <a:r>
              <a:rPr lang="en-GB" sz="1800" dirty="0" smtClean="0">
                <a:solidFill>
                  <a:srgbClr val="003F5D"/>
                </a:solidFill>
              </a:rPr>
              <a:t>This template is to</a:t>
            </a:r>
            <a:r>
              <a:rPr lang="en-GB" sz="1800" baseline="0" dirty="0" smtClean="0">
                <a:solidFill>
                  <a:srgbClr val="003F5D"/>
                </a:solidFill>
              </a:rPr>
              <a:t> present information on behalf of the AARC Project</a:t>
            </a:r>
          </a:p>
          <a:p>
            <a:pPr marL="214313" indent="-214313">
              <a:buFont typeface="Arial" panose="020B0604020202020204" pitchFamily="34" charset="0"/>
              <a:buChar char="•"/>
            </a:pPr>
            <a:r>
              <a:rPr lang="en-GB" sz="1800" baseline="0" dirty="0" smtClean="0">
                <a:solidFill>
                  <a:srgbClr val="003F5D"/>
                </a:solidFill>
              </a:rPr>
              <a:t>Font is Calibri and will auto-size. Avoid using a font size less than 18pt.  Main font colour is Teal, </a:t>
            </a:r>
            <a:r>
              <a:rPr lang="en-GB" sz="1800" baseline="0" dirty="0" smtClean="0">
                <a:solidFill>
                  <a:srgbClr val="F57B20"/>
                </a:solidFill>
              </a:rPr>
              <a:t>highlight colour is Orange and should be used sparingly.</a:t>
            </a:r>
            <a:r>
              <a:rPr lang="en-GB" sz="1800" baseline="0" dirty="0" smtClean="0">
                <a:solidFill>
                  <a:srgbClr val="ED1556"/>
                </a:solidFill>
              </a:rPr>
              <a:t> </a:t>
            </a:r>
            <a:r>
              <a:rPr lang="en-GB" sz="1800" baseline="0" dirty="0" smtClean="0">
                <a:solidFill>
                  <a:srgbClr val="003F5D"/>
                </a:solidFill>
              </a:rPr>
              <a:t>If the colours are not shown in PowerPoint use the colour picker to select the correct colour from the logo or these samples</a:t>
            </a:r>
            <a:endParaRPr lang="en-GB" sz="1800" baseline="0" dirty="0" smtClean="0">
              <a:solidFill>
                <a:srgbClr val="ED1556"/>
              </a:solidFill>
            </a:endParaRPr>
          </a:p>
          <a:p>
            <a:pPr marL="214313" indent="-214313">
              <a:buFont typeface="Arial" panose="020B0604020202020204" pitchFamily="34" charset="0"/>
              <a:buChar char="•"/>
            </a:pPr>
            <a:endParaRPr lang="en-GB" sz="1800" baseline="0" dirty="0" smtClean="0">
              <a:solidFill>
                <a:srgbClr val="ED1556"/>
              </a:solidFill>
            </a:endParaRPr>
          </a:p>
          <a:p>
            <a:pPr marL="214313" indent="-214313">
              <a:buFont typeface="Arial" panose="020B0604020202020204" pitchFamily="34" charset="0"/>
              <a:buChar char="•"/>
            </a:pPr>
            <a:r>
              <a:rPr lang="en-GB" sz="1800" baseline="0" dirty="0" smtClean="0">
                <a:solidFill>
                  <a:srgbClr val="003F5D"/>
                </a:solidFill>
              </a:rPr>
              <a:t>The title slide has space for the speaker’s own organisation logo which should be no larger than the main AARC logo </a:t>
            </a:r>
          </a:p>
          <a:p>
            <a:pPr marL="214313" indent="-214313">
              <a:buFont typeface="Arial" panose="020B0604020202020204" pitchFamily="34" charset="0"/>
              <a:buChar char="•"/>
            </a:pPr>
            <a:endParaRPr lang="en-GB" sz="1800" baseline="0" dirty="0" smtClean="0">
              <a:solidFill>
                <a:srgbClr val="003F5D"/>
              </a:solidFill>
            </a:endParaRPr>
          </a:p>
          <a:p>
            <a:pPr marL="214313" indent="-214313">
              <a:buFont typeface="Arial" panose="020B0604020202020204" pitchFamily="34" charset="0"/>
              <a:buChar char="•"/>
            </a:pPr>
            <a:r>
              <a:rPr lang="en-GB" sz="1800" baseline="0" dirty="0" smtClean="0">
                <a:solidFill>
                  <a:srgbClr val="003F5D"/>
                </a:solidFill>
              </a:rPr>
              <a:t>The end slide includes EU logo, copyright, and funding statement and must be included in any slide packs distributed or printed.</a:t>
            </a:r>
          </a:p>
        </p:txBody>
      </p:sp>
      <p:sp>
        <p:nvSpPr>
          <p:cNvPr id="5" name="Oval 4"/>
          <p:cNvSpPr/>
          <p:nvPr userDrawn="1"/>
        </p:nvSpPr>
        <p:spPr>
          <a:xfrm>
            <a:off x="10890209" y="5560973"/>
            <a:ext cx="727243" cy="529390"/>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 name="Oval 8"/>
          <p:cNvSpPr/>
          <p:nvPr userDrawn="1"/>
        </p:nvSpPr>
        <p:spPr>
          <a:xfrm>
            <a:off x="9884901" y="5560973"/>
            <a:ext cx="727243" cy="529390"/>
          </a:xfrm>
          <a:prstGeom prst="ellipse">
            <a:avLst/>
          </a:prstGeom>
          <a:solidFill>
            <a:srgbClr val="F6791C"/>
          </a:solidFill>
          <a:ln>
            <a:solidFill>
              <a:srgbClr val="F679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1366499636"/>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losing Slide (Must be included)">
    <p:spTree>
      <p:nvGrpSpPr>
        <p:cNvPr id="1" name=""/>
        <p:cNvGrpSpPr/>
        <p:nvPr/>
      </p:nvGrpSpPr>
      <p:grpSpPr>
        <a:xfrm>
          <a:off x="0" y="0"/>
          <a:ext cx="0" cy="0"/>
          <a:chOff x="0" y="0"/>
          <a:chExt cx="0" cy="0"/>
        </a:xfrm>
      </p:grpSpPr>
      <p:sp>
        <p:nvSpPr>
          <p:cNvPr id="4" name="Rectangle 3"/>
          <p:cNvSpPr/>
          <p:nvPr userDrawn="1"/>
        </p:nvSpPr>
        <p:spPr>
          <a:xfrm>
            <a:off x="-1" y="2"/>
            <a:ext cx="12192001" cy="6858001"/>
          </a:xfrm>
          <a:prstGeom prst="rect">
            <a:avLst/>
          </a:prstGeom>
          <a:solidFill>
            <a:srgbClr val="003F5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dirty="0"/>
          </a:p>
        </p:txBody>
      </p:sp>
      <p:pic>
        <p:nvPicPr>
          <p:cNvPr id="7" name="Picture 6"/>
          <p:cNvPicPr>
            <a:picLocks noChangeAspect="1"/>
          </p:cNvPicPr>
          <p:nvPr userDrawn="1"/>
        </p:nvPicPr>
        <p:blipFill rotWithShape="1">
          <a:blip r:embed="rId2"/>
          <a:srcRect b="30428"/>
          <a:stretch/>
        </p:blipFill>
        <p:spPr>
          <a:xfrm>
            <a:off x="5217067" y="4837092"/>
            <a:ext cx="1385319" cy="785666"/>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48488" y="5966378"/>
            <a:ext cx="433675" cy="294664"/>
          </a:xfrm>
          <a:prstGeom prst="rect">
            <a:avLst/>
          </a:prstGeom>
        </p:spPr>
      </p:pic>
      <p:sp>
        <p:nvSpPr>
          <p:cNvPr id="8" name="TextBox 7"/>
          <p:cNvSpPr txBox="1"/>
          <p:nvPr userDrawn="1"/>
        </p:nvSpPr>
        <p:spPr>
          <a:xfrm>
            <a:off x="4111444" y="2395574"/>
            <a:ext cx="3748975" cy="1446550"/>
          </a:xfrm>
          <a:prstGeom prst="rect">
            <a:avLst/>
          </a:prstGeom>
          <a:noFill/>
        </p:spPr>
        <p:txBody>
          <a:bodyPr wrap="none" rtlCol="0">
            <a:spAutoFit/>
          </a:bodyPr>
          <a:lstStyle/>
          <a:p>
            <a:pPr algn="ctr"/>
            <a:r>
              <a:rPr lang="en-GB" sz="4400" dirty="0" smtClean="0">
                <a:solidFill>
                  <a:schemeClr val="bg1"/>
                </a:solidFill>
              </a:rPr>
              <a:t>Thank you</a:t>
            </a:r>
          </a:p>
          <a:p>
            <a:pPr algn="ctr"/>
            <a:r>
              <a:rPr lang="en-GB" sz="4400" dirty="0" smtClean="0">
                <a:solidFill>
                  <a:srgbClr val="F6791C"/>
                </a:solidFill>
              </a:rPr>
              <a:t>Any</a:t>
            </a:r>
            <a:r>
              <a:rPr lang="en-GB" sz="4400" baseline="0" dirty="0" smtClean="0">
                <a:solidFill>
                  <a:srgbClr val="F6791C"/>
                </a:solidFill>
              </a:rPr>
              <a:t> Questions?</a:t>
            </a:r>
            <a:endParaRPr lang="en-GB" sz="4400" dirty="0">
              <a:solidFill>
                <a:srgbClr val="F6791C"/>
              </a:solidFill>
            </a:endParaRPr>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56357" y="-50222"/>
            <a:ext cx="4394909" cy="6950557"/>
          </a:xfrm>
          <a:prstGeom prst="rect">
            <a:avLst/>
          </a:prstGeom>
        </p:spPr>
      </p:pic>
      <p:sp>
        <p:nvSpPr>
          <p:cNvPr id="25" name="Content Placeholder 24"/>
          <p:cNvSpPr>
            <a:spLocks noGrp="1"/>
          </p:cNvSpPr>
          <p:nvPr>
            <p:ph sz="quarter" idx="11" hasCustomPrompt="1"/>
          </p:nvPr>
        </p:nvSpPr>
        <p:spPr>
          <a:xfrm>
            <a:off x="3742560" y="4105726"/>
            <a:ext cx="4445529" cy="373710"/>
          </a:xfrm>
        </p:spPr>
        <p:txBody>
          <a:bodyPr>
            <a:normAutofit/>
          </a:bodyPr>
          <a:lstStyle>
            <a:lvl1pPr marL="0" indent="0" algn="ctr">
              <a:buNone/>
              <a:defRPr sz="1800">
                <a:solidFill>
                  <a:schemeClr val="bg1"/>
                </a:solidFill>
              </a:defRPr>
            </a:lvl1pPr>
          </a:lstStyle>
          <a:p>
            <a:pPr lvl="0"/>
            <a:r>
              <a:rPr lang="en-US" dirty="0" smtClean="0"/>
              <a:t>Presenter email address</a:t>
            </a:r>
            <a:endParaRPr lang="en-GB" dirty="0"/>
          </a:p>
        </p:txBody>
      </p:sp>
      <p:sp>
        <p:nvSpPr>
          <p:cNvPr id="10" name="TextBox 9"/>
          <p:cNvSpPr txBox="1"/>
          <p:nvPr userDrawn="1"/>
        </p:nvSpPr>
        <p:spPr>
          <a:xfrm>
            <a:off x="3109415" y="6289305"/>
            <a:ext cx="5711820" cy="276999"/>
          </a:xfrm>
          <a:prstGeom prst="rect">
            <a:avLst/>
          </a:prstGeom>
          <a:noFill/>
        </p:spPr>
        <p:txBody>
          <a:bodyPr wrap="none" rtlCol="0">
            <a:spAutoFit/>
          </a:bodyPr>
          <a:lstStyle/>
          <a:p>
            <a:pPr algn="ctr"/>
            <a:r>
              <a:rPr lang="en-GB" sz="600" kern="1200" dirty="0" smtClean="0">
                <a:solidFill>
                  <a:schemeClr val="bg1"/>
                </a:solidFill>
                <a:effectLst/>
                <a:latin typeface="+mn-lt"/>
                <a:ea typeface="+mn-ea"/>
                <a:cs typeface="+mn-cs"/>
              </a:rPr>
              <a:t>© GÉANT  on behalf of the AARC project.</a:t>
            </a:r>
          </a:p>
          <a:p>
            <a:pPr algn="ctr"/>
            <a:r>
              <a:rPr lang="en-GB" sz="600" kern="1200" dirty="0" smtClean="0">
                <a:solidFill>
                  <a:schemeClr val="bg1"/>
                </a:solidFill>
                <a:effectLst/>
                <a:latin typeface="+mn-lt"/>
                <a:ea typeface="+mn-ea"/>
                <a:cs typeface="+mn-cs"/>
              </a:rPr>
              <a:t>The work leading to these results has received funding from the European Union’s Horizon 2020 research and innovation programme under Grant Agreement No. 653965 (AARC).</a:t>
            </a:r>
            <a:endParaRPr lang="en-GB" sz="600" dirty="0">
              <a:solidFill>
                <a:schemeClr val="bg1"/>
              </a:solidFill>
            </a:endParaRPr>
          </a:p>
        </p:txBody>
      </p:sp>
      <p:sp>
        <p:nvSpPr>
          <p:cNvPr id="11" name="TextBox 10"/>
          <p:cNvSpPr txBox="1"/>
          <p:nvPr userDrawn="1"/>
        </p:nvSpPr>
        <p:spPr>
          <a:xfrm>
            <a:off x="5273469" y="5591160"/>
            <a:ext cx="1383712" cy="246221"/>
          </a:xfrm>
          <a:prstGeom prst="rect">
            <a:avLst/>
          </a:prstGeom>
          <a:noFill/>
        </p:spPr>
        <p:txBody>
          <a:bodyPr wrap="none" rtlCol="0">
            <a:spAutoFit/>
          </a:bodyPr>
          <a:lstStyle/>
          <a:p>
            <a:r>
              <a:rPr lang="en-GB" sz="1000" dirty="0" smtClean="0">
                <a:solidFill>
                  <a:schemeClr val="bg1"/>
                </a:solidFill>
              </a:rPr>
              <a:t>https://aarc-project.eu</a:t>
            </a:r>
            <a:endParaRPr lang="en-GB" sz="1000" dirty="0">
              <a:solidFill>
                <a:schemeClr val="bg1"/>
              </a:solidFill>
            </a:endParaRPr>
          </a:p>
        </p:txBody>
      </p:sp>
    </p:spTree>
    <p:extLst>
      <p:ext uri="{BB962C8B-B14F-4D97-AF65-F5344CB8AC3E}">
        <p14:creationId xmlns:p14="http://schemas.microsoft.com/office/powerpoint/2010/main" val="189296319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44501" y="1524003"/>
            <a:ext cx="7864123" cy="4652963"/>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userDrawn="1"/>
        </p:nvCxnSpPr>
        <p:spPr>
          <a:xfrm>
            <a:off x="8319911"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8602125" y="1532467"/>
            <a:ext cx="3" cy="468206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userDrawn="1"/>
        </p:nvSpPr>
        <p:spPr>
          <a:xfrm>
            <a:off x="0" y="1676400"/>
            <a:ext cx="12192000" cy="2165684"/>
          </a:xfrm>
          <a:prstGeom prst="rect">
            <a:avLst/>
          </a:prstGeom>
          <a:solidFill>
            <a:srgbClr val="013F5E"/>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470572" y="4083050"/>
            <a:ext cx="11208083" cy="21813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47250527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6" name="Rectangle 5"/>
          <p:cNvSpPr/>
          <p:nvPr userDrawn="1"/>
        </p:nvSpPr>
        <p:spPr>
          <a:xfrm>
            <a:off x="0" y="3858126"/>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448287" y="1524586"/>
            <a:ext cx="11315924" cy="210093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725218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651518"/>
            <a:ext cx="6172200" cy="4209532"/>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57202" y="1642188"/>
            <a:ext cx="4314825" cy="42268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2.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6.xml"/><Relationship Id="rId20" Type="http://schemas.openxmlformats.org/officeDocument/2006/relationships/slideLayout" Target="../slideLayouts/slideLayout37.xml"/><Relationship Id="rId21" Type="http://schemas.openxmlformats.org/officeDocument/2006/relationships/slideLayout" Target="../slideLayouts/slideLayout38.xml"/><Relationship Id="rId22" Type="http://schemas.openxmlformats.org/officeDocument/2006/relationships/slideLayout" Target="../slideLayouts/slideLayout39.xml"/><Relationship Id="rId23" Type="http://schemas.openxmlformats.org/officeDocument/2006/relationships/slideLayout" Target="../slideLayouts/slideLayout40.xml"/><Relationship Id="rId24" Type="http://schemas.openxmlformats.org/officeDocument/2006/relationships/slideLayout" Target="../slideLayouts/slideLayout41.xml"/><Relationship Id="rId25" Type="http://schemas.openxmlformats.org/officeDocument/2006/relationships/theme" Target="../theme/theme2.xml"/><Relationship Id="rId26" Type="http://schemas.openxmlformats.org/officeDocument/2006/relationships/image" Target="../media/image1.png"/><Relationship Id="rId27" Type="http://schemas.openxmlformats.org/officeDocument/2006/relationships/image" Target="../media/image2.png"/><Relationship Id="rId10" Type="http://schemas.openxmlformats.org/officeDocument/2006/relationships/slideLayout" Target="../slideLayouts/slideLayout27.xml"/><Relationship Id="rId11" Type="http://schemas.openxmlformats.org/officeDocument/2006/relationships/slideLayout" Target="../slideLayouts/slideLayout28.xml"/><Relationship Id="rId12" Type="http://schemas.openxmlformats.org/officeDocument/2006/relationships/slideLayout" Target="../slideLayouts/slideLayout29.xml"/><Relationship Id="rId13" Type="http://schemas.openxmlformats.org/officeDocument/2006/relationships/slideLayout" Target="../slideLayouts/slideLayout30.xml"/><Relationship Id="rId14" Type="http://schemas.openxmlformats.org/officeDocument/2006/relationships/slideLayout" Target="../slideLayouts/slideLayout31.xml"/><Relationship Id="rId15" Type="http://schemas.openxmlformats.org/officeDocument/2006/relationships/slideLayout" Target="../slideLayouts/slideLayout32.xml"/><Relationship Id="rId16" Type="http://schemas.openxmlformats.org/officeDocument/2006/relationships/slideLayout" Target="../slideLayouts/slideLayout33.xml"/><Relationship Id="rId17" Type="http://schemas.openxmlformats.org/officeDocument/2006/relationships/slideLayout" Target="../slideLayouts/slideLayout34.xml"/><Relationship Id="rId18" Type="http://schemas.openxmlformats.org/officeDocument/2006/relationships/slideLayout" Target="../slideLayouts/slideLayout35.xml"/><Relationship Id="rId19" Type="http://schemas.openxmlformats.org/officeDocument/2006/relationships/slideLayout" Target="../slideLayouts/slideLayout36.xml"/><Relationship Id="rId1" Type="http://schemas.openxmlformats.org/officeDocument/2006/relationships/slideLayout" Target="../slideLayouts/slideLayout18.xml"/><Relationship Id="rId2" Type="http://schemas.openxmlformats.org/officeDocument/2006/relationships/slideLayout" Target="../slideLayouts/slideLayout19.xml"/><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slideLayout" Target="../slideLayouts/slideLayout24.xml"/><Relationship Id="rId8"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6935" y="203200"/>
            <a:ext cx="9040688" cy="927768"/>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444502" y="1439333"/>
            <a:ext cx="10909300" cy="473763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11061812" y="6406019"/>
            <a:ext cx="741021" cy="274873"/>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userDrawn="1"/>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https://aarc-project.eu</a:t>
            </a:r>
            <a:endParaRPr lang="en-GB" sz="750" dirty="0">
              <a:solidFill>
                <a:srgbClr val="003F5E"/>
              </a:solidFill>
            </a:endParaRPr>
          </a:p>
        </p:txBody>
      </p:sp>
      <p:cxnSp>
        <p:nvCxnSpPr>
          <p:cNvPr id="8" name="Straight Connector 7"/>
          <p:cNvCxnSpPr/>
          <p:nvPr userDrawn="1"/>
        </p:nvCxnSpPr>
        <p:spPr>
          <a:xfrm flipH="1">
            <a:off x="444503" y="1224327"/>
            <a:ext cx="10274297" cy="2887"/>
          </a:xfrm>
          <a:prstGeom prst="line">
            <a:avLst/>
          </a:prstGeom>
          <a:ln w="12700">
            <a:solidFill>
              <a:srgbClr val="003959"/>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0658149" y="143931"/>
            <a:ext cx="1144684" cy="1034242"/>
          </a:xfrm>
          <a:prstGeom prst="rect">
            <a:avLst/>
          </a:prstGeom>
        </p:spPr>
      </p:pic>
      <p:pic>
        <p:nvPicPr>
          <p:cNvPr id="22" name="Picture 21"/>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2" r:id="rId12"/>
    <p:sldLayoutId id="2147483664" r:id="rId13"/>
    <p:sldLayoutId id="2147483709" r:id="rId14"/>
    <p:sldLayoutId id="2147483710" r:id="rId15"/>
    <p:sldLayoutId id="2147483711" r:id="rId16"/>
    <p:sldLayoutId id="2147483712" r:id="rId17"/>
  </p:sldLayoutIdLst>
  <p:timing>
    <p:tnLst>
      <p:par>
        <p:cTn id="1" dur="indefinite" restart="never" nodeType="tmRoot"/>
      </p:par>
    </p:tnLst>
  </p:timing>
  <p:hf hdr="0" dt="0"/>
  <p:txStyles>
    <p:titleStyle>
      <a:lvl1pPr algn="l" defTabSz="6858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6935" y="203200"/>
            <a:ext cx="9040688" cy="927768"/>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444502" y="1439333"/>
            <a:ext cx="10909300" cy="4737633"/>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dirty="0"/>
          </a:p>
        </p:txBody>
      </p:sp>
      <p:sp>
        <p:nvSpPr>
          <p:cNvPr id="6" name="Slide Number Placeholder 5"/>
          <p:cNvSpPr>
            <a:spLocks noGrp="1"/>
          </p:cNvSpPr>
          <p:nvPr>
            <p:ph type="sldNum" sz="quarter" idx="4"/>
          </p:nvPr>
        </p:nvSpPr>
        <p:spPr>
          <a:xfrm>
            <a:off x="11061812" y="6406019"/>
            <a:ext cx="741021" cy="274873"/>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https://aarc-project.eu</a:t>
            </a:r>
            <a:endParaRPr lang="en-GB" sz="750" dirty="0">
              <a:solidFill>
                <a:srgbClr val="003F5E"/>
              </a:solidFill>
            </a:endParaRPr>
          </a:p>
        </p:txBody>
      </p:sp>
      <p:cxnSp>
        <p:nvCxnSpPr>
          <p:cNvPr id="8" name="Straight Connector 7"/>
          <p:cNvCxnSpPr/>
          <p:nvPr/>
        </p:nvCxnSpPr>
        <p:spPr>
          <a:xfrm flipH="1">
            <a:off x="444503" y="1224327"/>
            <a:ext cx="10274297" cy="2887"/>
          </a:xfrm>
          <a:prstGeom prst="line">
            <a:avLst/>
          </a:prstGeom>
          <a:ln w="12700">
            <a:solidFill>
              <a:srgbClr val="003959"/>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10658149" y="143931"/>
            <a:ext cx="1144684" cy="1034242"/>
          </a:xfrm>
          <a:prstGeom prst="rect">
            <a:avLst/>
          </a:prstGeom>
        </p:spPr>
      </p:pic>
      <p:pic>
        <p:nvPicPr>
          <p:cNvPr id="22" name="Picture 21"/>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cxnSp>
        <p:nvCxnSpPr>
          <p:cNvPr id="15" name="Straight Connector 12"/>
          <p:cNvCxnSpPr/>
          <p:nvPr userDrawn="1"/>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16" name="TextBox 4"/>
          <p:cNvSpPr txBox="1"/>
          <p:nvPr userDrawn="1"/>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https://aarc-project.eu</a:t>
            </a:r>
            <a:endParaRPr lang="en-GB" sz="750" dirty="0">
              <a:solidFill>
                <a:srgbClr val="003F5E"/>
              </a:solidFill>
            </a:endParaRPr>
          </a:p>
        </p:txBody>
      </p:sp>
      <p:cxnSp>
        <p:nvCxnSpPr>
          <p:cNvPr id="17" name="Straight Connector 7"/>
          <p:cNvCxnSpPr/>
          <p:nvPr userDrawn="1"/>
        </p:nvCxnSpPr>
        <p:spPr>
          <a:xfrm flipH="1">
            <a:off x="444503" y="1224327"/>
            <a:ext cx="10274297" cy="2887"/>
          </a:xfrm>
          <a:prstGeom prst="line">
            <a:avLst/>
          </a:prstGeom>
          <a:ln w="12700">
            <a:solidFill>
              <a:srgbClr val="003959"/>
            </a:solidFill>
          </a:ln>
        </p:spPr>
        <p:style>
          <a:lnRef idx="1">
            <a:schemeClr val="accent1"/>
          </a:lnRef>
          <a:fillRef idx="0">
            <a:schemeClr val="accent1"/>
          </a:fillRef>
          <a:effectRef idx="0">
            <a:schemeClr val="accent1"/>
          </a:effectRef>
          <a:fontRef idx="minor">
            <a:schemeClr val="tx1"/>
          </a:fontRef>
        </p:style>
      </p:cxnSp>
      <p:pic>
        <p:nvPicPr>
          <p:cNvPr id="18" name="Picture 20"/>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10658149" y="143931"/>
            <a:ext cx="1144684" cy="1034242"/>
          </a:xfrm>
          <a:prstGeom prst="rect">
            <a:avLst/>
          </a:prstGeom>
        </p:spPr>
      </p:pic>
      <p:pic>
        <p:nvPicPr>
          <p:cNvPr id="19" name="Picture 21"/>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spTree>
    <p:extLst>
      <p:ext uri="{BB962C8B-B14F-4D97-AF65-F5344CB8AC3E}">
        <p14:creationId xmlns:p14="http://schemas.microsoft.com/office/powerpoint/2010/main" val="398113481"/>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8" r:id="rId15"/>
    <p:sldLayoutId id="2147483699" r:id="rId16"/>
    <p:sldLayoutId id="2147483700" r:id="rId17"/>
    <p:sldLayoutId id="2147483701" r:id="rId18"/>
    <p:sldLayoutId id="2147483702" r:id="rId19"/>
    <p:sldLayoutId id="2147483703" r:id="rId20"/>
    <p:sldLayoutId id="2147483704" r:id="rId21"/>
    <p:sldLayoutId id="2147483705" r:id="rId22"/>
    <p:sldLayoutId id="2147483706" r:id="rId23"/>
    <p:sldLayoutId id="2147483707" r:id="rId24"/>
  </p:sldLayoutIdLst>
  <p:timing>
    <p:tnLst>
      <p:par>
        <p:cTn id="1" dur="indefinite" restart="never" nodeType="tmRoot"/>
      </p:par>
    </p:tnLst>
  </p:timing>
  <p:hf hdr="0" dt="0"/>
  <p:txStyles>
    <p:titleStyle>
      <a:lvl1pPr algn="l" defTabSz="6858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4.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59.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60.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4.xml"/><Relationship Id="rId3" Type="http://schemas.openxmlformats.org/officeDocument/2006/relationships/image" Target="../media/image50.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5.xml"/><Relationship Id="rId3" Type="http://schemas.openxmlformats.org/officeDocument/2006/relationships/image" Target="../media/image61.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3" Type="http://schemas.openxmlformats.org/officeDocument/2006/relationships/hyperlink" Target="https://technical.edugain.org/eccs/" TargetMode="External"/><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13.xml"/><Relationship Id="rId2" Type="http://schemas.openxmlformats.org/officeDocument/2006/relationships/diagramData" Target="../diagrams/data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heartbleed.com/"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ssllabs.com/ssltest/" TargetMode="External"/><Relationship Id="rId4" Type="http://schemas.openxmlformats.org/officeDocument/2006/relationships/hyperlink" Target="https://goo.gl/6prNMg" TargetMode="External"/><Relationship Id="rId5" Type="http://schemas.openxmlformats.org/officeDocument/2006/relationships/hyperlink" Target="https://goo.gl/5Oi8Hq"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13.xml"/><Relationship Id="rId2" Type="http://schemas.openxmlformats.org/officeDocument/2006/relationships/diagramData" Target="../diagrams/data5.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emf"/></Relationships>
</file>

<file path=ppt/slides/_rels/slide20.xml.rels><?xml version="1.0" encoding="UTF-8" standalone="yes"?>
<Relationships xmlns="http://schemas.openxmlformats.org/package/2006/relationships"><Relationship Id="rId3" Type="http://schemas.openxmlformats.org/officeDocument/2006/relationships/hyperlink" Target="https://technical.edugain.org/status" TargetMode="External"/><Relationship Id="rId4" Type="http://schemas.openxmlformats.org/officeDocument/2006/relationships/hyperlink" Target="https://technical.edugain.org/entities" TargetMode="Externa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g"/><Relationship Id="rId4" Type="http://schemas.openxmlformats.org/officeDocument/2006/relationships/image" Target="../media/image20.png"/><Relationship Id="rId5" Type="http://schemas.openxmlformats.org/officeDocument/2006/relationships/image" Target="../media/image21.jp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2.xml.rels><?xml version="1.0" encoding="UTF-8" standalone="yes"?>
<Relationships xmlns="http://schemas.openxmlformats.org/package/2006/relationships"><Relationship Id="rId11" Type="http://schemas.openxmlformats.org/officeDocument/2006/relationships/image" Target="../media/image23.png"/><Relationship Id="rId12" Type="http://schemas.openxmlformats.org/officeDocument/2006/relationships/image" Target="../media/image24.gif"/><Relationship Id="rId13" Type="http://schemas.openxmlformats.org/officeDocument/2006/relationships/image" Target="../media/image25.jpeg"/><Relationship Id="rId1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8" Type="http://schemas.openxmlformats.org/officeDocument/2006/relationships/image" Target="../media/image17.png"/><Relationship Id="rId9" Type="http://schemas.openxmlformats.org/officeDocument/2006/relationships/image" Target="../media/image18.png"/><Relationship Id="rId10"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hyperlink" Target="https://goo.gl/G1Ywbf" TargetMode="External"/><Relationship Id="rId5" Type="http://schemas.openxmlformats.org/officeDocument/2006/relationships/hyperlink" Target="https://goo.gl/8ntpZ3" TargetMode="External"/><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emf"/><Relationship Id="rId3" Type="http://schemas.openxmlformats.org/officeDocument/2006/relationships/image" Target="../media/image29.emf"/></Relationships>
</file>

<file path=ppt/slides/_rels/slide25.xml.rels><?xml version="1.0" encoding="UTF-8" standalone="yes"?>
<Relationships xmlns="http://schemas.openxmlformats.org/package/2006/relationships"><Relationship Id="rId3" Type="http://schemas.openxmlformats.org/officeDocument/2006/relationships/hyperlink" Target="https://goo.gl/2zPqvl" TargetMode="External"/><Relationship Id="rId4" Type="http://schemas.openxmlformats.org/officeDocument/2006/relationships/hyperlink" Target="https://goo.gl/cwKCel" TargetMode="Externa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6.xml.rels><?xml version="1.0" encoding="UTF-8" standalone="yes"?>
<Relationships xmlns="http://schemas.openxmlformats.org/package/2006/relationships"><Relationship Id="rId11" Type="http://schemas.openxmlformats.org/officeDocument/2006/relationships/hyperlink" Target="https://wiki.ligo.org/AuthProject/EMFollowUpOrganizationsForIdMItaly" TargetMode="External"/><Relationship Id="rId12" Type="http://schemas.openxmlformats.org/officeDocument/2006/relationships/hyperlink" Target="https://wiki.ligo.org/AuthProject/EMFollowUpOrganizationsForIdM" TargetMode="External"/><Relationship Id="rId13"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mailto:rt-auth@ligo.org" TargetMode="External"/><Relationship Id="rId4" Type="http://schemas.openxmlformats.org/officeDocument/2006/relationships/hyperlink" Target="https://shibboleth.unisi.it/idp/shibboleth" TargetMode="External"/><Relationship Id="rId5" Type="http://schemas.openxmlformats.org/officeDocument/2006/relationships/hyperlink" Target="https://idem.ced.inaf.it/idp/shibboleth" TargetMode="External"/><Relationship Id="rId6" Type="http://schemas.openxmlformats.org/officeDocument/2006/relationships/hyperlink" Target="https://idp.unimib.it/idp/shibboleth" TargetMode="External"/><Relationship Id="rId7" Type="http://schemas.openxmlformats.org/officeDocument/2006/relationships/hyperlink" Target="https://shibidp.cca.unipd.it/idp/shibboleth" TargetMode="External"/><Relationship Id="rId8" Type="http://schemas.openxmlformats.org/officeDocument/2006/relationships/hyperlink" Target="https://idp.unipg.it/idp/shibboleth" TargetMode="External"/><Relationship Id="rId9" Type="http://schemas.openxmlformats.org/officeDocument/2006/relationships/hyperlink" Target="https://idp.unipi.it/idp/shibboleth" TargetMode="External"/><Relationship Id="rId10" Type="http://schemas.openxmlformats.org/officeDocument/2006/relationships/hyperlink" Target="https://idp.infn.it/saml2/idp/metadata.php"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g"/></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6" Type="http://schemas.openxmlformats.org/officeDocument/2006/relationships/image" Target="../media/image35.emf"/><Relationship Id="rId7" Type="http://schemas.openxmlformats.org/officeDocument/2006/relationships/image" Target="../media/image36.png"/><Relationship Id="rId8" Type="http://schemas.openxmlformats.org/officeDocument/2006/relationships/image" Target="../media/image37.png"/><Relationship Id="rId9" Type="http://schemas.openxmlformats.org/officeDocument/2006/relationships/image" Target="../media/image38.jpeg"/><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6" Type="http://schemas.openxmlformats.org/officeDocument/2006/relationships/image" Target="../media/image35.emf"/><Relationship Id="rId7" Type="http://schemas.openxmlformats.org/officeDocument/2006/relationships/image" Target="../media/image36.png"/><Relationship Id="rId8" Type="http://schemas.openxmlformats.org/officeDocument/2006/relationships/image" Target="../media/image37.png"/><Relationship Id="rId9" Type="http://schemas.openxmlformats.org/officeDocument/2006/relationships/image" Target="../media/image38.jpeg"/><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13.xml"/><Relationship Id="rId2" Type="http://schemas.openxmlformats.org/officeDocument/2006/relationships/diagramData" Target="../diagrams/data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e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chart" Target="../charts/char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39.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40.jpg"/></Relationships>
</file>

<file path=ppt/slides/_rels/slide62.xml.rels><?xml version="1.0" encoding="UTF-8" standalone="yes"?>
<Relationships xmlns="http://schemas.openxmlformats.org/package/2006/relationships"><Relationship Id="rId3" Type="http://schemas.openxmlformats.org/officeDocument/2006/relationships/diagramData" Target="../diagrams/data8.xml"/><Relationship Id="rId4" Type="http://schemas.openxmlformats.org/officeDocument/2006/relationships/diagramLayout" Target="../diagrams/layout8.xml"/><Relationship Id="rId5" Type="http://schemas.openxmlformats.org/officeDocument/2006/relationships/diagramQuickStyle" Target="../diagrams/quickStyle8.xml"/><Relationship Id="rId6" Type="http://schemas.openxmlformats.org/officeDocument/2006/relationships/diagramColors" Target="../diagrams/colors8.xml"/><Relationship Id="rId7"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5.xml"/></Relationships>
</file>

<file path=ppt/slides/_rels/slide64.xml.rels><?xml version="1.0" encoding="UTF-8" standalone="yes"?>
<Relationships xmlns="http://schemas.openxmlformats.org/package/2006/relationships"><Relationship Id="rId3" Type="http://schemas.openxmlformats.org/officeDocument/2006/relationships/diagramData" Target="../diagrams/data9.xml"/><Relationship Id="rId4" Type="http://schemas.openxmlformats.org/officeDocument/2006/relationships/diagramLayout" Target="../diagrams/layout9.xml"/><Relationship Id="rId5" Type="http://schemas.openxmlformats.org/officeDocument/2006/relationships/diagramQuickStyle" Target="../diagrams/quickStyle9.xml"/><Relationship Id="rId6" Type="http://schemas.openxmlformats.org/officeDocument/2006/relationships/diagramColors" Target="../diagrams/colors9.xml"/><Relationship Id="rId7"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hyperlink" Target="https://goo.gl/rOMQiP"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4.png"/></Relationships>
</file>

<file path=ppt/slides/_rels/slide70.xml.rels><?xml version="1.0" encoding="UTF-8" standalone="yes"?>
<Relationships xmlns="http://schemas.openxmlformats.org/package/2006/relationships"><Relationship Id="rId11" Type="http://schemas.openxmlformats.org/officeDocument/2006/relationships/hyperlink" Target="https://www.idem.garr.it/en/technical-information/599-dynamic-definitions-of-attributes-not-released-from-directory-openldap-active#eduPersonOrgUnitDN7" TargetMode="External"/><Relationship Id="rId12" Type="http://schemas.openxmlformats.org/officeDocument/2006/relationships/hyperlink" Target="https://www.idem.garr.it/en/technical-information/599-dynamic-definitions-of-attributes-not-released-from-directory-openldap-active#eduPersonOrgUnitDN8" TargetMode="External"/><Relationship Id="rId13" Type="http://schemas.openxmlformats.org/officeDocument/2006/relationships/hyperlink" Target="https://www.idem.garr.it/en/technical-information/599-dynamic-definitions-of-attributes-not-released-from-directory-openldap-active#displayName7" TargetMode="External"/><Relationship Id="rId14" Type="http://schemas.openxmlformats.org/officeDocument/2006/relationships/hyperlink" Target="https://www.idem.garr.it/en/technical-information/599-dynamic-definitions-of-attributes-not-released-from-directory-openldap-active#displayName8" TargetMode="External"/><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hyperlink" Target="https://www.idem.garr.it/en/technical-information/599-dynamic-definitions-of-attributes-not-released-from-directory-openldap-active#schacHomeOrganization7" TargetMode="External"/><Relationship Id="rId4" Type="http://schemas.openxmlformats.org/officeDocument/2006/relationships/hyperlink" Target="https://www.idem.garr.it/en/technical-information/599-dynamic-definitions-of-attributes-not-released-from-directory-openldap-active#schacHomeOrganization8" TargetMode="External"/><Relationship Id="rId5" Type="http://schemas.openxmlformats.org/officeDocument/2006/relationships/hyperlink" Target="https://www.idem.garr.it/en/technical-information/599-dynamic-definitions-of-attributes-not-released-from-directory-openldap-active#organizationName7" TargetMode="External"/><Relationship Id="rId6" Type="http://schemas.openxmlformats.org/officeDocument/2006/relationships/hyperlink" Target="https://www.idem.garr.it/en/technical-information/599-dynamic-definitions-of-attributes-not-released-from-directory-openldap-active#organizationName8" TargetMode="External"/><Relationship Id="rId7" Type="http://schemas.openxmlformats.org/officeDocument/2006/relationships/hyperlink" Target="https://www.idem.garr.it/en/technical-information/599-dynamic-definitions-of-attributes-not-released-from-directory-openldap-active#organizationalUnit7" TargetMode="External"/><Relationship Id="rId8" Type="http://schemas.openxmlformats.org/officeDocument/2006/relationships/hyperlink" Target="https://www.idem.garr.it/en/technical-information/599-dynamic-definitions-of-attributes-not-released-from-directory-openldap-active#organizationalUnit8" TargetMode="External"/><Relationship Id="rId9" Type="http://schemas.openxmlformats.org/officeDocument/2006/relationships/hyperlink" Target="https://www.idem.garr.it/en/technical-information/599-dynamic-definitions-of-attributes-not-released-from-directory-openldap-active#eduPersonOrgDN7" TargetMode="External"/><Relationship Id="rId10" Type="http://schemas.openxmlformats.org/officeDocument/2006/relationships/hyperlink" Target="https://www.idem.garr.it/en/technical-information/599-dynamic-definitions-of-attributes-not-released-from-directory-openldap-active#eduPersonOrgDN8" TargetMode="Externa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3" Type="http://schemas.openxmlformats.org/officeDocument/2006/relationships/hyperlink" Target="http://www.garr.it/idem-conf/attribute-filter-v3-idem.xml" TargetMode="External"/><Relationship Id="rId4" Type="http://schemas.openxmlformats.org/officeDocument/2006/relationships/hyperlink" Target="http://www.garr.it/idem-conf/attribute-filter-v3-rs.xml" TargetMode="External"/><Relationship Id="rId5" Type="http://schemas.openxmlformats.org/officeDocument/2006/relationships/hyperlink" Target="http://www.garr.it/idem-conf/attribute-filter-v3-coco.xml" TargetMode="External"/><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13.xml"/><Relationship Id="rId2" Type="http://schemas.openxmlformats.org/officeDocument/2006/relationships/diagramData" Target="../diagrams/data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9.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41.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42.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43.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44.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45.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46.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47.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0.xml"/><Relationship Id="rId3" Type="http://schemas.openxmlformats.org/officeDocument/2006/relationships/image" Target="../media/image48.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4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14.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50.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51.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52.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53.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2.xml"/><Relationship Id="rId3" Type="http://schemas.openxmlformats.org/officeDocument/2006/relationships/image" Target="../media/image54.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55.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56.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3.xml"/><Relationship Id="rId3" Type="http://schemas.openxmlformats.org/officeDocument/2006/relationships/image" Target="../media/image57.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5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a:bodyPr>
          <a:lstStyle/>
          <a:p>
            <a:r>
              <a:rPr lang="en-GB" dirty="0" smtClean="0"/>
              <a:t>Maria Laura </a:t>
            </a:r>
            <a:r>
              <a:rPr lang="en-GB" dirty="0" err="1" smtClean="0"/>
              <a:t>Mantovani</a:t>
            </a:r>
            <a:r>
              <a:rPr lang="en-GB" dirty="0" smtClean="0"/>
              <a:t>, Simona Venuti, Marco </a:t>
            </a:r>
            <a:r>
              <a:rPr lang="en-GB" dirty="0" err="1" smtClean="0"/>
              <a:t>Malavolti</a:t>
            </a:r>
            <a:endParaRPr lang="en-GB" dirty="0"/>
          </a:p>
        </p:txBody>
      </p:sp>
      <p:sp>
        <p:nvSpPr>
          <p:cNvPr id="3" name="Text Placeholder 2"/>
          <p:cNvSpPr>
            <a:spLocks noGrp="1"/>
          </p:cNvSpPr>
          <p:nvPr>
            <p:ph type="body" sz="quarter" idx="12"/>
          </p:nvPr>
        </p:nvSpPr>
        <p:spPr/>
        <p:txBody>
          <a:bodyPr/>
          <a:lstStyle/>
          <a:p>
            <a:r>
              <a:rPr lang="en-GB" dirty="0" smtClean="0"/>
              <a:t>TNC16, Prague</a:t>
            </a:r>
            <a:endParaRPr lang="en-GB" dirty="0"/>
          </a:p>
        </p:txBody>
      </p:sp>
      <p:sp>
        <p:nvSpPr>
          <p:cNvPr id="4" name="Text Placeholder 3"/>
          <p:cNvSpPr>
            <a:spLocks noGrp="1"/>
          </p:cNvSpPr>
          <p:nvPr>
            <p:ph type="body" sz="quarter" idx="17"/>
          </p:nvPr>
        </p:nvSpPr>
        <p:spPr/>
        <p:txBody>
          <a:bodyPr>
            <a:normAutofit/>
          </a:bodyPr>
          <a:lstStyle/>
          <a:p>
            <a:r>
              <a:rPr lang="en-US" b="1" dirty="0"/>
              <a:t>Towards a scalable and safe </a:t>
            </a:r>
            <a:r>
              <a:rPr lang="en-US" b="1" dirty="0" smtClean="0"/>
              <a:t>users attribute release</a:t>
            </a:r>
            <a:endParaRPr lang="en-US" dirty="0"/>
          </a:p>
          <a:p>
            <a:endParaRPr lang="en-US" dirty="0" smtClean="0"/>
          </a:p>
          <a:p>
            <a:endParaRPr lang="en-GB" dirty="0"/>
          </a:p>
        </p:txBody>
      </p:sp>
      <p:sp>
        <p:nvSpPr>
          <p:cNvPr id="5" name="Text Placeholder 4"/>
          <p:cNvSpPr>
            <a:spLocks noGrp="1"/>
          </p:cNvSpPr>
          <p:nvPr>
            <p:ph type="body" sz="quarter" idx="14"/>
          </p:nvPr>
        </p:nvSpPr>
        <p:spPr/>
        <p:txBody>
          <a:bodyPr/>
          <a:lstStyle/>
          <a:p>
            <a:r>
              <a:rPr lang="it-IT" dirty="0" smtClean="0"/>
              <a:t>BECOME INTERNATIONAL WITH EDUGAIN:</a:t>
            </a:r>
            <a:endParaRPr lang="it-IT" dirty="0"/>
          </a:p>
        </p:txBody>
      </p:sp>
      <p:sp>
        <p:nvSpPr>
          <p:cNvPr id="6" name="Text Placeholder 5"/>
          <p:cNvSpPr>
            <a:spLocks noGrp="1"/>
          </p:cNvSpPr>
          <p:nvPr>
            <p:ph type="body" sz="quarter" idx="18"/>
          </p:nvPr>
        </p:nvSpPr>
        <p:spPr/>
        <p:txBody>
          <a:bodyPr/>
          <a:lstStyle/>
          <a:p>
            <a:r>
              <a:rPr lang="en-GB" dirty="0" smtClean="0"/>
              <a:t>16 June 2016</a:t>
            </a:r>
            <a:endParaRPr lang="en-GB" dirty="0"/>
          </a:p>
        </p:txBody>
      </p:sp>
      <p:sp>
        <p:nvSpPr>
          <p:cNvPr id="7" name="Text Placeholder 6"/>
          <p:cNvSpPr>
            <a:spLocks noGrp="1"/>
          </p:cNvSpPr>
          <p:nvPr>
            <p:ph type="body" sz="quarter" idx="19"/>
          </p:nvPr>
        </p:nvSpPr>
        <p:spPr/>
        <p:txBody>
          <a:bodyPr>
            <a:normAutofit/>
          </a:bodyPr>
          <a:lstStyle/>
          <a:p>
            <a:r>
              <a:rPr lang="en-GB" dirty="0" smtClean="0"/>
              <a:t>NA2, AARC</a:t>
            </a:r>
            <a:endParaRPr lang="en-GB" dirty="0"/>
          </a:p>
        </p:txBody>
      </p:sp>
      <p:sp>
        <p:nvSpPr>
          <p:cNvPr id="8" name="Text Placeholder 7"/>
          <p:cNvSpPr>
            <a:spLocks noGrp="1"/>
          </p:cNvSpPr>
          <p:nvPr>
            <p:ph type="body" sz="quarter" idx="20"/>
          </p:nvPr>
        </p:nvSpPr>
        <p:spPr/>
        <p:txBody>
          <a:bodyPr>
            <a:normAutofit/>
          </a:bodyPr>
          <a:lstStyle/>
          <a:p>
            <a:r>
              <a:rPr lang="en-GB" dirty="0" smtClean="0"/>
              <a:t>GARR</a:t>
            </a:r>
            <a:endParaRPr lang="en-GB" dirty="0"/>
          </a:p>
        </p:txBody>
      </p:sp>
      <p:sp>
        <p:nvSpPr>
          <p:cNvPr id="9" name="Text Placeholder 8"/>
          <p:cNvSpPr>
            <a:spLocks noGrp="1"/>
          </p:cNvSpPr>
          <p:nvPr>
            <p:ph type="body" sz="quarter" idx="21"/>
          </p:nvPr>
        </p:nvSpPr>
        <p:spPr/>
        <p:txBody>
          <a:bodyPr/>
          <a:lstStyle/>
          <a:p>
            <a:endParaRPr lang="en-GB" dirty="0"/>
          </a:p>
        </p:txBody>
      </p:sp>
      <p:pic>
        <p:nvPicPr>
          <p:cNvPr id="10" name="Immagin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9871" y="4999587"/>
            <a:ext cx="1675453" cy="1145565"/>
          </a:xfrm>
          <a:prstGeom prst="rect">
            <a:avLst/>
          </a:prstGeom>
        </p:spPr>
      </p:pic>
    </p:spTree>
    <p:extLst>
      <p:ext uri="{BB962C8B-B14F-4D97-AF65-F5344CB8AC3E}">
        <p14:creationId xmlns:p14="http://schemas.microsoft.com/office/powerpoint/2010/main" val="27794538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875610" y="1282591"/>
            <a:ext cx="10132657" cy="5117677"/>
          </a:xfrm>
        </p:spPr>
      </p:pic>
      <p:sp>
        <p:nvSpPr>
          <p:cNvPr id="17410" name="Title 1"/>
          <p:cNvSpPr>
            <a:spLocks noGrp="1"/>
          </p:cNvSpPr>
          <p:nvPr>
            <p:ph type="title"/>
          </p:nvPr>
        </p:nvSpPr>
        <p:spPr/>
        <p:txBody>
          <a:bodyPr/>
          <a:lstStyle/>
          <a:p>
            <a:r>
              <a:rPr lang="en-US" altLang="en-US" dirty="0" err="1"/>
              <a:t>eduGAIN</a:t>
            </a:r>
            <a:r>
              <a:rPr lang="en-US" altLang="en-US" dirty="0"/>
              <a:t> &amp; Federation </a:t>
            </a:r>
            <a:r>
              <a:rPr lang="en-US" altLang="en-US" dirty="0" smtClean="0"/>
              <a:t>Status (% of entities)</a:t>
            </a:r>
            <a:endParaRPr lang="en-US" altLang="en-US" dirty="0"/>
          </a:p>
        </p:txBody>
      </p:sp>
      <p:sp>
        <p:nvSpPr>
          <p:cNvPr id="11" name="Rectangle 10"/>
          <p:cNvSpPr/>
          <p:nvPr/>
        </p:nvSpPr>
        <p:spPr>
          <a:xfrm>
            <a:off x="959921" y="5661250"/>
            <a:ext cx="5940425" cy="369332"/>
          </a:xfrm>
          <a:prstGeom prst="rect">
            <a:avLst/>
          </a:prstGeom>
        </p:spPr>
        <p:txBody>
          <a:bodyPr lIns="121917" tIns="60958" rIns="121917" bIns="60958">
            <a:spAutoFit/>
          </a:bodyPr>
          <a:lstStyle/>
          <a:p>
            <a:pPr>
              <a:defRPr/>
            </a:pPr>
            <a:r>
              <a:rPr lang="en-US" sz="1600" kern="0">
                <a:solidFill>
                  <a:srgbClr val="074359"/>
                </a:solidFill>
                <a:latin typeface="Arial"/>
                <a:ea typeface="ＭＳ Ｐゴシック"/>
              </a:rPr>
              <a:t>March 2016</a:t>
            </a:r>
            <a:endParaRPr lang="en-US" sz="1600" kern="0" dirty="0">
              <a:solidFill>
                <a:srgbClr val="074359"/>
              </a:solidFill>
              <a:latin typeface="Arial"/>
              <a:ea typeface="ＭＳ Ｐゴシック"/>
            </a:endParaRPr>
          </a:p>
        </p:txBody>
      </p:sp>
      <p:sp>
        <p:nvSpPr>
          <p:cNvPr id="12" name="Rectangle 3"/>
          <p:cNvSpPr>
            <a:spLocks noChangeArrowheads="1"/>
          </p:cNvSpPr>
          <p:nvPr/>
        </p:nvSpPr>
        <p:spPr bwMode="auto">
          <a:xfrm>
            <a:off x="4723533" y="5685465"/>
            <a:ext cx="142875" cy="142875"/>
          </a:xfrm>
          <a:prstGeom prst="rect">
            <a:avLst/>
          </a:prstGeom>
          <a:solidFill>
            <a:srgbClr val="004359"/>
          </a:solidFill>
          <a:ln w="9525">
            <a:solidFill>
              <a:schemeClr val="tx1"/>
            </a:solidFill>
            <a:round/>
            <a:headEnd/>
            <a:tailEnd/>
          </a:ln>
        </p:spPr>
        <p:txBody>
          <a:bodyPr lIns="121917" tIns="60958" rIns="121917" bIns="60958"/>
          <a:lstStyle/>
          <a:p>
            <a:pPr defTabSz="915965"/>
            <a:endParaRPr lang="en-US" sz="1400"/>
          </a:p>
        </p:txBody>
      </p:sp>
      <p:sp>
        <p:nvSpPr>
          <p:cNvPr id="13" name="Rectangle 4"/>
          <p:cNvSpPr>
            <a:spLocks noChangeArrowheads="1"/>
          </p:cNvSpPr>
          <p:nvPr/>
        </p:nvSpPr>
        <p:spPr bwMode="auto">
          <a:xfrm>
            <a:off x="7027789" y="5673789"/>
            <a:ext cx="142875" cy="142875"/>
          </a:xfrm>
          <a:prstGeom prst="rect">
            <a:avLst/>
          </a:prstGeom>
          <a:solidFill>
            <a:srgbClr val="00899F"/>
          </a:solidFill>
          <a:ln w="9525">
            <a:solidFill>
              <a:schemeClr val="tx1"/>
            </a:solidFill>
            <a:round/>
            <a:headEnd/>
            <a:tailEnd/>
          </a:ln>
        </p:spPr>
        <p:txBody>
          <a:bodyPr lIns="121917" tIns="60958" rIns="121917" bIns="60958"/>
          <a:lstStyle/>
          <a:p>
            <a:pPr defTabSz="915965"/>
            <a:endParaRPr lang="en-US" sz="1400"/>
          </a:p>
        </p:txBody>
      </p:sp>
      <p:sp>
        <p:nvSpPr>
          <p:cNvPr id="14" name="Rectangle 5"/>
          <p:cNvSpPr>
            <a:spLocks noChangeArrowheads="1"/>
          </p:cNvSpPr>
          <p:nvPr/>
        </p:nvSpPr>
        <p:spPr bwMode="auto">
          <a:xfrm>
            <a:off x="7023821" y="5891973"/>
            <a:ext cx="142875" cy="142875"/>
          </a:xfrm>
          <a:prstGeom prst="rect">
            <a:avLst/>
          </a:prstGeom>
          <a:solidFill>
            <a:srgbClr val="E0C300"/>
          </a:solidFill>
          <a:ln w="9525">
            <a:solidFill>
              <a:schemeClr val="tx1"/>
            </a:solidFill>
            <a:round/>
            <a:headEnd/>
            <a:tailEnd/>
          </a:ln>
        </p:spPr>
        <p:txBody>
          <a:bodyPr lIns="121917" tIns="60958" rIns="121917" bIns="60958"/>
          <a:lstStyle/>
          <a:p>
            <a:pPr defTabSz="915965"/>
            <a:endParaRPr lang="en-US" sz="1400"/>
          </a:p>
        </p:txBody>
      </p:sp>
      <p:sp>
        <p:nvSpPr>
          <p:cNvPr id="15" name="Rectangle 6"/>
          <p:cNvSpPr>
            <a:spLocks noChangeArrowheads="1"/>
          </p:cNvSpPr>
          <p:nvPr/>
        </p:nvSpPr>
        <p:spPr bwMode="auto">
          <a:xfrm>
            <a:off x="4723533" y="5913406"/>
            <a:ext cx="142875" cy="144463"/>
          </a:xfrm>
          <a:prstGeom prst="rect">
            <a:avLst/>
          </a:prstGeom>
          <a:solidFill>
            <a:srgbClr val="BFDC00"/>
          </a:solidFill>
          <a:ln w="9525">
            <a:solidFill>
              <a:schemeClr val="tx1"/>
            </a:solidFill>
            <a:round/>
            <a:headEnd/>
            <a:tailEnd/>
          </a:ln>
        </p:spPr>
        <p:txBody>
          <a:bodyPr lIns="121917" tIns="60958" rIns="121917" bIns="60958"/>
          <a:lstStyle/>
          <a:p>
            <a:pPr defTabSz="915965"/>
            <a:endParaRPr lang="en-US" sz="1400"/>
          </a:p>
        </p:txBody>
      </p:sp>
      <p:sp>
        <p:nvSpPr>
          <p:cNvPr id="16" name="Rectangle 15"/>
          <p:cNvSpPr/>
          <p:nvPr/>
        </p:nvSpPr>
        <p:spPr>
          <a:xfrm>
            <a:off x="4866407" y="5614698"/>
            <a:ext cx="2151063" cy="553997"/>
          </a:xfrm>
          <a:prstGeom prst="rect">
            <a:avLst/>
          </a:prstGeom>
        </p:spPr>
        <p:txBody>
          <a:bodyPr lIns="121917" tIns="60958" rIns="121917" bIns="60958">
            <a:spAutoFit/>
          </a:bodyPr>
          <a:lstStyle/>
          <a:p>
            <a:pPr>
              <a:defRPr/>
            </a:pPr>
            <a:r>
              <a:rPr lang="en-US" sz="1400" kern="0" dirty="0">
                <a:solidFill>
                  <a:srgbClr val="074359"/>
                </a:solidFill>
                <a:latin typeface="Arial"/>
                <a:ea typeface="ＭＳ Ｐゴシック"/>
              </a:rPr>
              <a:t>38 eduGAIN Members</a:t>
            </a:r>
          </a:p>
          <a:p>
            <a:pPr>
              <a:defRPr/>
            </a:pPr>
            <a:r>
              <a:rPr lang="en-US" sz="1400" kern="0" dirty="0">
                <a:solidFill>
                  <a:srgbClr val="074359"/>
                </a:solidFill>
                <a:latin typeface="Arial"/>
                <a:ea typeface="ＭＳ Ｐゴシック"/>
              </a:rPr>
              <a:t>  5 Joining eduGAIN</a:t>
            </a:r>
          </a:p>
        </p:txBody>
      </p:sp>
      <p:sp>
        <p:nvSpPr>
          <p:cNvPr id="19" name="Rectangle 18"/>
          <p:cNvSpPr/>
          <p:nvPr/>
        </p:nvSpPr>
        <p:spPr>
          <a:xfrm>
            <a:off x="7171804" y="5595258"/>
            <a:ext cx="2421901" cy="769441"/>
          </a:xfrm>
          <a:prstGeom prst="rect">
            <a:avLst/>
          </a:prstGeom>
        </p:spPr>
        <p:txBody>
          <a:bodyPr wrap="square" lIns="121917" tIns="60958" rIns="121917" bIns="60958">
            <a:spAutoFit/>
          </a:bodyPr>
          <a:lstStyle/>
          <a:p>
            <a:pPr>
              <a:defRPr/>
            </a:pPr>
            <a:r>
              <a:rPr lang="en-US" sz="1400" kern="0" dirty="0">
                <a:solidFill>
                  <a:srgbClr val="074359"/>
                </a:solidFill>
                <a:latin typeface="Arial"/>
                <a:ea typeface="ＭＳ Ｐゴシック"/>
              </a:rPr>
              <a:t>  8 Candidate Federations</a:t>
            </a:r>
            <a:endParaRPr lang="en-US" sz="1400" dirty="0"/>
          </a:p>
          <a:p>
            <a:pPr>
              <a:defRPr/>
            </a:pPr>
            <a:r>
              <a:rPr lang="en-US" sz="1400" kern="0" dirty="0">
                <a:solidFill>
                  <a:srgbClr val="074359"/>
                </a:solidFill>
                <a:latin typeface="Arial"/>
                <a:ea typeface="ＭＳ Ｐゴシック"/>
              </a:rPr>
              <a:t>10 Known Federations</a:t>
            </a:r>
          </a:p>
          <a:p>
            <a:pPr>
              <a:defRPr/>
            </a:pPr>
            <a:endParaRPr lang="en-US" sz="1400" kern="0" dirty="0">
              <a:solidFill>
                <a:srgbClr val="074359"/>
              </a:solidFill>
              <a:latin typeface="Arial"/>
              <a:ea typeface="ＭＳ Ｐゴシック"/>
            </a:endParaRPr>
          </a:p>
        </p:txBody>
      </p:sp>
      <p:sp>
        <p:nvSpPr>
          <p:cNvPr id="2" name="TextBox 1"/>
          <p:cNvSpPr txBox="1"/>
          <p:nvPr/>
        </p:nvSpPr>
        <p:spPr>
          <a:xfrm>
            <a:off x="9171461" y="4909751"/>
            <a:ext cx="1241167" cy="697627"/>
          </a:xfrm>
          <a:prstGeom prst="rect">
            <a:avLst/>
          </a:prstGeom>
          <a:noFill/>
        </p:spPr>
        <p:txBody>
          <a:bodyPr wrap="square" lIns="121917" tIns="60958" rIns="121917" bIns="60958" rtlCol="0">
            <a:spAutoFit/>
          </a:bodyPr>
          <a:lstStyle/>
          <a:p>
            <a:r>
              <a:rPr lang="en-US" sz="3700" dirty="0" smtClean="0">
                <a:solidFill>
                  <a:schemeClr val="bg1"/>
                </a:solidFill>
              </a:rPr>
              <a:t>  2%</a:t>
            </a:r>
            <a:endParaRPr lang="en-US" sz="3700" dirty="0">
              <a:solidFill>
                <a:schemeClr val="bg1"/>
              </a:solidFill>
            </a:endParaRPr>
          </a:p>
        </p:txBody>
      </p:sp>
      <p:sp>
        <p:nvSpPr>
          <p:cNvPr id="17" name="TextBox 16"/>
          <p:cNvSpPr txBox="1"/>
          <p:nvPr/>
        </p:nvSpPr>
        <p:spPr>
          <a:xfrm>
            <a:off x="1554207" y="2367004"/>
            <a:ext cx="1241167" cy="697627"/>
          </a:xfrm>
          <a:prstGeom prst="rect">
            <a:avLst/>
          </a:prstGeom>
          <a:noFill/>
        </p:spPr>
        <p:txBody>
          <a:bodyPr wrap="square" lIns="121917" tIns="60958" rIns="121917" bIns="60958" rtlCol="0">
            <a:spAutoFit/>
          </a:bodyPr>
          <a:lstStyle/>
          <a:p>
            <a:r>
              <a:rPr lang="en-US" sz="3700" dirty="0" smtClean="0">
                <a:solidFill>
                  <a:schemeClr val="bg1"/>
                </a:solidFill>
              </a:rPr>
              <a:t>54%</a:t>
            </a:r>
            <a:endParaRPr lang="en-US" sz="3700" dirty="0">
              <a:solidFill>
                <a:schemeClr val="bg1"/>
              </a:solidFill>
            </a:endParaRPr>
          </a:p>
        </p:txBody>
      </p:sp>
      <p:sp>
        <p:nvSpPr>
          <p:cNvPr id="18" name="TextBox 17"/>
          <p:cNvSpPr txBox="1"/>
          <p:nvPr/>
        </p:nvSpPr>
        <p:spPr>
          <a:xfrm>
            <a:off x="3012953" y="4285313"/>
            <a:ext cx="1241167" cy="615553"/>
          </a:xfrm>
          <a:prstGeom prst="rect">
            <a:avLst/>
          </a:prstGeom>
          <a:noFill/>
        </p:spPr>
        <p:txBody>
          <a:bodyPr wrap="square" lIns="121917" tIns="60958" rIns="121917" bIns="60958" rtlCol="0">
            <a:spAutoFit/>
          </a:bodyPr>
          <a:lstStyle/>
          <a:p>
            <a:r>
              <a:rPr lang="en-US" sz="3200" dirty="0" smtClean="0">
                <a:solidFill>
                  <a:schemeClr val="bg1"/>
                </a:solidFill>
              </a:rPr>
              <a:t>100%</a:t>
            </a:r>
            <a:endParaRPr lang="en-US" sz="3200" dirty="0">
              <a:solidFill>
                <a:schemeClr val="bg1"/>
              </a:solidFill>
            </a:endParaRPr>
          </a:p>
        </p:txBody>
      </p:sp>
      <p:sp>
        <p:nvSpPr>
          <p:cNvPr id="20" name="TextBox 19"/>
          <p:cNvSpPr txBox="1"/>
          <p:nvPr/>
        </p:nvSpPr>
        <p:spPr>
          <a:xfrm>
            <a:off x="5222518" y="2339227"/>
            <a:ext cx="1241167" cy="292384"/>
          </a:xfrm>
          <a:prstGeom prst="rect">
            <a:avLst/>
          </a:prstGeom>
          <a:noFill/>
        </p:spPr>
        <p:txBody>
          <a:bodyPr wrap="square" lIns="121917" tIns="60958" rIns="121917" bIns="60958" rtlCol="0">
            <a:spAutoFit/>
          </a:bodyPr>
          <a:lstStyle/>
          <a:p>
            <a:r>
              <a:rPr lang="en-US" sz="1100" dirty="0" smtClean="0">
                <a:solidFill>
                  <a:schemeClr val="bg1"/>
                </a:solidFill>
              </a:rPr>
              <a:t>100%</a:t>
            </a:r>
            <a:endParaRPr lang="en-US" sz="1100" dirty="0">
              <a:solidFill>
                <a:schemeClr val="bg1"/>
              </a:solidFill>
            </a:endParaRPr>
          </a:p>
        </p:txBody>
      </p:sp>
      <p:sp>
        <p:nvSpPr>
          <p:cNvPr id="4" name="Callout 2 3"/>
          <p:cNvSpPr/>
          <p:nvPr/>
        </p:nvSpPr>
        <p:spPr>
          <a:xfrm>
            <a:off x="3633537" y="2947737"/>
            <a:ext cx="986589" cy="529389"/>
          </a:xfrm>
          <a:prstGeom prst="borderCallout2">
            <a:avLst>
              <a:gd name="adj1" fmla="val 66477"/>
              <a:gd name="adj2" fmla="val 98984"/>
              <a:gd name="adj3" fmla="val 25568"/>
              <a:gd name="adj4" fmla="val 190650"/>
              <a:gd name="adj5" fmla="val -46591"/>
              <a:gd name="adj6" fmla="val 219187"/>
            </a:avLst>
          </a:prstGeom>
          <a:solidFill>
            <a:srgbClr val="0039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smtClean="0"/>
              <a:t>100%</a:t>
            </a:r>
            <a:endParaRPr lang="it-IT" sz="2800" dirty="0"/>
          </a:p>
        </p:txBody>
      </p:sp>
      <p:sp>
        <p:nvSpPr>
          <p:cNvPr id="22" name="Callout 2 21"/>
          <p:cNvSpPr/>
          <p:nvPr/>
        </p:nvSpPr>
        <p:spPr>
          <a:xfrm>
            <a:off x="3633537" y="2947737"/>
            <a:ext cx="986589" cy="529389"/>
          </a:xfrm>
          <a:prstGeom prst="borderCallout2">
            <a:avLst>
              <a:gd name="adj1" fmla="val 66477"/>
              <a:gd name="adj2" fmla="val 98984"/>
              <a:gd name="adj3" fmla="val 25568"/>
              <a:gd name="adj4" fmla="val 190650"/>
              <a:gd name="adj5" fmla="val -46591"/>
              <a:gd name="adj6" fmla="val 219187"/>
            </a:avLst>
          </a:prstGeom>
          <a:solidFill>
            <a:srgbClr val="0039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t>6</a:t>
            </a:r>
            <a:r>
              <a:rPr lang="it-IT" sz="2800" dirty="0" smtClean="0"/>
              <a:t>0%?</a:t>
            </a:r>
            <a:endParaRPr lang="it-IT" sz="2800" dirty="0"/>
          </a:p>
        </p:txBody>
      </p:sp>
      <p:sp>
        <p:nvSpPr>
          <p:cNvPr id="21" name="TextBox 19"/>
          <p:cNvSpPr txBox="1"/>
          <p:nvPr/>
        </p:nvSpPr>
        <p:spPr>
          <a:xfrm>
            <a:off x="5479693" y="2150173"/>
            <a:ext cx="1241167" cy="292384"/>
          </a:xfrm>
          <a:prstGeom prst="rect">
            <a:avLst/>
          </a:prstGeom>
          <a:noFill/>
        </p:spPr>
        <p:txBody>
          <a:bodyPr wrap="square" lIns="121917" tIns="60958" rIns="121917" bIns="60958" rtlCol="0">
            <a:spAutoFit/>
          </a:bodyPr>
          <a:lstStyle/>
          <a:p>
            <a:r>
              <a:rPr lang="en-US" sz="1100" dirty="0">
                <a:solidFill>
                  <a:schemeClr val="bg1"/>
                </a:solidFill>
              </a:rPr>
              <a:t>2</a:t>
            </a:r>
            <a:r>
              <a:rPr lang="en-US" sz="1100" dirty="0" smtClean="0">
                <a:solidFill>
                  <a:schemeClr val="bg1"/>
                </a:solidFill>
              </a:rPr>
              <a:t>0%</a:t>
            </a:r>
            <a:endParaRPr lang="en-US" sz="1100" dirty="0">
              <a:solidFill>
                <a:schemeClr val="bg1"/>
              </a:solidFill>
            </a:endParaRPr>
          </a:p>
        </p:txBody>
      </p:sp>
    </p:spTree>
    <p:extLst>
      <p:ext uri="{BB962C8B-B14F-4D97-AF65-F5344CB8AC3E}">
        <p14:creationId xmlns:p14="http://schemas.microsoft.com/office/powerpoint/2010/main" val="376539592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22"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100</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4 </a:t>
            </a:r>
            <a:r>
              <a:rPr lang="en-GB" dirty="0">
                <a:solidFill>
                  <a:srgbClr val="F6791C"/>
                </a:solidFill>
              </a:rPr>
              <a:t>– Set the Attribute Release Policy for SPs</a:t>
            </a:r>
            <a:endParaRPr lang="it-IT" dirty="0"/>
          </a:p>
        </p:txBody>
      </p:sp>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1680469"/>
            <a:ext cx="10909300" cy="4255888"/>
          </a:xfrm>
        </p:spPr>
      </p:pic>
    </p:spTree>
    <p:extLst>
      <p:ext uri="{BB962C8B-B14F-4D97-AF65-F5344CB8AC3E}">
        <p14:creationId xmlns:p14="http://schemas.microsoft.com/office/powerpoint/2010/main" val="1555627363"/>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101</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5 – Retrieve the new attribute policy release by URL</a:t>
            </a:r>
            <a:endParaRPr lang="it-IT" dirty="0"/>
          </a:p>
        </p:txBody>
      </p:sp>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1834295"/>
            <a:ext cx="10909300" cy="3948236"/>
          </a:xfrm>
        </p:spPr>
      </p:pic>
    </p:spTree>
    <p:extLst>
      <p:ext uri="{BB962C8B-B14F-4D97-AF65-F5344CB8AC3E}">
        <p14:creationId xmlns:p14="http://schemas.microsoft.com/office/powerpoint/2010/main" val="904474613"/>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102</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5 </a:t>
            </a:r>
            <a:r>
              <a:rPr lang="en-GB" dirty="0">
                <a:solidFill>
                  <a:srgbClr val="F6791C"/>
                </a:solidFill>
              </a:rPr>
              <a:t>– Retrieve the new attribute policy release by URL</a:t>
            </a:r>
            <a:endParaRPr lang="it-IT" dirty="0"/>
          </a:p>
        </p:txBody>
      </p:sp>
      <p:pic>
        <p:nvPicPr>
          <p:cNvPr id="6" name="Segnaposto contenuto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44500" y="1636866"/>
            <a:ext cx="10909300" cy="4343093"/>
          </a:xfrm>
        </p:spPr>
      </p:pic>
    </p:spTree>
    <p:extLst>
      <p:ext uri="{BB962C8B-B14F-4D97-AF65-F5344CB8AC3E}">
        <p14:creationId xmlns:p14="http://schemas.microsoft.com/office/powerpoint/2010/main" val="3182898821"/>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103</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5 </a:t>
            </a:r>
            <a:r>
              <a:rPr lang="en-GB" dirty="0">
                <a:solidFill>
                  <a:srgbClr val="F6791C"/>
                </a:solidFill>
              </a:rPr>
              <a:t>– Retrieve and Use </a:t>
            </a:r>
            <a:r>
              <a:rPr lang="en-GB" dirty="0" smtClean="0">
                <a:solidFill>
                  <a:srgbClr val="F6791C"/>
                </a:solidFill>
              </a:rPr>
              <a:t>the new custom attribute </a:t>
            </a:r>
            <a:r>
              <a:rPr lang="en-GB" dirty="0">
                <a:solidFill>
                  <a:srgbClr val="F6791C"/>
                </a:solidFill>
              </a:rPr>
              <a:t>release </a:t>
            </a:r>
            <a:r>
              <a:rPr lang="en-GB" dirty="0" smtClean="0">
                <a:solidFill>
                  <a:srgbClr val="F6791C"/>
                </a:solidFill>
              </a:rPr>
              <a:t>policy</a:t>
            </a:r>
            <a:endParaRPr lang="it-IT" dirty="0"/>
          </a:p>
        </p:txBody>
      </p:sp>
      <p:pic>
        <p:nvPicPr>
          <p:cNvPr id="6" name="Segnaposto contenuto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37012" y="2840606"/>
            <a:ext cx="10909300" cy="1935613"/>
          </a:xfrm>
        </p:spPr>
      </p:pic>
    </p:spTree>
    <p:extLst>
      <p:ext uri="{BB962C8B-B14F-4D97-AF65-F5344CB8AC3E}">
        <p14:creationId xmlns:p14="http://schemas.microsoft.com/office/powerpoint/2010/main" val="3149677932"/>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fontScale="92500" lnSpcReduction="20000"/>
          </a:bodyPr>
          <a:lstStyle/>
          <a:p>
            <a:pPr marL="457200" indent="-457200">
              <a:buFont typeface="+mj-lt"/>
              <a:buAutoNum type="arabicPeriod"/>
            </a:pPr>
            <a:r>
              <a:rPr lang="en-GB" dirty="0" smtClean="0"/>
              <a:t>Add the following bean to the «services.xml» :</a:t>
            </a:r>
          </a:p>
          <a:p>
            <a:pPr lvl="1"/>
            <a:r>
              <a:rPr lang="en-GB" sz="1900" dirty="0" smtClean="0">
                <a:latin typeface="Courier New" panose="02070309020205020404" pitchFamily="49" charset="0"/>
                <a:cs typeface="Courier New" panose="02070309020205020404" pitchFamily="49" charset="0"/>
              </a:rPr>
              <a:t>vim /opt/shibboleth-</a:t>
            </a:r>
            <a:r>
              <a:rPr lang="en-GB" sz="1900" dirty="0" err="1" smtClean="0">
                <a:latin typeface="Courier New" panose="02070309020205020404" pitchFamily="49" charset="0"/>
                <a:cs typeface="Courier New" panose="02070309020205020404" pitchFamily="49" charset="0"/>
              </a:rPr>
              <a:t>idp</a:t>
            </a:r>
            <a:r>
              <a:rPr lang="en-GB" sz="1900" dirty="0" smtClean="0">
                <a:latin typeface="Courier New" panose="02070309020205020404" pitchFamily="49" charset="0"/>
                <a:cs typeface="Courier New" panose="02070309020205020404" pitchFamily="49" charset="0"/>
              </a:rPr>
              <a:t>/conf/services.xml</a:t>
            </a:r>
            <a:br>
              <a:rPr lang="en-GB" sz="1900" dirty="0" smtClean="0">
                <a:latin typeface="Courier New" panose="02070309020205020404" pitchFamily="49" charset="0"/>
                <a:cs typeface="Courier New" panose="02070309020205020404" pitchFamily="49" charset="0"/>
              </a:rPr>
            </a:br>
            <a:endParaRPr lang="en-GB" sz="2200" dirty="0" smtClean="0"/>
          </a:p>
          <a:p>
            <a:pPr marL="342900" lvl="1" indent="0">
              <a:buNone/>
            </a:pPr>
            <a:r>
              <a:rPr lang="en-GB" sz="1700" dirty="0">
                <a:solidFill>
                  <a:schemeClr val="tx1"/>
                </a:solidFill>
                <a:latin typeface="Courier New" panose="02070309020205020404" pitchFamily="49" charset="0"/>
                <a:cs typeface="Courier New" panose="02070309020205020404" pitchFamily="49" charset="0"/>
              </a:rPr>
              <a:t>&lt;bean id</a:t>
            </a:r>
            <a:r>
              <a:rPr lang="en-GB" sz="1700" dirty="0" smtClean="0">
                <a:solidFill>
                  <a:schemeClr val="tx1"/>
                </a:solidFill>
                <a:latin typeface="Courier New" panose="02070309020205020404" pitchFamily="49" charset="0"/>
                <a:cs typeface="Courier New" panose="02070309020205020404" pitchFamily="49" charset="0"/>
              </a:rPr>
              <a:t>="</a:t>
            </a:r>
            <a:r>
              <a:rPr lang="en-GB" sz="1700" b="1" dirty="0" err="1" smtClean="0">
                <a:solidFill>
                  <a:schemeClr val="tx1"/>
                </a:solidFill>
                <a:latin typeface="Courier New" panose="02070309020205020404" pitchFamily="49" charset="0"/>
                <a:cs typeface="Courier New" panose="02070309020205020404" pitchFamily="49" charset="0"/>
              </a:rPr>
              <a:t>FileBackedIdemJaggerAttributeFilter</a:t>
            </a:r>
            <a:r>
              <a:rPr lang="en-GB" sz="1700" dirty="0" smtClean="0">
                <a:solidFill>
                  <a:schemeClr val="tx1"/>
                </a:solidFill>
                <a:latin typeface="Courier New" panose="02070309020205020404" pitchFamily="49" charset="0"/>
                <a:cs typeface="Courier New" panose="02070309020205020404" pitchFamily="49" charset="0"/>
              </a:rPr>
              <a:t>" </a:t>
            </a:r>
            <a:r>
              <a:rPr lang="en-GB" sz="1700" dirty="0">
                <a:solidFill>
                  <a:schemeClr val="tx1"/>
                </a:solidFill>
                <a:latin typeface="Courier New" panose="02070309020205020404" pitchFamily="49" charset="0"/>
                <a:cs typeface="Courier New" panose="02070309020205020404" pitchFamily="49" charset="0"/>
              </a:rPr>
              <a:t>class="</a:t>
            </a:r>
            <a:r>
              <a:rPr lang="en-GB" sz="1700" dirty="0" err="1">
                <a:solidFill>
                  <a:schemeClr val="tx1"/>
                </a:solidFill>
                <a:latin typeface="Courier New" panose="02070309020205020404" pitchFamily="49" charset="0"/>
                <a:cs typeface="Courier New" panose="02070309020205020404" pitchFamily="49" charset="0"/>
              </a:rPr>
              <a:t>net.shibboleth.ext.spring.resource.FileBackedHTTPResource</a:t>
            </a:r>
            <a:r>
              <a:rPr lang="en-GB" sz="1700" dirty="0">
                <a:solidFill>
                  <a:schemeClr val="tx1"/>
                </a:solidFill>
                <a:latin typeface="Courier New" panose="02070309020205020404" pitchFamily="49" charset="0"/>
                <a:cs typeface="Courier New" panose="02070309020205020404" pitchFamily="49" charset="0"/>
              </a:rPr>
              <a:t>"</a:t>
            </a:r>
          </a:p>
          <a:p>
            <a:pPr marL="342900" lvl="1" indent="0">
              <a:buNone/>
            </a:pPr>
            <a:r>
              <a:rPr lang="en-GB" sz="1700" dirty="0" smtClean="0">
                <a:solidFill>
                  <a:schemeClr val="tx1"/>
                </a:solidFill>
                <a:latin typeface="Courier New" panose="02070309020205020404" pitchFamily="49" charset="0"/>
                <a:cs typeface="Courier New" panose="02070309020205020404" pitchFamily="49" charset="0"/>
              </a:rPr>
              <a:t>     </a:t>
            </a:r>
            <a:r>
              <a:rPr lang="en-GB" sz="1700" dirty="0">
                <a:solidFill>
                  <a:schemeClr val="tx1"/>
                </a:solidFill>
                <a:latin typeface="Courier New" panose="02070309020205020404" pitchFamily="49" charset="0"/>
                <a:cs typeface="Courier New" panose="02070309020205020404" pitchFamily="49" charset="0"/>
              </a:rPr>
              <a:t>c:client-ref="shibboleth.FileCachingHttpClient"</a:t>
            </a:r>
          </a:p>
          <a:p>
            <a:pPr marL="342900" lvl="1" indent="0">
              <a:buNone/>
            </a:pPr>
            <a:r>
              <a:rPr lang="en-GB" sz="1700" dirty="0" smtClean="0">
                <a:solidFill>
                  <a:schemeClr val="tx1"/>
                </a:solidFill>
                <a:latin typeface="Courier New" panose="02070309020205020404" pitchFamily="49" charset="0"/>
                <a:cs typeface="Courier New" panose="02070309020205020404" pitchFamily="49" charset="0"/>
              </a:rPr>
              <a:t>     </a:t>
            </a:r>
            <a:r>
              <a:rPr lang="en-GB" sz="1700" dirty="0">
                <a:solidFill>
                  <a:schemeClr val="tx1"/>
                </a:solidFill>
                <a:latin typeface="Courier New" panose="02070309020205020404" pitchFamily="49" charset="0"/>
                <a:cs typeface="Courier New" panose="02070309020205020404" pitchFamily="49" charset="0"/>
              </a:rPr>
              <a:t>c:url="</a:t>
            </a:r>
            <a:r>
              <a:rPr lang="en-GB" sz="1700" b="1" dirty="0" smtClean="0">
                <a:solidFill>
                  <a:schemeClr val="tx1"/>
                </a:solidFill>
                <a:latin typeface="Courier New" panose="02070309020205020404" pitchFamily="49" charset="0"/>
                <a:cs typeface="Courier New" panose="02070309020205020404" pitchFamily="49" charset="0"/>
              </a:rPr>
              <a:t>### IDEM JAGGER ARP URL ###</a:t>
            </a:r>
            <a:r>
              <a:rPr lang="en-GB" sz="1700" dirty="0" smtClean="0">
                <a:solidFill>
                  <a:schemeClr val="tx1"/>
                </a:solidFill>
                <a:latin typeface="Courier New" panose="02070309020205020404" pitchFamily="49" charset="0"/>
                <a:cs typeface="Courier New" panose="02070309020205020404" pitchFamily="49" charset="0"/>
              </a:rPr>
              <a:t>"</a:t>
            </a:r>
            <a:endParaRPr lang="en-GB" sz="1700" dirty="0">
              <a:solidFill>
                <a:schemeClr val="tx1"/>
              </a:solidFill>
              <a:latin typeface="Courier New" panose="02070309020205020404" pitchFamily="49" charset="0"/>
              <a:cs typeface="Courier New" panose="02070309020205020404" pitchFamily="49" charset="0"/>
            </a:endParaRPr>
          </a:p>
          <a:p>
            <a:pPr marL="342900" lvl="1" indent="0">
              <a:buNone/>
            </a:pPr>
            <a:r>
              <a:rPr lang="en-GB" sz="1700" dirty="0" smtClean="0">
                <a:solidFill>
                  <a:schemeClr val="tx1"/>
                </a:solidFill>
                <a:latin typeface="Courier New" panose="02070309020205020404" pitchFamily="49" charset="0"/>
                <a:cs typeface="Courier New" panose="02070309020205020404" pitchFamily="49" charset="0"/>
              </a:rPr>
              <a:t>     </a:t>
            </a:r>
            <a:r>
              <a:rPr lang="en-GB" sz="1700" dirty="0">
                <a:solidFill>
                  <a:schemeClr val="tx1"/>
                </a:solidFill>
                <a:latin typeface="Courier New" panose="02070309020205020404" pitchFamily="49" charset="0"/>
                <a:cs typeface="Courier New" panose="02070309020205020404" pitchFamily="49" charset="0"/>
              </a:rPr>
              <a:t>c:backingFile="%{idp.home}/</a:t>
            </a:r>
            <a:r>
              <a:rPr lang="en-GB" sz="1700" dirty="0" smtClean="0">
                <a:solidFill>
                  <a:schemeClr val="tx1"/>
                </a:solidFill>
                <a:latin typeface="Courier New" panose="02070309020205020404" pitchFamily="49" charset="0"/>
                <a:cs typeface="Courier New" panose="02070309020205020404" pitchFamily="49" charset="0"/>
              </a:rPr>
              <a:t>conf/attribute-filter-custom.xml"/&gt;</a:t>
            </a:r>
            <a:r>
              <a:rPr lang="en-GB" sz="1700" dirty="0">
                <a:solidFill>
                  <a:schemeClr val="tx1"/>
                </a:solidFill>
                <a:latin typeface="Courier New" panose="02070309020205020404" pitchFamily="49" charset="0"/>
                <a:cs typeface="Courier New" panose="02070309020205020404" pitchFamily="49" charset="0"/>
              </a:rPr>
              <a:t/>
            </a:r>
            <a:br>
              <a:rPr lang="en-GB" sz="1700" dirty="0">
                <a:solidFill>
                  <a:schemeClr val="tx1"/>
                </a:solidFill>
                <a:latin typeface="Courier New" panose="02070309020205020404" pitchFamily="49" charset="0"/>
                <a:cs typeface="Courier New" panose="02070309020205020404" pitchFamily="49" charset="0"/>
              </a:rPr>
            </a:br>
            <a:r>
              <a:rPr lang="en-GB" sz="1700" dirty="0" smtClean="0">
                <a:solidFill>
                  <a:schemeClr val="tx1"/>
                </a:solidFill>
                <a:latin typeface="Courier New" panose="02070309020205020404" pitchFamily="49" charset="0"/>
                <a:cs typeface="Courier New" panose="02070309020205020404" pitchFamily="49" charset="0"/>
              </a:rPr>
              <a:t>...</a:t>
            </a:r>
            <a:r>
              <a:rPr lang="en-GB" sz="1700" dirty="0">
                <a:solidFill>
                  <a:schemeClr val="tx1"/>
                </a:solidFill>
                <a:latin typeface="Courier New" panose="02070309020205020404" pitchFamily="49" charset="0"/>
                <a:cs typeface="Courier New" panose="02070309020205020404" pitchFamily="49" charset="0"/>
              </a:rPr>
              <a:t/>
            </a:r>
            <a:br>
              <a:rPr lang="en-GB" sz="1700" dirty="0">
                <a:solidFill>
                  <a:schemeClr val="tx1"/>
                </a:solidFill>
                <a:latin typeface="Courier New" panose="02070309020205020404" pitchFamily="49" charset="0"/>
                <a:cs typeface="Courier New" panose="02070309020205020404" pitchFamily="49" charset="0"/>
              </a:rPr>
            </a:br>
            <a:r>
              <a:rPr lang="en-GB" sz="1700" dirty="0">
                <a:solidFill>
                  <a:schemeClr val="tx1"/>
                </a:solidFill>
                <a:latin typeface="Courier New" panose="02070309020205020404" pitchFamily="49" charset="0"/>
                <a:cs typeface="Courier New" panose="02070309020205020404" pitchFamily="49" charset="0"/>
              </a:rPr>
              <a:t>&lt;util:list id ="shibboleth.AttributeFilterResources"&gt;</a:t>
            </a:r>
          </a:p>
          <a:p>
            <a:pPr marL="342900" lvl="1" indent="0">
              <a:buNone/>
            </a:pPr>
            <a:r>
              <a:rPr lang="en-GB" sz="1700" dirty="0">
                <a:solidFill>
                  <a:schemeClr val="tx1"/>
                </a:solidFill>
                <a:latin typeface="Courier New" panose="02070309020205020404" pitchFamily="49" charset="0"/>
                <a:cs typeface="Courier New" panose="02070309020205020404" pitchFamily="49" charset="0"/>
              </a:rPr>
              <a:t>    </a:t>
            </a:r>
            <a:r>
              <a:rPr lang="en-GB" sz="1700" dirty="0" smtClean="0">
                <a:solidFill>
                  <a:schemeClr val="tx1"/>
                </a:solidFill>
                <a:latin typeface="Courier New" panose="02070309020205020404" pitchFamily="49" charset="0"/>
                <a:cs typeface="Courier New" panose="02070309020205020404" pitchFamily="49" charset="0"/>
              </a:rPr>
              <a:t>...</a:t>
            </a:r>
            <a:endParaRPr lang="en-GB" sz="1700" dirty="0">
              <a:solidFill>
                <a:schemeClr val="tx1"/>
              </a:solidFill>
              <a:latin typeface="Courier New" panose="02070309020205020404" pitchFamily="49" charset="0"/>
              <a:cs typeface="Courier New" panose="02070309020205020404" pitchFamily="49" charset="0"/>
            </a:endParaRPr>
          </a:p>
          <a:p>
            <a:pPr marL="342900" lvl="1" indent="0">
              <a:buNone/>
            </a:pPr>
            <a:r>
              <a:rPr lang="en-GB" sz="1700" dirty="0">
                <a:solidFill>
                  <a:schemeClr val="tx1"/>
                </a:solidFill>
                <a:latin typeface="Courier New" panose="02070309020205020404" pitchFamily="49" charset="0"/>
                <a:cs typeface="Courier New" panose="02070309020205020404" pitchFamily="49" charset="0"/>
              </a:rPr>
              <a:t>    </a:t>
            </a:r>
            <a:r>
              <a:rPr lang="en-GB" sz="1700" dirty="0" smtClean="0">
                <a:solidFill>
                  <a:schemeClr val="tx1"/>
                </a:solidFill>
                <a:latin typeface="Courier New" panose="02070309020205020404" pitchFamily="49" charset="0"/>
                <a:cs typeface="Courier New" panose="02070309020205020404" pitchFamily="49" charset="0"/>
              </a:rPr>
              <a:t>&lt;</a:t>
            </a:r>
            <a:r>
              <a:rPr lang="en-GB" sz="1700" dirty="0">
                <a:solidFill>
                  <a:schemeClr val="tx1"/>
                </a:solidFill>
                <a:latin typeface="Courier New" panose="02070309020205020404" pitchFamily="49" charset="0"/>
                <a:cs typeface="Courier New" panose="02070309020205020404" pitchFamily="49" charset="0"/>
              </a:rPr>
              <a:t>ref bean="</a:t>
            </a:r>
            <a:r>
              <a:rPr lang="en-GB" sz="1700" b="1" dirty="0" err="1">
                <a:solidFill>
                  <a:schemeClr val="tx1"/>
                </a:solidFill>
                <a:latin typeface="Courier New" panose="02070309020205020404" pitchFamily="49" charset="0"/>
                <a:cs typeface="Courier New" panose="02070309020205020404" pitchFamily="49" charset="0"/>
              </a:rPr>
              <a:t>FileBackedIdemJaggerAttributeFilter</a:t>
            </a:r>
            <a:r>
              <a:rPr lang="en-GB" sz="1700" dirty="0">
                <a:solidFill>
                  <a:schemeClr val="tx1"/>
                </a:solidFill>
                <a:latin typeface="Courier New" panose="02070309020205020404" pitchFamily="49" charset="0"/>
                <a:cs typeface="Courier New" panose="02070309020205020404" pitchFamily="49" charset="0"/>
              </a:rPr>
              <a:t>"/&gt;</a:t>
            </a:r>
          </a:p>
          <a:p>
            <a:pPr marL="342900" lvl="1" indent="0">
              <a:buNone/>
            </a:pPr>
            <a:r>
              <a:rPr lang="en-GB" sz="1700" dirty="0" smtClean="0">
                <a:solidFill>
                  <a:schemeClr val="tx1"/>
                </a:solidFill>
                <a:latin typeface="Courier New" panose="02070309020205020404" pitchFamily="49" charset="0"/>
                <a:cs typeface="Courier New" panose="02070309020205020404" pitchFamily="49" charset="0"/>
              </a:rPr>
              <a:t>&lt;/</a:t>
            </a:r>
            <a:r>
              <a:rPr lang="en-GB" sz="1700" dirty="0">
                <a:solidFill>
                  <a:schemeClr val="tx1"/>
                </a:solidFill>
                <a:latin typeface="Courier New" panose="02070309020205020404" pitchFamily="49" charset="0"/>
                <a:cs typeface="Courier New" panose="02070309020205020404" pitchFamily="49" charset="0"/>
              </a:rPr>
              <a:t>util:list&gt;</a:t>
            </a:r>
            <a:r>
              <a:rPr lang="en-GB" sz="1600" dirty="0" smtClean="0">
                <a:solidFill>
                  <a:schemeClr val="tx1"/>
                </a:solidFill>
                <a:latin typeface="Courier New" panose="02070309020205020404" pitchFamily="49" charset="0"/>
                <a:cs typeface="Courier New" panose="02070309020205020404" pitchFamily="49" charset="0"/>
              </a:rPr>
              <a:t/>
            </a:r>
            <a:br>
              <a:rPr lang="en-GB" sz="1600" dirty="0" smtClean="0">
                <a:solidFill>
                  <a:schemeClr val="tx1"/>
                </a:solidFill>
                <a:latin typeface="Courier New" panose="02070309020205020404" pitchFamily="49" charset="0"/>
                <a:cs typeface="Courier New" panose="02070309020205020404" pitchFamily="49" charset="0"/>
              </a:rPr>
            </a:br>
            <a:endParaRPr lang="en-GB" dirty="0" smtClean="0"/>
          </a:p>
          <a:p>
            <a:pPr marL="457200" indent="-457200">
              <a:buFont typeface="+mj-lt"/>
              <a:buAutoNum type="arabicPeriod"/>
            </a:pPr>
            <a:r>
              <a:rPr lang="en-GB" dirty="0" smtClean="0"/>
              <a:t>Restart the Attribute Filter Service of the Shibboleth IdP:</a:t>
            </a:r>
          </a:p>
          <a:p>
            <a:pPr lvl="1"/>
            <a:r>
              <a:rPr lang="en-GB" dirty="0" smtClean="0">
                <a:latin typeface="Courier New" panose="02070309020205020404" pitchFamily="49" charset="0"/>
                <a:cs typeface="Courier New" panose="02070309020205020404" pitchFamily="49" charset="0"/>
              </a:rPr>
              <a:t>cd /opt/shibboleth-</a:t>
            </a:r>
            <a:r>
              <a:rPr lang="en-GB" dirty="0" err="1" smtClean="0">
                <a:latin typeface="Courier New" panose="02070309020205020404" pitchFamily="49" charset="0"/>
                <a:cs typeface="Courier New" panose="02070309020205020404" pitchFamily="49" charset="0"/>
              </a:rPr>
              <a:t>idp</a:t>
            </a:r>
            <a:r>
              <a:rPr lang="en-GB" dirty="0" smtClean="0">
                <a:latin typeface="Courier New" panose="02070309020205020404" pitchFamily="49" charset="0"/>
                <a:cs typeface="Courier New" panose="02070309020205020404" pitchFamily="49" charset="0"/>
              </a:rPr>
              <a:t>/bin</a:t>
            </a:r>
          </a:p>
          <a:p>
            <a:pPr lvl="1"/>
            <a:r>
              <a:rPr lang="en-GB" dirty="0" smtClean="0">
                <a:latin typeface="Courier New" panose="02070309020205020404" pitchFamily="49" charset="0"/>
                <a:cs typeface="Courier New" panose="02070309020205020404" pitchFamily="49" charset="0"/>
              </a:rPr>
              <a:t>./reload-service.sh –id </a:t>
            </a:r>
            <a:r>
              <a:rPr lang="en-GB" dirty="0" err="1" smtClean="0">
                <a:latin typeface="Courier New" panose="02070309020205020404" pitchFamily="49" charset="0"/>
                <a:cs typeface="Courier New" panose="02070309020205020404" pitchFamily="49" charset="0"/>
              </a:rPr>
              <a:t>shibboleth.AttributeFilterService</a:t>
            </a:r>
            <a:endParaRPr lang="en-GB" dirty="0">
              <a:latin typeface="Courier New" panose="02070309020205020404" pitchFamily="49" charset="0"/>
              <a:cs typeface="Courier New" panose="02070309020205020404" pitchFamily="49" charset="0"/>
            </a:endParaRPr>
          </a:p>
          <a:p>
            <a:pPr lvl="1"/>
            <a:endParaRPr lang="en-GB" dirty="0" smtClean="0">
              <a:latin typeface="Courier New" panose="02070309020205020404" pitchFamily="49" charset="0"/>
              <a:cs typeface="Courier New" panose="02070309020205020404" pitchFamily="49" charset="0"/>
            </a:endParaRPr>
          </a:p>
          <a:p>
            <a:pPr marL="342900" lvl="1" indent="0">
              <a:buNone/>
            </a:pPr>
            <a:r>
              <a:rPr lang="en-GB" dirty="0" smtClean="0">
                <a:cs typeface="Courier New" panose="02070309020205020404" pitchFamily="49" charset="0"/>
              </a:rPr>
              <a:t>(as indicate on “</a:t>
            </a:r>
            <a:r>
              <a:rPr lang="en-GB" sz="1700" dirty="0" err="1" smtClean="0">
                <a:latin typeface="Courier New" panose="02070309020205020404" pitchFamily="49" charset="0"/>
                <a:cs typeface="Courier New" panose="02070309020205020404" pitchFamily="49" charset="0"/>
              </a:rPr>
              <a:t>conf</a:t>
            </a:r>
            <a:r>
              <a:rPr lang="en-GB" sz="1700" dirty="0" smtClean="0">
                <a:latin typeface="Courier New" panose="02070309020205020404" pitchFamily="49" charset="0"/>
                <a:cs typeface="Courier New" panose="02070309020205020404" pitchFamily="49" charset="0"/>
              </a:rPr>
              <a:t>/</a:t>
            </a:r>
            <a:r>
              <a:rPr lang="en-GB" sz="1700" dirty="0" err="1" smtClean="0">
                <a:latin typeface="Courier New" panose="02070309020205020404" pitchFamily="49" charset="0"/>
                <a:cs typeface="Courier New" panose="02070309020205020404" pitchFamily="49" charset="0"/>
              </a:rPr>
              <a:t>services.properties</a:t>
            </a:r>
            <a:r>
              <a:rPr lang="en-GB" dirty="0" smtClean="0">
                <a:cs typeface="Courier New" panose="02070309020205020404" pitchFamily="49" charset="0"/>
              </a:rPr>
              <a:t>” the refresh time for attribute filter service is set to 15 minutes)</a:t>
            </a:r>
            <a:endParaRPr lang="en-GB" dirty="0" smtClean="0"/>
          </a:p>
          <a:p>
            <a:pPr marL="457200" indent="-457200">
              <a:buFont typeface="+mj-lt"/>
              <a:buAutoNum type="arabicPeriod"/>
            </a:pPr>
            <a:endParaRPr lang="en-GB"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104</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5 </a:t>
            </a:r>
            <a:r>
              <a:rPr lang="en-GB" dirty="0">
                <a:solidFill>
                  <a:srgbClr val="F6791C"/>
                </a:solidFill>
              </a:rPr>
              <a:t>– Retrieve and Use the new custom attribute release policy</a:t>
            </a:r>
            <a:endParaRPr lang="en-GB" dirty="0"/>
          </a:p>
        </p:txBody>
      </p:sp>
    </p:spTree>
    <p:extLst>
      <p:ext uri="{BB962C8B-B14F-4D97-AF65-F5344CB8AC3E}">
        <p14:creationId xmlns:p14="http://schemas.microsoft.com/office/powerpoint/2010/main" val="725743828"/>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457200" indent="-457200">
              <a:buFont typeface="+mj-lt"/>
              <a:buAutoNum type="arabicPeriod"/>
            </a:pPr>
            <a:r>
              <a:rPr lang="en-US" dirty="0"/>
              <a:t>By using attribute release policy with rules based on the Entity Categories defined before, it is possible to answer correctly and quickly to the attribute requests coming from the federated resources without </a:t>
            </a:r>
            <a:r>
              <a:rPr lang="en-US" dirty="0" smtClean="0"/>
              <a:t>changing </a:t>
            </a:r>
            <a:r>
              <a:rPr lang="en-US" dirty="0"/>
              <a:t>the configurations on your own </a:t>
            </a:r>
            <a:r>
              <a:rPr lang="en-US" dirty="0" err="1"/>
              <a:t>IdP</a:t>
            </a:r>
            <a:r>
              <a:rPr lang="en-US" dirty="0" smtClean="0"/>
              <a:t>.</a:t>
            </a:r>
          </a:p>
          <a:p>
            <a:pPr marL="457200" indent="-457200">
              <a:buFont typeface="+mj-lt"/>
              <a:buAutoNum type="arabicPeriod"/>
            </a:pPr>
            <a:r>
              <a:rPr lang="en-US" dirty="0"/>
              <a:t>By using a tool like Jagger to create a custom </a:t>
            </a:r>
            <a:r>
              <a:rPr lang="en-US" dirty="0" smtClean="0"/>
              <a:t>attribute </a:t>
            </a:r>
            <a:r>
              <a:rPr lang="en-US" dirty="0"/>
              <a:t>release </a:t>
            </a:r>
            <a:r>
              <a:rPr lang="en-US" dirty="0" smtClean="0"/>
              <a:t>policy, </a:t>
            </a:r>
            <a:r>
              <a:rPr lang="en-US" dirty="0"/>
              <a:t>it is possible to answer correctly and quickly to the attribute requests coming from the federated resources not yet R&amp;S or </a:t>
            </a:r>
            <a:r>
              <a:rPr lang="en-US" dirty="0" err="1"/>
              <a:t>CoCo</a:t>
            </a:r>
            <a:r>
              <a:rPr lang="en-US" dirty="0"/>
              <a:t> compliant without changing the configurations on your own </a:t>
            </a:r>
            <a:r>
              <a:rPr lang="en-US" dirty="0" err="1"/>
              <a:t>IdP</a:t>
            </a:r>
            <a:r>
              <a:rPr lang="en-US" dirty="0"/>
              <a:t>, but only acting on the GUI provided by Jagger.</a:t>
            </a:r>
            <a:r>
              <a:rPr lang="en-GB" dirty="0" smtClean="0"/>
              <a:t> (90% of </a:t>
            </a:r>
            <a:r>
              <a:rPr lang="en-GB" dirty="0" err="1"/>
              <a:t>e</a:t>
            </a:r>
            <a:r>
              <a:rPr lang="en-GB" dirty="0" err="1" smtClean="0"/>
              <a:t>duGAIN</a:t>
            </a:r>
            <a:r>
              <a:rPr lang="en-GB" dirty="0" smtClean="0"/>
              <a:t> SPs)</a:t>
            </a:r>
          </a:p>
          <a:p>
            <a:pPr marL="457200" indent="-457200">
              <a:buFont typeface="+mj-lt"/>
              <a:buAutoNum type="arabicPeriod"/>
            </a:pPr>
            <a:r>
              <a:rPr lang="en-US" dirty="0"/>
              <a:t>By using a tool like Jagger to create a custom attribute release </a:t>
            </a:r>
            <a:r>
              <a:rPr lang="en-US" dirty="0" smtClean="0"/>
              <a:t>policy, </a:t>
            </a:r>
            <a:r>
              <a:rPr lang="en-US" dirty="0"/>
              <a:t>the IDP Manager, and hence the institution, maintains the authoritative role on the release of the attributes to those resources that are not yet R&amp;S or </a:t>
            </a:r>
            <a:r>
              <a:rPr lang="en-US" dirty="0" err="1"/>
              <a:t>CoCo</a:t>
            </a:r>
            <a:r>
              <a:rPr lang="en-US" dirty="0"/>
              <a:t> compliant.</a:t>
            </a:r>
            <a:endParaRPr lang="en-GB" dirty="0" smtClean="0"/>
          </a:p>
          <a:p>
            <a:pPr marL="457200" indent="-457200">
              <a:buFont typeface="+mj-lt"/>
              <a:buAutoNum type="arabicPeriod"/>
            </a:pPr>
            <a:r>
              <a:rPr lang="en-US" dirty="0"/>
              <a:t>U</a:t>
            </a:r>
            <a:r>
              <a:rPr lang="en-US" dirty="0" smtClean="0"/>
              <a:t>sing </a:t>
            </a:r>
            <a:r>
              <a:rPr lang="en-US" dirty="0"/>
              <a:t>a tool like </a:t>
            </a:r>
            <a:r>
              <a:rPr lang="en-US" dirty="0" smtClean="0"/>
              <a:t>Jagger it </a:t>
            </a:r>
            <a:r>
              <a:rPr lang="en-US" dirty="0"/>
              <a:t>becomes more </a:t>
            </a:r>
            <a:r>
              <a:rPr lang="en-US" dirty="0" smtClean="0"/>
              <a:t>difficult to meet </a:t>
            </a:r>
            <a:r>
              <a:rPr lang="en-US" dirty="0"/>
              <a:t>syntax mistakes when you create a custom </a:t>
            </a:r>
            <a:r>
              <a:rPr lang="en-US" dirty="0" smtClean="0"/>
              <a:t>ARP</a:t>
            </a:r>
            <a:r>
              <a:rPr lang="en-US" dirty="0"/>
              <a:t> and its GUI makes all </a:t>
            </a:r>
            <a:r>
              <a:rPr lang="en-US" dirty="0" smtClean="0"/>
              <a:t>easier.</a:t>
            </a:r>
          </a:p>
          <a:p>
            <a:pPr marL="457200" indent="-457200">
              <a:buFont typeface="+mj-lt"/>
              <a:buAutoNum type="arabicPeriod"/>
            </a:pPr>
            <a:r>
              <a:rPr lang="en-US" dirty="0"/>
              <a:t>U</a:t>
            </a:r>
            <a:r>
              <a:rPr lang="en-US" dirty="0" smtClean="0"/>
              <a:t>sing </a:t>
            </a:r>
            <a:r>
              <a:rPr lang="en-US" dirty="0"/>
              <a:t>a tool like Jagger </a:t>
            </a:r>
            <a:r>
              <a:rPr lang="en-US" dirty="0" smtClean="0"/>
              <a:t>it becomes </a:t>
            </a:r>
            <a:r>
              <a:rPr lang="en-US" dirty="0"/>
              <a:t>easy the research and the discovery of the new available </a:t>
            </a:r>
            <a:r>
              <a:rPr lang="en-US" dirty="0" smtClean="0"/>
              <a:t>resources</a:t>
            </a:r>
            <a:r>
              <a:rPr lang="en-GB" dirty="0" smtClean="0"/>
              <a:t>.</a:t>
            </a:r>
          </a:p>
          <a:p>
            <a:pPr marL="457200" indent="-457200">
              <a:buFont typeface="+mj-lt"/>
              <a:buAutoNum type="arabicPeriod"/>
            </a:pPr>
            <a:endParaRPr lang="en-GB" dirty="0" smtClean="0"/>
          </a:p>
          <a:p>
            <a:pPr marL="457200" indent="-457200">
              <a:buFont typeface="+mj-lt"/>
              <a:buAutoNum type="arabicPeriod"/>
            </a:pPr>
            <a:endParaRPr lang="en-GB"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105</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GB" dirty="0" smtClean="0"/>
              <a:t>Conclusion</a:t>
            </a:r>
            <a:endParaRPr lang="en-GB" dirty="0"/>
          </a:p>
        </p:txBody>
      </p:sp>
    </p:spTree>
    <p:extLst>
      <p:ext uri="{BB962C8B-B14F-4D97-AF65-F5344CB8AC3E}">
        <p14:creationId xmlns:p14="http://schemas.microsoft.com/office/powerpoint/2010/main" val="1943144782"/>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smtClean="0"/>
              <a:t>Chris Phillips (CANARIE)</a:t>
            </a:r>
          </a:p>
          <a:p>
            <a:r>
              <a:rPr lang="it-IT" dirty="0" err="1" smtClean="0"/>
              <a:t>Brook</a:t>
            </a:r>
            <a:r>
              <a:rPr lang="it-IT" dirty="0" smtClean="0"/>
              <a:t> </a:t>
            </a:r>
            <a:r>
              <a:rPr lang="it-IT" dirty="0" err="1" smtClean="0"/>
              <a:t>Schofield</a:t>
            </a:r>
            <a:r>
              <a:rPr lang="it-IT" dirty="0" smtClean="0"/>
              <a:t> (GÉANT)</a:t>
            </a:r>
          </a:p>
          <a:p>
            <a:r>
              <a:rPr lang="it-IT" dirty="0" err="1" smtClean="0"/>
              <a:t>Ann</a:t>
            </a:r>
            <a:r>
              <a:rPr lang="it-IT" dirty="0" smtClean="0"/>
              <a:t> </a:t>
            </a:r>
            <a:r>
              <a:rPr lang="it-IT" dirty="0" err="1" smtClean="0"/>
              <a:t>Harding</a:t>
            </a:r>
            <a:r>
              <a:rPr lang="it-IT" dirty="0" smtClean="0"/>
              <a:t> (SWITCH)</a:t>
            </a:r>
          </a:p>
          <a:p>
            <a:r>
              <a:rPr lang="it-IT" dirty="0" err="1" smtClean="0"/>
              <a:t>Uros</a:t>
            </a:r>
            <a:r>
              <a:rPr lang="it-IT" dirty="0" smtClean="0"/>
              <a:t> </a:t>
            </a:r>
            <a:r>
              <a:rPr lang="it-IT" dirty="0" err="1" smtClean="0"/>
              <a:t>Stevanovic</a:t>
            </a:r>
            <a:r>
              <a:rPr lang="it-IT" smtClean="0"/>
              <a:t> (KIT)</a:t>
            </a: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pPr/>
              <a:t>106</a:t>
            </a:fld>
            <a:endParaRPr lang="en-GB"/>
          </a:p>
        </p:txBody>
      </p:sp>
      <p:sp>
        <p:nvSpPr>
          <p:cNvPr id="4" name="Titolo 3"/>
          <p:cNvSpPr>
            <a:spLocks noGrp="1"/>
          </p:cNvSpPr>
          <p:nvPr>
            <p:ph type="title"/>
          </p:nvPr>
        </p:nvSpPr>
        <p:spPr/>
        <p:txBody>
          <a:bodyPr/>
          <a:lstStyle/>
          <a:p>
            <a:r>
              <a:rPr lang="it-IT" dirty="0" err="1" smtClean="0"/>
              <a:t>Credits</a:t>
            </a:r>
            <a:endParaRPr lang="it-IT" dirty="0"/>
          </a:p>
        </p:txBody>
      </p:sp>
    </p:spTree>
    <p:extLst>
      <p:ext uri="{BB962C8B-B14F-4D97-AF65-F5344CB8AC3E}">
        <p14:creationId xmlns:p14="http://schemas.microsoft.com/office/powerpoint/2010/main" val="117473584"/>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3742560" y="3850108"/>
            <a:ext cx="4445529" cy="962526"/>
          </a:xfrm>
        </p:spPr>
        <p:txBody>
          <a:bodyPr>
            <a:normAutofit lnSpcReduction="10000"/>
          </a:bodyPr>
          <a:lstStyle/>
          <a:p>
            <a:r>
              <a:rPr lang="en-GB" dirty="0" smtClean="0"/>
              <a:t>marialaura.mantovani@garr.it</a:t>
            </a:r>
          </a:p>
          <a:p>
            <a:r>
              <a:rPr lang="en-GB" dirty="0" smtClean="0"/>
              <a:t>simona.venuti@garr.it</a:t>
            </a:r>
            <a:endParaRPr lang="en-GB" dirty="0"/>
          </a:p>
          <a:p>
            <a:r>
              <a:rPr lang="en-GB" dirty="0"/>
              <a:t>marco.malavolti@garr.it</a:t>
            </a:r>
          </a:p>
          <a:p>
            <a:endParaRPr lang="en-GB" dirty="0"/>
          </a:p>
        </p:txBody>
      </p:sp>
    </p:spTree>
    <p:extLst>
      <p:ext uri="{BB962C8B-B14F-4D97-AF65-F5344CB8AC3E}">
        <p14:creationId xmlns:p14="http://schemas.microsoft.com/office/powerpoint/2010/main" val="2157986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fld id="{6F576E6A-F32A-4612-884C-86870357C6B4}" type="slidenum">
              <a:rPr lang="en-GB" smtClean="0"/>
              <a:pPr/>
              <a:t>11</a:t>
            </a:fld>
            <a:endParaRPr lang="en-GB"/>
          </a:p>
        </p:txBody>
      </p:sp>
      <p:sp>
        <p:nvSpPr>
          <p:cNvPr id="4" name="Titolo 3"/>
          <p:cNvSpPr>
            <a:spLocks noGrp="1"/>
          </p:cNvSpPr>
          <p:nvPr>
            <p:ph type="title"/>
          </p:nvPr>
        </p:nvSpPr>
        <p:spPr/>
        <p:txBody>
          <a:bodyPr/>
          <a:lstStyle/>
          <a:p>
            <a:r>
              <a:rPr lang="en-US" dirty="0"/>
              <a:t>Is the entity in eduGAIN</a:t>
            </a:r>
            <a:r>
              <a:rPr lang="en-US" dirty="0" smtClean="0"/>
              <a:t>?</a:t>
            </a:r>
            <a:endParaRPr lang="it-IT" dirty="0"/>
          </a:p>
        </p:txBody>
      </p:sp>
      <p:sp>
        <p:nvSpPr>
          <p:cNvPr id="6" name="Rettangolo 5"/>
          <p:cNvSpPr/>
          <p:nvPr/>
        </p:nvSpPr>
        <p:spPr>
          <a:xfrm>
            <a:off x="2989977" y="1587707"/>
            <a:ext cx="4545220" cy="341632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it-IT"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YES, </a:t>
            </a:r>
            <a:r>
              <a:rPr lang="it-IT"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Thanks</a:t>
            </a:r>
            <a:r>
              <a:rPr lang="it-IT"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to </a:t>
            </a:r>
            <a:r>
              <a:rPr lang="it-IT"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Opt</a:t>
            </a:r>
            <a:r>
              <a:rPr lang="it-IT"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-Out policy for </a:t>
            </a:r>
            <a:r>
              <a:rPr lang="it-IT"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Idps</a:t>
            </a:r>
            <a:endParaRPr lang="it-IT"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 name="Content Placeholder 1"/>
          <p:cNvSpPr>
            <a:spLocks noGrp="1"/>
          </p:cNvSpPr>
          <p:nvPr>
            <p:ph idx="1"/>
          </p:nvPr>
        </p:nvSpPr>
        <p:spPr>
          <a:xfrm>
            <a:off x="4038600" y="2273300"/>
            <a:ext cx="7315202" cy="3903666"/>
          </a:xfrm>
        </p:spPr>
        <p:txBody>
          <a:bodyPr/>
          <a:lstStyle/>
          <a:p>
            <a:endParaRPr lang="en-US" dirty="0"/>
          </a:p>
        </p:txBody>
      </p:sp>
    </p:spTree>
    <p:extLst>
      <p:ext uri="{BB962C8B-B14F-4D97-AF65-F5344CB8AC3E}">
        <p14:creationId xmlns:p14="http://schemas.microsoft.com/office/powerpoint/2010/main" val="1787265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Campaigns for “</a:t>
            </a:r>
            <a:r>
              <a:rPr lang="en-GB" dirty="0" err="1" smtClean="0"/>
              <a:t>eduGAIN</a:t>
            </a:r>
            <a:r>
              <a:rPr lang="en-GB" dirty="0" smtClean="0"/>
              <a:t> works”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40583955"/>
              </p:ext>
            </p:extLst>
          </p:nvPr>
        </p:nvGraphicFramePr>
        <p:xfrm>
          <a:off x="305958" y="1277698"/>
          <a:ext cx="11147133" cy="49953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tella a 5 punte 4"/>
          <p:cNvSpPr/>
          <p:nvPr/>
        </p:nvSpPr>
        <p:spPr>
          <a:xfrm>
            <a:off x="2544099" y="2625212"/>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Stella a 5 punte 5"/>
          <p:cNvSpPr/>
          <p:nvPr/>
        </p:nvSpPr>
        <p:spPr>
          <a:xfrm>
            <a:off x="6737557" y="2625211"/>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2587093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a:hlinkClick r:id="rId3"/>
              </a:rPr>
              <a:t>https://technical.edugain.org/eccs</a:t>
            </a:r>
            <a:r>
              <a:rPr lang="it-IT" dirty="0" smtClean="0">
                <a:hlinkClick r:id="rId3"/>
              </a:rPr>
              <a:t>/</a:t>
            </a:r>
            <a:r>
              <a:rPr lang="it-IT" dirty="0" smtClean="0"/>
              <a:t> </a:t>
            </a: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pPr/>
              <a:t>13</a:t>
            </a:fld>
            <a:endParaRPr lang="en-GB"/>
          </a:p>
        </p:txBody>
      </p:sp>
      <p:sp>
        <p:nvSpPr>
          <p:cNvPr id="4" name="Titolo 3"/>
          <p:cNvSpPr>
            <a:spLocks noGrp="1"/>
          </p:cNvSpPr>
          <p:nvPr>
            <p:ph type="title"/>
          </p:nvPr>
        </p:nvSpPr>
        <p:spPr/>
        <p:txBody>
          <a:bodyPr/>
          <a:lstStyle/>
          <a:p>
            <a:r>
              <a:rPr lang="en-US" dirty="0"/>
              <a:t>Does it talk with “friends”?</a:t>
            </a:r>
            <a:br>
              <a:rPr lang="en-US" dirty="0"/>
            </a:br>
            <a:r>
              <a:rPr lang="en-US" dirty="0">
                <a:solidFill>
                  <a:srgbClr val="F6791C"/>
                </a:solidFill>
                <a:hlinkClick r:id="rId3"/>
              </a:rPr>
              <a:t>https://technical.edugain.org/eccs</a:t>
            </a:r>
            <a:r>
              <a:rPr lang="en-US" dirty="0" smtClean="0">
                <a:solidFill>
                  <a:srgbClr val="F6791C"/>
                </a:solidFill>
                <a:hlinkClick r:id="rId3"/>
              </a:rPr>
              <a:t>/</a:t>
            </a:r>
            <a:r>
              <a:rPr lang="en-US" dirty="0" smtClean="0">
                <a:solidFill>
                  <a:srgbClr val="F6791C"/>
                </a:solidFill>
              </a:rPr>
              <a:t> </a:t>
            </a:r>
            <a:endParaRPr lang="it-IT" dirty="0">
              <a:solidFill>
                <a:srgbClr val="F6791C"/>
              </a:solidFill>
            </a:endParaRPr>
          </a:p>
        </p:txBody>
      </p:sp>
      <p:pic>
        <p:nvPicPr>
          <p:cNvPr id="5" name="Immagin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709" y="1045565"/>
            <a:ext cx="9704439" cy="5317730"/>
          </a:xfrm>
          <a:prstGeom prst="rect">
            <a:avLst/>
          </a:prstGeom>
        </p:spPr>
      </p:pic>
    </p:spTree>
    <p:extLst>
      <p:ext uri="{BB962C8B-B14F-4D97-AF65-F5344CB8AC3E}">
        <p14:creationId xmlns:p14="http://schemas.microsoft.com/office/powerpoint/2010/main" val="150564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37371" y="161020"/>
            <a:ext cx="3554113" cy="6488415"/>
          </a:xfrm>
        </p:spPr>
      </p:pic>
      <p:sp>
        <p:nvSpPr>
          <p:cNvPr id="3" name="Segnaposto numero diapositiva 2"/>
          <p:cNvSpPr>
            <a:spLocks noGrp="1"/>
          </p:cNvSpPr>
          <p:nvPr>
            <p:ph type="sldNum" sz="quarter" idx="12"/>
          </p:nvPr>
        </p:nvSpPr>
        <p:spPr/>
        <p:txBody>
          <a:bodyPr/>
          <a:lstStyle/>
          <a:p>
            <a:fld id="{6F576E6A-F32A-4612-884C-86870357C6B4}" type="slidenum">
              <a:rPr lang="en-GB" smtClean="0"/>
              <a:pPr/>
              <a:t>14</a:t>
            </a:fld>
            <a:endParaRPr lang="en-GB"/>
          </a:p>
        </p:txBody>
      </p:sp>
      <p:sp>
        <p:nvSpPr>
          <p:cNvPr id="4" name="Titolo 3"/>
          <p:cNvSpPr>
            <a:spLocks noGrp="1"/>
          </p:cNvSpPr>
          <p:nvPr>
            <p:ph type="title"/>
          </p:nvPr>
        </p:nvSpPr>
        <p:spPr/>
        <p:txBody>
          <a:bodyPr/>
          <a:lstStyle/>
          <a:p>
            <a:r>
              <a:rPr lang="en-US" dirty="0"/>
              <a:t>Does it talk with “friends</a:t>
            </a:r>
            <a:r>
              <a:rPr lang="en-US" dirty="0" smtClean="0"/>
              <a:t>”?</a:t>
            </a:r>
            <a:endParaRPr lang="it-IT" dirty="0"/>
          </a:p>
        </p:txBody>
      </p:sp>
      <p:sp>
        <p:nvSpPr>
          <p:cNvPr id="6" name="Rettangolo 5"/>
          <p:cNvSpPr/>
          <p:nvPr/>
        </p:nvSpPr>
        <p:spPr>
          <a:xfrm>
            <a:off x="513477" y="1511507"/>
            <a:ext cx="4545220" cy="341632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it-IT"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YES, </a:t>
            </a:r>
            <a:r>
              <a:rPr lang="it-IT"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Thanks</a:t>
            </a:r>
            <a:r>
              <a:rPr lang="it-IT"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to the new </a:t>
            </a:r>
            <a:r>
              <a:rPr lang="it-IT"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metadata</a:t>
            </a:r>
            <a:r>
              <a:rPr lang="it-IT"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it-IT"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distribution</a:t>
            </a:r>
            <a:endParaRPr lang="it-IT"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7" name="Rettangolo 6"/>
          <p:cNvSpPr/>
          <p:nvPr/>
        </p:nvSpPr>
        <p:spPr>
          <a:xfrm>
            <a:off x="7890722" y="2523617"/>
            <a:ext cx="358944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ＭＳ Ｐゴシック" charset="-128"/>
              </a:rPr>
              <a:t>0</a:t>
            </a:r>
            <a:r>
              <a:rPr lang="en-US" altLang="en-US" sz="5400" b="1" cap="none" spc="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ＭＳ Ｐゴシック" charset="-128"/>
              </a:rPr>
              <a:t>4/03/2014</a:t>
            </a:r>
            <a:endParaRPr lang="it-IT"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589662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Campaigns for “</a:t>
            </a:r>
            <a:r>
              <a:rPr lang="en-GB" dirty="0" err="1" smtClean="0"/>
              <a:t>eduGAIN</a:t>
            </a:r>
            <a:r>
              <a:rPr lang="en-GB" dirty="0" smtClean="0"/>
              <a:t> works”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90643356"/>
              </p:ext>
            </p:extLst>
          </p:nvPr>
        </p:nvGraphicFramePr>
        <p:xfrm>
          <a:off x="305958" y="1277698"/>
          <a:ext cx="11147133" cy="4995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tella a 5 punte 4"/>
          <p:cNvSpPr/>
          <p:nvPr/>
        </p:nvSpPr>
        <p:spPr>
          <a:xfrm>
            <a:off x="2544099" y="2625212"/>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Stella a 5 punte 5"/>
          <p:cNvSpPr/>
          <p:nvPr/>
        </p:nvSpPr>
        <p:spPr>
          <a:xfrm>
            <a:off x="6737557" y="2625211"/>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Stella a 5 punte 6"/>
          <p:cNvSpPr/>
          <p:nvPr/>
        </p:nvSpPr>
        <p:spPr>
          <a:xfrm>
            <a:off x="10827776" y="2625212"/>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9446403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Autofit/>
          </a:bodyPr>
          <a:lstStyle/>
          <a:p>
            <a:pPr marL="0" indent="0">
              <a:buNone/>
            </a:pPr>
            <a:r>
              <a:rPr lang="en-US" sz="1200" dirty="0"/>
              <a:t>A very serious bug in OpenSSL 1.0.1  was announced this afternoon:</a:t>
            </a:r>
            <a:br>
              <a:rPr lang="en-US" sz="1200" dirty="0"/>
            </a:br>
            <a:r>
              <a:rPr lang="en-US" sz="1200" dirty="0"/>
              <a:t/>
            </a:r>
            <a:br>
              <a:rPr lang="en-US" sz="1200" dirty="0"/>
            </a:br>
            <a:r>
              <a:rPr lang="en-US" sz="1200" dirty="0">
                <a:hlinkClick r:id="rId3"/>
              </a:rPr>
              <a:t>http://heartbleed.com/</a:t>
            </a:r>
            <a:r>
              <a:rPr lang="en-US" sz="1200" dirty="0"/>
              <a:t/>
            </a:r>
            <a:br>
              <a:rPr lang="en-US" sz="1200" dirty="0"/>
            </a:br>
            <a:r>
              <a:rPr lang="en-US" sz="1200" dirty="0"/>
              <a:t/>
            </a:r>
            <a:br>
              <a:rPr lang="en-US" sz="1200" dirty="0"/>
            </a:br>
            <a:r>
              <a:rPr lang="en-US" sz="1200" dirty="0"/>
              <a:t>The actual direct impact on the Shibboleth software packages is relatively minimal in comparison with the fallout from this. The only distribution of OpenSSL included with any Shibboleth software is the Windows SP.</a:t>
            </a:r>
            <a:br>
              <a:rPr lang="en-US" sz="1200" dirty="0"/>
            </a:br>
            <a:r>
              <a:rPr lang="en-US" sz="1200" dirty="0"/>
              <a:t/>
            </a:r>
            <a:br>
              <a:rPr lang="en-US" sz="1200" dirty="0"/>
            </a:br>
            <a:r>
              <a:rPr lang="en-US" sz="1200" dirty="0"/>
              <a:t>I'm not waiting to produce an actual advisory on this before saying something because this is a major, major bug and it's public.</a:t>
            </a:r>
            <a:br>
              <a:rPr lang="en-US" sz="1200" dirty="0"/>
            </a:br>
            <a:r>
              <a:rPr lang="en-US" sz="1200" dirty="0"/>
              <a:t/>
            </a:r>
            <a:br>
              <a:rPr lang="en-US" sz="1200" dirty="0"/>
            </a:br>
            <a:r>
              <a:rPr lang="en-US" sz="1200" dirty="0"/>
              <a:t>I am working to prepare a patch for this (I had no advance warning) and it will be done as soon as I can produce it. It will *only* apply to the supported SP version, which is 2.5.3. Anything older than 2.5.0 didn't include an affected OpenSSL version, but </a:t>
            </a:r>
            <a:r>
              <a:rPr lang="en-US" sz="1200" b="1" dirty="0"/>
              <a:t>any 2.5.x version will need to be updated to 2.5.3 and then patched</a:t>
            </a:r>
            <a:r>
              <a:rPr lang="en-US" sz="1200" dirty="0"/>
              <a:t>.</a:t>
            </a:r>
            <a:br>
              <a:rPr lang="en-US" sz="1200" dirty="0"/>
            </a:br>
            <a:r>
              <a:rPr lang="en-US" sz="1200" dirty="0"/>
              <a:t/>
            </a:r>
            <a:br>
              <a:rPr lang="en-US" sz="1200" dirty="0"/>
            </a:br>
            <a:r>
              <a:rPr lang="en-US" sz="1200" dirty="0"/>
              <a:t>Any other SP version is still vulnerable if used with OpenSSL 1.0.1, but I don't control the process of obtaining an update, so that will depend on your OS or local build.</a:t>
            </a:r>
            <a:br>
              <a:rPr lang="en-US" sz="1200" dirty="0"/>
            </a:br>
            <a:r>
              <a:rPr lang="en-US" sz="1200" dirty="0"/>
              <a:t/>
            </a:r>
            <a:br>
              <a:rPr lang="en-US" sz="1200" dirty="0"/>
            </a:br>
            <a:r>
              <a:rPr lang="en-US" sz="1200" dirty="0"/>
              <a:t>On the </a:t>
            </a:r>
            <a:r>
              <a:rPr lang="en-US" sz="1200" dirty="0" err="1"/>
              <a:t>IdP</a:t>
            </a:r>
            <a:r>
              <a:rPr lang="en-US" sz="1200" dirty="0"/>
              <a:t> side, this is really a matter for deployment considerations. We don't provide the actual web server and TLS implementation for the </a:t>
            </a:r>
            <a:r>
              <a:rPr lang="en-US" sz="1200" dirty="0" err="1"/>
              <a:t>IdP</a:t>
            </a:r>
            <a:r>
              <a:rPr lang="en-US" sz="1200" dirty="0"/>
              <a:t>, so you would need to evaluate your choices there and determine whether OpenSSL 1.0.1 is implicated. Obviously pure Java solutions hosting the </a:t>
            </a:r>
            <a:r>
              <a:rPr lang="en-US" sz="1200" dirty="0" err="1"/>
              <a:t>IdP</a:t>
            </a:r>
            <a:r>
              <a:rPr lang="en-US" sz="1200" dirty="0"/>
              <a:t> are not, though some Java containers can be configured to use OpenSSL as a TLS stack for performance reasons.</a:t>
            </a:r>
            <a:br>
              <a:rPr lang="en-US" sz="1200" dirty="0"/>
            </a:br>
            <a:r>
              <a:rPr lang="en-US" sz="1200" dirty="0"/>
              <a:t/>
            </a:r>
            <a:br>
              <a:rPr lang="en-US" sz="1200" dirty="0"/>
            </a:br>
            <a:r>
              <a:rPr lang="en-US" sz="1200" dirty="0"/>
              <a:t>As to the implications, this is a very severe bug, and has apparently been shown to leak the private key used on the server or client. In the case of an </a:t>
            </a:r>
            <a:r>
              <a:rPr lang="en-US" sz="1200" dirty="0" err="1"/>
              <a:t>IdP</a:t>
            </a:r>
            <a:r>
              <a:rPr lang="en-US" sz="1200" dirty="0"/>
              <a:t>, that usually means the potential exposure of *the* signing key because that key usually doubles as a server key for SOAP traffic on a second port.</a:t>
            </a:r>
            <a:br>
              <a:rPr lang="en-US" sz="1200" dirty="0"/>
            </a:br>
            <a:r>
              <a:rPr lang="en-US" sz="1200" dirty="0"/>
              <a:t/>
            </a:r>
            <a:br>
              <a:rPr lang="en-US" sz="1200" dirty="0"/>
            </a:br>
            <a:r>
              <a:rPr lang="en-US" sz="1200" dirty="0"/>
              <a:t>In the case of the SP, there is, I think, somewhat less risk because the SP doesn't generally contact arbitrary servers that might be used to attack it, but that doesn't guarantee safety.</a:t>
            </a:r>
            <a:br>
              <a:rPr lang="en-US" sz="1200" dirty="0"/>
            </a:br>
            <a:r>
              <a:rPr lang="en-US" sz="1200" dirty="0"/>
              <a:t/>
            </a:r>
            <a:br>
              <a:rPr lang="en-US" sz="1200" dirty="0"/>
            </a:br>
            <a:r>
              <a:rPr lang="en-US" sz="1200" dirty="0"/>
              <a:t>In the security parlance, keys at risk are basically considered compromised and the official advice would have to be to revoke and replace them</a:t>
            </a:r>
            <a:r>
              <a:rPr lang="en-US" sz="1200" b="1" dirty="0"/>
              <a:t>. I would imagine that federations will be moving on this to help people understand and react to this, but I felt an obligation to say something in the interim, given the gravity of the bug.</a:t>
            </a:r>
            <a:br>
              <a:rPr lang="en-US" sz="1200" b="1" dirty="0"/>
            </a:br>
            <a:r>
              <a:rPr lang="en-US" sz="1200" dirty="0"/>
              <a:t/>
            </a:r>
            <a:br>
              <a:rPr lang="en-US" sz="1200" dirty="0"/>
            </a:br>
            <a:r>
              <a:rPr lang="en-US" sz="1200" dirty="0"/>
              <a:t>-- Scott Cantor</a:t>
            </a:r>
            <a:br>
              <a:rPr lang="en-US" sz="1200" dirty="0"/>
            </a:br>
            <a:r>
              <a:rPr lang="en-US" sz="1200" dirty="0"/>
              <a:t>Shibboleth </a:t>
            </a:r>
            <a:r>
              <a:rPr lang="en-US" sz="1200" dirty="0" smtClean="0"/>
              <a:t>Project/Consortium</a:t>
            </a:r>
            <a:endParaRPr lang="it-IT" sz="1200"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pPr/>
              <a:t>16</a:t>
            </a:fld>
            <a:endParaRPr lang="en-GB"/>
          </a:p>
        </p:txBody>
      </p:sp>
      <p:sp>
        <p:nvSpPr>
          <p:cNvPr id="4" name="Titolo 3"/>
          <p:cNvSpPr>
            <a:spLocks noGrp="1"/>
          </p:cNvSpPr>
          <p:nvPr>
            <p:ph type="title"/>
          </p:nvPr>
        </p:nvSpPr>
        <p:spPr/>
        <p:txBody>
          <a:bodyPr/>
          <a:lstStyle/>
          <a:p>
            <a:r>
              <a:rPr lang="en-US" dirty="0"/>
              <a:t>We have experienced </a:t>
            </a:r>
            <a:r>
              <a:rPr lang="en-US" dirty="0" smtClean="0"/>
              <a:t>a severe </a:t>
            </a:r>
            <a:r>
              <a:rPr lang="en-US" dirty="0"/>
              <a:t>problem</a:t>
            </a:r>
            <a:endParaRPr lang="it-IT" dirty="0"/>
          </a:p>
        </p:txBody>
      </p:sp>
      <p:sp>
        <p:nvSpPr>
          <p:cNvPr id="5" name="Rettangolo 4"/>
          <p:cNvSpPr/>
          <p:nvPr/>
        </p:nvSpPr>
        <p:spPr>
          <a:xfrm>
            <a:off x="7827969" y="1205806"/>
            <a:ext cx="358944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ＭＳ Ｐゴシック" charset="-128"/>
              </a:rPr>
              <a:t>07</a:t>
            </a:r>
            <a:r>
              <a:rPr lang="en-US" altLang="en-US" sz="5400" b="1" cap="none" spc="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ＭＳ Ｐゴシック" charset="-128"/>
              </a:rPr>
              <a:t>/04/2014</a:t>
            </a:r>
            <a:endParaRPr lang="it-IT"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6124735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marL="0" indent="0">
              <a:buNone/>
            </a:pPr>
            <a:r>
              <a:rPr lang="it-IT" dirty="0" smtClean="0"/>
              <a:t>IDEM help desk </a:t>
            </a:r>
            <a:r>
              <a:rPr lang="it-IT" dirty="0" err="1" smtClean="0"/>
              <a:t>performs</a:t>
            </a:r>
            <a:r>
              <a:rPr lang="it-IT" dirty="0" smtClean="0"/>
              <a:t> </a:t>
            </a:r>
            <a:r>
              <a:rPr lang="it-IT" dirty="0" err="1" smtClean="0"/>
              <a:t>this</a:t>
            </a:r>
            <a:r>
              <a:rPr lang="it-IT" dirty="0" smtClean="0"/>
              <a:t> audit </a:t>
            </a:r>
            <a:r>
              <a:rPr lang="it-IT" dirty="0" err="1" smtClean="0"/>
              <a:t>every</a:t>
            </a:r>
            <a:r>
              <a:rPr lang="it-IT" dirty="0" smtClean="0"/>
              <a:t> 2 </a:t>
            </a:r>
            <a:r>
              <a:rPr lang="it-IT" dirty="0" err="1" smtClean="0"/>
              <a:t>months</a:t>
            </a:r>
            <a:endParaRPr lang="it-IT" dirty="0" smtClean="0"/>
          </a:p>
          <a:p>
            <a:endParaRPr lang="it-IT" dirty="0" smtClean="0"/>
          </a:p>
          <a:p>
            <a:pPr marL="0" indent="0" algn="ctr">
              <a:buNone/>
            </a:pPr>
            <a:r>
              <a:rPr lang="it-IT" sz="4800" b="1" dirty="0" smtClean="0">
                <a:solidFill>
                  <a:srgbClr val="C00000"/>
                </a:solidFill>
                <a:hlinkClick r:id="rId3"/>
              </a:rPr>
              <a:t>https</a:t>
            </a:r>
            <a:r>
              <a:rPr lang="it-IT" sz="4800" b="1" dirty="0">
                <a:solidFill>
                  <a:srgbClr val="C00000"/>
                </a:solidFill>
                <a:hlinkClick r:id="rId3"/>
              </a:rPr>
              <a:t>://www.ssllabs.com/ssltest</a:t>
            </a:r>
            <a:r>
              <a:rPr lang="it-IT" sz="4800" b="1" dirty="0" smtClean="0">
                <a:solidFill>
                  <a:srgbClr val="C00000"/>
                </a:solidFill>
                <a:hlinkClick r:id="rId3"/>
              </a:rPr>
              <a:t>/</a:t>
            </a:r>
            <a:r>
              <a:rPr lang="it-IT" sz="4800" b="1" dirty="0" smtClean="0">
                <a:solidFill>
                  <a:srgbClr val="C00000"/>
                </a:solidFill>
              </a:rPr>
              <a:t> </a:t>
            </a:r>
          </a:p>
          <a:p>
            <a:endParaRPr lang="it-IT" dirty="0">
              <a:solidFill>
                <a:srgbClr val="C00000"/>
              </a:solidFill>
            </a:endParaRPr>
          </a:p>
          <a:p>
            <a:pPr marL="0" indent="0">
              <a:buNone/>
            </a:pPr>
            <a:endParaRPr lang="it-IT" dirty="0" smtClean="0">
              <a:solidFill>
                <a:srgbClr val="C00000"/>
              </a:solidFill>
            </a:endParaRPr>
          </a:p>
          <a:p>
            <a:pPr marL="0" indent="0" algn="ctr">
              <a:buNone/>
            </a:pPr>
            <a:r>
              <a:rPr lang="it-IT" dirty="0" err="1" smtClean="0"/>
              <a:t>Survey</a:t>
            </a:r>
            <a:r>
              <a:rPr lang="it-IT" dirty="0" smtClean="0"/>
              <a:t>:</a:t>
            </a:r>
            <a:endParaRPr lang="it-IT" dirty="0"/>
          </a:p>
          <a:p>
            <a:pPr marL="0" indent="0" algn="ctr">
              <a:buNone/>
            </a:pPr>
            <a:r>
              <a:rPr lang="it-IT" sz="4000" b="1" dirty="0" smtClean="0">
                <a:solidFill>
                  <a:srgbClr val="C00000"/>
                </a:solidFill>
                <a:hlinkClick r:id="rId4"/>
              </a:rPr>
              <a:t>https</a:t>
            </a:r>
            <a:r>
              <a:rPr lang="it-IT" sz="4000" b="1" dirty="0">
                <a:solidFill>
                  <a:srgbClr val="C00000"/>
                </a:solidFill>
                <a:hlinkClick r:id="rId4"/>
              </a:rPr>
              <a:t>://</a:t>
            </a:r>
            <a:r>
              <a:rPr lang="it-IT" sz="4000" b="1" dirty="0" smtClean="0">
                <a:solidFill>
                  <a:srgbClr val="C00000"/>
                </a:solidFill>
                <a:hlinkClick r:id="rId4"/>
              </a:rPr>
              <a:t>goo.gl/6prNMg</a:t>
            </a:r>
            <a:r>
              <a:rPr lang="it-IT" sz="4000" b="1" dirty="0" smtClean="0">
                <a:solidFill>
                  <a:srgbClr val="C00000"/>
                </a:solidFill>
              </a:rPr>
              <a:t>  </a:t>
            </a:r>
          </a:p>
          <a:p>
            <a:pPr marL="0" indent="0" algn="ctr">
              <a:buNone/>
            </a:pPr>
            <a:r>
              <a:rPr lang="it-IT" dirty="0" err="1" smtClean="0"/>
              <a:t>Answers</a:t>
            </a:r>
            <a:r>
              <a:rPr lang="it-IT" dirty="0" smtClean="0"/>
              <a:t>:</a:t>
            </a:r>
          </a:p>
          <a:p>
            <a:pPr marL="0" indent="0" algn="ctr">
              <a:buNone/>
            </a:pPr>
            <a:r>
              <a:rPr lang="it-IT" sz="4000" b="1" dirty="0">
                <a:solidFill>
                  <a:srgbClr val="C00000"/>
                </a:solidFill>
                <a:hlinkClick r:id="rId5"/>
              </a:rPr>
              <a:t>https://goo.gl/5Oi8Hq</a:t>
            </a:r>
            <a:r>
              <a:rPr lang="it-IT" sz="4000" b="1" dirty="0">
                <a:solidFill>
                  <a:srgbClr val="C00000"/>
                </a:solidFill>
              </a:rPr>
              <a:t> </a:t>
            </a:r>
          </a:p>
          <a:p>
            <a:pPr marL="0" indent="0" algn="ctr">
              <a:buNone/>
            </a:pPr>
            <a:endParaRPr lang="it-IT" sz="4000" b="1" dirty="0" smtClean="0">
              <a:solidFill>
                <a:srgbClr val="C00000"/>
              </a:solidFill>
            </a:endParaRPr>
          </a:p>
          <a:p>
            <a:endParaRPr lang="it-IT" dirty="0"/>
          </a:p>
          <a:p>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pPr/>
              <a:t>17</a:t>
            </a:fld>
            <a:endParaRPr lang="en-GB"/>
          </a:p>
        </p:txBody>
      </p:sp>
      <p:sp>
        <p:nvSpPr>
          <p:cNvPr id="4" name="Titolo 3"/>
          <p:cNvSpPr>
            <a:spLocks noGrp="1"/>
          </p:cNvSpPr>
          <p:nvPr>
            <p:ph type="title"/>
          </p:nvPr>
        </p:nvSpPr>
        <p:spPr/>
        <p:txBody>
          <a:bodyPr/>
          <a:lstStyle/>
          <a:p>
            <a:pPr lvl="0"/>
            <a:r>
              <a:rPr lang="en-GB" dirty="0"/>
              <a:t>Matches security practices</a:t>
            </a:r>
            <a:r>
              <a:rPr lang="en-GB" dirty="0" smtClean="0"/>
              <a:t>?</a:t>
            </a:r>
            <a:endParaRPr lang="it-IT" dirty="0"/>
          </a:p>
        </p:txBody>
      </p:sp>
    </p:spTree>
    <p:extLst>
      <p:ext uri="{BB962C8B-B14F-4D97-AF65-F5344CB8AC3E}">
        <p14:creationId xmlns:p14="http://schemas.microsoft.com/office/powerpoint/2010/main" val="40035486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Campaigns for “</a:t>
            </a:r>
            <a:r>
              <a:rPr lang="en-GB" dirty="0" err="1" smtClean="0"/>
              <a:t>eduGAIN</a:t>
            </a:r>
            <a:r>
              <a:rPr lang="en-GB" dirty="0" smtClean="0"/>
              <a:t> works”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82897567"/>
              </p:ext>
            </p:extLst>
          </p:nvPr>
        </p:nvGraphicFramePr>
        <p:xfrm>
          <a:off x="305958" y="1277698"/>
          <a:ext cx="11147133" cy="4995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tella a 5 punte 4"/>
          <p:cNvSpPr/>
          <p:nvPr/>
        </p:nvSpPr>
        <p:spPr>
          <a:xfrm>
            <a:off x="2544099" y="2625212"/>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Stella a 5 punte 5"/>
          <p:cNvSpPr/>
          <p:nvPr/>
        </p:nvSpPr>
        <p:spPr>
          <a:xfrm>
            <a:off x="6737557" y="2625211"/>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Stella a 5 punte 6"/>
          <p:cNvSpPr/>
          <p:nvPr/>
        </p:nvSpPr>
        <p:spPr>
          <a:xfrm>
            <a:off x="10827776" y="2625212"/>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Stella a 5 punte 7"/>
          <p:cNvSpPr/>
          <p:nvPr/>
        </p:nvSpPr>
        <p:spPr>
          <a:xfrm>
            <a:off x="10827776" y="5506064"/>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1743578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smtClean="0"/>
              <a:t>Trust and Identity today</a:t>
            </a:r>
            <a:br>
              <a:rPr lang="en-GB" dirty="0" smtClean="0"/>
            </a:br>
            <a:r>
              <a:rPr lang="en-GB" dirty="0" smtClean="0"/>
              <a:t>Classic Identity Federations interoperating via eduGAIN</a:t>
            </a:r>
            <a:endParaRPr lang="en-GB" dirty="0"/>
          </a:p>
        </p:txBody>
      </p:sp>
      <p:sp>
        <p:nvSpPr>
          <p:cNvPr id="4" name="Slide Number Placeholder 3"/>
          <p:cNvSpPr>
            <a:spLocks noGrp="1"/>
          </p:cNvSpPr>
          <p:nvPr>
            <p:ph type="sldNum" sz="quarter" idx="4294967295"/>
          </p:nvPr>
        </p:nvSpPr>
        <p:spPr>
          <a:xfrm>
            <a:off x="10596096" y="6356351"/>
            <a:ext cx="986305" cy="365125"/>
          </a:xfrm>
          <a:prstGeom prst="rect">
            <a:avLst/>
          </a:prstGeom>
        </p:spPr>
        <p:txBody>
          <a:bodyPr/>
          <a:lstStyle/>
          <a:p>
            <a:fld id="{7D94E19C-65DB-B947-944C-35C6800AC389}" type="slidenum">
              <a:rPr lang="en-GB" smtClean="0"/>
              <a:pPr/>
              <a:t>19</a:t>
            </a:fld>
            <a:endParaRPr lang="en-GB"/>
          </a:p>
        </p:txBody>
      </p:sp>
      <p:pic>
        <p:nvPicPr>
          <p:cNvPr id="5" name="Picture 4" descr="Gebäude_Icon_gebäude2_kuppe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1712" y="1505741"/>
            <a:ext cx="3090368" cy="2420888"/>
          </a:xfrm>
          <a:prstGeom prst="rect">
            <a:avLst/>
          </a:prstGeom>
        </p:spPr>
      </p:pic>
      <p:pic>
        <p:nvPicPr>
          <p:cNvPr id="6" name="Picture 5" descr="Arbeit_Icon_bücher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02352" y="2549355"/>
            <a:ext cx="4492096" cy="1393119"/>
          </a:xfrm>
          <a:prstGeom prst="rect">
            <a:avLst/>
          </a:prstGeom>
        </p:spPr>
      </p:pic>
      <p:sp>
        <p:nvSpPr>
          <p:cNvPr id="7" name="TextBox 6"/>
          <p:cNvSpPr txBox="1"/>
          <p:nvPr/>
        </p:nvSpPr>
        <p:spPr>
          <a:xfrm>
            <a:off x="473627" y="4108482"/>
            <a:ext cx="5376597" cy="1600439"/>
          </a:xfrm>
          <a:prstGeom prst="rect">
            <a:avLst/>
          </a:prstGeom>
          <a:solidFill>
            <a:srgbClr val="EC0E51"/>
          </a:solidFill>
        </p:spPr>
        <p:txBody>
          <a:bodyPr wrap="square" lIns="121917" tIns="60958" rIns="121917" bIns="60958" rtlCol="0">
            <a:spAutoFit/>
          </a:bodyPr>
          <a:lstStyle/>
          <a:p>
            <a:pPr marL="0" lvl="1"/>
            <a:r>
              <a:rPr lang="en-US" sz="2400" dirty="0">
                <a:solidFill>
                  <a:schemeClr val="bg1"/>
                </a:solidFill>
                <a:cs typeface="Arial Bold" charset="0"/>
                <a:sym typeface="Arial Bold" charset="0"/>
              </a:rPr>
              <a:t>Identity Provider </a:t>
            </a:r>
            <a:r>
              <a:rPr lang="en-US" sz="2400" dirty="0">
                <a:solidFill>
                  <a:schemeClr val="bg1"/>
                </a:solidFill>
              </a:rPr>
              <a:t>(IdP) asserts authentication and information about users.</a:t>
            </a:r>
          </a:p>
          <a:p>
            <a:pPr marL="0" lvl="1"/>
            <a:endParaRPr lang="en-US" sz="2400" dirty="0">
              <a:solidFill>
                <a:schemeClr val="bg1"/>
              </a:solidFill>
            </a:endParaRPr>
          </a:p>
        </p:txBody>
      </p:sp>
      <p:sp>
        <p:nvSpPr>
          <p:cNvPr id="8" name="TextBox 7"/>
          <p:cNvSpPr txBox="1"/>
          <p:nvPr/>
        </p:nvSpPr>
        <p:spPr>
          <a:xfrm>
            <a:off x="6426290" y="4068169"/>
            <a:ext cx="5472607" cy="1231107"/>
          </a:xfrm>
          <a:prstGeom prst="rect">
            <a:avLst/>
          </a:prstGeom>
          <a:solidFill>
            <a:srgbClr val="0D8B9F"/>
          </a:solidFill>
          <a:ln>
            <a:noFill/>
          </a:ln>
        </p:spPr>
        <p:txBody>
          <a:bodyPr wrap="square" lIns="121917" tIns="60958" rIns="121917" bIns="60958" rtlCol="0">
            <a:spAutoFit/>
          </a:bodyPr>
          <a:lstStyle/>
          <a:p>
            <a:pPr marL="0" lvl="1"/>
            <a:r>
              <a:rPr lang="en-US" sz="2400" dirty="0">
                <a:solidFill>
                  <a:srgbClr val="FFFFFF"/>
                </a:solidFill>
                <a:cs typeface="Arial Bold" charset="0"/>
                <a:sym typeface="Arial Bold" charset="0"/>
              </a:rPr>
              <a:t>Service Providers</a:t>
            </a:r>
            <a:r>
              <a:rPr lang="en-US" sz="2400" dirty="0">
                <a:solidFill>
                  <a:srgbClr val="FFFFFF"/>
                </a:solidFill>
              </a:rPr>
              <a:t> (SP) check and consume this information for authorization and make it available to an application</a:t>
            </a:r>
          </a:p>
        </p:txBody>
      </p:sp>
      <p:sp>
        <p:nvSpPr>
          <p:cNvPr id="9" name="Freeform 8"/>
          <p:cNvSpPr/>
          <p:nvPr/>
        </p:nvSpPr>
        <p:spPr>
          <a:xfrm>
            <a:off x="467475" y="5337374"/>
            <a:ext cx="11431420" cy="936103"/>
          </a:xfrm>
          <a:custGeom>
            <a:avLst/>
            <a:gdLst>
              <a:gd name="connsiteX0" fmla="*/ 0 w 2742492"/>
              <a:gd name="connsiteY0" fmla="*/ 0 h 1645495"/>
              <a:gd name="connsiteX1" fmla="*/ 2742492 w 2742492"/>
              <a:gd name="connsiteY1" fmla="*/ 0 h 1645495"/>
              <a:gd name="connsiteX2" fmla="*/ 2742492 w 2742492"/>
              <a:gd name="connsiteY2" fmla="*/ 1645495 h 1645495"/>
              <a:gd name="connsiteX3" fmla="*/ 0 w 2742492"/>
              <a:gd name="connsiteY3" fmla="*/ 1645495 h 1645495"/>
              <a:gd name="connsiteX4" fmla="*/ 0 w 2742492"/>
              <a:gd name="connsiteY4" fmla="*/ 0 h 16454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2492" h="1645495">
                <a:moveTo>
                  <a:pt x="0" y="0"/>
                </a:moveTo>
                <a:lnTo>
                  <a:pt x="2742492" y="0"/>
                </a:lnTo>
                <a:lnTo>
                  <a:pt x="2742492" y="1645495"/>
                </a:lnTo>
                <a:lnTo>
                  <a:pt x="0" y="1645495"/>
                </a:lnTo>
                <a:lnTo>
                  <a:pt x="0" y="0"/>
                </a:lnTo>
                <a:close/>
              </a:path>
            </a:pathLst>
          </a:custGeom>
          <a:solidFill>
            <a:srgbClr val="013F5E"/>
          </a:solid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96518" tIns="96518" rIns="96518" bIns="96518" numCol="1" spcCol="1693" anchor="ctr" anchorCtr="0">
            <a:noAutofit/>
          </a:bodyPr>
          <a:lstStyle/>
          <a:p>
            <a:pPr algn="ctr" defTabSz="1126039">
              <a:lnSpc>
                <a:spcPct val="90000"/>
              </a:lnSpc>
              <a:spcBef>
                <a:spcPct val="0"/>
              </a:spcBef>
              <a:spcAft>
                <a:spcPct val="35000"/>
              </a:spcAft>
            </a:pPr>
            <a:r>
              <a:rPr lang="en-US" sz="2500" dirty="0"/>
              <a:t>A group of organizations running IdPs and SPs that agree on a common set of rules and standards that build trust</a:t>
            </a:r>
          </a:p>
        </p:txBody>
      </p:sp>
    </p:spTree>
    <p:extLst>
      <p:ext uri="{BB962C8B-B14F-4D97-AF65-F5344CB8AC3E}">
        <p14:creationId xmlns:p14="http://schemas.microsoft.com/office/powerpoint/2010/main" val="19131489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fld id="{6F576E6A-F32A-4612-884C-86870357C6B4}" type="slidenum">
              <a:rPr lang="en-GB" smtClean="0"/>
              <a:pPr/>
              <a:t>2</a:t>
            </a:fld>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4060" y="120812"/>
            <a:ext cx="8362670" cy="6265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69198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t>20</a:t>
            </a:fld>
            <a:endParaRPr lang="en-GB"/>
          </a:p>
        </p:txBody>
      </p:sp>
      <p:sp>
        <p:nvSpPr>
          <p:cNvPr id="3" name="Titolo 2"/>
          <p:cNvSpPr>
            <a:spLocks noGrp="1"/>
          </p:cNvSpPr>
          <p:nvPr>
            <p:ph type="title"/>
          </p:nvPr>
        </p:nvSpPr>
        <p:spPr/>
        <p:txBody>
          <a:bodyPr/>
          <a:lstStyle/>
          <a:p>
            <a:r>
              <a:rPr lang="it-IT" dirty="0" smtClean="0"/>
              <a:t>eduGAIN </a:t>
            </a:r>
            <a:r>
              <a:rPr lang="it-IT" dirty="0" err="1" smtClean="0"/>
              <a:t>interfederation</a:t>
            </a:r>
            <a:endParaRPr lang="it-IT" dirty="0"/>
          </a:p>
        </p:txBody>
      </p:sp>
      <p:sp>
        <p:nvSpPr>
          <p:cNvPr id="7" name="Segnaposto contenuto 6"/>
          <p:cNvSpPr>
            <a:spLocks noGrp="1"/>
          </p:cNvSpPr>
          <p:nvPr>
            <p:ph idx="1"/>
          </p:nvPr>
        </p:nvSpPr>
        <p:spPr/>
        <p:txBody>
          <a:bodyPr/>
          <a:lstStyle/>
          <a:p>
            <a:r>
              <a:rPr lang="it-IT" sz="4800" b="1" dirty="0">
                <a:solidFill>
                  <a:srgbClr val="0070C0"/>
                </a:solidFill>
                <a:hlinkClick r:id="rId3"/>
              </a:rPr>
              <a:t>https://technical.edugain.org/status</a:t>
            </a:r>
            <a:endParaRPr lang="it-IT" sz="4800" b="1" dirty="0">
              <a:solidFill>
                <a:srgbClr val="0070C0"/>
              </a:solidFill>
            </a:endParaRPr>
          </a:p>
          <a:p>
            <a:r>
              <a:rPr lang="it-IT" sz="4800" b="1" dirty="0">
                <a:solidFill>
                  <a:srgbClr val="0070C0"/>
                </a:solidFill>
                <a:hlinkClick r:id="rId4"/>
              </a:rPr>
              <a:t>https://technical.edugain.org/entities</a:t>
            </a:r>
            <a:endParaRPr lang="it-IT" sz="4800" b="1" dirty="0">
              <a:solidFill>
                <a:srgbClr val="0070C0"/>
              </a:solidFill>
            </a:endParaRPr>
          </a:p>
          <a:p>
            <a:endParaRPr lang="it-IT" dirty="0" smtClean="0"/>
          </a:p>
          <a:p>
            <a:r>
              <a:rPr lang="it-IT" dirty="0" err="1" smtClean="0"/>
              <a:t>Many</a:t>
            </a:r>
            <a:r>
              <a:rPr lang="it-IT" dirty="0" smtClean="0"/>
              <a:t> </a:t>
            </a:r>
            <a:r>
              <a:rPr lang="it-IT" dirty="0" err="1" smtClean="0"/>
              <a:t>SPs</a:t>
            </a:r>
            <a:r>
              <a:rPr lang="it-IT" dirty="0" smtClean="0"/>
              <a:t> in eduGAIN </a:t>
            </a:r>
            <a:r>
              <a:rPr lang="it-IT" dirty="0" err="1" smtClean="0"/>
              <a:t>want</a:t>
            </a:r>
            <a:r>
              <a:rPr lang="it-IT" dirty="0" smtClean="0"/>
              <a:t> to collaborate with </a:t>
            </a:r>
            <a:r>
              <a:rPr lang="it-IT" dirty="0" err="1" smtClean="0"/>
              <a:t>our</a:t>
            </a:r>
            <a:r>
              <a:rPr lang="it-IT" dirty="0" smtClean="0"/>
              <a:t> </a:t>
            </a:r>
            <a:r>
              <a:rPr lang="it-IT" dirty="0" err="1" smtClean="0"/>
              <a:t>users</a:t>
            </a:r>
            <a:r>
              <a:rPr lang="it-IT" dirty="0" smtClean="0"/>
              <a:t> </a:t>
            </a:r>
            <a:endParaRPr lang="it-IT" dirty="0"/>
          </a:p>
        </p:txBody>
      </p:sp>
    </p:spTree>
    <p:extLst>
      <p:ext uri="{BB962C8B-B14F-4D97-AF65-F5344CB8AC3E}">
        <p14:creationId xmlns:p14="http://schemas.microsoft.com/office/powerpoint/2010/main" val="23656026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Hintergrund_Netzwerk_Topologie_tran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3456" y="1302273"/>
            <a:ext cx="9079232" cy="4971780"/>
          </a:xfrm>
          <a:prstGeom prst="rect">
            <a:avLst/>
          </a:prstGeom>
        </p:spPr>
      </p:pic>
      <p:sp>
        <p:nvSpPr>
          <p:cNvPr id="3" name="Title 2"/>
          <p:cNvSpPr>
            <a:spLocks noGrp="1"/>
          </p:cNvSpPr>
          <p:nvPr>
            <p:ph type="title"/>
          </p:nvPr>
        </p:nvSpPr>
        <p:spPr>
          <a:xfrm>
            <a:off x="786200" y="143251"/>
            <a:ext cx="11114925" cy="1143000"/>
          </a:xfrm>
        </p:spPr>
        <p:txBody>
          <a:bodyPr/>
          <a:lstStyle/>
          <a:p>
            <a:r>
              <a:rPr lang="en-GB" dirty="0" smtClean="0">
                <a:solidFill>
                  <a:schemeClr val="tx2"/>
                </a:solidFill>
              </a:rPr>
              <a:t>No researcher works in isolation</a:t>
            </a:r>
            <a:endParaRPr lang="en-GB" dirty="0">
              <a:solidFill>
                <a:schemeClr val="tx2"/>
              </a:solidFill>
            </a:endParaRPr>
          </a:p>
        </p:txBody>
      </p:sp>
      <p:sp>
        <p:nvSpPr>
          <p:cNvPr id="4" name="Slide Number Placeholder 3"/>
          <p:cNvSpPr>
            <a:spLocks noGrp="1"/>
          </p:cNvSpPr>
          <p:nvPr>
            <p:ph type="sldNum" sz="quarter" idx="4294967295"/>
          </p:nvPr>
        </p:nvSpPr>
        <p:spPr>
          <a:xfrm>
            <a:off x="10596096" y="6356351"/>
            <a:ext cx="986305" cy="365125"/>
          </a:xfrm>
          <a:prstGeom prst="rect">
            <a:avLst/>
          </a:prstGeom>
        </p:spPr>
        <p:txBody>
          <a:bodyPr/>
          <a:lstStyle/>
          <a:p>
            <a:fld id="{7D94E19C-65DB-B947-944C-35C6800AC389}" type="slidenum">
              <a:rPr lang="en-GB" smtClean="0"/>
              <a:pPr/>
              <a:t>21</a:t>
            </a:fld>
            <a:endParaRPr lang="en-GB"/>
          </a:p>
        </p:txBody>
      </p:sp>
      <p:pic>
        <p:nvPicPr>
          <p:cNvPr id="5" name="Picture 4" descr="cernpaper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33664" y="3691377"/>
            <a:ext cx="3821429" cy="2703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birneyquote.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7237" y="3764552"/>
            <a:ext cx="3132667" cy="2520536"/>
          </a:xfrm>
          <a:prstGeom prst="rect">
            <a:avLst/>
          </a:prstGeom>
        </p:spPr>
      </p:pic>
      <p:sp>
        <p:nvSpPr>
          <p:cNvPr id="7" name="TextBox 6"/>
          <p:cNvSpPr txBox="1"/>
          <p:nvPr/>
        </p:nvSpPr>
        <p:spPr>
          <a:xfrm>
            <a:off x="6762067" y="5937952"/>
            <a:ext cx="2596444" cy="348813"/>
          </a:xfrm>
          <a:prstGeom prst="rect">
            <a:avLst/>
          </a:prstGeom>
          <a:noFill/>
        </p:spPr>
        <p:txBody>
          <a:bodyPr wrap="square" lIns="121917" tIns="60958" rIns="121917" bIns="60958" rtlCol="0">
            <a:spAutoFit/>
          </a:bodyPr>
          <a:lstStyle/>
          <a:p>
            <a:r>
              <a:rPr lang="en-GB" sz="1400" dirty="0">
                <a:solidFill>
                  <a:schemeClr val="bg1"/>
                </a:solidFill>
              </a:rPr>
              <a:t>Source: LIGO/Caltech</a:t>
            </a:r>
          </a:p>
        </p:txBody>
      </p:sp>
    </p:spTree>
    <p:extLst>
      <p:ext uri="{BB962C8B-B14F-4D97-AF65-F5344CB8AC3E}">
        <p14:creationId xmlns:p14="http://schemas.microsoft.com/office/powerpoint/2010/main" val="2973167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420121093"/>
              </p:ext>
            </p:extLst>
          </p:nvPr>
        </p:nvGraphicFramePr>
        <p:xfrm>
          <a:off x="779431" y="1914795"/>
          <a:ext cx="10910479" cy="41190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467475" y="214171"/>
            <a:ext cx="11724525" cy="1143000"/>
          </a:xfrm>
        </p:spPr>
        <p:txBody>
          <a:bodyPr>
            <a:normAutofit/>
          </a:bodyPr>
          <a:lstStyle/>
          <a:p>
            <a:r>
              <a:rPr lang="en-GB" dirty="0" smtClean="0"/>
              <a:t>e-Research Trust and Identity Infrastructures</a:t>
            </a:r>
            <a:endParaRPr lang="en-GB" dirty="0"/>
          </a:p>
        </p:txBody>
      </p:sp>
      <p:sp>
        <p:nvSpPr>
          <p:cNvPr id="4" name="Slide Number Placeholder 3"/>
          <p:cNvSpPr>
            <a:spLocks noGrp="1"/>
          </p:cNvSpPr>
          <p:nvPr>
            <p:ph type="sldNum" sz="quarter" idx="4294967295"/>
          </p:nvPr>
        </p:nvSpPr>
        <p:spPr>
          <a:xfrm>
            <a:off x="10596096" y="6356351"/>
            <a:ext cx="986305" cy="365125"/>
          </a:xfrm>
          <a:prstGeom prst="rect">
            <a:avLst/>
          </a:prstGeom>
        </p:spPr>
        <p:txBody>
          <a:bodyPr/>
          <a:lstStyle/>
          <a:p>
            <a:fld id="{7D94E19C-65DB-B947-944C-35C6800AC389}" type="slidenum">
              <a:rPr lang="en-GB" smtClean="0"/>
              <a:pPr/>
              <a:t>22</a:t>
            </a:fld>
            <a:endParaRPr lang="en-GB"/>
          </a:p>
        </p:txBody>
      </p:sp>
      <p:pic>
        <p:nvPicPr>
          <p:cNvPr id="7" name="Picture 6" descr="Gebäude_Icon_gebäude2_kuppel.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79430" y="1251527"/>
            <a:ext cx="1744837" cy="1366847"/>
          </a:xfrm>
          <a:prstGeom prst="rect">
            <a:avLst/>
          </a:prstGeom>
        </p:spPr>
      </p:pic>
      <p:pic>
        <p:nvPicPr>
          <p:cNvPr id="8" name="Picture 7" descr="Arbeit_Icon_bücher1.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70260" y="5093556"/>
            <a:ext cx="3031987" cy="940299"/>
          </a:xfrm>
          <a:prstGeom prst="rect">
            <a:avLst/>
          </a:prstGeom>
        </p:spPr>
      </p:pic>
      <p:pic>
        <p:nvPicPr>
          <p:cNvPr id="9" name="Picture 8" descr="Verschiedenes_Icon_atome_switchfarben.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739328" y="5321672"/>
            <a:ext cx="1251008" cy="1026517"/>
          </a:xfrm>
          <a:prstGeom prst="rect">
            <a:avLst/>
          </a:prstGeom>
        </p:spPr>
      </p:pic>
      <p:pic>
        <p:nvPicPr>
          <p:cNvPr id="10" name="Picture 9" descr="Icon_mensch_interaktion_gruppe_forschung.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687412" y="1204096"/>
            <a:ext cx="1774297" cy="1582643"/>
          </a:xfrm>
          <a:prstGeom prst="rect">
            <a:avLst/>
          </a:prstGeom>
        </p:spPr>
      </p:pic>
      <p:pic>
        <p:nvPicPr>
          <p:cNvPr id="11" name="Picture 10" descr="edugainlogo.gi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165328" y="2220105"/>
            <a:ext cx="2354005" cy="774700"/>
          </a:xfrm>
          <a:prstGeom prst="rect">
            <a:avLst/>
          </a:prstGeom>
        </p:spPr>
      </p:pic>
      <p:sp>
        <p:nvSpPr>
          <p:cNvPr id="12" name="TextBox 11"/>
          <p:cNvSpPr txBox="1"/>
          <p:nvPr/>
        </p:nvSpPr>
        <p:spPr>
          <a:xfrm>
            <a:off x="161262" y="1288204"/>
            <a:ext cx="757574" cy="5059985"/>
          </a:xfrm>
          <a:prstGeom prst="rect">
            <a:avLst/>
          </a:prstGeom>
          <a:noFill/>
        </p:spPr>
        <p:txBody>
          <a:bodyPr vert="wordArtVert" wrap="square" lIns="121917" tIns="60958" rIns="121917" bIns="60958" rtlCol="0">
            <a:spAutoFit/>
          </a:bodyPr>
          <a:lstStyle/>
          <a:p>
            <a:pPr algn="ctr"/>
            <a:r>
              <a:rPr lang="en-GB" sz="2800" b="1" spc="-1000" dirty="0">
                <a:solidFill>
                  <a:srgbClr val="C00000"/>
                </a:solidFill>
              </a:rPr>
              <a:t>GENERIC</a:t>
            </a:r>
          </a:p>
        </p:txBody>
      </p:sp>
      <p:sp>
        <p:nvSpPr>
          <p:cNvPr id="13" name="TextBox 12"/>
          <p:cNvSpPr txBox="1"/>
          <p:nvPr/>
        </p:nvSpPr>
        <p:spPr>
          <a:xfrm>
            <a:off x="10594389" y="1204097"/>
            <a:ext cx="757574" cy="5152254"/>
          </a:xfrm>
          <a:prstGeom prst="rect">
            <a:avLst/>
          </a:prstGeom>
          <a:noFill/>
        </p:spPr>
        <p:txBody>
          <a:bodyPr vert="wordArtVert" wrap="square" lIns="121917" tIns="60958" rIns="121917" bIns="60958" rtlCol="0">
            <a:spAutoFit/>
          </a:bodyPr>
          <a:lstStyle/>
          <a:p>
            <a:pPr algn="ctr"/>
            <a:r>
              <a:rPr lang="en-GB" sz="2800" b="1" spc="-1000" dirty="0">
                <a:solidFill>
                  <a:srgbClr val="C00000"/>
                </a:solidFill>
              </a:rPr>
              <a:t>SPECIFIC</a:t>
            </a:r>
          </a:p>
        </p:txBody>
      </p:sp>
      <p:pic>
        <p:nvPicPr>
          <p:cNvPr id="2" name="Picture 1" descr="GEANT_logo_lo_res.jp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336545" y="1288204"/>
            <a:ext cx="2239233" cy="933995"/>
          </a:xfrm>
          <a:prstGeom prst="rect">
            <a:avLst/>
          </a:prstGeom>
        </p:spPr>
      </p:pic>
      <p:pic>
        <p:nvPicPr>
          <p:cNvPr id="6" name="Picture 5" descr="Technik_Geräte_Icon_hardware_quadrat_switchorange.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823196" y="4490651"/>
            <a:ext cx="1002481" cy="865925"/>
          </a:xfrm>
          <a:prstGeom prst="rect">
            <a:avLst/>
          </a:prstGeom>
        </p:spPr>
      </p:pic>
    </p:spTree>
    <p:extLst>
      <p:ext uri="{BB962C8B-B14F-4D97-AF65-F5344CB8AC3E}">
        <p14:creationId xmlns:p14="http://schemas.microsoft.com/office/powerpoint/2010/main" val="16306272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t>23</a:t>
            </a:fld>
            <a:endParaRPr lang="en-GB"/>
          </a:p>
        </p:txBody>
      </p:sp>
      <p:sp>
        <p:nvSpPr>
          <p:cNvPr id="3" name="Titolo 2"/>
          <p:cNvSpPr>
            <a:spLocks noGrp="1"/>
          </p:cNvSpPr>
          <p:nvPr>
            <p:ph type="title"/>
          </p:nvPr>
        </p:nvSpPr>
        <p:spPr/>
        <p:txBody>
          <a:bodyPr/>
          <a:lstStyle/>
          <a:p>
            <a:r>
              <a:rPr lang="it-IT" dirty="0" err="1" smtClean="0"/>
              <a:t>Understand</a:t>
            </a:r>
            <a:r>
              <a:rPr lang="it-IT" dirty="0" smtClean="0"/>
              <a:t> </a:t>
            </a:r>
            <a:r>
              <a:rPr lang="it-IT" dirty="0" err="1" smtClean="0"/>
              <a:t>how</a:t>
            </a:r>
            <a:r>
              <a:rPr lang="it-IT" dirty="0" smtClean="0"/>
              <a:t> hard for an SP to be happy in the </a:t>
            </a:r>
            <a:r>
              <a:rPr lang="it-IT" dirty="0" err="1" smtClean="0"/>
              <a:t>interfederation</a:t>
            </a:r>
            <a:r>
              <a:rPr lang="it-IT" dirty="0" smtClean="0"/>
              <a:t/>
            </a:r>
            <a:br>
              <a:rPr lang="it-IT" dirty="0" smtClean="0"/>
            </a:br>
            <a:r>
              <a:rPr lang="it-IT" dirty="0" err="1" smtClean="0">
                <a:solidFill>
                  <a:srgbClr val="F6791C"/>
                </a:solidFill>
              </a:rPr>
              <a:t>EduOpen</a:t>
            </a:r>
            <a:r>
              <a:rPr lang="it-IT" dirty="0" smtClean="0">
                <a:solidFill>
                  <a:srgbClr val="F6791C"/>
                </a:solidFill>
              </a:rPr>
              <a:t> </a:t>
            </a:r>
            <a:r>
              <a:rPr lang="it-IT" dirty="0" err="1" smtClean="0">
                <a:solidFill>
                  <a:srgbClr val="F6791C"/>
                </a:solidFill>
              </a:rPr>
              <a:t>Example</a:t>
            </a:r>
            <a:r>
              <a:rPr lang="it-IT" dirty="0" smtClean="0">
                <a:solidFill>
                  <a:srgbClr val="F6791C"/>
                </a:solidFill>
              </a:rPr>
              <a:t> - https://learn.eduopen.org</a:t>
            </a:r>
            <a:endParaRPr lang="it-IT" dirty="0">
              <a:solidFill>
                <a:srgbClr val="F6791C"/>
              </a:solidFill>
            </a:endParaRP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128" y="1302106"/>
            <a:ext cx="9377513" cy="5044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asellaDiTesto 4"/>
          <p:cNvSpPr txBox="1"/>
          <p:nvPr/>
        </p:nvSpPr>
        <p:spPr>
          <a:xfrm>
            <a:off x="6611268" y="3799117"/>
            <a:ext cx="5486804" cy="584775"/>
          </a:xfrm>
          <a:prstGeom prst="rect">
            <a:avLst/>
          </a:prstGeom>
          <a:noFill/>
        </p:spPr>
        <p:txBody>
          <a:bodyPr wrap="square" rtlCol="0">
            <a:spAutoFit/>
          </a:bodyPr>
          <a:lstStyle/>
          <a:p>
            <a:r>
              <a:rPr lang="it-IT" sz="2400" dirty="0" err="1" smtClean="0">
                <a:solidFill>
                  <a:srgbClr val="013F5E"/>
                </a:solidFill>
              </a:rPr>
              <a:t>Survey</a:t>
            </a:r>
            <a:r>
              <a:rPr lang="it-IT" sz="2400" dirty="0" smtClean="0">
                <a:solidFill>
                  <a:srgbClr val="013F5E"/>
                </a:solidFill>
              </a:rPr>
              <a:t>: </a:t>
            </a:r>
            <a:r>
              <a:rPr lang="it-IT" sz="3200" b="1" dirty="0" smtClean="0">
                <a:solidFill>
                  <a:srgbClr val="013F5E"/>
                </a:solidFill>
                <a:hlinkClick r:id="rId4"/>
              </a:rPr>
              <a:t>https</a:t>
            </a:r>
            <a:r>
              <a:rPr lang="it-IT" sz="3200" b="1" dirty="0">
                <a:solidFill>
                  <a:srgbClr val="013F5E"/>
                </a:solidFill>
                <a:hlinkClick r:id="rId4"/>
              </a:rPr>
              <a:t>://</a:t>
            </a:r>
            <a:r>
              <a:rPr lang="it-IT" sz="3200" b="1" dirty="0" smtClean="0">
                <a:solidFill>
                  <a:srgbClr val="013F5E"/>
                </a:solidFill>
                <a:hlinkClick r:id="rId4"/>
              </a:rPr>
              <a:t>goo.gl/G1Ywbf</a:t>
            </a:r>
            <a:r>
              <a:rPr lang="it-IT" sz="3200" b="1" dirty="0" smtClean="0">
                <a:solidFill>
                  <a:srgbClr val="013F5E"/>
                </a:solidFill>
              </a:rPr>
              <a:t>   </a:t>
            </a:r>
            <a:endParaRPr lang="it-IT" sz="2800" b="1" dirty="0">
              <a:solidFill>
                <a:srgbClr val="013F5E"/>
              </a:solidFill>
            </a:endParaRPr>
          </a:p>
        </p:txBody>
      </p:sp>
      <p:sp>
        <p:nvSpPr>
          <p:cNvPr id="6" name="Fumetto 2 5"/>
          <p:cNvSpPr/>
          <p:nvPr/>
        </p:nvSpPr>
        <p:spPr>
          <a:xfrm>
            <a:off x="9583767" y="1302106"/>
            <a:ext cx="1515035" cy="1434353"/>
          </a:xfrm>
          <a:prstGeom prst="wedgeRoundRectCallout">
            <a:avLst>
              <a:gd name="adj1" fmla="val -121161"/>
              <a:gd name="adj2" fmla="val -4069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err="1" smtClean="0"/>
              <a:t>Try</a:t>
            </a:r>
            <a:r>
              <a:rPr lang="it-IT" sz="2400" b="1" dirty="0" smtClean="0"/>
              <a:t> to </a:t>
            </a:r>
            <a:br>
              <a:rPr lang="it-IT" sz="2400" b="1" dirty="0" smtClean="0"/>
            </a:br>
            <a:r>
              <a:rPr lang="it-IT" sz="2400" b="1" dirty="0" smtClean="0"/>
              <a:t>Log in</a:t>
            </a:r>
            <a:endParaRPr lang="it-IT" sz="2400" b="1" dirty="0"/>
          </a:p>
        </p:txBody>
      </p:sp>
      <p:sp>
        <p:nvSpPr>
          <p:cNvPr id="4" name="CasellaDiTesto 3"/>
          <p:cNvSpPr txBox="1"/>
          <p:nvPr/>
        </p:nvSpPr>
        <p:spPr>
          <a:xfrm>
            <a:off x="6562148" y="5495453"/>
            <a:ext cx="5160475" cy="584775"/>
          </a:xfrm>
          <a:prstGeom prst="rect">
            <a:avLst/>
          </a:prstGeom>
          <a:solidFill>
            <a:schemeClr val="bg1"/>
          </a:solidFill>
        </p:spPr>
        <p:txBody>
          <a:bodyPr wrap="square" rtlCol="0">
            <a:spAutoFit/>
          </a:bodyPr>
          <a:lstStyle/>
          <a:p>
            <a:r>
              <a:rPr lang="it-IT" sz="2400" dirty="0" err="1">
                <a:solidFill>
                  <a:srgbClr val="013F5E"/>
                </a:solidFill>
              </a:rPr>
              <a:t>Answers</a:t>
            </a:r>
            <a:r>
              <a:rPr lang="it-IT" sz="2400" dirty="0">
                <a:solidFill>
                  <a:srgbClr val="013F5E"/>
                </a:solidFill>
              </a:rPr>
              <a:t>: </a:t>
            </a:r>
            <a:r>
              <a:rPr lang="it-IT" sz="3200" b="1" dirty="0">
                <a:solidFill>
                  <a:srgbClr val="013F5E"/>
                </a:solidFill>
                <a:hlinkClick r:id="rId5"/>
              </a:rPr>
              <a:t>https://goo.gl/8ntpZ3</a:t>
            </a:r>
            <a:r>
              <a:rPr lang="it-IT" sz="3200" b="1" dirty="0">
                <a:solidFill>
                  <a:srgbClr val="013F5E"/>
                </a:solidFill>
              </a:rPr>
              <a:t> </a:t>
            </a:r>
          </a:p>
        </p:txBody>
      </p:sp>
    </p:spTree>
    <p:extLst>
      <p:ext uri="{BB962C8B-B14F-4D97-AF65-F5344CB8AC3E}">
        <p14:creationId xmlns:p14="http://schemas.microsoft.com/office/powerpoint/2010/main" val="1388704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t>24</a:t>
            </a:fld>
            <a:endParaRPr lang="en-GB"/>
          </a:p>
        </p:txBody>
      </p:sp>
      <p:sp>
        <p:nvSpPr>
          <p:cNvPr id="3" name="Titolo 2"/>
          <p:cNvSpPr>
            <a:spLocks noGrp="1"/>
          </p:cNvSpPr>
          <p:nvPr>
            <p:ph type="title"/>
          </p:nvPr>
        </p:nvSpPr>
        <p:spPr/>
        <p:txBody>
          <a:bodyPr/>
          <a:lstStyle/>
          <a:p>
            <a:endParaRPr lang="it-IT"/>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859" y="76760"/>
            <a:ext cx="9695142" cy="6228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1202" y="1597773"/>
            <a:ext cx="5038725" cy="1708150"/>
          </a:xfrm>
          <a:prstGeom prst="rect">
            <a:avLst/>
          </a:prstGeom>
          <a:noFill/>
          <a:ln>
            <a:noFill/>
          </a:ln>
          <a:effectLst/>
          <a:scene3d>
            <a:camera prst="orthographicFront">
              <a:rot lat="0" lon="600000" rev="600000"/>
            </a:camera>
            <a:lightRig rig="threePt" dir="t"/>
          </a:scene3d>
          <a:sp3d z="31750">
            <a:bevelB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5604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3"/>
          <p:cNvSpPr>
            <a:spLocks noGrp="1"/>
          </p:cNvSpPr>
          <p:nvPr>
            <p:ph idx="1"/>
          </p:nvPr>
        </p:nvSpPr>
        <p:spPr/>
        <p:txBody>
          <a:bodyPr/>
          <a:lstStyle/>
          <a:p>
            <a:pPr marL="0" indent="0">
              <a:buNone/>
            </a:pPr>
            <a:r>
              <a:rPr lang="it-IT" sz="3600" dirty="0" err="1" smtClean="0"/>
              <a:t>Survey</a:t>
            </a:r>
            <a:r>
              <a:rPr lang="it-IT" sz="3600" dirty="0" smtClean="0"/>
              <a:t>: </a:t>
            </a:r>
            <a:r>
              <a:rPr lang="it-IT" sz="4000" b="1" dirty="0">
                <a:hlinkClick r:id="rId3"/>
              </a:rPr>
              <a:t>https://</a:t>
            </a:r>
            <a:r>
              <a:rPr lang="it-IT" sz="4000" b="1" dirty="0" smtClean="0">
                <a:hlinkClick r:id="rId3"/>
              </a:rPr>
              <a:t>goo.gl/2zPqvl</a:t>
            </a:r>
            <a:r>
              <a:rPr lang="it-IT" sz="4000" b="1" dirty="0" smtClean="0"/>
              <a:t> </a:t>
            </a:r>
            <a:endParaRPr lang="it-IT" sz="3600" b="1" dirty="0" smtClean="0"/>
          </a:p>
          <a:p>
            <a:endParaRPr lang="it-IT" dirty="0"/>
          </a:p>
          <a:p>
            <a:pPr marL="0" indent="0">
              <a:buNone/>
            </a:pPr>
            <a:r>
              <a:rPr lang="it-IT" sz="3600" dirty="0" err="1"/>
              <a:t>Answers</a:t>
            </a:r>
            <a:r>
              <a:rPr lang="it-IT" sz="3600" dirty="0"/>
              <a:t>: </a:t>
            </a:r>
            <a:r>
              <a:rPr lang="it-IT" sz="4000" b="1" dirty="0">
                <a:hlinkClick r:id="rId4"/>
              </a:rPr>
              <a:t>https://</a:t>
            </a:r>
            <a:r>
              <a:rPr lang="it-IT" sz="4000" b="1" dirty="0" smtClean="0">
                <a:hlinkClick r:id="rId4"/>
              </a:rPr>
              <a:t>goo.gl/cwKCel</a:t>
            </a:r>
            <a:r>
              <a:rPr lang="it-IT" sz="4000" b="1" dirty="0" smtClean="0"/>
              <a:t>  </a:t>
            </a:r>
            <a:endParaRPr lang="it-IT" sz="4000" b="1" dirty="0"/>
          </a:p>
          <a:p>
            <a:endParaRPr lang="it-IT" dirty="0" smtClean="0"/>
          </a:p>
          <a:p>
            <a:pPr marL="0" indent="0">
              <a:buNone/>
            </a:pPr>
            <a:endParaRPr lang="it-IT" dirty="0"/>
          </a:p>
        </p:txBody>
      </p:sp>
      <p:sp>
        <p:nvSpPr>
          <p:cNvPr id="2" name="Segnaposto numero diapositiva 1"/>
          <p:cNvSpPr>
            <a:spLocks noGrp="1"/>
          </p:cNvSpPr>
          <p:nvPr>
            <p:ph type="sldNum" sz="quarter" idx="12"/>
          </p:nvPr>
        </p:nvSpPr>
        <p:spPr/>
        <p:txBody>
          <a:bodyPr/>
          <a:lstStyle/>
          <a:p>
            <a:fld id="{6F576E6A-F32A-4612-884C-86870357C6B4}" type="slidenum">
              <a:rPr lang="en-GB" smtClean="0"/>
              <a:pPr/>
              <a:t>25</a:t>
            </a:fld>
            <a:endParaRPr lang="en-GB"/>
          </a:p>
        </p:txBody>
      </p:sp>
      <p:sp>
        <p:nvSpPr>
          <p:cNvPr id="3" name="Titolo 2"/>
          <p:cNvSpPr>
            <a:spLocks noGrp="1"/>
          </p:cNvSpPr>
          <p:nvPr>
            <p:ph type="title"/>
          </p:nvPr>
        </p:nvSpPr>
        <p:spPr/>
        <p:txBody>
          <a:bodyPr/>
          <a:lstStyle/>
          <a:p>
            <a:r>
              <a:rPr lang="it-IT" dirty="0" err="1" smtClean="0"/>
              <a:t>Does</a:t>
            </a:r>
            <a:r>
              <a:rPr lang="it-IT" dirty="0" smtClean="0"/>
              <a:t> </a:t>
            </a:r>
            <a:r>
              <a:rPr lang="it-IT" dirty="0" err="1" smtClean="0"/>
              <a:t>your</a:t>
            </a:r>
            <a:r>
              <a:rPr lang="it-IT" dirty="0" smtClean="0"/>
              <a:t> </a:t>
            </a:r>
            <a:r>
              <a:rPr lang="it-IT" dirty="0" err="1" smtClean="0"/>
              <a:t>IdP</a:t>
            </a:r>
            <a:r>
              <a:rPr lang="it-IT" dirty="0" smtClean="0"/>
              <a:t> </a:t>
            </a:r>
            <a:r>
              <a:rPr lang="it-IT" dirty="0" err="1" smtClean="0"/>
              <a:t>works</a:t>
            </a:r>
            <a:r>
              <a:rPr lang="it-IT" dirty="0" smtClean="0"/>
              <a:t> with LIGO?</a:t>
            </a:r>
            <a:br>
              <a:rPr lang="it-IT" dirty="0" smtClean="0"/>
            </a:br>
            <a:r>
              <a:rPr lang="it-IT" dirty="0" smtClean="0">
                <a:solidFill>
                  <a:srgbClr val="F6791C"/>
                </a:solidFill>
              </a:rPr>
              <a:t>LIGO </a:t>
            </a:r>
            <a:r>
              <a:rPr lang="it-IT" dirty="0" err="1" smtClean="0">
                <a:solidFill>
                  <a:srgbClr val="F6791C"/>
                </a:solidFill>
              </a:rPr>
              <a:t>Example</a:t>
            </a:r>
            <a:endParaRPr lang="it-IT" dirty="0"/>
          </a:p>
        </p:txBody>
      </p:sp>
    </p:spTree>
    <p:extLst>
      <p:ext uri="{BB962C8B-B14F-4D97-AF65-F5344CB8AC3E}">
        <p14:creationId xmlns:p14="http://schemas.microsoft.com/office/powerpoint/2010/main" val="22209662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pPr marL="0" indent="0">
              <a:buNone/>
            </a:pPr>
            <a:r>
              <a:rPr lang="it-IT" dirty="0" err="1" smtClean="0"/>
              <a:t>These</a:t>
            </a:r>
            <a:r>
              <a:rPr lang="it-IT" dirty="0" smtClean="0"/>
              <a:t> </a:t>
            </a:r>
            <a:r>
              <a:rPr lang="it-IT" dirty="0" err="1"/>
              <a:t>Italian</a:t>
            </a:r>
            <a:r>
              <a:rPr lang="it-IT" dirty="0"/>
              <a:t> login providers (</a:t>
            </a:r>
            <a:r>
              <a:rPr lang="it-IT" dirty="0" err="1"/>
              <a:t>identity</a:t>
            </a:r>
            <a:r>
              <a:rPr lang="it-IT" dirty="0"/>
              <a:t> providers or </a:t>
            </a:r>
            <a:r>
              <a:rPr lang="it-IT" dirty="0" err="1"/>
              <a:t>IdPs</a:t>
            </a:r>
            <a:r>
              <a:rPr lang="it-IT" dirty="0"/>
              <a:t>) are of </a:t>
            </a:r>
            <a:r>
              <a:rPr lang="it-IT" dirty="0" err="1"/>
              <a:t>particular</a:t>
            </a:r>
            <a:r>
              <a:rPr lang="it-IT" dirty="0"/>
              <a:t> </a:t>
            </a:r>
            <a:r>
              <a:rPr lang="it-IT" dirty="0" err="1"/>
              <a:t>interest</a:t>
            </a:r>
            <a:r>
              <a:rPr lang="it-IT" dirty="0"/>
              <a:t> to the </a:t>
            </a:r>
            <a:r>
              <a:rPr lang="it-IT" dirty="0" err="1"/>
              <a:t>gravitational-wave</a:t>
            </a:r>
            <a:r>
              <a:rPr lang="it-IT" dirty="0"/>
              <a:t> community </a:t>
            </a:r>
            <a:r>
              <a:rPr lang="it-IT" dirty="0" err="1"/>
              <a:t>since</a:t>
            </a:r>
            <a:r>
              <a:rPr lang="it-IT" dirty="0"/>
              <a:t> </a:t>
            </a:r>
            <a:r>
              <a:rPr lang="it-IT" dirty="0" err="1"/>
              <a:t>there</a:t>
            </a:r>
            <a:r>
              <a:rPr lang="it-IT" dirty="0"/>
              <a:t> are </a:t>
            </a:r>
            <a:r>
              <a:rPr lang="it-IT" dirty="0" err="1"/>
              <a:t>groups</a:t>
            </a:r>
            <a:r>
              <a:rPr lang="it-IT" dirty="0"/>
              <a:t> of </a:t>
            </a:r>
            <a:r>
              <a:rPr lang="it-IT" dirty="0" err="1"/>
              <a:t>astronomers</a:t>
            </a:r>
            <a:r>
              <a:rPr lang="it-IT" dirty="0"/>
              <a:t> from </a:t>
            </a:r>
            <a:r>
              <a:rPr lang="it-IT" dirty="0" err="1"/>
              <a:t>those</a:t>
            </a:r>
            <a:r>
              <a:rPr lang="it-IT" dirty="0"/>
              <a:t> </a:t>
            </a:r>
            <a:r>
              <a:rPr lang="it-IT" dirty="0" err="1"/>
              <a:t>institutions</a:t>
            </a:r>
            <a:r>
              <a:rPr lang="it-IT" dirty="0"/>
              <a:t> </a:t>
            </a:r>
            <a:r>
              <a:rPr lang="it-IT" dirty="0" err="1"/>
              <a:t>that</a:t>
            </a:r>
            <a:r>
              <a:rPr lang="it-IT" dirty="0"/>
              <a:t> </a:t>
            </a:r>
            <a:r>
              <a:rPr lang="it-IT" dirty="0" err="1"/>
              <a:t>need</a:t>
            </a:r>
            <a:r>
              <a:rPr lang="it-IT" dirty="0"/>
              <a:t> to collaborate with LIGO. </a:t>
            </a:r>
          </a:p>
          <a:p>
            <a:pPr marL="0" indent="0">
              <a:buNone/>
            </a:pPr>
            <a:r>
              <a:rPr lang="it-IT" dirty="0" err="1"/>
              <a:t>This</a:t>
            </a:r>
            <a:r>
              <a:rPr lang="it-IT" dirty="0"/>
              <a:t> </a:t>
            </a:r>
            <a:r>
              <a:rPr lang="it-IT" dirty="0" err="1"/>
              <a:t>is</a:t>
            </a:r>
            <a:r>
              <a:rPr lang="it-IT" dirty="0"/>
              <a:t> </a:t>
            </a:r>
            <a:r>
              <a:rPr lang="it-IT" dirty="0" err="1"/>
              <a:t>not</a:t>
            </a:r>
            <a:r>
              <a:rPr lang="it-IT" dirty="0"/>
              <a:t> a </a:t>
            </a:r>
            <a:r>
              <a:rPr lang="it-IT" dirty="0" err="1"/>
              <a:t>static</a:t>
            </a:r>
            <a:r>
              <a:rPr lang="it-IT" dirty="0"/>
              <a:t> list and </a:t>
            </a:r>
            <a:r>
              <a:rPr lang="it-IT" dirty="0" err="1"/>
              <a:t>is</a:t>
            </a:r>
            <a:r>
              <a:rPr lang="it-IT" dirty="0"/>
              <a:t> </a:t>
            </a:r>
            <a:r>
              <a:rPr lang="it-IT" dirty="0" err="1"/>
              <a:t>expected</a:t>
            </a:r>
            <a:r>
              <a:rPr lang="it-IT" dirty="0"/>
              <a:t> to evolve. </a:t>
            </a:r>
            <a:r>
              <a:rPr lang="it-IT" dirty="0" err="1"/>
              <a:t>If</a:t>
            </a:r>
            <a:r>
              <a:rPr lang="it-IT" dirty="0"/>
              <a:t> </a:t>
            </a:r>
            <a:r>
              <a:rPr lang="it-IT" dirty="0" err="1"/>
              <a:t>you</a:t>
            </a:r>
            <a:r>
              <a:rPr lang="it-IT" dirty="0"/>
              <a:t> </a:t>
            </a:r>
            <a:r>
              <a:rPr lang="it-IT" dirty="0" err="1"/>
              <a:t>have</a:t>
            </a:r>
            <a:r>
              <a:rPr lang="it-IT" dirty="0"/>
              <a:t> </a:t>
            </a:r>
            <a:r>
              <a:rPr lang="it-IT" dirty="0" err="1"/>
              <a:t>suggestions</a:t>
            </a:r>
            <a:r>
              <a:rPr lang="it-IT" dirty="0"/>
              <a:t> or </a:t>
            </a:r>
            <a:r>
              <a:rPr lang="it-IT" dirty="0" err="1"/>
              <a:t>changes</a:t>
            </a:r>
            <a:r>
              <a:rPr lang="it-IT" dirty="0"/>
              <a:t> for the list </a:t>
            </a:r>
            <a:r>
              <a:rPr lang="it-IT" dirty="0" err="1"/>
              <a:t>please</a:t>
            </a:r>
            <a:r>
              <a:rPr lang="it-IT" dirty="0"/>
              <a:t> </a:t>
            </a:r>
            <a:r>
              <a:rPr lang="it-IT" dirty="0" err="1"/>
              <a:t>send</a:t>
            </a:r>
            <a:r>
              <a:rPr lang="it-IT" dirty="0"/>
              <a:t> email to </a:t>
            </a:r>
            <a:r>
              <a:rPr lang="it-IT" dirty="0">
                <a:hlinkClick r:id="rId3"/>
              </a:rPr>
              <a:t>the LIGO </a:t>
            </a:r>
            <a:r>
              <a:rPr lang="it-IT" dirty="0" err="1">
                <a:hlinkClick r:id="rId3"/>
              </a:rPr>
              <a:t>IdP</a:t>
            </a:r>
            <a:r>
              <a:rPr lang="it-IT" dirty="0">
                <a:hlinkClick r:id="rId3"/>
              </a:rPr>
              <a:t> </a:t>
            </a:r>
            <a:r>
              <a:rPr lang="it-IT" dirty="0" err="1">
                <a:hlinkClick r:id="rId3"/>
              </a:rPr>
              <a:t>project</a:t>
            </a:r>
            <a:r>
              <a:rPr lang="it-IT" dirty="0"/>
              <a:t>. </a:t>
            </a:r>
          </a:p>
          <a:p>
            <a:pPr marL="0" indent="0">
              <a:buNone/>
            </a:pPr>
            <a:r>
              <a:rPr lang="it-IT" b="1" dirty="0" err="1"/>
              <a:t>Federated</a:t>
            </a:r>
            <a:r>
              <a:rPr lang="it-IT" b="1" dirty="0"/>
              <a:t> </a:t>
            </a:r>
            <a:r>
              <a:rPr lang="it-IT" b="1" dirty="0" err="1"/>
              <a:t>IdPs</a:t>
            </a:r>
            <a:r>
              <a:rPr lang="it-IT" b="1" dirty="0"/>
              <a:t> </a:t>
            </a:r>
          </a:p>
          <a:p>
            <a:r>
              <a:rPr lang="it-IT" dirty="0"/>
              <a:t>Dipartimento di Fisica, Università di Siena (</a:t>
            </a:r>
            <a:r>
              <a:rPr lang="it-IT" dirty="0" err="1"/>
              <a:t>entityID</a:t>
            </a:r>
            <a:r>
              <a:rPr lang="it-IT" dirty="0"/>
              <a:t> </a:t>
            </a:r>
            <a:r>
              <a:rPr lang="it-IT" dirty="0">
                <a:hlinkClick r:id="rId4"/>
              </a:rPr>
              <a:t>https://shibboleth.unisi.it/idp/shibboleth</a:t>
            </a:r>
            <a:r>
              <a:rPr lang="it-IT" dirty="0"/>
              <a:t>) </a:t>
            </a:r>
          </a:p>
          <a:p>
            <a:r>
              <a:rPr lang="it-IT" dirty="0"/>
              <a:t>INAF - National </a:t>
            </a:r>
            <a:r>
              <a:rPr lang="it-IT" dirty="0" err="1"/>
              <a:t>Institute</a:t>
            </a:r>
            <a:r>
              <a:rPr lang="it-IT" dirty="0"/>
              <a:t> for </a:t>
            </a:r>
            <a:r>
              <a:rPr lang="it-IT" dirty="0" err="1"/>
              <a:t>Astrophysics</a:t>
            </a:r>
            <a:r>
              <a:rPr lang="it-IT" dirty="0"/>
              <a:t> (</a:t>
            </a:r>
            <a:r>
              <a:rPr lang="it-IT" dirty="0" err="1"/>
              <a:t>entityID</a:t>
            </a:r>
            <a:r>
              <a:rPr lang="it-IT" dirty="0"/>
              <a:t> </a:t>
            </a:r>
            <a:r>
              <a:rPr lang="it-IT" dirty="0">
                <a:hlinkClick r:id="rId5"/>
              </a:rPr>
              <a:t>https://idem.ced.inaf.it/idp/shibboleth</a:t>
            </a:r>
            <a:r>
              <a:rPr lang="it-IT" dirty="0"/>
              <a:t>) </a:t>
            </a:r>
          </a:p>
          <a:p>
            <a:r>
              <a:rPr lang="it-IT" dirty="0" err="1"/>
              <a:t>University</a:t>
            </a:r>
            <a:r>
              <a:rPr lang="it-IT" dirty="0"/>
              <a:t> of Milano Bicocca (</a:t>
            </a:r>
            <a:r>
              <a:rPr lang="it-IT" dirty="0" err="1"/>
              <a:t>entityID</a:t>
            </a:r>
            <a:r>
              <a:rPr lang="it-IT" dirty="0"/>
              <a:t> </a:t>
            </a:r>
            <a:r>
              <a:rPr lang="it-IT" dirty="0">
                <a:hlinkClick r:id="rId6"/>
              </a:rPr>
              <a:t>https://idp.unimib.it/idp/shibboleth</a:t>
            </a:r>
            <a:r>
              <a:rPr lang="it-IT" dirty="0"/>
              <a:t>) </a:t>
            </a:r>
          </a:p>
          <a:p>
            <a:r>
              <a:rPr lang="it-IT" dirty="0"/>
              <a:t>Università di Padova (</a:t>
            </a:r>
            <a:r>
              <a:rPr lang="it-IT" dirty="0" err="1"/>
              <a:t>entityID</a:t>
            </a:r>
            <a:r>
              <a:rPr lang="it-IT" dirty="0"/>
              <a:t> </a:t>
            </a:r>
            <a:r>
              <a:rPr lang="it-IT" dirty="0">
                <a:hlinkClick r:id="rId7"/>
              </a:rPr>
              <a:t>https://shibidp.cca.unipd.it/idp/shibboleth</a:t>
            </a:r>
            <a:r>
              <a:rPr lang="it-IT" dirty="0"/>
              <a:t>) </a:t>
            </a:r>
          </a:p>
          <a:p>
            <a:r>
              <a:rPr lang="it-IT" dirty="0" err="1"/>
              <a:t>University</a:t>
            </a:r>
            <a:r>
              <a:rPr lang="it-IT" dirty="0"/>
              <a:t> of Perugia (</a:t>
            </a:r>
            <a:r>
              <a:rPr lang="it-IT" dirty="0" err="1"/>
              <a:t>entityID</a:t>
            </a:r>
            <a:r>
              <a:rPr lang="it-IT" dirty="0"/>
              <a:t> </a:t>
            </a:r>
            <a:r>
              <a:rPr lang="it-IT" dirty="0">
                <a:hlinkClick r:id="rId8"/>
              </a:rPr>
              <a:t>https://idp.unipg.it/idp/shibboleth</a:t>
            </a:r>
            <a:r>
              <a:rPr lang="it-IT" dirty="0"/>
              <a:t>) </a:t>
            </a:r>
          </a:p>
          <a:p>
            <a:r>
              <a:rPr lang="it-IT" dirty="0" err="1"/>
              <a:t>Universita</a:t>
            </a:r>
            <a:r>
              <a:rPr lang="it-IT" dirty="0"/>
              <a:t> di Pisa (</a:t>
            </a:r>
            <a:r>
              <a:rPr lang="it-IT" dirty="0" err="1"/>
              <a:t>entityID</a:t>
            </a:r>
            <a:r>
              <a:rPr lang="it-IT" dirty="0"/>
              <a:t> </a:t>
            </a:r>
            <a:r>
              <a:rPr lang="it-IT" dirty="0">
                <a:hlinkClick r:id="rId9"/>
              </a:rPr>
              <a:t>https://idp.unipi.it/idp/shibboleth</a:t>
            </a:r>
            <a:r>
              <a:rPr lang="it-IT" dirty="0"/>
              <a:t>) </a:t>
            </a:r>
          </a:p>
          <a:p>
            <a:r>
              <a:rPr lang="it-IT" dirty="0"/>
              <a:t>INFN (</a:t>
            </a:r>
            <a:r>
              <a:rPr lang="it-IT" dirty="0" err="1"/>
              <a:t>all</a:t>
            </a:r>
            <a:r>
              <a:rPr lang="it-IT" dirty="0"/>
              <a:t> </a:t>
            </a:r>
            <a:r>
              <a:rPr lang="it-IT" dirty="0" err="1"/>
              <a:t>institutes</a:t>
            </a:r>
            <a:r>
              <a:rPr lang="it-IT" dirty="0"/>
              <a:t>) (</a:t>
            </a:r>
            <a:r>
              <a:rPr lang="it-IT" dirty="0" err="1"/>
              <a:t>entityID</a:t>
            </a:r>
            <a:r>
              <a:rPr lang="it-IT" dirty="0"/>
              <a:t> </a:t>
            </a:r>
            <a:r>
              <a:rPr lang="it-IT" dirty="0">
                <a:hlinkClick r:id="rId10"/>
              </a:rPr>
              <a:t>https://idp.infn.it/saml2/idp/metadata.php</a:t>
            </a:r>
            <a:r>
              <a:rPr lang="it-IT" dirty="0"/>
              <a:t>) </a:t>
            </a:r>
          </a:p>
          <a:p>
            <a:pPr marL="0" indent="0">
              <a:buNone/>
            </a:pPr>
            <a:r>
              <a:rPr lang="it-IT" b="1" dirty="0" err="1"/>
              <a:t>Not</a:t>
            </a:r>
            <a:r>
              <a:rPr lang="it-IT" b="1" dirty="0"/>
              <a:t> </a:t>
            </a:r>
            <a:r>
              <a:rPr lang="it-IT" b="1" dirty="0" err="1"/>
              <a:t>federated</a:t>
            </a:r>
            <a:r>
              <a:rPr lang="it-IT" b="1" dirty="0"/>
              <a:t> </a:t>
            </a:r>
            <a:r>
              <a:rPr lang="it-IT" b="1" dirty="0" err="1"/>
              <a:t>at</a:t>
            </a:r>
            <a:r>
              <a:rPr lang="it-IT" b="1" dirty="0"/>
              <a:t> </a:t>
            </a:r>
            <a:r>
              <a:rPr lang="it-IT" b="1" dirty="0" err="1"/>
              <a:t>this</a:t>
            </a:r>
            <a:r>
              <a:rPr lang="it-IT" b="1" dirty="0"/>
              <a:t> time </a:t>
            </a:r>
          </a:p>
          <a:p>
            <a:r>
              <a:rPr lang="it-IT" dirty="0"/>
              <a:t>ASDC - ASI Science Data Center </a:t>
            </a:r>
          </a:p>
          <a:p>
            <a:r>
              <a:rPr lang="it-IT" dirty="0"/>
              <a:t>Brera </a:t>
            </a:r>
            <a:r>
              <a:rPr lang="it-IT" dirty="0" err="1"/>
              <a:t>Observatory</a:t>
            </a:r>
            <a:r>
              <a:rPr lang="it-IT" dirty="0"/>
              <a:t> Milan </a:t>
            </a:r>
          </a:p>
          <a:p>
            <a:r>
              <a:rPr lang="it-IT" dirty="0"/>
              <a:t>Istituto Universitario di Studi Superiori of Pavia </a:t>
            </a:r>
          </a:p>
          <a:p>
            <a:r>
              <a:rPr lang="it-IT" dirty="0"/>
              <a:t>Università dell'</a:t>
            </a:r>
            <a:r>
              <a:rPr lang="it-IT" dirty="0" err="1"/>
              <a:t>Insubria</a:t>
            </a:r>
            <a:r>
              <a:rPr lang="it-IT" dirty="0"/>
              <a:t> </a:t>
            </a:r>
          </a:p>
          <a:p>
            <a:r>
              <a:rPr lang="it-IT" dirty="0"/>
              <a:t>Università di </a:t>
            </a:r>
            <a:r>
              <a:rPr lang="it-IT" dirty="0" smtClean="0"/>
              <a:t>Udine</a:t>
            </a:r>
            <a:endParaRPr lang="it-IT" dirty="0"/>
          </a:p>
          <a:p>
            <a:pPr marL="0" indent="0" algn="r">
              <a:buNone/>
            </a:pPr>
            <a:r>
              <a:rPr lang="it-IT" dirty="0">
                <a:hlinkClick r:id="rId11"/>
              </a:rPr>
              <a:t>https://</a:t>
            </a:r>
            <a:r>
              <a:rPr lang="it-IT" dirty="0" smtClean="0">
                <a:hlinkClick r:id="rId11"/>
              </a:rPr>
              <a:t>wiki.ligo.org/AuthProject/EMFollowUpOrganizationsForIdMItaly</a:t>
            </a:r>
            <a:endParaRPr lang="it-IT" dirty="0" smtClean="0"/>
          </a:p>
          <a:p>
            <a:pPr marL="0" indent="0" algn="r">
              <a:buNone/>
            </a:pPr>
            <a:r>
              <a:rPr lang="it-IT" dirty="0">
                <a:hlinkClick r:id="rId12"/>
              </a:rPr>
              <a:t>https://</a:t>
            </a:r>
            <a:r>
              <a:rPr lang="it-IT" dirty="0" smtClean="0">
                <a:hlinkClick r:id="rId12"/>
              </a:rPr>
              <a:t>wiki.ligo.org/AuthProject/EMFollowUpOrganizationsForIdM</a:t>
            </a:r>
            <a:r>
              <a:rPr lang="it-IT" dirty="0" smtClean="0"/>
              <a:t>  </a:t>
            </a:r>
            <a:endParaRPr lang="it-IT"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26</a:t>
            </a:fld>
            <a:endParaRPr lang="en-GB"/>
          </a:p>
        </p:txBody>
      </p:sp>
      <p:sp>
        <p:nvSpPr>
          <p:cNvPr id="4" name="Title 3"/>
          <p:cNvSpPr>
            <a:spLocks noGrp="1"/>
          </p:cNvSpPr>
          <p:nvPr>
            <p:ph type="title"/>
          </p:nvPr>
        </p:nvSpPr>
        <p:spPr/>
        <p:txBody>
          <a:bodyPr/>
          <a:lstStyle/>
          <a:p>
            <a:r>
              <a:rPr lang="en-GB" dirty="0" smtClean="0"/>
              <a:t>LIGO needs to collaborate with you</a:t>
            </a:r>
            <a:br>
              <a:rPr lang="en-GB" dirty="0" smtClean="0"/>
            </a:br>
            <a:r>
              <a:rPr lang="en-GB" dirty="0">
                <a:solidFill>
                  <a:srgbClr val="F6791C"/>
                </a:solidFill>
              </a:rPr>
              <a:t>Italian Login Providers (</a:t>
            </a:r>
            <a:r>
              <a:rPr lang="en-GB" dirty="0" err="1">
                <a:solidFill>
                  <a:srgbClr val="F6791C"/>
                </a:solidFill>
              </a:rPr>
              <a:t>IdPs</a:t>
            </a:r>
            <a:r>
              <a:rPr lang="en-GB" dirty="0">
                <a:solidFill>
                  <a:srgbClr val="F6791C"/>
                </a:solidFill>
              </a:rPr>
              <a:t>) </a:t>
            </a:r>
            <a:r>
              <a:rPr lang="en-GB" dirty="0" smtClean="0">
                <a:solidFill>
                  <a:srgbClr val="F6791C"/>
                </a:solidFill>
              </a:rPr>
              <a:t> </a:t>
            </a:r>
            <a:endParaRPr lang="en-GB" dirty="0">
              <a:solidFill>
                <a:srgbClr val="F6791C"/>
              </a:solidFill>
            </a:endParaRPr>
          </a:p>
        </p:txBody>
      </p:sp>
      <p:pic>
        <p:nvPicPr>
          <p:cNvPr id="5" name="Immagine 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267139" y="5161709"/>
            <a:ext cx="2990850" cy="371475"/>
          </a:xfrm>
          <a:prstGeom prst="rect">
            <a:avLst/>
          </a:prstGeom>
        </p:spPr>
      </p:pic>
    </p:spTree>
    <p:extLst>
      <p:ext uri="{BB962C8B-B14F-4D97-AF65-F5344CB8AC3E}">
        <p14:creationId xmlns:p14="http://schemas.microsoft.com/office/powerpoint/2010/main" val="15395070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intergrund_Sternwarte_kle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551" y="1174056"/>
            <a:ext cx="8048959" cy="5187243"/>
          </a:xfrm>
          <a:prstGeom prst="rect">
            <a:avLst/>
          </a:prstGeom>
        </p:spPr>
      </p:pic>
      <p:pic>
        <p:nvPicPr>
          <p:cNvPr id="5" name="Picture 4" descr="Hintergrund_Sternwarte_kle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2134" y="1174054"/>
            <a:ext cx="8048959" cy="5187243"/>
          </a:xfrm>
          <a:prstGeom prst="rect">
            <a:avLst/>
          </a:prstGeom>
        </p:spPr>
      </p:pic>
      <p:sp>
        <p:nvSpPr>
          <p:cNvPr id="2" name="Content Placeholder 1"/>
          <p:cNvSpPr>
            <a:spLocks noGrp="1"/>
          </p:cNvSpPr>
          <p:nvPr>
            <p:ph idx="1"/>
          </p:nvPr>
        </p:nvSpPr>
        <p:spPr>
          <a:ln>
            <a:noFill/>
          </a:ln>
        </p:spPr>
        <p:txBody>
          <a:bodyPr>
            <a:normAutofit fontScale="92500" lnSpcReduction="10000"/>
          </a:bodyPr>
          <a:lstStyle/>
          <a:p>
            <a:pPr marL="0" indent="0" algn="ctr">
              <a:buNone/>
            </a:pPr>
            <a:r>
              <a:rPr lang="en-GB" sz="3200" i="1" dirty="0">
                <a:solidFill>
                  <a:schemeClr val="bg1"/>
                </a:solidFill>
              </a:rPr>
              <a:t>Now can LIGO have some </a:t>
            </a:r>
            <a:r>
              <a:rPr lang="en-GB" sz="3200" i="1" dirty="0" smtClean="0">
                <a:solidFill>
                  <a:schemeClr val="bg1"/>
                </a:solidFill>
              </a:rPr>
              <a:t>attributes </a:t>
            </a:r>
            <a:r>
              <a:rPr lang="en-GB" sz="3200" i="1" dirty="0">
                <a:solidFill>
                  <a:schemeClr val="bg1"/>
                </a:solidFill>
              </a:rPr>
              <a:t>please?</a:t>
            </a:r>
          </a:p>
          <a:p>
            <a:pPr marL="0" indent="0" algn="ctr">
              <a:buNone/>
            </a:pPr>
            <a:r>
              <a:rPr lang="en-GB" sz="3200" i="1" dirty="0">
                <a:solidFill>
                  <a:schemeClr val="bg1"/>
                </a:solidFill>
              </a:rPr>
              <a:t>We have many more years of gravitational-wave astronomy</a:t>
            </a:r>
          </a:p>
          <a:p>
            <a:pPr marL="0" indent="0" algn="ctr">
              <a:buNone/>
            </a:pPr>
            <a:r>
              <a:rPr lang="en-GB" sz="3200" i="1" dirty="0">
                <a:solidFill>
                  <a:schemeClr val="bg1"/>
                </a:solidFill>
              </a:rPr>
              <a:t>discoveries to come and </a:t>
            </a:r>
            <a:r>
              <a:rPr lang="en-GB" sz="3200" i="1" dirty="0" smtClean="0">
                <a:solidFill>
                  <a:schemeClr val="bg1"/>
                </a:solidFill>
              </a:rPr>
              <a:t>realizing </a:t>
            </a:r>
            <a:r>
              <a:rPr lang="en-GB" sz="3200" i="1" dirty="0">
                <a:solidFill>
                  <a:schemeClr val="bg1"/>
                </a:solidFill>
              </a:rPr>
              <a:t>the full science potential</a:t>
            </a:r>
          </a:p>
          <a:p>
            <a:pPr marL="0" indent="0" algn="ctr">
              <a:buNone/>
            </a:pPr>
            <a:r>
              <a:rPr lang="en-GB" sz="3200" i="1" dirty="0">
                <a:solidFill>
                  <a:schemeClr val="bg1"/>
                </a:solidFill>
              </a:rPr>
              <a:t>will require close collaboration with astronomers and</a:t>
            </a:r>
          </a:p>
          <a:p>
            <a:pPr marL="0" indent="0" algn="ctr">
              <a:buNone/>
            </a:pPr>
            <a:r>
              <a:rPr lang="en-GB" sz="3200" i="1" dirty="0">
                <a:solidFill>
                  <a:schemeClr val="bg1"/>
                </a:solidFill>
              </a:rPr>
              <a:t>astrophysicists from around the world. eduGAIN and your</a:t>
            </a:r>
          </a:p>
          <a:p>
            <a:pPr marL="0" indent="0" algn="ctr">
              <a:buNone/>
            </a:pPr>
            <a:r>
              <a:rPr lang="en-GB" sz="3200" i="1" dirty="0">
                <a:solidFill>
                  <a:schemeClr val="bg1"/>
                </a:solidFill>
              </a:rPr>
              <a:t>national federations can help make that happen.</a:t>
            </a:r>
          </a:p>
          <a:p>
            <a:pPr algn="ctr"/>
            <a:endParaRPr lang="en-GB" dirty="0" smtClean="0">
              <a:solidFill>
                <a:schemeClr val="bg1"/>
              </a:solidFill>
            </a:endParaRPr>
          </a:p>
          <a:p>
            <a:pPr marL="0" indent="0" algn="ctr">
              <a:buNone/>
            </a:pPr>
            <a:r>
              <a:rPr lang="en-GB" dirty="0" smtClean="0">
                <a:solidFill>
                  <a:schemeClr val="bg1"/>
                </a:solidFill>
              </a:rPr>
              <a:t> - Scott </a:t>
            </a:r>
            <a:r>
              <a:rPr lang="en-GB" dirty="0" err="1" smtClean="0">
                <a:solidFill>
                  <a:schemeClr val="bg1"/>
                </a:solidFill>
              </a:rPr>
              <a:t>Koranda</a:t>
            </a:r>
            <a:r>
              <a:rPr lang="en-GB" dirty="0" smtClean="0">
                <a:solidFill>
                  <a:schemeClr val="bg1"/>
                </a:solidFill>
              </a:rPr>
              <a:t>, lead </a:t>
            </a:r>
            <a:r>
              <a:rPr lang="en-GB" dirty="0">
                <a:solidFill>
                  <a:schemeClr val="bg1"/>
                </a:solidFill>
              </a:rPr>
              <a:t>architect for the Laser Interferometer Gravitational-Wave Observatory</a:t>
            </a:r>
            <a:r>
              <a:rPr lang="en-GB" dirty="0" smtClean="0">
                <a:solidFill>
                  <a:schemeClr val="bg1"/>
                </a:solidFill>
              </a:rPr>
              <a:t> </a:t>
            </a:r>
            <a:r>
              <a:rPr lang="en-GB" dirty="0">
                <a:solidFill>
                  <a:schemeClr val="bg1"/>
                </a:solidFill>
              </a:rPr>
              <a:t>Identity and Access </a:t>
            </a:r>
            <a:r>
              <a:rPr lang="en-GB" dirty="0" smtClean="0">
                <a:solidFill>
                  <a:schemeClr val="bg1"/>
                </a:solidFill>
              </a:rPr>
              <a:t>Management</a:t>
            </a:r>
          </a:p>
          <a:p>
            <a:pPr algn="ctr"/>
            <a:endParaRPr lang="en-GB" dirty="0">
              <a:solidFill>
                <a:schemeClr val="bg1"/>
              </a:solidFill>
            </a:endParaRPr>
          </a:p>
          <a:p>
            <a:pPr algn="ctr"/>
            <a:r>
              <a:rPr lang="en-GB" dirty="0" smtClean="0">
                <a:solidFill>
                  <a:schemeClr val="bg1"/>
                </a:solidFill>
              </a:rPr>
              <a:t>Read more about releasing attributes for Science https</a:t>
            </a:r>
            <a:r>
              <a:rPr lang="en-GB" dirty="0">
                <a:solidFill>
                  <a:schemeClr val="bg1"/>
                </a:solidFill>
              </a:rPr>
              <a:t>://</a:t>
            </a:r>
            <a:r>
              <a:rPr lang="en-GB" dirty="0" err="1">
                <a:solidFill>
                  <a:schemeClr val="bg1"/>
                </a:solidFill>
              </a:rPr>
              <a:t>refeds.org</a:t>
            </a:r>
            <a:r>
              <a:rPr lang="en-GB" dirty="0">
                <a:solidFill>
                  <a:schemeClr val="bg1"/>
                </a:solidFill>
              </a:rPr>
              <a:t>/a/1154</a:t>
            </a:r>
          </a:p>
        </p:txBody>
      </p:sp>
      <p:sp>
        <p:nvSpPr>
          <p:cNvPr id="3" name="Slide Number Placeholder 2"/>
          <p:cNvSpPr>
            <a:spLocks noGrp="1"/>
          </p:cNvSpPr>
          <p:nvPr>
            <p:ph type="sldNum" sz="quarter" idx="12"/>
          </p:nvPr>
        </p:nvSpPr>
        <p:spPr/>
        <p:txBody>
          <a:bodyPr/>
          <a:lstStyle/>
          <a:p>
            <a:fld id="{6F576E6A-F32A-4612-884C-86870357C6B4}" type="slidenum">
              <a:rPr lang="en-GB" smtClean="0"/>
              <a:pPr/>
              <a:t>27</a:t>
            </a:fld>
            <a:endParaRPr lang="en-GB"/>
          </a:p>
        </p:txBody>
      </p:sp>
      <p:sp>
        <p:nvSpPr>
          <p:cNvPr id="4" name="Title 3"/>
          <p:cNvSpPr>
            <a:spLocks noGrp="1"/>
          </p:cNvSpPr>
          <p:nvPr>
            <p:ph type="title"/>
          </p:nvPr>
        </p:nvSpPr>
        <p:spPr/>
        <p:txBody>
          <a:bodyPr/>
          <a:lstStyle/>
          <a:p>
            <a:r>
              <a:rPr lang="en-GB" dirty="0" smtClean="0"/>
              <a:t>What we can do</a:t>
            </a:r>
            <a:endParaRPr lang="en-GB" dirty="0"/>
          </a:p>
        </p:txBody>
      </p:sp>
    </p:spTree>
    <p:extLst>
      <p:ext uri="{BB962C8B-B14F-4D97-AF65-F5344CB8AC3E}">
        <p14:creationId xmlns:p14="http://schemas.microsoft.com/office/powerpoint/2010/main" val="14019854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0387" y="1265506"/>
            <a:ext cx="5080000"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Segnaposto numero diapositiva 13"/>
          <p:cNvSpPr>
            <a:spLocks noGrp="1"/>
          </p:cNvSpPr>
          <p:nvPr>
            <p:ph type="sldNum" sz="quarter" idx="12"/>
          </p:nvPr>
        </p:nvSpPr>
        <p:spPr/>
        <p:txBody>
          <a:bodyPr/>
          <a:lstStyle/>
          <a:p>
            <a:r>
              <a:rPr lang="it-IT" dirty="0" smtClean="0">
                <a:solidFill>
                  <a:schemeClr val="accent1">
                    <a:lumMod val="60000"/>
                    <a:lumOff val="40000"/>
                  </a:schemeClr>
                </a:solidFill>
              </a:rPr>
              <a:t>#</a:t>
            </a:r>
            <a:fld id="{7F0813E5-3B9C-4C4E-A656-F4DD9920C17E}" type="slidenum">
              <a:rPr lang="it-IT" smtClean="0"/>
              <a:pPr/>
              <a:t>28</a:t>
            </a:fld>
            <a:endParaRPr lang="it-IT" dirty="0"/>
          </a:p>
        </p:txBody>
      </p:sp>
      <p:sp>
        <p:nvSpPr>
          <p:cNvPr id="2" name="Titolo 1"/>
          <p:cNvSpPr>
            <a:spLocks noGrp="1"/>
          </p:cNvSpPr>
          <p:nvPr>
            <p:ph type="title"/>
          </p:nvPr>
        </p:nvSpPr>
        <p:spPr/>
        <p:txBody>
          <a:bodyPr/>
          <a:lstStyle/>
          <a:p>
            <a:r>
              <a:rPr lang="en-US" dirty="0" smtClean="0"/>
              <a:t>The </a:t>
            </a:r>
            <a:r>
              <a:rPr lang="en-US" dirty="0"/>
              <a:t>real world of </a:t>
            </a:r>
            <a:r>
              <a:rPr lang="en-US" dirty="0" err="1"/>
              <a:t>interfederation</a:t>
            </a:r>
            <a:endParaRPr lang="it-IT" dirty="0"/>
          </a:p>
        </p:txBody>
      </p:sp>
      <p:grpSp>
        <p:nvGrpSpPr>
          <p:cNvPr id="6" name="Gruppo 5"/>
          <p:cNvGrpSpPr/>
          <p:nvPr/>
        </p:nvGrpSpPr>
        <p:grpSpPr>
          <a:xfrm>
            <a:off x="143339" y="959289"/>
            <a:ext cx="3648405" cy="2016224"/>
            <a:chOff x="107504" y="1484784"/>
            <a:chExt cx="2736304" cy="2016224"/>
          </a:xfrm>
        </p:grpSpPr>
        <p:pic>
          <p:nvPicPr>
            <p:cNvPr id="819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520" y="1772816"/>
              <a:ext cx="2211043" cy="1477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e 3"/>
            <p:cNvSpPr/>
            <p:nvPr/>
          </p:nvSpPr>
          <p:spPr>
            <a:xfrm>
              <a:off x="107504" y="1484784"/>
              <a:ext cx="2736304" cy="20162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p:cNvSpPr txBox="1"/>
            <p:nvPr/>
          </p:nvSpPr>
          <p:spPr>
            <a:xfrm>
              <a:off x="1187624" y="1598069"/>
              <a:ext cx="648072" cy="369332"/>
            </a:xfrm>
            <a:prstGeom prst="rect">
              <a:avLst/>
            </a:prstGeom>
            <a:noFill/>
          </p:spPr>
          <p:txBody>
            <a:bodyPr wrap="square" rtlCol="0">
              <a:spAutoFit/>
            </a:bodyPr>
            <a:lstStyle/>
            <a:p>
              <a:r>
                <a:rPr lang="it-IT" dirty="0" smtClean="0"/>
                <a:t>ORG</a:t>
              </a:r>
              <a:endParaRPr lang="it-IT" dirty="0"/>
            </a:p>
          </p:txBody>
        </p:sp>
      </p:grpSp>
      <p:pic>
        <p:nvPicPr>
          <p:cNvPr id="8198" name="Picture 6" descr="http://images.clipartpanda.com/notebook-clipart-black-and-white-laptop-md.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71797" y="1772463"/>
            <a:ext cx="1020755" cy="698995"/>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Connettore 2 17"/>
          <p:cNvCxnSpPr/>
          <p:nvPr/>
        </p:nvCxnSpPr>
        <p:spPr>
          <a:xfrm>
            <a:off x="5135893" y="2121959"/>
            <a:ext cx="288032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8201"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30424" y="2500706"/>
            <a:ext cx="728155" cy="537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1103446" y="4775714"/>
            <a:ext cx="1344149" cy="8731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400" dirty="0" err="1" smtClean="0">
                <a:solidFill>
                  <a:schemeClr val="tx1"/>
                </a:solidFill>
              </a:rPr>
              <a:t>IdP</a:t>
            </a:r>
            <a:endParaRPr lang="it-IT" sz="4400" dirty="0">
              <a:solidFill>
                <a:schemeClr val="tx1"/>
              </a:solidFill>
            </a:endParaRPr>
          </a:p>
        </p:txBody>
      </p:sp>
      <p:cxnSp>
        <p:nvCxnSpPr>
          <p:cNvPr id="29" name="Connettore 4 28"/>
          <p:cNvCxnSpPr>
            <a:stCxn id="8201" idx="2"/>
          </p:cNvCxnSpPr>
          <p:nvPr/>
        </p:nvCxnSpPr>
        <p:spPr>
          <a:xfrm rot="5400000">
            <a:off x="2644324" y="2841560"/>
            <a:ext cx="1953451" cy="2346907"/>
          </a:xfrm>
          <a:prstGeom prst="bentConnector3">
            <a:avLst>
              <a:gd name="adj1" fmla="val 100183"/>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8" name="CasellaDiTesto 77"/>
          <p:cNvSpPr txBox="1"/>
          <p:nvPr/>
        </p:nvSpPr>
        <p:spPr>
          <a:xfrm>
            <a:off x="1875429" y="4658295"/>
            <a:ext cx="3011693" cy="276999"/>
          </a:xfrm>
          <a:prstGeom prst="rect">
            <a:avLst/>
          </a:prstGeom>
          <a:noFill/>
        </p:spPr>
        <p:txBody>
          <a:bodyPr wrap="square" rtlCol="0">
            <a:spAutoFit/>
          </a:bodyPr>
          <a:lstStyle/>
          <a:p>
            <a:pPr lvl="1"/>
            <a:r>
              <a:rPr lang="it-IT" sz="1200" dirty="0" err="1">
                <a:latin typeface="Courier New" panose="02070309020205020404" pitchFamily="49" charset="0"/>
                <a:cs typeface="Courier New" panose="02070309020205020404" pitchFamily="49" charset="0"/>
              </a:rPr>
              <a:t>username|password</a:t>
            </a:r>
            <a:endParaRPr lang="it-IT" sz="1200" dirty="0">
              <a:latin typeface="Courier New" panose="02070309020205020404" pitchFamily="49" charset="0"/>
              <a:cs typeface="Courier New" panose="02070309020205020404" pitchFamily="49" charset="0"/>
            </a:endParaRPr>
          </a:p>
        </p:txBody>
      </p:sp>
      <p:cxnSp>
        <p:nvCxnSpPr>
          <p:cNvPr id="85" name="Connettore 4 84"/>
          <p:cNvCxnSpPr/>
          <p:nvPr/>
        </p:nvCxnSpPr>
        <p:spPr>
          <a:xfrm rot="5400000" flipH="1" flipV="1">
            <a:off x="2514986" y="2970896"/>
            <a:ext cx="2457506" cy="2592288"/>
          </a:xfrm>
          <a:prstGeom prst="bentConnector3">
            <a:avLst>
              <a:gd name="adj1" fmla="val 389"/>
            </a:avLst>
          </a:prstGeom>
          <a:ln w="25400">
            <a:solidFill>
              <a:srgbClr val="548235"/>
            </a:solidFill>
            <a:tailEnd type="arrow"/>
          </a:ln>
        </p:spPr>
        <p:style>
          <a:lnRef idx="1">
            <a:schemeClr val="accent1"/>
          </a:lnRef>
          <a:fillRef idx="0">
            <a:schemeClr val="accent1"/>
          </a:fillRef>
          <a:effectRef idx="0">
            <a:schemeClr val="accent1"/>
          </a:effectRef>
          <a:fontRef idx="minor">
            <a:schemeClr val="tx1"/>
          </a:fontRef>
        </p:style>
      </p:cxnSp>
      <p:pic>
        <p:nvPicPr>
          <p:cNvPr id="87"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51264" y="5091905"/>
            <a:ext cx="388480" cy="240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CasellaDiTesto 44"/>
          <p:cNvSpPr txBox="1"/>
          <p:nvPr/>
        </p:nvSpPr>
        <p:spPr>
          <a:xfrm>
            <a:off x="2927647" y="5028444"/>
            <a:ext cx="2112236" cy="369332"/>
          </a:xfrm>
          <a:prstGeom prst="rect">
            <a:avLst/>
          </a:prstGeom>
          <a:noFill/>
        </p:spPr>
        <p:txBody>
          <a:bodyPr wrap="square" rtlCol="0">
            <a:spAutoFit/>
          </a:bodyPr>
          <a:lstStyle/>
          <a:p>
            <a:r>
              <a:rPr lang="it-IT" dirty="0" err="1" smtClean="0"/>
              <a:t>authenticated</a:t>
            </a:r>
            <a:endParaRPr lang="it-IT" dirty="0"/>
          </a:p>
        </p:txBody>
      </p:sp>
      <p:cxnSp>
        <p:nvCxnSpPr>
          <p:cNvPr id="58" name="Connettore 2 57"/>
          <p:cNvCxnSpPr/>
          <p:nvPr/>
        </p:nvCxnSpPr>
        <p:spPr>
          <a:xfrm flipH="1" flipV="1">
            <a:off x="5292554" y="2253903"/>
            <a:ext cx="2723660" cy="20456"/>
          </a:xfrm>
          <a:prstGeom prst="straightConnector1">
            <a:avLst/>
          </a:prstGeom>
          <a:ln w="25400">
            <a:solidFill>
              <a:srgbClr val="548235"/>
            </a:solidFill>
            <a:tailEnd type="arrow"/>
          </a:ln>
        </p:spPr>
        <p:style>
          <a:lnRef idx="1">
            <a:schemeClr val="accent1"/>
          </a:lnRef>
          <a:fillRef idx="0">
            <a:schemeClr val="accent1"/>
          </a:fillRef>
          <a:effectRef idx="0">
            <a:schemeClr val="accent1"/>
          </a:effectRef>
          <a:fontRef idx="minor">
            <a:schemeClr val="tx1"/>
          </a:fontRef>
        </p:style>
      </p:cxnSp>
      <p:sp>
        <p:nvSpPr>
          <p:cNvPr id="62" name="Rettangolo 61"/>
          <p:cNvSpPr/>
          <p:nvPr/>
        </p:nvSpPr>
        <p:spPr>
          <a:xfrm>
            <a:off x="1999270" y="4283075"/>
            <a:ext cx="1228511" cy="421151"/>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smtClean="0">
                <a:solidFill>
                  <a:schemeClr val="tx1"/>
                </a:solidFill>
              </a:rPr>
              <a:t>Release </a:t>
            </a:r>
            <a:r>
              <a:rPr lang="it-IT" sz="1400" dirty="0" err="1" smtClean="0">
                <a:solidFill>
                  <a:schemeClr val="tx1"/>
                </a:solidFill>
              </a:rPr>
              <a:t>Attributes</a:t>
            </a:r>
            <a:r>
              <a:rPr lang="it-IT" sz="1400" dirty="0" smtClean="0">
                <a:solidFill>
                  <a:schemeClr val="tx1"/>
                </a:solidFill>
              </a:rPr>
              <a:t>?</a:t>
            </a:r>
            <a:endParaRPr lang="it-IT" sz="1400" dirty="0">
              <a:solidFill>
                <a:schemeClr val="tx1"/>
              </a:solidFill>
            </a:endParaRPr>
          </a:p>
        </p:txBody>
      </p:sp>
      <p:sp>
        <p:nvSpPr>
          <p:cNvPr id="51" name="Per 50"/>
          <p:cNvSpPr/>
          <p:nvPr/>
        </p:nvSpPr>
        <p:spPr>
          <a:xfrm>
            <a:off x="2307400" y="4247332"/>
            <a:ext cx="613588" cy="513012"/>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3" name="Rettangolo 62"/>
          <p:cNvSpPr/>
          <p:nvPr/>
        </p:nvSpPr>
        <p:spPr>
          <a:xfrm>
            <a:off x="4168242" y="1756825"/>
            <a:ext cx="1228511" cy="421151"/>
          </a:xfrm>
          <a:prstGeom prst="rect">
            <a:avLst/>
          </a:prstGeom>
          <a:solidFill>
            <a:srgbClr val="FF0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ERROR</a:t>
            </a:r>
            <a:endParaRPr lang="it-IT" dirty="0"/>
          </a:p>
        </p:txBody>
      </p:sp>
      <p:pic>
        <p:nvPicPr>
          <p:cNvPr id="102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550517" y="2536413"/>
            <a:ext cx="1318559" cy="343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4"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0863" y="5495793"/>
            <a:ext cx="1318559" cy="343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7" name="Gruppo 16"/>
          <p:cNvGrpSpPr/>
          <p:nvPr/>
        </p:nvGrpSpPr>
        <p:grpSpPr>
          <a:xfrm>
            <a:off x="8112225" y="1376711"/>
            <a:ext cx="1244721" cy="1123995"/>
            <a:chOff x="8112225" y="1376711"/>
            <a:chExt cx="1244721" cy="1123995"/>
          </a:xfrm>
        </p:grpSpPr>
        <p:sp>
          <p:nvSpPr>
            <p:cNvPr id="55" name="Rettangolo 54"/>
            <p:cNvSpPr/>
            <p:nvPr/>
          </p:nvSpPr>
          <p:spPr>
            <a:xfrm>
              <a:off x="8112225" y="2007098"/>
              <a:ext cx="712393" cy="49360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SP1</a:t>
              </a:r>
            </a:p>
          </p:txBody>
        </p:sp>
        <p:pic>
          <p:nvPicPr>
            <p:cNvPr id="1028" name="Picture 4" descr="https://www.aasect.org/sites/default/files/certified.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598558" y="1478051"/>
              <a:ext cx="758388" cy="796308"/>
            </a:xfrm>
            <a:prstGeom prst="rect">
              <a:avLst/>
            </a:prstGeom>
            <a:noFill/>
            <a:extLst>
              <a:ext uri="{909E8E84-426E-40DD-AFC4-6F175D3DCCD1}">
                <a14:hiddenFill xmlns:a14="http://schemas.microsoft.com/office/drawing/2010/main">
                  <a:solidFill>
                    <a:srgbClr val="FFFFFF"/>
                  </a:solidFill>
                </a14:hiddenFill>
              </a:ext>
            </a:extLst>
          </p:spPr>
        </p:pic>
        <p:sp>
          <p:nvSpPr>
            <p:cNvPr id="15" name="CasellaDiTesto 14"/>
            <p:cNvSpPr txBox="1"/>
            <p:nvPr/>
          </p:nvSpPr>
          <p:spPr>
            <a:xfrm>
              <a:off x="8661800" y="1376711"/>
              <a:ext cx="631904" cy="400110"/>
            </a:xfrm>
            <a:prstGeom prst="rect">
              <a:avLst/>
            </a:prstGeom>
            <a:noFill/>
          </p:spPr>
          <p:txBody>
            <a:bodyPr wrap="none" rtlCol="0">
              <a:spAutoFit/>
            </a:bodyPr>
            <a:lstStyle/>
            <a:p>
              <a:r>
                <a:rPr lang="it-IT" sz="2000" b="1" dirty="0" smtClean="0"/>
                <a:t>R&amp;S</a:t>
              </a:r>
            </a:p>
          </p:txBody>
        </p:sp>
      </p:grpSp>
      <p:sp>
        <p:nvSpPr>
          <p:cNvPr id="59" name="Titolo 1"/>
          <p:cNvSpPr txBox="1">
            <a:spLocks/>
          </p:cNvSpPr>
          <p:nvPr/>
        </p:nvSpPr>
        <p:spPr>
          <a:xfrm>
            <a:off x="5292552" y="3275775"/>
            <a:ext cx="6293215" cy="212200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a:lstStyle>
          <a:p>
            <a:endParaRPr lang="it-IT" dirty="0" smtClean="0"/>
          </a:p>
          <a:p>
            <a:r>
              <a:rPr lang="it-IT" dirty="0" err="1"/>
              <a:t>Is</a:t>
            </a:r>
            <a:r>
              <a:rPr lang="it-IT" dirty="0"/>
              <a:t> </a:t>
            </a:r>
            <a:r>
              <a:rPr lang="it-IT" dirty="0" err="1"/>
              <a:t>it</a:t>
            </a:r>
            <a:r>
              <a:rPr lang="it-IT" dirty="0"/>
              <a:t> </a:t>
            </a:r>
            <a:r>
              <a:rPr lang="it-IT" dirty="0" err="1"/>
              <a:t>possible</a:t>
            </a:r>
            <a:r>
              <a:rPr lang="it-IT" dirty="0"/>
              <a:t> to </a:t>
            </a:r>
            <a:r>
              <a:rPr lang="it-IT" dirty="0" err="1"/>
              <a:t>prevent</a:t>
            </a:r>
            <a:r>
              <a:rPr lang="it-IT" dirty="0"/>
              <a:t> </a:t>
            </a:r>
            <a:r>
              <a:rPr lang="it-IT" dirty="0" err="1"/>
              <a:t>this</a:t>
            </a:r>
            <a:r>
              <a:rPr lang="it-IT" dirty="0"/>
              <a:t> </a:t>
            </a:r>
            <a:r>
              <a:rPr lang="it-IT" dirty="0" err="1"/>
              <a:t>error</a:t>
            </a:r>
            <a:r>
              <a:rPr lang="it-IT" dirty="0" smtClean="0"/>
              <a:t>?</a:t>
            </a:r>
          </a:p>
        </p:txBody>
      </p:sp>
      <p:cxnSp>
        <p:nvCxnSpPr>
          <p:cNvPr id="30" name="Connettore 2 29"/>
          <p:cNvCxnSpPr/>
          <p:nvPr/>
        </p:nvCxnSpPr>
        <p:spPr>
          <a:xfrm>
            <a:off x="5396753" y="2471458"/>
            <a:ext cx="2619460" cy="0"/>
          </a:xfrm>
          <a:prstGeom prst="straightConnector1">
            <a:avLst/>
          </a:prstGeom>
          <a:ln w="25400">
            <a:solidFill>
              <a:srgbClr val="548235"/>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0314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8"/>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29"/>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85"/>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78"/>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8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wipe(right)">
                                      <p:cBhvr>
                                        <p:cTn id="30" dur="500"/>
                                        <p:tgtEl>
                                          <p:spTgt spid="58"/>
                                        </p:tgtEl>
                                      </p:cBhvr>
                                    </p:animEffect>
                                  </p:childTnLst>
                                </p:cTn>
                              </p:par>
                            </p:childTnLst>
                          </p:cTn>
                        </p:par>
                        <p:par>
                          <p:cTn id="31" fill="hold">
                            <p:stCondLst>
                              <p:cond delay="500"/>
                            </p:stCondLst>
                            <p:childTnLst>
                              <p:par>
                                <p:cTn id="32" presetID="7" presetClass="emph" presetSubtype="2" fill="hold" nodeType="afterEffect">
                                  <p:stCondLst>
                                    <p:cond delay="0"/>
                                  </p:stCondLst>
                                  <p:childTnLst>
                                    <p:animClr clrSpc="rgb" dir="cw">
                                      <p:cBhvr>
                                        <p:cTn id="33" dur="100" fill="hold"/>
                                        <p:tgtEl>
                                          <p:spTgt spid="29"/>
                                        </p:tgtEl>
                                        <p:attrNameLst>
                                          <p:attrName>stroke.color</p:attrName>
                                        </p:attrNameLst>
                                      </p:cBhvr>
                                      <p:to>
                                        <a:srgbClr val="548235"/>
                                      </p:to>
                                    </p:animClr>
                                    <p:set>
                                      <p:cBhvr>
                                        <p:cTn id="34" dur="100" fill="hold"/>
                                        <p:tgtEl>
                                          <p:spTgt spid="29"/>
                                        </p:tgtEl>
                                        <p:attrNameLst>
                                          <p:attrName>stroke.on</p:attrName>
                                        </p:attrNameLst>
                                      </p:cBhvr>
                                      <p:to>
                                        <p:strVal val="true"/>
                                      </p:to>
                                    </p:set>
                                  </p:childTnLst>
                                </p:cTn>
                              </p:par>
                              <p:par>
                                <p:cTn id="35" presetID="22" presetClass="entr" presetSubtype="1"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up)">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1" nodeType="clickEffect">
                                  <p:stCondLst>
                                    <p:cond delay="0"/>
                                  </p:stCondLst>
                                  <p:childTnLst>
                                    <p:set>
                                      <p:cBhvr>
                                        <p:cTn id="41" dur="1" fill="hold">
                                          <p:stCondLst>
                                            <p:cond delay="0"/>
                                          </p:stCondLst>
                                        </p:cTn>
                                        <p:tgtEl>
                                          <p:spTgt spid="45"/>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87"/>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62"/>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51"/>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wipe(down)">
                                      <p:cBhvr>
                                        <p:cTn id="56" dur="500"/>
                                        <p:tgtEl>
                                          <p:spTgt spid="85"/>
                                        </p:tgtEl>
                                      </p:cBhvr>
                                    </p:animEffect>
                                  </p:childTnLst>
                                </p:cTn>
                              </p:par>
                            </p:childTnLst>
                          </p:cTn>
                        </p:par>
                        <p:par>
                          <p:cTn id="57" fill="hold">
                            <p:stCondLst>
                              <p:cond delay="500"/>
                            </p:stCondLst>
                            <p:childTnLst>
                              <p:par>
                                <p:cTn id="58" presetID="22" presetClass="entr" presetSubtype="8"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left)">
                                      <p:cBhvr>
                                        <p:cTn id="60" dur="500"/>
                                        <p:tgtEl>
                                          <p:spTgt spid="30"/>
                                        </p:tgtEl>
                                      </p:cBhvr>
                                    </p:animEffect>
                                  </p:childTnLst>
                                </p:cTn>
                              </p:par>
                            </p:childTnLst>
                          </p:cTn>
                        </p:par>
                        <p:par>
                          <p:cTn id="61" fill="hold">
                            <p:stCondLst>
                              <p:cond delay="1000"/>
                            </p:stCondLst>
                            <p:childTnLst>
                              <p:par>
                                <p:cTn id="62" presetID="1" presetClass="entr" presetSubtype="0" fill="hold" grpId="0" nodeType="afterEffect">
                                  <p:stCondLst>
                                    <p:cond delay="0"/>
                                  </p:stCondLst>
                                  <p:childTnLst>
                                    <p:set>
                                      <p:cBhvr>
                                        <p:cTn id="63" dur="1" fill="hold">
                                          <p:stCondLst>
                                            <p:cond delay="0"/>
                                          </p:stCondLst>
                                        </p:cTn>
                                        <p:tgtEl>
                                          <p:spTgt spid="63"/>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5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45" grpId="0"/>
      <p:bldP spid="45" grpId="1"/>
      <p:bldP spid="62" grpId="0" animBg="1"/>
      <p:bldP spid="51" grpId="0" animBg="1"/>
      <p:bldP spid="6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3"/>
          <p:cNvSpPr>
            <a:spLocks noGrp="1"/>
          </p:cNvSpPr>
          <p:nvPr>
            <p:ph idx="1"/>
          </p:nvPr>
        </p:nvSpPr>
        <p:spPr/>
        <p:txBody>
          <a:bodyPr/>
          <a:lstStyle/>
          <a:p>
            <a:r>
              <a:rPr lang="it-IT" dirty="0" smtClean="0"/>
              <a:t>The </a:t>
            </a:r>
            <a:r>
              <a:rPr lang="it-IT" dirty="0" err="1" smtClean="0"/>
              <a:t>user</a:t>
            </a:r>
            <a:r>
              <a:rPr lang="it-IT" dirty="0" smtClean="0"/>
              <a:t> </a:t>
            </a:r>
            <a:r>
              <a:rPr lang="it-IT" dirty="0" err="1" smtClean="0"/>
              <a:t>doesn’t</a:t>
            </a:r>
            <a:r>
              <a:rPr lang="it-IT" dirty="0" smtClean="0"/>
              <a:t> </a:t>
            </a:r>
            <a:r>
              <a:rPr lang="it-IT" dirty="0" err="1" smtClean="0"/>
              <a:t>understand</a:t>
            </a:r>
            <a:r>
              <a:rPr lang="it-IT" dirty="0" smtClean="0"/>
              <a:t> the </a:t>
            </a:r>
            <a:r>
              <a:rPr lang="it-IT" dirty="0" err="1" smtClean="0"/>
              <a:t>error</a:t>
            </a:r>
            <a:endParaRPr lang="it-IT" dirty="0" smtClean="0"/>
          </a:p>
          <a:p>
            <a:r>
              <a:rPr lang="it-IT" dirty="0" smtClean="0"/>
              <a:t>The </a:t>
            </a:r>
            <a:r>
              <a:rPr lang="it-IT" dirty="0" err="1" smtClean="0"/>
              <a:t>user</a:t>
            </a:r>
            <a:r>
              <a:rPr lang="it-IT" dirty="0" smtClean="0"/>
              <a:t> </a:t>
            </a:r>
            <a:r>
              <a:rPr lang="it-IT" dirty="0" err="1" smtClean="0"/>
              <a:t>doesn’t</a:t>
            </a:r>
            <a:r>
              <a:rPr lang="it-IT" dirty="0" smtClean="0"/>
              <a:t> </a:t>
            </a:r>
            <a:r>
              <a:rPr lang="it-IT" dirty="0" err="1" smtClean="0"/>
              <a:t>know</a:t>
            </a:r>
            <a:r>
              <a:rPr lang="it-IT" dirty="0" smtClean="0"/>
              <a:t> to </a:t>
            </a:r>
            <a:r>
              <a:rPr lang="it-IT" dirty="0" err="1" smtClean="0"/>
              <a:t>whom</a:t>
            </a:r>
            <a:r>
              <a:rPr lang="it-IT" dirty="0" smtClean="0"/>
              <a:t> </a:t>
            </a:r>
            <a:r>
              <a:rPr lang="it-IT" dirty="0" err="1" smtClean="0"/>
              <a:t>complain</a:t>
            </a:r>
            <a:endParaRPr lang="it-IT" dirty="0" smtClean="0"/>
          </a:p>
          <a:p>
            <a:r>
              <a:rPr lang="it-IT" dirty="0" smtClean="0"/>
              <a:t>User </a:t>
            </a:r>
            <a:r>
              <a:rPr lang="it-IT" dirty="0" err="1" smtClean="0"/>
              <a:t>feels</a:t>
            </a:r>
            <a:r>
              <a:rPr lang="it-IT" dirty="0" smtClean="0"/>
              <a:t> </a:t>
            </a:r>
            <a:r>
              <a:rPr lang="it-IT" dirty="0" err="1" smtClean="0"/>
              <a:t>that</a:t>
            </a:r>
            <a:r>
              <a:rPr lang="it-IT" dirty="0" smtClean="0"/>
              <a:t> </a:t>
            </a:r>
            <a:r>
              <a:rPr lang="it-IT" dirty="0" err="1" smtClean="0"/>
              <a:t>things</a:t>
            </a:r>
            <a:r>
              <a:rPr lang="it-IT" dirty="0" smtClean="0"/>
              <a:t> must work</a:t>
            </a:r>
            <a:endParaRPr lang="it-IT" dirty="0"/>
          </a:p>
        </p:txBody>
      </p:sp>
      <p:sp>
        <p:nvSpPr>
          <p:cNvPr id="2" name="Segnaposto numero diapositiva 1"/>
          <p:cNvSpPr>
            <a:spLocks noGrp="1"/>
          </p:cNvSpPr>
          <p:nvPr>
            <p:ph type="sldNum" sz="quarter" idx="12"/>
          </p:nvPr>
        </p:nvSpPr>
        <p:spPr/>
        <p:txBody>
          <a:bodyPr/>
          <a:lstStyle/>
          <a:p>
            <a:fld id="{6F576E6A-F32A-4612-884C-86870357C6B4}" type="slidenum">
              <a:rPr lang="en-GB" smtClean="0"/>
              <a:t>29</a:t>
            </a:fld>
            <a:endParaRPr lang="en-GB"/>
          </a:p>
        </p:txBody>
      </p:sp>
      <p:sp>
        <p:nvSpPr>
          <p:cNvPr id="3" name="Titolo 2"/>
          <p:cNvSpPr>
            <a:spLocks noGrp="1"/>
          </p:cNvSpPr>
          <p:nvPr>
            <p:ph type="title"/>
          </p:nvPr>
        </p:nvSpPr>
        <p:spPr/>
        <p:txBody>
          <a:bodyPr/>
          <a:lstStyle/>
          <a:p>
            <a:r>
              <a:rPr lang="it-IT" dirty="0" smtClean="0"/>
              <a:t>ERROR AFTER SUCCESSFUL LOGIN: </a:t>
            </a:r>
            <a:r>
              <a:rPr lang="it-IT" dirty="0" err="1" smtClean="0"/>
              <a:t>Frustration</a:t>
            </a:r>
            <a:r>
              <a:rPr lang="it-IT" dirty="0" smtClean="0"/>
              <a:t> of </a:t>
            </a:r>
            <a:r>
              <a:rPr lang="it-IT" dirty="0" err="1" smtClean="0"/>
              <a:t>user</a:t>
            </a:r>
            <a:endParaRPr lang="it-IT" dirty="0"/>
          </a:p>
        </p:txBody>
      </p:sp>
    </p:spTree>
    <p:extLst>
      <p:ext uri="{BB962C8B-B14F-4D97-AF65-F5344CB8AC3E}">
        <p14:creationId xmlns:p14="http://schemas.microsoft.com/office/powerpoint/2010/main" val="27002462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t>3</a:t>
            </a:fld>
            <a:endParaRPr lang="en-GB"/>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0060" y="46494"/>
            <a:ext cx="8368847" cy="62911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4338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a:t>SP </a:t>
            </a:r>
            <a:r>
              <a:rPr lang="it-IT" dirty="0" err="1"/>
              <a:t>has</a:t>
            </a:r>
            <a:r>
              <a:rPr lang="it-IT" dirty="0"/>
              <a:t> </a:t>
            </a:r>
            <a:r>
              <a:rPr lang="it-IT" dirty="0" err="1"/>
              <a:t>done</a:t>
            </a:r>
            <a:r>
              <a:rPr lang="it-IT" dirty="0"/>
              <a:t> a </a:t>
            </a:r>
            <a:r>
              <a:rPr lang="it-IT" dirty="0" err="1"/>
              <a:t>lot</a:t>
            </a:r>
            <a:r>
              <a:rPr lang="it-IT" dirty="0"/>
              <a:t> of work to domesticate the </a:t>
            </a:r>
            <a:r>
              <a:rPr lang="it-IT" dirty="0" err="1" smtClean="0"/>
              <a:t>application</a:t>
            </a:r>
            <a:r>
              <a:rPr lang="it-IT" dirty="0" smtClean="0"/>
              <a:t>.</a:t>
            </a:r>
            <a:endParaRPr lang="it-IT" dirty="0"/>
          </a:p>
          <a:p>
            <a:r>
              <a:rPr lang="it-IT" dirty="0"/>
              <a:t>SP </a:t>
            </a:r>
            <a:r>
              <a:rPr lang="it-IT" dirty="0" err="1"/>
              <a:t>has</a:t>
            </a:r>
            <a:r>
              <a:rPr lang="it-IT" dirty="0"/>
              <a:t> </a:t>
            </a:r>
            <a:r>
              <a:rPr lang="it-IT" dirty="0" err="1"/>
              <a:t>done</a:t>
            </a:r>
            <a:r>
              <a:rPr lang="it-IT" dirty="0"/>
              <a:t> a </a:t>
            </a:r>
            <a:r>
              <a:rPr lang="it-IT" dirty="0" err="1"/>
              <a:t>lot</a:t>
            </a:r>
            <a:r>
              <a:rPr lang="it-IT" dirty="0"/>
              <a:t> of work to join and be </a:t>
            </a:r>
            <a:r>
              <a:rPr lang="it-IT" dirty="0" err="1"/>
              <a:t>compliant</a:t>
            </a:r>
            <a:r>
              <a:rPr lang="it-IT" dirty="0"/>
              <a:t> </a:t>
            </a:r>
            <a:r>
              <a:rPr lang="it-IT" dirty="0" smtClean="0">
                <a:solidFill>
                  <a:srgbClr val="013F5E"/>
                </a:solidFill>
              </a:rPr>
              <a:t>with</a:t>
            </a:r>
            <a:r>
              <a:rPr lang="it-IT" dirty="0" smtClean="0"/>
              <a:t> </a:t>
            </a:r>
            <a:r>
              <a:rPr lang="it-IT" dirty="0" err="1"/>
              <a:t>national</a:t>
            </a:r>
            <a:r>
              <a:rPr lang="it-IT" dirty="0"/>
              <a:t> </a:t>
            </a:r>
            <a:r>
              <a:rPr lang="it-IT" dirty="0" err="1" smtClean="0"/>
              <a:t>federation’s</a:t>
            </a:r>
            <a:r>
              <a:rPr lang="it-IT" dirty="0" smtClean="0"/>
              <a:t> </a:t>
            </a:r>
            <a:r>
              <a:rPr lang="it-IT" dirty="0" err="1" smtClean="0"/>
              <a:t>rules</a:t>
            </a:r>
            <a:r>
              <a:rPr lang="it-IT" dirty="0" smtClean="0"/>
              <a:t> and </a:t>
            </a:r>
            <a:r>
              <a:rPr lang="it-IT" dirty="0" err="1" smtClean="0"/>
              <a:t>policies</a:t>
            </a:r>
            <a:r>
              <a:rPr lang="it-IT" dirty="0" smtClean="0"/>
              <a:t>.</a:t>
            </a:r>
            <a:endParaRPr lang="it-IT" dirty="0"/>
          </a:p>
          <a:p>
            <a:r>
              <a:rPr lang="it-IT" dirty="0"/>
              <a:t>SP </a:t>
            </a:r>
            <a:r>
              <a:rPr lang="it-IT" dirty="0" err="1"/>
              <a:t>has</a:t>
            </a:r>
            <a:r>
              <a:rPr lang="it-IT" dirty="0"/>
              <a:t> </a:t>
            </a:r>
            <a:r>
              <a:rPr lang="it-IT" dirty="0" err="1"/>
              <a:t>done</a:t>
            </a:r>
            <a:r>
              <a:rPr lang="it-IT" dirty="0"/>
              <a:t> a </a:t>
            </a:r>
            <a:r>
              <a:rPr lang="it-IT" dirty="0" err="1"/>
              <a:t>lot</a:t>
            </a:r>
            <a:r>
              <a:rPr lang="it-IT" dirty="0"/>
              <a:t> of work to join and be </a:t>
            </a:r>
            <a:r>
              <a:rPr lang="it-IT" dirty="0" err="1"/>
              <a:t>compliant</a:t>
            </a:r>
            <a:r>
              <a:rPr lang="it-IT" dirty="0"/>
              <a:t> </a:t>
            </a:r>
            <a:r>
              <a:rPr lang="it-IT" dirty="0">
                <a:solidFill>
                  <a:srgbClr val="013F5E"/>
                </a:solidFill>
              </a:rPr>
              <a:t>with </a:t>
            </a:r>
            <a:r>
              <a:rPr lang="it-IT" dirty="0" err="1" smtClean="0"/>
              <a:t>eduGAIN</a:t>
            </a:r>
            <a:r>
              <a:rPr lang="it-IT" dirty="0" smtClean="0"/>
              <a:t>.</a:t>
            </a:r>
            <a:endParaRPr lang="it-IT" dirty="0"/>
          </a:p>
          <a:p>
            <a:r>
              <a:rPr lang="en-US" dirty="0"/>
              <a:t>The SP require attributes. </a:t>
            </a:r>
          </a:p>
          <a:p>
            <a:r>
              <a:rPr lang="en-US" dirty="0"/>
              <a:t>Likely the SP comply with R&amp;S </a:t>
            </a:r>
            <a:r>
              <a:rPr lang="en-US" dirty="0" smtClean="0"/>
              <a:t>and/or DP </a:t>
            </a:r>
            <a:r>
              <a:rPr lang="en-US" dirty="0" err="1"/>
              <a:t>CoCo</a:t>
            </a:r>
            <a:r>
              <a:rPr lang="en-US" dirty="0"/>
              <a:t> and has done a lot of work for this compliance. </a:t>
            </a:r>
          </a:p>
          <a:p>
            <a:r>
              <a:rPr lang="en-US" dirty="0"/>
              <a:t>Now the SP expects that all works as desired with logins coming from 1 thousands of </a:t>
            </a:r>
            <a:r>
              <a:rPr lang="en-US" dirty="0" err="1"/>
              <a:t>IdPs</a:t>
            </a:r>
            <a:r>
              <a:rPr lang="en-US" dirty="0"/>
              <a:t>. </a:t>
            </a:r>
          </a:p>
          <a:p>
            <a:r>
              <a:rPr lang="en-US" dirty="0">
                <a:solidFill>
                  <a:srgbClr val="013F5E"/>
                </a:solidFill>
              </a:rPr>
              <a:t>But the real world makes all the effort spent by a SP to be able to work in the </a:t>
            </a:r>
            <a:r>
              <a:rPr lang="en-US" dirty="0" err="1">
                <a:solidFill>
                  <a:srgbClr val="013F5E"/>
                </a:solidFill>
              </a:rPr>
              <a:t>interfederation</a:t>
            </a:r>
            <a:r>
              <a:rPr lang="en-US" dirty="0">
                <a:solidFill>
                  <a:srgbClr val="013F5E"/>
                </a:solidFill>
              </a:rPr>
              <a:t> a vain effort, because nothing works automatically as expected.</a:t>
            </a:r>
            <a:endParaRPr lang="it-IT" dirty="0">
              <a:solidFill>
                <a:srgbClr val="013F5E"/>
              </a:solidFill>
            </a:endParaRPr>
          </a:p>
          <a:p>
            <a:r>
              <a:rPr lang="en-US" dirty="0">
                <a:solidFill>
                  <a:srgbClr val="013F5E"/>
                </a:solidFill>
              </a:rPr>
              <a:t>It’s hard for the SP to get in touch with the </a:t>
            </a:r>
            <a:r>
              <a:rPr lang="en-US" dirty="0" err="1">
                <a:solidFill>
                  <a:srgbClr val="013F5E"/>
                </a:solidFill>
              </a:rPr>
              <a:t>IdP</a:t>
            </a:r>
            <a:r>
              <a:rPr lang="en-US" dirty="0">
                <a:solidFill>
                  <a:srgbClr val="013F5E"/>
                </a:solidFill>
              </a:rPr>
              <a:t> and, in any case, is too late.</a:t>
            </a:r>
            <a:endParaRPr lang="it-IT" dirty="0">
              <a:solidFill>
                <a:srgbClr val="013F5E"/>
              </a:solidFill>
            </a:endParaRPr>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US" noProof="0" dirty="0" smtClean="0"/>
              <a:t>ERROR AFTER SUCCESSFUL LOGIN: Frustration of the SP</a:t>
            </a:r>
            <a:endParaRPr lang="en-US" noProof="0" dirty="0"/>
          </a:p>
        </p:txBody>
      </p:sp>
    </p:spTree>
    <p:extLst>
      <p:ext uri="{BB962C8B-B14F-4D97-AF65-F5344CB8AC3E}">
        <p14:creationId xmlns:p14="http://schemas.microsoft.com/office/powerpoint/2010/main" val="11496485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US" dirty="0"/>
              <a:t>Seems that </a:t>
            </a:r>
            <a:r>
              <a:rPr lang="en-US" dirty="0" err="1"/>
              <a:t>IdP</a:t>
            </a:r>
            <a:r>
              <a:rPr lang="en-US" dirty="0"/>
              <a:t> operators don’t care about this until they receive complains </a:t>
            </a:r>
            <a:r>
              <a:rPr lang="en-US" dirty="0" smtClean="0"/>
              <a:t>from the user</a:t>
            </a: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pPr/>
              <a:t>31</a:t>
            </a:fld>
            <a:endParaRPr lang="en-GB"/>
          </a:p>
        </p:txBody>
      </p:sp>
      <p:sp>
        <p:nvSpPr>
          <p:cNvPr id="4" name="Titolo 3"/>
          <p:cNvSpPr>
            <a:spLocks noGrp="1"/>
          </p:cNvSpPr>
          <p:nvPr>
            <p:ph type="title"/>
          </p:nvPr>
        </p:nvSpPr>
        <p:spPr/>
        <p:txBody>
          <a:bodyPr/>
          <a:lstStyle/>
          <a:p>
            <a:r>
              <a:rPr lang="it-IT" dirty="0"/>
              <a:t>ERROR AFTER </a:t>
            </a:r>
            <a:r>
              <a:rPr lang="it-IT" dirty="0" smtClean="0"/>
              <a:t>SUCCESSFUL </a:t>
            </a:r>
            <a:r>
              <a:rPr lang="it-IT" dirty="0"/>
              <a:t>LOGIN</a:t>
            </a:r>
            <a:r>
              <a:rPr lang="it-IT" dirty="0" smtClean="0"/>
              <a:t>: </a:t>
            </a:r>
            <a:r>
              <a:rPr lang="it-IT" dirty="0" err="1" smtClean="0"/>
              <a:t>doesn’t</a:t>
            </a:r>
            <a:r>
              <a:rPr lang="it-IT" dirty="0" smtClean="0"/>
              <a:t> the </a:t>
            </a:r>
            <a:r>
              <a:rPr lang="it-IT" dirty="0" err="1" smtClean="0"/>
              <a:t>IdP</a:t>
            </a:r>
            <a:r>
              <a:rPr lang="it-IT" dirty="0" smtClean="0"/>
              <a:t> care?</a:t>
            </a:r>
            <a:endParaRPr lang="it-IT" dirty="0"/>
          </a:p>
        </p:txBody>
      </p:sp>
    </p:spTree>
    <p:extLst>
      <p:ext uri="{BB962C8B-B14F-4D97-AF65-F5344CB8AC3E}">
        <p14:creationId xmlns:p14="http://schemas.microsoft.com/office/powerpoint/2010/main" val="40896205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0387" y="1265506"/>
            <a:ext cx="5080000"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Segnaposto numero diapositiva 13"/>
          <p:cNvSpPr>
            <a:spLocks noGrp="1"/>
          </p:cNvSpPr>
          <p:nvPr>
            <p:ph type="sldNum" sz="quarter" idx="12"/>
          </p:nvPr>
        </p:nvSpPr>
        <p:spPr/>
        <p:txBody>
          <a:bodyPr/>
          <a:lstStyle/>
          <a:p>
            <a:r>
              <a:rPr lang="it-IT" dirty="0" smtClean="0">
                <a:solidFill>
                  <a:schemeClr val="accent1">
                    <a:lumMod val="60000"/>
                    <a:lumOff val="40000"/>
                  </a:schemeClr>
                </a:solidFill>
              </a:rPr>
              <a:t>#</a:t>
            </a:r>
            <a:fld id="{7F0813E5-3B9C-4C4E-A656-F4DD9920C17E}" type="slidenum">
              <a:rPr lang="it-IT" smtClean="0"/>
              <a:pPr/>
              <a:t>32</a:t>
            </a:fld>
            <a:endParaRPr lang="it-IT" dirty="0"/>
          </a:p>
        </p:txBody>
      </p:sp>
      <p:sp>
        <p:nvSpPr>
          <p:cNvPr id="2" name="Titolo 1"/>
          <p:cNvSpPr>
            <a:spLocks noGrp="1"/>
          </p:cNvSpPr>
          <p:nvPr>
            <p:ph type="title"/>
          </p:nvPr>
        </p:nvSpPr>
        <p:spPr/>
        <p:txBody>
          <a:bodyPr/>
          <a:lstStyle/>
          <a:p>
            <a:r>
              <a:rPr lang="en-US" dirty="0" smtClean="0"/>
              <a:t>The desired world </a:t>
            </a:r>
            <a:r>
              <a:rPr lang="en-US" dirty="0"/>
              <a:t>of </a:t>
            </a:r>
            <a:r>
              <a:rPr lang="en-US" dirty="0" err="1"/>
              <a:t>interfederation</a:t>
            </a:r>
            <a:endParaRPr lang="it-IT" dirty="0"/>
          </a:p>
        </p:txBody>
      </p:sp>
      <p:grpSp>
        <p:nvGrpSpPr>
          <p:cNvPr id="6" name="Gruppo 5"/>
          <p:cNvGrpSpPr/>
          <p:nvPr/>
        </p:nvGrpSpPr>
        <p:grpSpPr>
          <a:xfrm>
            <a:off x="143339" y="959289"/>
            <a:ext cx="3648405" cy="2016224"/>
            <a:chOff x="107504" y="1484784"/>
            <a:chExt cx="2736304" cy="2016224"/>
          </a:xfrm>
        </p:grpSpPr>
        <p:pic>
          <p:nvPicPr>
            <p:cNvPr id="819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520" y="1772816"/>
              <a:ext cx="2211043" cy="1477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e 3"/>
            <p:cNvSpPr/>
            <p:nvPr/>
          </p:nvSpPr>
          <p:spPr>
            <a:xfrm>
              <a:off x="107504" y="1484784"/>
              <a:ext cx="2736304" cy="20162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p:cNvSpPr txBox="1"/>
            <p:nvPr/>
          </p:nvSpPr>
          <p:spPr>
            <a:xfrm>
              <a:off x="1187624" y="1598069"/>
              <a:ext cx="648072" cy="369332"/>
            </a:xfrm>
            <a:prstGeom prst="rect">
              <a:avLst/>
            </a:prstGeom>
            <a:noFill/>
          </p:spPr>
          <p:txBody>
            <a:bodyPr wrap="square" rtlCol="0">
              <a:spAutoFit/>
            </a:bodyPr>
            <a:lstStyle/>
            <a:p>
              <a:r>
                <a:rPr lang="it-IT" dirty="0" smtClean="0"/>
                <a:t>ORG</a:t>
              </a:r>
              <a:endParaRPr lang="it-IT" dirty="0"/>
            </a:p>
          </p:txBody>
        </p:sp>
      </p:grpSp>
      <p:pic>
        <p:nvPicPr>
          <p:cNvPr id="8198" name="Picture 6" descr="http://images.clipartpanda.com/notebook-clipart-black-and-white-laptop-md.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71797" y="1772463"/>
            <a:ext cx="1020755" cy="698995"/>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Connettore 2 17"/>
          <p:cNvCxnSpPr/>
          <p:nvPr/>
        </p:nvCxnSpPr>
        <p:spPr>
          <a:xfrm>
            <a:off x="5135893" y="2121959"/>
            <a:ext cx="288032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8201"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30424" y="2500706"/>
            <a:ext cx="728155" cy="537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1103446" y="4775714"/>
            <a:ext cx="1344149" cy="8731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400" dirty="0" err="1" smtClean="0">
                <a:solidFill>
                  <a:schemeClr val="tx1"/>
                </a:solidFill>
              </a:rPr>
              <a:t>IdP</a:t>
            </a:r>
            <a:endParaRPr lang="it-IT" sz="4400" dirty="0">
              <a:solidFill>
                <a:schemeClr val="tx1"/>
              </a:solidFill>
            </a:endParaRPr>
          </a:p>
        </p:txBody>
      </p:sp>
      <p:cxnSp>
        <p:nvCxnSpPr>
          <p:cNvPr id="29" name="Connettore 4 28"/>
          <p:cNvCxnSpPr>
            <a:stCxn id="8201" idx="2"/>
          </p:cNvCxnSpPr>
          <p:nvPr/>
        </p:nvCxnSpPr>
        <p:spPr>
          <a:xfrm rot="5400000">
            <a:off x="2644324" y="2841560"/>
            <a:ext cx="1953451" cy="2346907"/>
          </a:xfrm>
          <a:prstGeom prst="bentConnector3">
            <a:avLst>
              <a:gd name="adj1" fmla="val 100183"/>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8" name="CasellaDiTesto 77"/>
          <p:cNvSpPr txBox="1"/>
          <p:nvPr/>
        </p:nvSpPr>
        <p:spPr>
          <a:xfrm>
            <a:off x="1875429" y="4658295"/>
            <a:ext cx="3011693" cy="276999"/>
          </a:xfrm>
          <a:prstGeom prst="rect">
            <a:avLst/>
          </a:prstGeom>
          <a:noFill/>
        </p:spPr>
        <p:txBody>
          <a:bodyPr wrap="square" rtlCol="0">
            <a:spAutoFit/>
          </a:bodyPr>
          <a:lstStyle/>
          <a:p>
            <a:pPr lvl="1"/>
            <a:r>
              <a:rPr lang="it-IT" sz="1200" dirty="0" err="1">
                <a:latin typeface="Courier New" panose="02070309020205020404" pitchFamily="49" charset="0"/>
                <a:cs typeface="Courier New" panose="02070309020205020404" pitchFamily="49" charset="0"/>
              </a:rPr>
              <a:t>username|password</a:t>
            </a:r>
            <a:endParaRPr lang="it-IT" sz="1200" dirty="0">
              <a:latin typeface="Courier New" panose="02070309020205020404" pitchFamily="49" charset="0"/>
              <a:cs typeface="Courier New" panose="02070309020205020404" pitchFamily="49" charset="0"/>
            </a:endParaRPr>
          </a:p>
        </p:txBody>
      </p:sp>
      <p:cxnSp>
        <p:nvCxnSpPr>
          <p:cNvPr id="85" name="Connettore 4 84"/>
          <p:cNvCxnSpPr/>
          <p:nvPr/>
        </p:nvCxnSpPr>
        <p:spPr>
          <a:xfrm rot="5400000" flipH="1" flipV="1">
            <a:off x="2514986" y="2970896"/>
            <a:ext cx="2457506" cy="2592288"/>
          </a:xfrm>
          <a:prstGeom prst="bentConnector3">
            <a:avLst>
              <a:gd name="adj1" fmla="val 389"/>
            </a:avLst>
          </a:prstGeom>
          <a:ln w="25400">
            <a:solidFill>
              <a:srgbClr val="548235"/>
            </a:solidFill>
            <a:tailEnd type="arrow"/>
          </a:ln>
        </p:spPr>
        <p:style>
          <a:lnRef idx="1">
            <a:schemeClr val="accent1"/>
          </a:lnRef>
          <a:fillRef idx="0">
            <a:schemeClr val="accent1"/>
          </a:fillRef>
          <a:effectRef idx="0">
            <a:schemeClr val="accent1"/>
          </a:effectRef>
          <a:fontRef idx="minor">
            <a:schemeClr val="tx1"/>
          </a:fontRef>
        </p:style>
      </p:cxnSp>
      <p:pic>
        <p:nvPicPr>
          <p:cNvPr id="87"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51264" y="5091905"/>
            <a:ext cx="388480" cy="240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CasellaDiTesto 44"/>
          <p:cNvSpPr txBox="1"/>
          <p:nvPr/>
        </p:nvSpPr>
        <p:spPr>
          <a:xfrm>
            <a:off x="2927647" y="5028444"/>
            <a:ext cx="2112236" cy="369332"/>
          </a:xfrm>
          <a:prstGeom prst="rect">
            <a:avLst/>
          </a:prstGeom>
          <a:noFill/>
        </p:spPr>
        <p:txBody>
          <a:bodyPr wrap="square" rtlCol="0">
            <a:spAutoFit/>
          </a:bodyPr>
          <a:lstStyle/>
          <a:p>
            <a:r>
              <a:rPr lang="it-IT" dirty="0" err="1" smtClean="0"/>
              <a:t>authenticated</a:t>
            </a:r>
            <a:endParaRPr lang="it-IT" dirty="0"/>
          </a:p>
        </p:txBody>
      </p:sp>
      <p:cxnSp>
        <p:nvCxnSpPr>
          <p:cNvPr id="58" name="Connettore 2 57"/>
          <p:cNvCxnSpPr/>
          <p:nvPr/>
        </p:nvCxnSpPr>
        <p:spPr>
          <a:xfrm flipH="1" flipV="1">
            <a:off x="5292554" y="2253903"/>
            <a:ext cx="2723660" cy="20456"/>
          </a:xfrm>
          <a:prstGeom prst="straightConnector1">
            <a:avLst/>
          </a:prstGeom>
          <a:ln w="25400">
            <a:solidFill>
              <a:srgbClr val="548235"/>
            </a:solidFill>
            <a:tailEnd type="arrow"/>
          </a:ln>
        </p:spPr>
        <p:style>
          <a:lnRef idx="1">
            <a:schemeClr val="accent1"/>
          </a:lnRef>
          <a:fillRef idx="0">
            <a:schemeClr val="accent1"/>
          </a:fillRef>
          <a:effectRef idx="0">
            <a:schemeClr val="accent1"/>
          </a:effectRef>
          <a:fontRef idx="minor">
            <a:schemeClr val="tx1"/>
          </a:fontRef>
        </p:style>
      </p:cxnSp>
      <p:sp>
        <p:nvSpPr>
          <p:cNvPr id="62" name="Rettangolo 61"/>
          <p:cNvSpPr/>
          <p:nvPr/>
        </p:nvSpPr>
        <p:spPr>
          <a:xfrm>
            <a:off x="2062683" y="4451401"/>
            <a:ext cx="1228511" cy="421151"/>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smtClean="0">
                <a:solidFill>
                  <a:schemeClr val="tx1"/>
                </a:solidFill>
              </a:rPr>
              <a:t>Release </a:t>
            </a:r>
            <a:r>
              <a:rPr lang="it-IT" sz="1400" dirty="0" err="1" smtClean="0">
                <a:solidFill>
                  <a:schemeClr val="tx1"/>
                </a:solidFill>
              </a:rPr>
              <a:t>Attributes</a:t>
            </a:r>
            <a:r>
              <a:rPr lang="it-IT" sz="1400" dirty="0" smtClean="0">
                <a:solidFill>
                  <a:schemeClr val="tx1"/>
                </a:solidFill>
              </a:rPr>
              <a:t>?</a:t>
            </a:r>
            <a:endParaRPr lang="it-IT" sz="1400" dirty="0">
              <a:solidFill>
                <a:schemeClr val="tx1"/>
              </a:solidFill>
            </a:endParaRPr>
          </a:p>
        </p:txBody>
      </p:sp>
      <p:pic>
        <p:nvPicPr>
          <p:cNvPr id="102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550517" y="2536413"/>
            <a:ext cx="1318559" cy="343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4"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0863" y="5495793"/>
            <a:ext cx="1318559" cy="343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uppo 7"/>
          <p:cNvGrpSpPr/>
          <p:nvPr/>
        </p:nvGrpSpPr>
        <p:grpSpPr>
          <a:xfrm>
            <a:off x="8112225" y="1376711"/>
            <a:ext cx="1244721" cy="1123995"/>
            <a:chOff x="8112225" y="1376711"/>
            <a:chExt cx="1244721" cy="1123995"/>
          </a:xfrm>
        </p:grpSpPr>
        <p:sp>
          <p:nvSpPr>
            <p:cNvPr id="55" name="Rettangolo 54"/>
            <p:cNvSpPr/>
            <p:nvPr/>
          </p:nvSpPr>
          <p:spPr>
            <a:xfrm>
              <a:off x="8112225" y="2007098"/>
              <a:ext cx="712393" cy="49360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SP1</a:t>
              </a:r>
            </a:p>
          </p:txBody>
        </p:sp>
        <p:grpSp>
          <p:nvGrpSpPr>
            <p:cNvPr id="7" name="Gruppo 6"/>
            <p:cNvGrpSpPr/>
            <p:nvPr/>
          </p:nvGrpSpPr>
          <p:grpSpPr>
            <a:xfrm>
              <a:off x="8598558" y="1376711"/>
              <a:ext cx="758388" cy="897648"/>
              <a:chOff x="8598558" y="1376711"/>
              <a:chExt cx="758388" cy="897648"/>
            </a:xfrm>
          </p:grpSpPr>
          <p:pic>
            <p:nvPicPr>
              <p:cNvPr id="1028" name="Picture 4" descr="https://www.aasect.org/sites/default/files/certified.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598558" y="1478051"/>
                <a:ext cx="758388" cy="796308"/>
              </a:xfrm>
              <a:prstGeom prst="rect">
                <a:avLst/>
              </a:prstGeom>
              <a:noFill/>
              <a:extLst>
                <a:ext uri="{909E8E84-426E-40DD-AFC4-6F175D3DCCD1}">
                  <a14:hiddenFill xmlns:a14="http://schemas.microsoft.com/office/drawing/2010/main">
                    <a:solidFill>
                      <a:srgbClr val="FFFFFF"/>
                    </a:solidFill>
                  </a14:hiddenFill>
                </a:ext>
              </a:extLst>
            </p:spPr>
          </p:pic>
          <p:sp>
            <p:nvSpPr>
              <p:cNvPr id="15" name="CasellaDiTesto 14"/>
              <p:cNvSpPr txBox="1"/>
              <p:nvPr/>
            </p:nvSpPr>
            <p:spPr>
              <a:xfrm>
                <a:off x="8661800" y="1376711"/>
                <a:ext cx="631904" cy="400110"/>
              </a:xfrm>
              <a:prstGeom prst="rect">
                <a:avLst/>
              </a:prstGeom>
              <a:noFill/>
            </p:spPr>
            <p:txBody>
              <a:bodyPr wrap="none" rtlCol="0">
                <a:spAutoFit/>
              </a:bodyPr>
              <a:lstStyle/>
              <a:p>
                <a:r>
                  <a:rPr lang="it-IT" sz="2000" b="1" dirty="0" smtClean="0"/>
                  <a:t>R&amp;S</a:t>
                </a:r>
              </a:p>
            </p:txBody>
          </p:sp>
        </p:grpSp>
      </p:grpSp>
      <p:grpSp>
        <p:nvGrpSpPr>
          <p:cNvPr id="30" name="Gruppo 29"/>
          <p:cNvGrpSpPr/>
          <p:nvPr/>
        </p:nvGrpSpPr>
        <p:grpSpPr>
          <a:xfrm>
            <a:off x="1520228" y="3737157"/>
            <a:ext cx="758388" cy="897648"/>
            <a:chOff x="8598558" y="1376711"/>
            <a:chExt cx="758388" cy="897648"/>
          </a:xfrm>
        </p:grpSpPr>
        <p:pic>
          <p:nvPicPr>
            <p:cNvPr id="31" name="Picture 4" descr="https://www.aasect.org/sites/default/files/certified.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598558" y="1478051"/>
              <a:ext cx="758388" cy="796308"/>
            </a:xfrm>
            <a:prstGeom prst="rect">
              <a:avLst/>
            </a:prstGeom>
            <a:noFill/>
            <a:extLst>
              <a:ext uri="{909E8E84-426E-40DD-AFC4-6F175D3DCCD1}">
                <a14:hiddenFill xmlns:a14="http://schemas.microsoft.com/office/drawing/2010/main">
                  <a:solidFill>
                    <a:srgbClr val="FFFFFF"/>
                  </a:solidFill>
                </a14:hiddenFill>
              </a:ext>
            </a:extLst>
          </p:spPr>
        </p:pic>
        <p:sp>
          <p:nvSpPr>
            <p:cNvPr id="32" name="CasellaDiTesto 31"/>
            <p:cNvSpPr txBox="1"/>
            <p:nvPr/>
          </p:nvSpPr>
          <p:spPr>
            <a:xfrm>
              <a:off x="8661800" y="1376711"/>
              <a:ext cx="631904" cy="400110"/>
            </a:xfrm>
            <a:prstGeom prst="rect">
              <a:avLst/>
            </a:prstGeom>
            <a:noFill/>
          </p:spPr>
          <p:txBody>
            <a:bodyPr wrap="none" rtlCol="0">
              <a:spAutoFit/>
            </a:bodyPr>
            <a:lstStyle/>
            <a:p>
              <a:r>
                <a:rPr lang="it-IT" sz="2000" b="1" dirty="0" smtClean="0"/>
                <a:t>R&amp;S</a:t>
              </a:r>
            </a:p>
          </p:txBody>
        </p:sp>
      </p:grpSp>
      <p:sp>
        <p:nvSpPr>
          <p:cNvPr id="34" name="Rettangolo 33"/>
          <p:cNvSpPr/>
          <p:nvPr/>
        </p:nvSpPr>
        <p:spPr>
          <a:xfrm>
            <a:off x="4333811" y="1756825"/>
            <a:ext cx="921383" cy="421151"/>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t>OK</a:t>
            </a:r>
            <a:endParaRPr lang="it-IT" sz="2000" b="1" dirty="0"/>
          </a:p>
        </p:txBody>
      </p:sp>
      <p:cxnSp>
        <p:nvCxnSpPr>
          <p:cNvPr id="35" name="Connettore 2 34"/>
          <p:cNvCxnSpPr/>
          <p:nvPr/>
        </p:nvCxnSpPr>
        <p:spPr>
          <a:xfrm flipV="1">
            <a:off x="5310432" y="1967401"/>
            <a:ext cx="2705782" cy="20718"/>
          </a:xfrm>
          <a:prstGeom prst="straightConnector1">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8909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8"/>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29"/>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85"/>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78"/>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8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wipe(right)">
                                      <p:cBhvr>
                                        <p:cTn id="30" dur="500"/>
                                        <p:tgtEl>
                                          <p:spTgt spid="58"/>
                                        </p:tgtEl>
                                      </p:cBhvr>
                                    </p:animEffect>
                                  </p:childTnLst>
                                </p:cTn>
                              </p:par>
                            </p:childTnLst>
                          </p:cTn>
                        </p:par>
                        <p:par>
                          <p:cTn id="31" fill="hold">
                            <p:stCondLst>
                              <p:cond delay="500"/>
                            </p:stCondLst>
                            <p:childTnLst>
                              <p:par>
                                <p:cTn id="32" presetID="7" presetClass="emph" presetSubtype="2" fill="hold" nodeType="afterEffect">
                                  <p:stCondLst>
                                    <p:cond delay="0"/>
                                  </p:stCondLst>
                                  <p:childTnLst>
                                    <p:animClr clrSpc="rgb" dir="cw">
                                      <p:cBhvr>
                                        <p:cTn id="33" dur="100" fill="hold"/>
                                        <p:tgtEl>
                                          <p:spTgt spid="29"/>
                                        </p:tgtEl>
                                        <p:attrNameLst>
                                          <p:attrName>stroke.color</p:attrName>
                                        </p:attrNameLst>
                                      </p:cBhvr>
                                      <p:to>
                                        <a:srgbClr val="548235"/>
                                      </p:to>
                                    </p:animClr>
                                    <p:set>
                                      <p:cBhvr>
                                        <p:cTn id="34" dur="100" fill="hold"/>
                                        <p:tgtEl>
                                          <p:spTgt spid="29"/>
                                        </p:tgtEl>
                                        <p:attrNameLst>
                                          <p:attrName>stroke.on</p:attrName>
                                        </p:attrNameLst>
                                      </p:cBhvr>
                                      <p:to>
                                        <p:strVal val="true"/>
                                      </p:to>
                                    </p:set>
                                  </p:childTnLst>
                                </p:cTn>
                              </p:par>
                              <p:par>
                                <p:cTn id="35" presetID="22" presetClass="entr" presetSubtype="1"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up)">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1" nodeType="clickEffect">
                                  <p:stCondLst>
                                    <p:cond delay="0"/>
                                  </p:stCondLst>
                                  <p:childTnLst>
                                    <p:set>
                                      <p:cBhvr>
                                        <p:cTn id="41" dur="1" fill="hold">
                                          <p:stCondLst>
                                            <p:cond delay="0"/>
                                          </p:stCondLst>
                                        </p:cTn>
                                        <p:tgtEl>
                                          <p:spTgt spid="45"/>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87"/>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62"/>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30"/>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wipe(down)">
                                      <p:cBhvr>
                                        <p:cTn id="56" dur="500"/>
                                        <p:tgtEl>
                                          <p:spTgt spid="85"/>
                                        </p:tgtEl>
                                      </p:cBhvr>
                                    </p:animEffect>
                                  </p:childTnLst>
                                </p:cTn>
                              </p:par>
                            </p:childTnLst>
                          </p:cTn>
                        </p:par>
                        <p:par>
                          <p:cTn id="57" fill="hold">
                            <p:stCondLst>
                              <p:cond delay="500"/>
                            </p:stCondLst>
                            <p:childTnLst>
                              <p:par>
                                <p:cTn id="58" presetID="22" presetClass="entr" presetSubtype="8" fill="hold"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left)">
                                      <p:cBhvr>
                                        <p:cTn id="60" dur="500"/>
                                        <p:tgtEl>
                                          <p:spTgt spid="35"/>
                                        </p:tgtEl>
                                      </p:cBhvr>
                                    </p:animEffect>
                                  </p:childTnLst>
                                </p:cTn>
                              </p:par>
                            </p:childTnLst>
                          </p:cTn>
                        </p:par>
                        <p:par>
                          <p:cTn id="61" fill="hold">
                            <p:stCondLst>
                              <p:cond delay="1000"/>
                            </p:stCondLst>
                            <p:childTnLst>
                              <p:par>
                                <p:cTn id="62" presetID="1" presetClass="entr" presetSubtype="0" fill="hold" grpId="0" nodeType="afterEffect">
                                  <p:stCondLst>
                                    <p:cond delay="0"/>
                                  </p:stCondLst>
                                  <p:childTnLst>
                                    <p:set>
                                      <p:cBhvr>
                                        <p:cTn id="63"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45" grpId="0"/>
      <p:bldP spid="45" grpId="1"/>
      <p:bldP spid="62" grpId="0" animBg="1"/>
      <p:bldP spid="3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4"/>
          <p:cNvSpPr>
            <a:spLocks noGrp="1"/>
          </p:cNvSpPr>
          <p:nvPr>
            <p:ph idx="1"/>
          </p:nvPr>
        </p:nvSpPr>
        <p:spPr/>
        <p:txBody>
          <a:bodyPr/>
          <a:lstStyle/>
          <a:p>
            <a:r>
              <a:rPr lang="en-US" dirty="0" smtClean="0"/>
              <a:t>When </a:t>
            </a:r>
            <a:r>
              <a:rPr lang="en-US" dirty="0"/>
              <a:t>a new SP appears suddenly in the eduGAIN metadata aggregate </a:t>
            </a:r>
            <a:endParaRPr lang="en-US" dirty="0" smtClean="0"/>
          </a:p>
          <a:p>
            <a:r>
              <a:rPr lang="en-US" dirty="0" smtClean="0"/>
              <a:t>the </a:t>
            </a:r>
            <a:r>
              <a:rPr lang="en-US" dirty="0" err="1"/>
              <a:t>IdP</a:t>
            </a:r>
            <a:r>
              <a:rPr lang="en-US" dirty="0"/>
              <a:t> dynamically and automatically configure the attribute-filter (ARP: attribute release policy) </a:t>
            </a:r>
            <a:endParaRPr lang="en-US" dirty="0" smtClean="0"/>
          </a:p>
          <a:p>
            <a:pPr lvl="1"/>
            <a:r>
              <a:rPr lang="en-US" dirty="0" smtClean="0"/>
              <a:t>in </a:t>
            </a:r>
            <a:r>
              <a:rPr lang="en-US" dirty="0"/>
              <a:t>the way requested by the SP and </a:t>
            </a:r>
            <a:endParaRPr lang="en-US" dirty="0" smtClean="0"/>
          </a:p>
          <a:p>
            <a:pPr lvl="1"/>
            <a:r>
              <a:rPr lang="en-US" dirty="0" smtClean="0"/>
              <a:t>in </a:t>
            </a:r>
            <a:r>
              <a:rPr lang="en-US" dirty="0"/>
              <a:t>compliance with the policy of the </a:t>
            </a:r>
            <a:r>
              <a:rPr lang="en-US" dirty="0" err="1"/>
              <a:t>IdP</a:t>
            </a:r>
            <a:r>
              <a:rPr lang="en-US" dirty="0"/>
              <a:t> home organisation.</a:t>
            </a:r>
            <a:endParaRPr lang="it-IT" dirty="0"/>
          </a:p>
        </p:txBody>
      </p:sp>
      <p:sp>
        <p:nvSpPr>
          <p:cNvPr id="2" name="Segnaposto numero diapositiva 1"/>
          <p:cNvSpPr>
            <a:spLocks noGrp="1"/>
          </p:cNvSpPr>
          <p:nvPr>
            <p:ph type="sldNum" sz="quarter" idx="12"/>
          </p:nvPr>
        </p:nvSpPr>
        <p:spPr/>
        <p:txBody>
          <a:bodyPr/>
          <a:lstStyle/>
          <a:p>
            <a:fld id="{6F576E6A-F32A-4612-884C-86870357C6B4}" type="slidenum">
              <a:rPr lang="en-GB" smtClean="0"/>
              <a:t>33</a:t>
            </a:fld>
            <a:endParaRPr lang="en-GB"/>
          </a:p>
        </p:txBody>
      </p:sp>
      <p:sp>
        <p:nvSpPr>
          <p:cNvPr id="4" name="Titolo 3"/>
          <p:cNvSpPr>
            <a:spLocks noGrp="1"/>
          </p:cNvSpPr>
          <p:nvPr>
            <p:ph type="title"/>
          </p:nvPr>
        </p:nvSpPr>
        <p:spPr/>
        <p:txBody>
          <a:bodyPr/>
          <a:lstStyle/>
          <a:p>
            <a:r>
              <a:rPr lang="en-US" dirty="0"/>
              <a:t>What is the desired world of </a:t>
            </a:r>
            <a:r>
              <a:rPr lang="en-US" dirty="0" err="1"/>
              <a:t>interfederation</a:t>
            </a:r>
            <a:endParaRPr lang="it-IT" dirty="0"/>
          </a:p>
        </p:txBody>
      </p:sp>
    </p:spTree>
    <p:extLst>
      <p:ext uri="{BB962C8B-B14F-4D97-AF65-F5344CB8AC3E}">
        <p14:creationId xmlns:p14="http://schemas.microsoft.com/office/powerpoint/2010/main" val="12320835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smtClean="0"/>
              <a:t>The </a:t>
            </a:r>
            <a:r>
              <a:rPr lang="it-IT" dirty="0" err="1" smtClean="0"/>
              <a:t>role</a:t>
            </a:r>
            <a:r>
              <a:rPr lang="it-IT" dirty="0" smtClean="0"/>
              <a:t> of the Federator operator SHOULD BE </a:t>
            </a:r>
            <a:r>
              <a:rPr lang="it-IT" dirty="0" err="1" smtClean="0"/>
              <a:t>proactive</a:t>
            </a:r>
            <a:r>
              <a:rPr lang="it-IT" dirty="0" smtClean="0"/>
              <a:t> or passive? (in </a:t>
            </a:r>
            <a:r>
              <a:rPr lang="it-IT" dirty="0" err="1" smtClean="0"/>
              <a:t>order</a:t>
            </a:r>
            <a:r>
              <a:rPr lang="it-IT" dirty="0" smtClean="0"/>
              <a:t> to help to </a:t>
            </a:r>
            <a:r>
              <a:rPr lang="it-IT" dirty="0" err="1" smtClean="0"/>
              <a:t>reach</a:t>
            </a:r>
            <a:r>
              <a:rPr lang="it-IT" dirty="0" smtClean="0"/>
              <a:t> the </a:t>
            </a:r>
            <a:r>
              <a:rPr lang="it-IT" dirty="0" err="1" smtClean="0"/>
              <a:t>desired</a:t>
            </a:r>
            <a:r>
              <a:rPr lang="it-IT" dirty="0" smtClean="0"/>
              <a:t> world)</a:t>
            </a:r>
          </a:p>
          <a:p>
            <a:endParaRPr lang="it-IT" dirty="0"/>
          </a:p>
          <a:p>
            <a:r>
              <a:rPr lang="it-IT" dirty="0" smtClean="0"/>
              <a:t>Here </a:t>
            </a:r>
            <a:r>
              <a:rPr lang="it-IT" dirty="0" err="1" smtClean="0"/>
              <a:t>follows</a:t>
            </a:r>
            <a:r>
              <a:rPr lang="it-IT" dirty="0" smtClean="0"/>
              <a:t> </a:t>
            </a:r>
            <a:r>
              <a:rPr lang="it-IT" dirty="0" err="1" smtClean="0"/>
              <a:t>our</a:t>
            </a:r>
            <a:r>
              <a:rPr lang="it-IT" dirty="0" smtClean="0"/>
              <a:t> </a:t>
            </a:r>
            <a:r>
              <a:rPr lang="it-IT" dirty="0" err="1" smtClean="0"/>
              <a:t>proposal</a:t>
            </a:r>
            <a:r>
              <a:rPr lang="it-IT" dirty="0" smtClean="0"/>
              <a:t>, </a:t>
            </a:r>
            <a:r>
              <a:rPr lang="it-IT" dirty="0" err="1" smtClean="0"/>
              <a:t>as</a:t>
            </a:r>
            <a:r>
              <a:rPr lang="it-IT" dirty="0" smtClean="0"/>
              <a:t> </a:t>
            </a:r>
            <a:r>
              <a:rPr lang="it-IT" dirty="0" err="1" smtClean="0"/>
              <a:t>Federation</a:t>
            </a:r>
            <a:r>
              <a:rPr lang="it-IT" dirty="0" smtClean="0"/>
              <a:t> Operator, to help in </a:t>
            </a:r>
            <a:r>
              <a:rPr lang="it-IT" dirty="0" err="1" smtClean="0"/>
              <a:t>solving</a:t>
            </a:r>
            <a:r>
              <a:rPr lang="it-IT" dirty="0" smtClean="0"/>
              <a:t> the </a:t>
            </a:r>
            <a:r>
              <a:rPr lang="it-IT" dirty="0" err="1" smtClean="0"/>
              <a:t>issue</a:t>
            </a: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pPr/>
              <a:t>34</a:t>
            </a:fld>
            <a:endParaRPr lang="en-GB"/>
          </a:p>
        </p:txBody>
      </p:sp>
      <p:sp>
        <p:nvSpPr>
          <p:cNvPr id="4" name="Titolo 3"/>
          <p:cNvSpPr>
            <a:spLocks noGrp="1"/>
          </p:cNvSpPr>
          <p:nvPr>
            <p:ph type="title"/>
          </p:nvPr>
        </p:nvSpPr>
        <p:spPr/>
        <p:txBody>
          <a:bodyPr/>
          <a:lstStyle/>
          <a:p>
            <a:r>
              <a:rPr lang="it-IT" dirty="0"/>
              <a:t>ERROR AFTER </a:t>
            </a:r>
            <a:r>
              <a:rPr lang="it-IT" dirty="0" smtClean="0"/>
              <a:t>SUCCE</a:t>
            </a:r>
            <a:r>
              <a:rPr lang="it-IT" dirty="0" smtClean="0">
                <a:solidFill>
                  <a:srgbClr val="013F5E"/>
                </a:solidFill>
              </a:rPr>
              <a:t>SSF</a:t>
            </a:r>
            <a:r>
              <a:rPr lang="it-IT" dirty="0" smtClean="0"/>
              <a:t>UL </a:t>
            </a:r>
            <a:r>
              <a:rPr lang="it-IT" dirty="0"/>
              <a:t>LOGIN: </a:t>
            </a:r>
            <a:r>
              <a:rPr lang="it-IT" dirty="0" err="1"/>
              <a:t>doesn’t</a:t>
            </a:r>
            <a:r>
              <a:rPr lang="it-IT" dirty="0"/>
              <a:t> the </a:t>
            </a:r>
            <a:r>
              <a:rPr lang="it-IT" dirty="0" err="1" smtClean="0"/>
              <a:t>FedOp</a:t>
            </a:r>
            <a:r>
              <a:rPr lang="it-IT" dirty="0" smtClean="0"/>
              <a:t> </a:t>
            </a:r>
            <a:r>
              <a:rPr lang="it-IT" dirty="0"/>
              <a:t>care?</a:t>
            </a:r>
          </a:p>
        </p:txBody>
      </p:sp>
    </p:spTree>
    <p:extLst>
      <p:ext uri="{BB962C8B-B14F-4D97-AF65-F5344CB8AC3E}">
        <p14:creationId xmlns:p14="http://schemas.microsoft.com/office/powerpoint/2010/main" val="347839598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Campaigns for “</a:t>
            </a:r>
            <a:r>
              <a:rPr lang="en-GB" dirty="0" err="1" smtClean="0"/>
              <a:t>eduGAIN</a:t>
            </a:r>
            <a:r>
              <a:rPr lang="en-GB" dirty="0" smtClean="0"/>
              <a:t> works”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41608520"/>
              </p:ext>
            </p:extLst>
          </p:nvPr>
        </p:nvGraphicFramePr>
        <p:xfrm>
          <a:off x="305958" y="1277698"/>
          <a:ext cx="11147133" cy="4995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tella a 5 punte 4"/>
          <p:cNvSpPr/>
          <p:nvPr/>
        </p:nvSpPr>
        <p:spPr>
          <a:xfrm>
            <a:off x="2544099" y="2625212"/>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Stella a 5 punte 5"/>
          <p:cNvSpPr/>
          <p:nvPr/>
        </p:nvSpPr>
        <p:spPr>
          <a:xfrm>
            <a:off x="6737557" y="2625211"/>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Stella a 5 punte 6"/>
          <p:cNvSpPr/>
          <p:nvPr/>
        </p:nvSpPr>
        <p:spPr>
          <a:xfrm>
            <a:off x="10827776" y="2625212"/>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Stella a 5 punte 7"/>
          <p:cNvSpPr/>
          <p:nvPr/>
        </p:nvSpPr>
        <p:spPr>
          <a:xfrm>
            <a:off x="10827776" y="5506064"/>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CasellaDiTesto 2"/>
          <p:cNvSpPr txBox="1"/>
          <p:nvPr/>
        </p:nvSpPr>
        <p:spPr>
          <a:xfrm>
            <a:off x="6737557" y="5248954"/>
            <a:ext cx="545690" cy="1015663"/>
          </a:xfrm>
          <a:prstGeom prst="rect">
            <a:avLst/>
          </a:prstGeom>
          <a:noFill/>
        </p:spPr>
        <p:txBody>
          <a:bodyPr wrap="square" rtlCol="0">
            <a:spAutoFit/>
          </a:bodyPr>
          <a:lstStyle/>
          <a:p>
            <a:r>
              <a:rPr lang="it-IT" sz="6000" b="1" dirty="0" smtClean="0">
                <a:solidFill>
                  <a:srgbClr val="FF0000"/>
                </a:solidFill>
              </a:rPr>
              <a:t>?</a:t>
            </a:r>
            <a:endParaRPr lang="it-IT" sz="6000" b="1" dirty="0">
              <a:solidFill>
                <a:srgbClr val="FF0000"/>
              </a:solidFill>
            </a:endParaRPr>
          </a:p>
        </p:txBody>
      </p:sp>
    </p:spTree>
    <p:extLst>
      <p:ext uri="{BB962C8B-B14F-4D97-AF65-F5344CB8AC3E}">
        <p14:creationId xmlns:p14="http://schemas.microsoft.com/office/powerpoint/2010/main" val="25174535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44503" y="1439334"/>
            <a:ext cx="10909300" cy="4869986"/>
          </a:xfrm>
        </p:spPr>
        <p:txBody>
          <a:bodyPr>
            <a:normAutofit/>
          </a:bodyPr>
          <a:lstStyle/>
          <a:p>
            <a:pPr marL="0" indent="0" algn="just">
              <a:buNone/>
            </a:pPr>
            <a:r>
              <a:rPr lang="it-IT" dirty="0" err="1" smtClean="0"/>
              <a:t>Everytime</a:t>
            </a:r>
            <a:r>
              <a:rPr lang="it-IT" dirty="0" smtClean="0"/>
              <a:t> </a:t>
            </a:r>
            <a:r>
              <a:rPr lang="it-IT" dirty="0"/>
              <a:t>a new SP </a:t>
            </a:r>
            <a:r>
              <a:rPr lang="it-IT" dirty="0" err="1"/>
              <a:t>joins</a:t>
            </a:r>
            <a:r>
              <a:rPr lang="it-IT" dirty="0"/>
              <a:t> a </a:t>
            </a:r>
            <a:r>
              <a:rPr lang="it-IT" dirty="0" err="1"/>
              <a:t>federation</a:t>
            </a:r>
            <a:r>
              <a:rPr lang="it-IT" dirty="0"/>
              <a:t>, the </a:t>
            </a:r>
            <a:r>
              <a:rPr lang="it-IT" dirty="0" err="1"/>
              <a:t>IdP</a:t>
            </a:r>
            <a:r>
              <a:rPr lang="it-IT" dirty="0"/>
              <a:t> manager </a:t>
            </a:r>
            <a:r>
              <a:rPr lang="it-IT" dirty="0" err="1"/>
              <a:t>has</a:t>
            </a:r>
            <a:r>
              <a:rPr lang="it-IT" dirty="0"/>
              <a:t> </a:t>
            </a:r>
            <a:r>
              <a:rPr lang="it-IT" dirty="0" smtClean="0"/>
              <a:t>to:</a:t>
            </a:r>
            <a:endParaRPr lang="it-IT" dirty="0"/>
          </a:p>
          <a:p>
            <a:pPr marL="0" indent="0" algn="just">
              <a:buNone/>
            </a:pPr>
            <a:endParaRPr lang="it-IT" dirty="0"/>
          </a:p>
          <a:p>
            <a:pPr marL="0" indent="0">
              <a:buNone/>
            </a:pPr>
            <a:r>
              <a:rPr lang="it-IT" dirty="0"/>
              <a:t>Edit and modify </a:t>
            </a:r>
            <a:r>
              <a:rPr lang="it-IT" dirty="0" smtClean="0"/>
              <a:t>the attribute release policy (attribute-filter.xml </a:t>
            </a:r>
            <a:r>
              <a:rPr lang="it-IT" dirty="0"/>
              <a:t>or </a:t>
            </a:r>
            <a:r>
              <a:rPr lang="it-IT" dirty="0" smtClean="0"/>
              <a:t>module_attributepolicy_prod.php file)</a:t>
            </a:r>
          </a:p>
          <a:p>
            <a:pPr marL="0" indent="0">
              <a:buNone/>
            </a:pPr>
            <a:endParaRPr lang="it-IT" dirty="0"/>
          </a:p>
          <a:p>
            <a:pPr marL="0" indent="0">
              <a:buNone/>
            </a:pPr>
            <a:endParaRPr lang="it-IT" dirty="0"/>
          </a:p>
          <a:p>
            <a:pPr algn="just"/>
            <a:r>
              <a:rPr lang="it-IT" dirty="0"/>
              <a:t>Add the </a:t>
            </a:r>
            <a:r>
              <a:rPr lang="it-IT" dirty="0" smtClean="0"/>
              <a:t>new </a:t>
            </a:r>
            <a:r>
              <a:rPr lang="it-IT" dirty="0"/>
              <a:t>entityID</a:t>
            </a:r>
          </a:p>
          <a:p>
            <a:pPr algn="just"/>
            <a:r>
              <a:rPr lang="it-IT" dirty="0" err="1"/>
              <a:t>Add</a:t>
            </a:r>
            <a:r>
              <a:rPr lang="it-IT" dirty="0"/>
              <a:t> the list of the </a:t>
            </a:r>
            <a:r>
              <a:rPr lang="it-IT" dirty="0" err="1"/>
              <a:t>RequestedAttributes</a:t>
            </a:r>
            <a:r>
              <a:rPr lang="it-IT" dirty="0"/>
              <a:t> (</a:t>
            </a:r>
            <a:r>
              <a:rPr lang="it-IT" dirty="0" err="1"/>
              <a:t>if</a:t>
            </a:r>
            <a:r>
              <a:rPr lang="it-IT" dirty="0"/>
              <a:t> </a:t>
            </a:r>
            <a:r>
              <a:rPr lang="it-IT" dirty="0" err="1"/>
              <a:t>they</a:t>
            </a:r>
            <a:r>
              <a:rPr lang="it-IT" dirty="0"/>
              <a:t> are </a:t>
            </a:r>
            <a:r>
              <a:rPr lang="it-IT" dirty="0" err="1"/>
              <a:t>compliant</a:t>
            </a:r>
            <a:r>
              <a:rPr lang="it-IT" dirty="0"/>
              <a:t> with the Organization policy)</a:t>
            </a:r>
          </a:p>
          <a:p>
            <a:pPr algn="just"/>
            <a:r>
              <a:rPr lang="it-IT" dirty="0" smtClean="0"/>
              <a:t>For a Shibboleth IdP - Restart </a:t>
            </a:r>
            <a:r>
              <a:rPr lang="it-IT" dirty="0">
                <a:solidFill>
                  <a:srgbClr val="FF0000"/>
                </a:solidFill>
              </a:rPr>
              <a:t> </a:t>
            </a:r>
            <a:r>
              <a:rPr lang="it-IT" dirty="0" smtClean="0">
                <a:solidFill>
                  <a:srgbClr val="013F5E"/>
                </a:solidFill>
              </a:rPr>
              <a:t>the </a:t>
            </a:r>
            <a:r>
              <a:rPr lang="it-IT" dirty="0" smtClean="0"/>
              <a:t>IdP </a:t>
            </a:r>
            <a:r>
              <a:rPr lang="it-IT" dirty="0"/>
              <a:t>service</a:t>
            </a:r>
            <a:r>
              <a:rPr lang="it-IT" strike="sngStrike" dirty="0"/>
              <a:t>s</a:t>
            </a:r>
            <a:r>
              <a:rPr lang="it-IT" dirty="0"/>
              <a:t>!</a:t>
            </a:r>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36</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smtClean="0"/>
              <a:t>Attribute Release Problems</a:t>
            </a:r>
            <a:endParaRPr lang="it-IT" dirty="0"/>
          </a:p>
        </p:txBody>
      </p:sp>
    </p:spTree>
    <p:extLst>
      <p:ext uri="{BB962C8B-B14F-4D97-AF65-F5344CB8AC3E}">
        <p14:creationId xmlns:p14="http://schemas.microsoft.com/office/powerpoint/2010/main" val="140967085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indent="0">
              <a:buNone/>
            </a:pPr>
            <a:endParaRPr lang="it-IT" dirty="0" smtClean="0"/>
          </a:p>
          <a:p>
            <a:pPr marL="0" indent="0">
              <a:buNone/>
            </a:pPr>
            <a:r>
              <a:rPr lang="it-IT" dirty="0" smtClean="0"/>
              <a:t>As </a:t>
            </a:r>
            <a:r>
              <a:rPr lang="it-IT" dirty="0"/>
              <a:t>we all know, manually editing files is a big time consuming activity...</a:t>
            </a:r>
          </a:p>
          <a:p>
            <a:pPr marL="0" indent="0">
              <a:buNone/>
            </a:pPr>
            <a:r>
              <a:rPr lang="it-IT" dirty="0"/>
              <a:t>... And </a:t>
            </a:r>
            <a:r>
              <a:rPr lang="it-IT" dirty="0" err="1"/>
              <a:t>stressing</a:t>
            </a:r>
            <a:r>
              <a:rPr lang="it-IT" dirty="0"/>
              <a:t> </a:t>
            </a:r>
            <a:r>
              <a:rPr lang="it-IT" dirty="0" err="1"/>
              <a:t>activity</a:t>
            </a:r>
            <a:r>
              <a:rPr lang="it-IT" dirty="0"/>
              <a:t>.... </a:t>
            </a:r>
          </a:p>
          <a:p>
            <a:pPr marL="0" indent="0">
              <a:buNone/>
            </a:pPr>
            <a:r>
              <a:rPr lang="it-IT" dirty="0"/>
              <a:t>... And </a:t>
            </a:r>
            <a:r>
              <a:rPr lang="it-IT" dirty="0" err="1"/>
              <a:t>it</a:t>
            </a:r>
            <a:r>
              <a:rPr lang="it-IT" dirty="0"/>
              <a:t> </a:t>
            </a:r>
            <a:r>
              <a:rPr lang="it-IT" dirty="0" err="1"/>
              <a:t>is</a:t>
            </a:r>
            <a:r>
              <a:rPr lang="it-IT" dirty="0"/>
              <a:t> </a:t>
            </a:r>
            <a:r>
              <a:rPr lang="it-IT" dirty="0" err="1"/>
              <a:t>very</a:t>
            </a:r>
            <a:r>
              <a:rPr lang="it-IT" dirty="0"/>
              <a:t> easy to </a:t>
            </a:r>
            <a:r>
              <a:rPr lang="it-IT" dirty="0" err="1"/>
              <a:t>make</a:t>
            </a:r>
            <a:r>
              <a:rPr lang="it-IT" dirty="0"/>
              <a:t> </a:t>
            </a:r>
            <a:r>
              <a:rPr lang="it-IT" dirty="0" err="1"/>
              <a:t>mistakes</a:t>
            </a:r>
            <a:endParaRPr lang="it-IT" dirty="0"/>
          </a:p>
          <a:p>
            <a:pPr marL="0" indent="0">
              <a:buNone/>
            </a:pPr>
            <a:endParaRPr lang="it-IT" dirty="0"/>
          </a:p>
          <a:p>
            <a:pPr marL="0" indent="0">
              <a:buNone/>
            </a:pPr>
            <a:r>
              <a:rPr lang="it-IT" dirty="0" err="1"/>
              <a:t>Everytime</a:t>
            </a:r>
            <a:r>
              <a:rPr lang="it-IT" dirty="0"/>
              <a:t> </a:t>
            </a:r>
            <a:r>
              <a:rPr lang="it-IT" dirty="0" err="1"/>
              <a:t>it</a:t>
            </a:r>
            <a:r>
              <a:rPr lang="it-IT" dirty="0"/>
              <a:t> </a:t>
            </a:r>
            <a:r>
              <a:rPr lang="it-IT" dirty="0" err="1"/>
              <a:t>is</a:t>
            </a:r>
            <a:endParaRPr lang="it-IT" dirty="0"/>
          </a:p>
          <a:p>
            <a:r>
              <a:rPr lang="it-IT" dirty="0"/>
              <a:t>Easy to </a:t>
            </a:r>
            <a:r>
              <a:rPr lang="it-IT" dirty="0" err="1"/>
              <a:t>make</a:t>
            </a:r>
            <a:r>
              <a:rPr lang="it-IT" dirty="0"/>
              <a:t> </a:t>
            </a:r>
            <a:r>
              <a:rPr lang="it-IT" dirty="0" err="1"/>
              <a:t>mistakes</a:t>
            </a:r>
            <a:endParaRPr lang="it-IT" dirty="0"/>
          </a:p>
          <a:p>
            <a:r>
              <a:rPr lang="it-IT" dirty="0"/>
              <a:t>Easy to </a:t>
            </a:r>
            <a:r>
              <a:rPr lang="it-IT" dirty="0" err="1"/>
              <a:t>forget</a:t>
            </a:r>
            <a:endParaRPr lang="it-IT" dirty="0"/>
          </a:p>
          <a:p>
            <a:r>
              <a:rPr lang="it-IT" dirty="0" err="1"/>
              <a:t>Difficult</a:t>
            </a:r>
            <a:r>
              <a:rPr lang="it-IT" dirty="0"/>
              <a:t> </a:t>
            </a:r>
            <a:r>
              <a:rPr lang="it-IT" dirty="0" smtClean="0"/>
              <a:t>to </a:t>
            </a:r>
            <a:r>
              <a:rPr lang="it-IT" dirty="0" err="1"/>
              <a:t>implement</a:t>
            </a:r>
            <a:r>
              <a:rPr lang="it-IT" dirty="0"/>
              <a:t> </a:t>
            </a:r>
            <a:r>
              <a:rPr lang="it-IT" dirty="0" err="1"/>
              <a:t>if</a:t>
            </a:r>
            <a:r>
              <a:rPr lang="it-IT" dirty="0"/>
              <a:t> </a:t>
            </a:r>
            <a:r>
              <a:rPr lang="it-IT" dirty="0" err="1"/>
              <a:t>there</a:t>
            </a:r>
            <a:r>
              <a:rPr lang="it-IT" dirty="0"/>
              <a:t> are </a:t>
            </a:r>
            <a:r>
              <a:rPr lang="it-IT" dirty="0" err="1"/>
              <a:t>many</a:t>
            </a:r>
            <a:r>
              <a:rPr lang="it-IT" dirty="0"/>
              <a:t> </a:t>
            </a:r>
            <a:r>
              <a:rPr lang="it-IT" dirty="0" err="1"/>
              <a:t>SPs</a:t>
            </a:r>
            <a:endParaRPr lang="it-IT" dirty="0"/>
          </a:p>
          <a:p>
            <a:pPr marL="0" indent="0">
              <a:buNone/>
            </a:pPr>
            <a:endParaRPr lang="en-US" dirty="0" smtClean="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37</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smtClean="0"/>
              <a:t>… And problems</a:t>
            </a:r>
            <a:endParaRPr lang="it-IT" dirty="0"/>
          </a:p>
        </p:txBody>
      </p:sp>
    </p:spTree>
    <p:extLst>
      <p:ext uri="{BB962C8B-B14F-4D97-AF65-F5344CB8AC3E}">
        <p14:creationId xmlns:p14="http://schemas.microsoft.com/office/powerpoint/2010/main" val="214258863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indent="0">
              <a:buNone/>
            </a:pPr>
            <a:r>
              <a:rPr lang="it-IT" dirty="0"/>
              <a:t>In a inter-</a:t>
            </a:r>
            <a:r>
              <a:rPr lang="it-IT" dirty="0" err="1"/>
              <a:t>federated</a:t>
            </a:r>
            <a:r>
              <a:rPr lang="it-IT" dirty="0"/>
              <a:t> </a:t>
            </a:r>
            <a:r>
              <a:rPr lang="it-IT" dirty="0" err="1"/>
              <a:t>enviroment</a:t>
            </a:r>
            <a:r>
              <a:rPr lang="it-IT" dirty="0"/>
              <a:t> </a:t>
            </a:r>
            <a:r>
              <a:rPr lang="it-IT" dirty="0" err="1"/>
              <a:t>it</a:t>
            </a:r>
            <a:r>
              <a:rPr lang="it-IT" dirty="0"/>
              <a:t> </a:t>
            </a:r>
            <a:r>
              <a:rPr lang="it-IT" dirty="0" err="1"/>
              <a:t>could</a:t>
            </a:r>
            <a:r>
              <a:rPr lang="it-IT" dirty="0"/>
              <a:t> be </a:t>
            </a:r>
            <a:r>
              <a:rPr lang="it-IT" dirty="0" err="1"/>
              <a:t>even</a:t>
            </a:r>
            <a:r>
              <a:rPr lang="it-IT" dirty="0"/>
              <a:t> more </a:t>
            </a:r>
            <a:r>
              <a:rPr lang="it-IT" dirty="0" err="1"/>
              <a:t>difficult</a:t>
            </a:r>
            <a:r>
              <a:rPr lang="it-IT" dirty="0"/>
              <a:t>:</a:t>
            </a:r>
          </a:p>
          <a:p>
            <a:pPr marL="0" indent="0">
              <a:buNone/>
            </a:pPr>
            <a:endParaRPr lang="it-IT" dirty="0" smtClean="0"/>
          </a:p>
          <a:p>
            <a:pPr marL="0" indent="0">
              <a:buNone/>
            </a:pPr>
            <a:r>
              <a:rPr lang="it-IT" dirty="0" smtClean="0"/>
              <a:t>The </a:t>
            </a:r>
            <a:r>
              <a:rPr lang="it-IT" dirty="0"/>
              <a:t>IdP manager often is not aware of new SPs joining </a:t>
            </a:r>
            <a:r>
              <a:rPr lang="it-IT" dirty="0" smtClean="0"/>
              <a:t>for example eduGAIN and for this reason</a:t>
            </a:r>
          </a:p>
          <a:p>
            <a:pPr marL="0" indent="0">
              <a:buNone/>
            </a:pPr>
            <a:endParaRPr lang="it-IT" dirty="0"/>
          </a:p>
          <a:p>
            <a:r>
              <a:rPr lang="it-IT" dirty="0"/>
              <a:t>He </a:t>
            </a:r>
            <a:r>
              <a:rPr lang="it-IT" dirty="0" err="1"/>
              <a:t>will</a:t>
            </a:r>
            <a:r>
              <a:rPr lang="it-IT" dirty="0"/>
              <a:t> </a:t>
            </a:r>
            <a:r>
              <a:rPr lang="it-IT" dirty="0" err="1"/>
              <a:t>never</a:t>
            </a:r>
            <a:r>
              <a:rPr lang="it-IT" dirty="0"/>
              <a:t> </a:t>
            </a:r>
            <a:r>
              <a:rPr lang="it-IT" dirty="0" err="1"/>
              <a:t>add</a:t>
            </a:r>
            <a:r>
              <a:rPr lang="it-IT" dirty="0"/>
              <a:t> the new SP to </a:t>
            </a:r>
            <a:r>
              <a:rPr lang="it-IT" dirty="0" err="1" smtClean="0"/>
              <a:t>his</a:t>
            </a:r>
            <a:r>
              <a:rPr lang="it-IT" dirty="0"/>
              <a:t> </a:t>
            </a:r>
            <a:r>
              <a:rPr lang="it-IT" dirty="0" err="1" smtClean="0"/>
              <a:t>configuration</a:t>
            </a:r>
            <a:r>
              <a:rPr lang="it-IT" dirty="0" smtClean="0"/>
              <a:t> </a:t>
            </a:r>
            <a:r>
              <a:rPr lang="it-IT" dirty="0"/>
              <a:t>file</a:t>
            </a:r>
          </a:p>
          <a:p>
            <a:r>
              <a:rPr lang="it-IT" dirty="0"/>
              <a:t>He </a:t>
            </a:r>
            <a:r>
              <a:rPr lang="it-IT" dirty="0" err="1"/>
              <a:t>will</a:t>
            </a:r>
            <a:r>
              <a:rPr lang="it-IT" dirty="0"/>
              <a:t> </a:t>
            </a:r>
            <a:r>
              <a:rPr lang="it-IT" dirty="0" err="1"/>
              <a:t>never</a:t>
            </a:r>
            <a:r>
              <a:rPr lang="it-IT" dirty="0"/>
              <a:t> release the </a:t>
            </a:r>
            <a:r>
              <a:rPr lang="it-IT" dirty="0" err="1"/>
              <a:t>correct</a:t>
            </a:r>
            <a:r>
              <a:rPr lang="it-IT" dirty="0"/>
              <a:t> </a:t>
            </a:r>
            <a:r>
              <a:rPr lang="it-IT" dirty="0" err="1"/>
              <a:t>attributes</a:t>
            </a:r>
            <a:r>
              <a:rPr lang="it-IT" dirty="0"/>
              <a:t> to </a:t>
            </a:r>
            <a:r>
              <a:rPr lang="it-IT" dirty="0" err="1"/>
              <a:t>make</a:t>
            </a:r>
            <a:r>
              <a:rPr lang="it-IT" dirty="0"/>
              <a:t> </a:t>
            </a:r>
            <a:r>
              <a:rPr lang="it-IT" dirty="0" err="1"/>
              <a:t>them</a:t>
            </a:r>
            <a:r>
              <a:rPr lang="it-IT" dirty="0"/>
              <a:t> work</a:t>
            </a:r>
          </a:p>
          <a:p>
            <a:r>
              <a:rPr lang="it-IT" dirty="0"/>
              <a:t>The new SP </a:t>
            </a:r>
            <a:r>
              <a:rPr lang="it-IT" dirty="0" err="1"/>
              <a:t>will</a:t>
            </a:r>
            <a:r>
              <a:rPr lang="it-IT" dirty="0"/>
              <a:t> </a:t>
            </a:r>
            <a:r>
              <a:rPr lang="it-IT" dirty="0" err="1"/>
              <a:t>never</a:t>
            </a:r>
            <a:r>
              <a:rPr lang="it-IT" dirty="0"/>
              <a:t> work with </a:t>
            </a:r>
            <a:r>
              <a:rPr lang="it-IT" dirty="0" err="1"/>
              <a:t>his</a:t>
            </a:r>
            <a:r>
              <a:rPr lang="it-IT" dirty="0"/>
              <a:t> </a:t>
            </a:r>
            <a:r>
              <a:rPr lang="it-IT" dirty="0" err="1"/>
              <a:t>IdP</a:t>
            </a:r>
            <a:r>
              <a:rPr lang="it-IT" dirty="0"/>
              <a:t> </a:t>
            </a:r>
            <a:r>
              <a:rPr lang="it-IT" dirty="0" err="1"/>
              <a:t>until</a:t>
            </a:r>
            <a:r>
              <a:rPr lang="it-IT" dirty="0"/>
              <a:t> </a:t>
            </a:r>
            <a:r>
              <a:rPr lang="it-IT" dirty="0" err="1"/>
              <a:t>one</a:t>
            </a:r>
            <a:r>
              <a:rPr lang="it-IT" dirty="0"/>
              <a:t> or more </a:t>
            </a:r>
            <a:r>
              <a:rPr lang="it-IT" dirty="0" err="1"/>
              <a:t>users</a:t>
            </a:r>
            <a:r>
              <a:rPr lang="it-IT" dirty="0"/>
              <a:t> </a:t>
            </a:r>
            <a:r>
              <a:rPr lang="it-IT" dirty="0" err="1"/>
              <a:t>complain</a:t>
            </a:r>
            <a:r>
              <a:rPr lang="it-IT" dirty="0"/>
              <a:t> </a:t>
            </a:r>
            <a:r>
              <a:rPr lang="it-IT" dirty="0" err="1"/>
              <a:t>about</a:t>
            </a:r>
            <a:r>
              <a:rPr lang="it-IT" dirty="0"/>
              <a:t> a SP </a:t>
            </a:r>
            <a:r>
              <a:rPr lang="it-IT" dirty="0" err="1"/>
              <a:t>that</a:t>
            </a:r>
            <a:r>
              <a:rPr lang="it-IT" dirty="0"/>
              <a:t> </a:t>
            </a:r>
            <a:r>
              <a:rPr lang="it-IT" dirty="0" err="1"/>
              <a:t>is</a:t>
            </a:r>
            <a:r>
              <a:rPr lang="it-IT" dirty="0"/>
              <a:t> </a:t>
            </a:r>
            <a:r>
              <a:rPr lang="it-IT" dirty="0" err="1"/>
              <a:t>not</a:t>
            </a:r>
            <a:r>
              <a:rPr lang="it-IT" dirty="0"/>
              <a:t> </a:t>
            </a:r>
            <a:r>
              <a:rPr lang="it-IT" dirty="0" err="1"/>
              <a:t>working</a:t>
            </a:r>
            <a:endParaRPr lang="it-IT" dirty="0"/>
          </a:p>
          <a:p>
            <a:pPr marL="0" indent="0">
              <a:buNone/>
            </a:pPr>
            <a:endParaRPr lang="en-US" dirty="0" smtClean="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38</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smtClean="0"/>
              <a:t>… And more problems….</a:t>
            </a:r>
            <a:endParaRPr lang="it-IT" dirty="0"/>
          </a:p>
        </p:txBody>
      </p:sp>
    </p:spTree>
    <p:extLst>
      <p:ext uri="{BB962C8B-B14F-4D97-AF65-F5344CB8AC3E}">
        <p14:creationId xmlns:p14="http://schemas.microsoft.com/office/powerpoint/2010/main" val="38484617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indent="0">
              <a:buNone/>
            </a:pPr>
            <a:endParaRPr lang="it-IT" dirty="0" smtClean="0"/>
          </a:p>
          <a:p>
            <a:pPr marL="0" indent="0">
              <a:buNone/>
            </a:pPr>
            <a:r>
              <a:rPr lang="it-IT" dirty="0" smtClean="0"/>
              <a:t>IdP </a:t>
            </a:r>
            <a:r>
              <a:rPr lang="it-IT" dirty="0"/>
              <a:t>managers </a:t>
            </a:r>
            <a:r>
              <a:rPr lang="it-IT" dirty="0" err="1"/>
              <a:t>need</a:t>
            </a:r>
            <a:r>
              <a:rPr lang="it-IT" dirty="0"/>
              <a:t> </a:t>
            </a:r>
            <a:r>
              <a:rPr lang="it-IT" dirty="0" err="1" smtClean="0"/>
              <a:t>something</a:t>
            </a:r>
            <a:r>
              <a:rPr lang="it-IT" dirty="0" smtClean="0"/>
              <a:t> </a:t>
            </a:r>
            <a:r>
              <a:rPr lang="it-IT" dirty="0" err="1" smtClean="0"/>
              <a:t>that</a:t>
            </a:r>
            <a:r>
              <a:rPr lang="it-IT" dirty="0" smtClean="0"/>
              <a:t> </a:t>
            </a:r>
            <a:r>
              <a:rPr lang="it-IT" dirty="0" err="1" smtClean="0"/>
              <a:t>is</a:t>
            </a:r>
            <a:r>
              <a:rPr lang="it-IT" dirty="0" smtClean="0"/>
              <a:t>:</a:t>
            </a:r>
            <a:endParaRPr lang="it-IT" dirty="0"/>
          </a:p>
          <a:p>
            <a:pPr marL="0" indent="0">
              <a:buNone/>
            </a:pPr>
            <a:endParaRPr lang="it-IT" dirty="0"/>
          </a:p>
          <a:p>
            <a:r>
              <a:rPr lang="it-IT" dirty="0"/>
              <a:t>Simple to </a:t>
            </a:r>
            <a:r>
              <a:rPr lang="it-IT" dirty="0" err="1"/>
              <a:t>configure</a:t>
            </a:r>
            <a:endParaRPr lang="it-IT" dirty="0"/>
          </a:p>
          <a:p>
            <a:r>
              <a:rPr lang="it-IT" dirty="0"/>
              <a:t>Simple to </a:t>
            </a:r>
            <a:r>
              <a:rPr lang="it-IT" dirty="0" err="1"/>
              <a:t>implement</a:t>
            </a:r>
            <a:endParaRPr lang="it-IT" dirty="0"/>
          </a:p>
          <a:p>
            <a:r>
              <a:rPr lang="it-IT" dirty="0" err="1"/>
              <a:t>Automatic</a:t>
            </a:r>
            <a:r>
              <a:rPr lang="it-IT" dirty="0"/>
              <a:t>!! (or </a:t>
            </a:r>
            <a:r>
              <a:rPr lang="it-IT" dirty="0" err="1"/>
              <a:t>at</a:t>
            </a:r>
            <a:r>
              <a:rPr lang="it-IT" dirty="0"/>
              <a:t> </a:t>
            </a:r>
            <a:r>
              <a:rPr lang="it-IT" dirty="0" err="1"/>
              <a:t>least</a:t>
            </a:r>
            <a:r>
              <a:rPr lang="it-IT" dirty="0"/>
              <a:t> </a:t>
            </a:r>
            <a:r>
              <a:rPr lang="it-IT" dirty="0" err="1"/>
              <a:t>semi-automatic</a:t>
            </a:r>
            <a:r>
              <a:rPr lang="it-IT" dirty="0"/>
              <a:t>)</a:t>
            </a:r>
          </a:p>
          <a:p>
            <a:r>
              <a:rPr lang="it-IT" dirty="0" err="1"/>
              <a:t>Compliant</a:t>
            </a:r>
            <a:r>
              <a:rPr lang="it-IT" dirty="0"/>
              <a:t> with the Organization privacy policy for the </a:t>
            </a:r>
            <a:r>
              <a:rPr lang="it-IT" dirty="0" err="1" smtClean="0"/>
              <a:t>users</a:t>
            </a: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39</a:t>
            </a:fld>
            <a:endParaRPr lang="en-GB">
              <a:solidFill>
                <a:prstClr val="black">
                  <a:tint val="75000"/>
                </a:prstClr>
              </a:solidFill>
            </a:endParaRPr>
          </a:p>
        </p:txBody>
      </p:sp>
      <p:sp>
        <p:nvSpPr>
          <p:cNvPr id="4" name="Titolo 3"/>
          <p:cNvSpPr>
            <a:spLocks noGrp="1"/>
          </p:cNvSpPr>
          <p:nvPr>
            <p:ph type="title"/>
          </p:nvPr>
        </p:nvSpPr>
        <p:spPr/>
        <p:txBody>
          <a:bodyPr/>
          <a:lstStyle/>
          <a:p>
            <a:endParaRPr lang="it-IT" dirty="0"/>
          </a:p>
        </p:txBody>
      </p:sp>
    </p:spTree>
    <p:extLst>
      <p:ext uri="{BB962C8B-B14F-4D97-AF65-F5344CB8AC3E}">
        <p14:creationId xmlns:p14="http://schemas.microsoft.com/office/powerpoint/2010/main" val="4114968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t>4</a:t>
            </a:fld>
            <a:endParaRPr lang="en-GB"/>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4173" y="80682"/>
            <a:ext cx="8344713" cy="624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18453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fontScale="92500"/>
          </a:bodyPr>
          <a:lstStyle/>
          <a:p>
            <a:pPr marL="0" indent="0">
              <a:buNone/>
            </a:pPr>
            <a:r>
              <a:rPr lang="it-IT" dirty="0"/>
              <a:t>There is one thing that could help the IdP managers to solve many of the </a:t>
            </a:r>
            <a:r>
              <a:rPr lang="it-IT" dirty="0" err="1"/>
              <a:t>problems</a:t>
            </a:r>
            <a:r>
              <a:rPr lang="it-IT" dirty="0"/>
              <a:t> </a:t>
            </a:r>
            <a:r>
              <a:rPr lang="it-IT" dirty="0" err="1" smtClean="0"/>
              <a:t>discussed</a:t>
            </a:r>
            <a:endParaRPr lang="it-IT" dirty="0"/>
          </a:p>
          <a:p>
            <a:pPr marL="0" indent="0" algn="ctr">
              <a:buNone/>
            </a:pPr>
            <a:r>
              <a:rPr lang="it-IT" b="1" dirty="0" smtClean="0"/>
              <a:t>the </a:t>
            </a:r>
            <a:r>
              <a:rPr lang="it-IT" b="1" dirty="0"/>
              <a:t>EntityCategory </a:t>
            </a:r>
            <a:r>
              <a:rPr lang="it-IT" b="1" dirty="0" smtClean="0"/>
              <a:t>feature</a:t>
            </a:r>
          </a:p>
          <a:p>
            <a:pPr marL="0" indent="0">
              <a:buNone/>
            </a:pPr>
            <a:endParaRPr lang="en-US" dirty="0" smtClean="0"/>
          </a:p>
          <a:p>
            <a:pPr marL="0" indent="0">
              <a:buNone/>
            </a:pPr>
            <a:r>
              <a:rPr lang="en-US" dirty="0" smtClean="0"/>
              <a:t>The produced simplification consists in a federation service </a:t>
            </a:r>
            <a:r>
              <a:rPr lang="it-IT" dirty="0" smtClean="0">
                <a:solidFill>
                  <a:srgbClr val="013F5E"/>
                </a:solidFill>
              </a:rPr>
              <a:t>categorization</a:t>
            </a:r>
            <a:r>
              <a:rPr lang="it-IT" dirty="0" smtClean="0">
                <a:solidFill>
                  <a:srgbClr val="FF0000"/>
                </a:solidFill>
              </a:rPr>
              <a:t> </a:t>
            </a:r>
            <a:r>
              <a:rPr lang="en-US" dirty="0" smtClean="0"/>
              <a:t>of homogeneous services</a:t>
            </a:r>
          </a:p>
          <a:p>
            <a:pPr marL="0" indent="0">
              <a:buNone/>
            </a:pPr>
            <a:endParaRPr lang="en-US" dirty="0" smtClean="0"/>
          </a:p>
          <a:p>
            <a:pPr marL="0" indent="0">
              <a:buNone/>
            </a:pPr>
            <a:r>
              <a:rPr lang="en-US" dirty="0" smtClean="0"/>
              <a:t>The scope of </a:t>
            </a:r>
            <a:r>
              <a:rPr lang="en-US" dirty="0" err="1" smtClean="0"/>
              <a:t>EntityCategory</a:t>
            </a:r>
            <a:r>
              <a:rPr lang="en-US" dirty="0" smtClean="0"/>
              <a:t> is that the attribute release policy will not be configured for each SP but only once</a:t>
            </a:r>
            <a:r>
              <a:rPr lang="en-US" strike="sngStrike" dirty="0"/>
              <a:t> </a:t>
            </a:r>
            <a:r>
              <a:rPr lang="en-US" dirty="0" smtClean="0"/>
              <a:t>for the whole category</a:t>
            </a:r>
          </a:p>
          <a:p>
            <a:pPr marL="0" indent="0">
              <a:buNone/>
            </a:pPr>
            <a:endParaRPr lang="en-US" dirty="0" smtClean="0"/>
          </a:p>
          <a:p>
            <a:pPr marL="0" indent="0">
              <a:buNone/>
            </a:pPr>
            <a:r>
              <a:rPr lang="en-US" dirty="0" smtClean="0">
                <a:solidFill>
                  <a:srgbClr val="013F5E"/>
                </a:solidFill>
              </a:rPr>
              <a:t>Each</a:t>
            </a:r>
            <a:r>
              <a:rPr lang="en-US" dirty="0" smtClean="0"/>
              <a:t> category will contain a set of homogeneous entities </a:t>
            </a:r>
            <a:r>
              <a:rPr lang="en-US" dirty="0" smtClean="0">
                <a:solidFill>
                  <a:srgbClr val="013F5E"/>
                </a:solidFill>
              </a:rPr>
              <a:t>(in our case a set of SPs) </a:t>
            </a:r>
            <a:r>
              <a:rPr lang="en-US" dirty="0" smtClean="0"/>
              <a:t>that </a:t>
            </a:r>
            <a:r>
              <a:rPr lang="it-IT" dirty="0" smtClean="0">
                <a:solidFill>
                  <a:srgbClr val="013F5E"/>
                </a:solidFill>
              </a:rPr>
              <a:t>meet </a:t>
            </a:r>
            <a:r>
              <a:rPr lang="it-IT" dirty="0">
                <a:solidFill>
                  <a:srgbClr val="013F5E"/>
                </a:solidFill>
              </a:rPr>
              <a:t>the requirements </a:t>
            </a:r>
            <a:r>
              <a:rPr lang="it-IT" dirty="0" smtClean="0">
                <a:solidFill>
                  <a:srgbClr val="013F5E"/>
                </a:solidFill>
              </a:rPr>
              <a:t>of</a:t>
            </a:r>
            <a:r>
              <a:rPr lang="it-IT" dirty="0">
                <a:solidFill>
                  <a:srgbClr val="013F5E"/>
                </a:solidFill>
              </a:rPr>
              <a:t> the </a:t>
            </a:r>
            <a:r>
              <a:rPr lang="it-IT" dirty="0" smtClean="0">
                <a:solidFill>
                  <a:srgbClr val="013F5E"/>
                </a:solidFill>
              </a:rPr>
              <a:t>category itself</a:t>
            </a:r>
          </a:p>
          <a:p>
            <a:pPr marL="0" indent="0">
              <a:buNone/>
            </a:pPr>
            <a:endParaRPr lang="en-US" dirty="0" smtClean="0"/>
          </a:p>
          <a:p>
            <a:pPr marL="0" indent="0">
              <a:buNone/>
            </a:pPr>
            <a:r>
              <a:rPr lang="en-US" dirty="0" err="1" smtClean="0">
                <a:solidFill>
                  <a:srgbClr val="013F5E"/>
                </a:solidFill>
              </a:rPr>
              <a:t>IdPs</a:t>
            </a:r>
            <a:r>
              <a:rPr lang="en-US" dirty="0" smtClean="0">
                <a:solidFill>
                  <a:srgbClr val="013F5E"/>
                </a:solidFill>
              </a:rPr>
              <a:t> can configure a rule for the category.</a:t>
            </a:r>
            <a:r>
              <a:rPr lang="en-US" dirty="0" smtClean="0">
                <a:solidFill>
                  <a:srgbClr val="FF0000"/>
                </a:solidFill>
              </a:rPr>
              <a:t> </a:t>
            </a:r>
            <a:r>
              <a:rPr lang="en-US" dirty="0" smtClean="0"/>
              <a:t>The rule</a:t>
            </a:r>
            <a:r>
              <a:rPr lang="en-US" strike="sngStrike" dirty="0" smtClean="0"/>
              <a:t>s</a:t>
            </a:r>
            <a:r>
              <a:rPr lang="en-US" dirty="0" smtClean="0"/>
              <a:t> will</a:t>
            </a:r>
            <a:r>
              <a:rPr lang="en-US" dirty="0" smtClean="0">
                <a:solidFill>
                  <a:srgbClr val="013F5E"/>
                </a:solidFill>
              </a:rPr>
              <a:t> remains </a:t>
            </a:r>
            <a:r>
              <a:rPr lang="en-US" dirty="0" smtClean="0"/>
              <a:t>unchanged </a:t>
            </a:r>
            <a:r>
              <a:rPr lang="en-US" dirty="0" smtClean="0">
                <a:solidFill>
                  <a:srgbClr val="013F5E"/>
                </a:solidFill>
              </a:rPr>
              <a:t>(scalable)</a:t>
            </a:r>
            <a:r>
              <a:rPr lang="en-US" dirty="0" smtClean="0"/>
              <a:t> even if further SPs subscribe that category in the future.</a:t>
            </a:r>
            <a:endParaRPr lang="en-US"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40</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smtClean="0"/>
              <a:t>A possible approach</a:t>
            </a:r>
            <a:endParaRPr lang="it-IT" dirty="0"/>
          </a:p>
        </p:txBody>
      </p:sp>
    </p:spTree>
    <p:extLst>
      <p:ext uri="{BB962C8B-B14F-4D97-AF65-F5344CB8AC3E}">
        <p14:creationId xmlns:p14="http://schemas.microsoft.com/office/powerpoint/2010/main" val="25625338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indent="0">
              <a:buNone/>
            </a:pPr>
            <a:endParaRPr lang="it-IT" dirty="0" smtClean="0"/>
          </a:p>
          <a:p>
            <a:pPr marL="0" indent="0">
              <a:buNone/>
            </a:pPr>
            <a:r>
              <a:rPr lang="it-IT" dirty="0" smtClean="0"/>
              <a:t>A </a:t>
            </a:r>
            <a:r>
              <a:rPr lang="it-IT" dirty="0"/>
              <a:t>federation agrees with its members to </a:t>
            </a:r>
            <a:endParaRPr lang="it-IT" dirty="0" smtClean="0"/>
          </a:p>
          <a:p>
            <a:pPr marL="0" indent="0">
              <a:buNone/>
            </a:pPr>
            <a:endParaRPr lang="it-IT" dirty="0"/>
          </a:p>
          <a:p>
            <a:r>
              <a:rPr lang="it-IT" dirty="0"/>
              <a:t>Introduce one or more </a:t>
            </a:r>
            <a:r>
              <a:rPr lang="it-IT" dirty="0" err="1" smtClean="0"/>
              <a:t>category</a:t>
            </a:r>
            <a:r>
              <a:rPr lang="it-IT" dirty="0" smtClean="0"/>
              <a:t> </a:t>
            </a:r>
            <a:r>
              <a:rPr lang="it-IT" dirty="0"/>
              <a:t>for its federated IdP and SP </a:t>
            </a:r>
          </a:p>
          <a:p>
            <a:r>
              <a:rPr lang="it-IT" dirty="0"/>
              <a:t>Define a set of criteria to </a:t>
            </a:r>
            <a:r>
              <a:rPr lang="it-IT" dirty="0" smtClean="0"/>
              <a:t>belong to the </a:t>
            </a:r>
            <a:r>
              <a:rPr lang="it-IT" dirty="0"/>
              <a:t>category</a:t>
            </a:r>
          </a:p>
          <a:p>
            <a:r>
              <a:rPr lang="it-IT" dirty="0"/>
              <a:t>Establish procedures, both for SPs and IdPs, to </a:t>
            </a:r>
            <a:r>
              <a:rPr lang="it-IT" dirty="0" smtClean="0"/>
              <a:t>be member</a:t>
            </a:r>
            <a:endParaRPr lang="it-IT" dirty="0"/>
          </a:p>
          <a:p>
            <a:r>
              <a:rPr lang="it-IT" dirty="0"/>
              <a:t>M</a:t>
            </a:r>
            <a:r>
              <a:rPr lang="it-IT" dirty="0" smtClean="0"/>
              <a:t>embership </a:t>
            </a:r>
            <a:r>
              <a:rPr lang="it-IT" dirty="0"/>
              <a:t>to </a:t>
            </a:r>
            <a:r>
              <a:rPr lang="it-IT" dirty="0" smtClean="0"/>
              <a:t>a </a:t>
            </a:r>
            <a:r>
              <a:rPr lang="it-IT" dirty="0"/>
              <a:t>category is written in the single entity metadata</a:t>
            </a:r>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41</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smtClean="0"/>
              <a:t>How Entity Category works</a:t>
            </a:r>
            <a:endParaRPr lang="it-IT" dirty="0"/>
          </a:p>
        </p:txBody>
      </p:sp>
    </p:spTree>
    <p:extLst>
      <p:ext uri="{BB962C8B-B14F-4D97-AF65-F5344CB8AC3E}">
        <p14:creationId xmlns:p14="http://schemas.microsoft.com/office/powerpoint/2010/main" val="1859342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lvl="1"/>
            <a:endParaRPr lang="en-US" dirty="0" smtClean="0"/>
          </a:p>
          <a:p>
            <a:pPr lvl="1"/>
            <a:r>
              <a:rPr lang="en-US" sz="2800" dirty="0"/>
              <a:t>T</a:t>
            </a:r>
            <a:r>
              <a:rPr lang="en-US" sz="2800" dirty="0" smtClean="0"/>
              <a:t>he SP must satisfy a set of requirements</a:t>
            </a:r>
          </a:p>
          <a:p>
            <a:pPr lvl="1"/>
            <a:r>
              <a:rPr lang="en-US" sz="2800" dirty="0"/>
              <a:t>T</a:t>
            </a:r>
            <a:r>
              <a:rPr lang="en-US" sz="2800" dirty="0" smtClean="0"/>
              <a:t>he Federation Operator has to control that those requirement are compliant and satisfied</a:t>
            </a:r>
          </a:p>
          <a:p>
            <a:pPr lvl="1"/>
            <a:endParaRPr lang="en-US" sz="2800" dirty="0" smtClean="0"/>
          </a:p>
          <a:p>
            <a:pPr marL="342900" lvl="1" indent="0">
              <a:buNone/>
            </a:pPr>
            <a:r>
              <a:rPr lang="en-US" sz="2800" dirty="0" smtClean="0"/>
              <a:t>Once the Federation or the Registration Authority accepted the SP in a category, </a:t>
            </a:r>
            <a:r>
              <a:rPr lang="en-US" sz="2800" b="1" dirty="0" smtClean="0"/>
              <a:t>The </a:t>
            </a:r>
            <a:r>
              <a:rPr lang="en-US" sz="2800" b="1" dirty="0" err="1" smtClean="0"/>
              <a:t>IdP</a:t>
            </a:r>
            <a:r>
              <a:rPr lang="en-US" sz="2800" b="1" dirty="0" smtClean="0"/>
              <a:t> can trust every SP in that category</a:t>
            </a:r>
            <a:r>
              <a:rPr lang="en-US" sz="2800" dirty="0" smtClean="0"/>
              <a:t> </a:t>
            </a:r>
            <a:r>
              <a:rPr lang="en-US" sz="2800" dirty="0" smtClean="0">
                <a:solidFill>
                  <a:srgbClr val="013F5E"/>
                </a:solidFill>
              </a:rPr>
              <a:t>and be </a:t>
            </a:r>
            <a:r>
              <a:rPr lang="en-US" sz="2800" dirty="0" smtClean="0"/>
              <a:t>sure that all the requirements are satisfied and certified by the Registration Authority or by the Federation.</a:t>
            </a:r>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42</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t>The </a:t>
            </a:r>
            <a:r>
              <a:rPr lang="it-IT" dirty="0" err="1" smtClean="0"/>
              <a:t>Entity</a:t>
            </a:r>
            <a:r>
              <a:rPr lang="it-IT" dirty="0" smtClean="0"/>
              <a:t> </a:t>
            </a:r>
            <a:r>
              <a:rPr lang="it-IT" dirty="0" err="1" smtClean="0"/>
              <a:t>Category</a:t>
            </a:r>
            <a:r>
              <a:rPr lang="it-IT" dirty="0" smtClean="0"/>
              <a:t> trust circle</a:t>
            </a:r>
            <a:endParaRPr lang="it-IT" dirty="0"/>
          </a:p>
        </p:txBody>
      </p:sp>
    </p:spTree>
    <p:extLst>
      <p:ext uri="{BB962C8B-B14F-4D97-AF65-F5344CB8AC3E}">
        <p14:creationId xmlns:p14="http://schemas.microsoft.com/office/powerpoint/2010/main" val="19348653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44503" y="1268760"/>
            <a:ext cx="10909300" cy="5112568"/>
          </a:xfrm>
        </p:spPr>
        <p:txBody>
          <a:bodyPr>
            <a:normAutofit/>
          </a:bodyPr>
          <a:lstStyle/>
          <a:p>
            <a:pPr marL="0" indent="0">
              <a:buNone/>
            </a:pPr>
            <a:r>
              <a:rPr lang="en-US" sz="2400" dirty="0" smtClean="0">
                <a:solidFill>
                  <a:srgbClr val="013F5E"/>
                </a:solidFill>
              </a:rPr>
              <a:t>To obtain the entity category attribute an SP MUST satisfy the requirements for the category and ASK for the certification to the Registrar.</a:t>
            </a:r>
          </a:p>
          <a:p>
            <a:pPr marL="0" indent="0">
              <a:buNone/>
            </a:pPr>
            <a:r>
              <a:rPr lang="en-US" sz="2400" dirty="0" smtClean="0"/>
              <a:t>To certify</a:t>
            </a:r>
            <a:r>
              <a:rPr lang="en-US" sz="2400" dirty="0" smtClean="0">
                <a:solidFill>
                  <a:srgbClr val="FF0000"/>
                </a:solidFill>
              </a:rPr>
              <a:t> </a:t>
            </a:r>
            <a:r>
              <a:rPr lang="en-US" sz="2400" dirty="0" smtClean="0"/>
              <a:t>that an SP is member of a category the Registrar (after any necessary control) adds</a:t>
            </a:r>
            <a:r>
              <a:rPr lang="en-US" sz="2400" dirty="0" smtClean="0">
                <a:solidFill>
                  <a:srgbClr val="FF0000"/>
                </a:solidFill>
              </a:rPr>
              <a:t> </a:t>
            </a:r>
            <a:r>
              <a:rPr lang="en-US" sz="2400" dirty="0" smtClean="0"/>
              <a:t>this fragment to the SP entity metadata</a:t>
            </a:r>
          </a:p>
          <a:p>
            <a:pPr marL="0" indent="0">
              <a:buNone/>
            </a:pPr>
            <a:r>
              <a:rPr lang="it-IT" sz="1800" dirty="0" smtClean="0">
                <a:solidFill>
                  <a:srgbClr val="0000FF"/>
                </a:solidFill>
                <a:latin typeface="Courier New" panose="02070309020205020404" pitchFamily="49" charset="0"/>
              </a:rPr>
              <a:t/>
            </a:r>
            <a:br>
              <a:rPr lang="it-IT" sz="1800" dirty="0" smtClean="0">
                <a:solidFill>
                  <a:srgbClr val="0000FF"/>
                </a:solidFill>
                <a:latin typeface="Courier New" panose="02070309020205020404" pitchFamily="49" charset="0"/>
              </a:rPr>
            </a:br>
            <a:r>
              <a:rPr lang="it-IT" sz="1800" dirty="0" smtClean="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mdattr:EntityAttributes</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saml:Attribute</a:t>
            </a:r>
            <a:r>
              <a:rPr lang="it-IT" sz="1800" dirty="0" smtClean="0">
                <a:solidFill>
                  <a:srgbClr val="000000"/>
                </a:solidFill>
                <a:latin typeface="Courier New" panose="02070309020205020404" pitchFamily="49" charset="0"/>
              </a:rPr>
              <a:t> </a:t>
            </a:r>
            <a:r>
              <a:rPr lang="it-IT" sz="1800" dirty="0" err="1" smtClean="0">
                <a:solidFill>
                  <a:srgbClr val="FF0000"/>
                </a:solidFill>
                <a:latin typeface="Courier New" panose="02070309020205020404" pitchFamily="49" charset="0"/>
              </a:rPr>
              <a:t>Name</a:t>
            </a:r>
            <a:r>
              <a:rPr lang="it-IT" sz="1800" dirty="0" smtClean="0">
                <a:solidFill>
                  <a:srgbClr val="000000"/>
                </a:solidFill>
                <a:latin typeface="Courier New" panose="02070309020205020404" pitchFamily="49" charset="0"/>
              </a:rPr>
              <a:t>=</a:t>
            </a:r>
            <a:r>
              <a:rPr lang="it-IT" sz="1800" b="1" dirty="0" smtClean="0">
                <a:solidFill>
                  <a:srgbClr val="8000FF"/>
                </a:solidFill>
                <a:latin typeface="Courier New" panose="02070309020205020404" pitchFamily="49" charset="0"/>
              </a:rPr>
              <a:t>"http://macedir.org/</a:t>
            </a:r>
            <a:r>
              <a:rPr lang="it-IT" sz="1800" b="1" dirty="0" err="1" smtClean="0">
                <a:solidFill>
                  <a:srgbClr val="8000FF"/>
                </a:solidFill>
                <a:latin typeface="Courier New" panose="02070309020205020404" pitchFamily="49" charset="0"/>
              </a:rPr>
              <a:t>entity-category</a:t>
            </a:r>
            <a:r>
              <a:rPr lang="it-IT" sz="1800" b="1" dirty="0" smtClean="0">
                <a:solidFill>
                  <a:srgbClr val="8000FF"/>
                </a:solidFill>
                <a:latin typeface="Courier New" panose="02070309020205020404" pitchFamily="49" charset="0"/>
              </a:rPr>
              <a:t>"</a:t>
            </a:r>
            <a:r>
              <a:rPr lang="it-IT" sz="1800" dirty="0" smtClean="0">
                <a:solidFill>
                  <a:srgbClr val="000000"/>
                </a:solidFill>
                <a:latin typeface="Courier New" panose="02070309020205020404" pitchFamily="49" charset="0"/>
              </a:rPr>
              <a:t> 					  </a:t>
            </a:r>
            <a:r>
              <a:rPr lang="it-IT" sz="1800" dirty="0" err="1" smtClean="0">
                <a:solidFill>
                  <a:srgbClr val="FF0000"/>
                </a:solidFill>
                <a:latin typeface="Courier New" panose="02070309020205020404" pitchFamily="49" charset="0"/>
              </a:rPr>
              <a:t>NameFormat</a:t>
            </a:r>
            <a:r>
              <a:rPr lang="it-IT" sz="1800" dirty="0" smtClean="0">
                <a:solidFill>
                  <a:srgbClr val="000000"/>
                </a:solidFill>
                <a:latin typeface="Courier New" panose="02070309020205020404" pitchFamily="49" charset="0"/>
              </a:rPr>
              <a:t>=</a:t>
            </a:r>
            <a:r>
              <a:rPr lang="it-IT" sz="1800" b="1" dirty="0" smtClean="0">
                <a:solidFill>
                  <a:srgbClr val="8000FF"/>
                </a:solidFill>
                <a:latin typeface="Courier New" panose="02070309020205020404" pitchFamily="49" charset="0"/>
              </a:rPr>
              <a:t>"urn:oasis:names:tc:SAML:2.0:attrname-format:uri"</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saml:AttributeValue</a:t>
            </a:r>
            <a:r>
              <a:rPr lang="it-IT" sz="1800" dirty="0" smtClean="0">
                <a:solidFill>
                  <a:srgbClr val="0000FF"/>
                </a:solidFill>
                <a:latin typeface="Courier New" panose="02070309020205020404" pitchFamily="49" charset="0"/>
              </a:rPr>
              <a:t>&gt;</a:t>
            </a:r>
            <a:br>
              <a:rPr lang="it-IT" sz="1800" dirty="0" smtClean="0">
                <a:solidFill>
                  <a:srgbClr val="0000FF"/>
                </a:solidFill>
                <a:latin typeface="Courier New" panose="02070309020205020404" pitchFamily="49" charset="0"/>
              </a:rPr>
            </a:br>
            <a:r>
              <a:rPr lang="it-IT" sz="1800" dirty="0" smtClean="0">
                <a:solidFill>
                  <a:srgbClr val="0000FF"/>
                </a:solidFill>
                <a:latin typeface="Courier New" panose="02070309020205020404" pitchFamily="49" charset="0"/>
              </a:rPr>
              <a:t>		</a:t>
            </a:r>
            <a:r>
              <a:rPr lang="it-IT" sz="1800" b="1" dirty="0" smtClean="0">
                <a:solidFill>
                  <a:srgbClr val="000000"/>
                </a:solidFill>
                <a:latin typeface="Courier New" panose="02070309020205020404" pitchFamily="49" charset="0"/>
              </a:rPr>
              <a:t>http://refeds.org/category/research-and-scholarship</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saml:AttributeValue</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saml:AttributeValue</a:t>
            </a:r>
            <a:r>
              <a:rPr lang="it-IT" sz="1800" dirty="0" smtClean="0">
                <a:solidFill>
                  <a:srgbClr val="0000FF"/>
                </a:solidFill>
                <a:latin typeface="Courier New" panose="02070309020205020404" pitchFamily="49" charset="0"/>
              </a:rPr>
              <a:t>&gt;</a:t>
            </a:r>
            <a:br>
              <a:rPr lang="it-IT" sz="1800" dirty="0" smtClean="0">
                <a:solidFill>
                  <a:srgbClr val="0000FF"/>
                </a:solidFill>
                <a:latin typeface="Courier New" panose="02070309020205020404" pitchFamily="49" charset="0"/>
              </a:rPr>
            </a:br>
            <a:r>
              <a:rPr lang="it-IT" sz="1800" dirty="0" smtClean="0">
                <a:solidFill>
                  <a:srgbClr val="0000FF"/>
                </a:solidFill>
                <a:latin typeface="Courier New" panose="02070309020205020404" pitchFamily="49" charset="0"/>
              </a:rPr>
              <a:t>		</a:t>
            </a:r>
            <a:r>
              <a:rPr lang="it-IT" sz="1800" b="1" dirty="0" smtClean="0">
                <a:solidFill>
                  <a:srgbClr val="000000"/>
                </a:solidFill>
                <a:latin typeface="Courier New" panose="02070309020205020404" pitchFamily="49" charset="0"/>
              </a:rPr>
              <a:t>http://www.geant.net/uri/dataprotection-code-of-conduct/v1</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saml:AttributeValue</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saml:Attribute</a:t>
            </a:r>
            <a:r>
              <a:rPr lang="it-IT" sz="1800" dirty="0" smtClean="0">
                <a:solidFill>
                  <a:srgbClr val="0000FF"/>
                </a:solidFill>
                <a:latin typeface="Courier New" panose="02070309020205020404" pitchFamily="49" charset="0"/>
              </a:rPr>
              <a:t>&gt;</a:t>
            </a:r>
            <a:br>
              <a:rPr lang="it-IT" sz="1800" dirty="0" smtClean="0">
                <a:solidFill>
                  <a:srgbClr val="0000FF"/>
                </a:solidFill>
                <a:latin typeface="Courier New" panose="02070309020205020404" pitchFamily="49" charset="0"/>
              </a:rPr>
            </a:br>
            <a:r>
              <a:rPr lang="it-IT" sz="1800" dirty="0" smtClean="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mdattr:EntityAttributes</a:t>
            </a:r>
            <a:r>
              <a:rPr lang="it-IT" sz="1800" dirty="0" smtClean="0">
                <a:solidFill>
                  <a:srgbClr val="0000FF"/>
                </a:solidFill>
                <a:latin typeface="Courier New" panose="02070309020205020404" pitchFamily="49" charset="0"/>
              </a:rPr>
              <a:t>&gt;</a:t>
            </a:r>
            <a:endParaRPr lang="it-IT" sz="1800" dirty="0" smtClean="0"/>
          </a:p>
          <a:p>
            <a:pPr marL="0" indent="0">
              <a:buNone/>
            </a:pPr>
            <a:endParaRPr lang="it-IT" dirty="0" smtClean="0"/>
          </a:p>
          <a:p>
            <a:pPr lvl="1"/>
            <a:endParaRPr lang="it-IT" dirty="0"/>
          </a:p>
          <a:p>
            <a:pPr lvl="1"/>
            <a:endParaRPr lang="it-IT" dirty="0" smtClean="0"/>
          </a:p>
          <a:p>
            <a:pPr lvl="1"/>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43</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err="1" smtClean="0"/>
              <a:t>Entity</a:t>
            </a:r>
            <a:r>
              <a:rPr lang="it-IT" dirty="0" smtClean="0"/>
              <a:t> </a:t>
            </a:r>
            <a:r>
              <a:rPr lang="it-IT" dirty="0" err="1" smtClean="0"/>
              <a:t>Category</a:t>
            </a:r>
            <a:r>
              <a:rPr lang="it-IT" dirty="0" smtClean="0"/>
              <a:t> attribute</a:t>
            </a:r>
            <a:endParaRPr lang="it-IT" dirty="0"/>
          </a:p>
        </p:txBody>
      </p:sp>
    </p:spTree>
    <p:extLst>
      <p:ext uri="{BB962C8B-B14F-4D97-AF65-F5344CB8AC3E}">
        <p14:creationId xmlns:p14="http://schemas.microsoft.com/office/powerpoint/2010/main" val="36426193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0" indent="0">
              <a:buNone/>
            </a:pPr>
            <a:r>
              <a:rPr lang="en-US" sz="2400" dirty="0" smtClean="0"/>
              <a:t>A </a:t>
            </a:r>
            <a:r>
              <a:rPr lang="en-US" sz="2400" dirty="0" err="1" smtClean="0">
                <a:solidFill>
                  <a:srgbClr val="013F5E"/>
                </a:solidFill>
              </a:rPr>
              <a:t>categorised</a:t>
            </a:r>
            <a:r>
              <a:rPr lang="en-US" sz="2400" dirty="0" smtClean="0">
                <a:solidFill>
                  <a:srgbClr val="FF0000"/>
                </a:solidFill>
              </a:rPr>
              <a:t> </a:t>
            </a:r>
            <a:r>
              <a:rPr lang="en-US" sz="2400" dirty="0" smtClean="0"/>
              <a:t>SP needs </a:t>
            </a:r>
            <a:r>
              <a:rPr lang="en-US" sz="2400" dirty="0" smtClean="0">
                <a:solidFill>
                  <a:srgbClr val="013F5E"/>
                </a:solidFill>
              </a:rPr>
              <a:t>to know the </a:t>
            </a:r>
            <a:r>
              <a:rPr lang="en-US" sz="2400" dirty="0" smtClean="0"/>
              <a:t>support</a:t>
            </a:r>
            <a:r>
              <a:rPr lang="en-US" sz="2400" dirty="0" smtClean="0">
                <a:solidFill>
                  <a:srgbClr val="013F5E"/>
                </a:solidFill>
              </a:rPr>
              <a:t>er</a:t>
            </a:r>
            <a:r>
              <a:rPr lang="en-US" sz="2400" dirty="0" smtClean="0"/>
              <a:t> </a:t>
            </a:r>
            <a:r>
              <a:rPr lang="en-US" sz="2400" dirty="0" err="1" smtClean="0"/>
              <a:t>IdP</a:t>
            </a:r>
            <a:r>
              <a:rPr lang="en-US" sz="2400" dirty="0" err="1" smtClean="0">
                <a:solidFill>
                  <a:srgbClr val="013F5E"/>
                </a:solidFill>
              </a:rPr>
              <a:t>s</a:t>
            </a:r>
            <a:r>
              <a:rPr lang="en-US" sz="2400" dirty="0" smtClean="0">
                <a:solidFill>
                  <a:srgbClr val="013F5E"/>
                </a:solidFill>
              </a:rPr>
              <a:t> of</a:t>
            </a:r>
            <a:r>
              <a:rPr lang="en-US" sz="2400" dirty="0" smtClean="0"/>
              <a:t> the category, in order to work</a:t>
            </a:r>
            <a:r>
              <a:rPr lang="en-US" sz="2400" dirty="0" smtClean="0">
                <a:solidFill>
                  <a:srgbClr val="FF0000"/>
                </a:solidFill>
              </a:rPr>
              <a:t> </a:t>
            </a:r>
            <a:r>
              <a:rPr lang="en-US" sz="2400" dirty="0" smtClean="0">
                <a:solidFill>
                  <a:srgbClr val="013F5E"/>
                </a:solidFill>
              </a:rPr>
              <a:t>easier.</a:t>
            </a:r>
          </a:p>
          <a:p>
            <a:endParaRPr lang="en-US" sz="2400" dirty="0"/>
          </a:p>
          <a:p>
            <a:pPr marL="0" indent="0">
              <a:buNone/>
            </a:pPr>
            <a:r>
              <a:rPr lang="en-US" sz="2400" dirty="0" err="1" smtClean="0"/>
              <a:t>IdP</a:t>
            </a:r>
            <a:r>
              <a:rPr lang="en-US" sz="2400" dirty="0" err="1" smtClean="0">
                <a:solidFill>
                  <a:srgbClr val="013F5E"/>
                </a:solidFill>
              </a:rPr>
              <a:t>s</a:t>
            </a:r>
            <a:r>
              <a:rPr lang="en-US" sz="2400" dirty="0" smtClean="0"/>
              <a:t> are asked to claim </a:t>
            </a:r>
            <a:r>
              <a:rPr lang="it-IT" sz="2400" dirty="0" smtClean="0">
                <a:solidFill>
                  <a:srgbClr val="013F5E"/>
                </a:solidFill>
              </a:rPr>
              <a:t>explicitly</a:t>
            </a:r>
            <a:r>
              <a:rPr lang="en-US" sz="2400" dirty="0" smtClean="0">
                <a:solidFill>
                  <a:srgbClr val="FF0000"/>
                </a:solidFill>
              </a:rPr>
              <a:t> </a:t>
            </a:r>
            <a:r>
              <a:rPr lang="en-US" sz="2400" dirty="0" smtClean="0"/>
              <a:t>that they are supporting the category, by inserting a proper tag in the </a:t>
            </a:r>
            <a:r>
              <a:rPr lang="en-US" sz="2400" dirty="0" err="1" smtClean="0"/>
              <a:t>IdP</a:t>
            </a:r>
            <a:r>
              <a:rPr lang="en-US" sz="2400" dirty="0" smtClean="0"/>
              <a:t> metadata </a:t>
            </a:r>
            <a:endParaRPr lang="en-US" sz="2400" dirty="0"/>
          </a:p>
          <a:p>
            <a:endParaRPr lang="en-US" sz="2400" dirty="0"/>
          </a:p>
          <a:p>
            <a:pPr marL="0" indent="0">
              <a:buNone/>
            </a:pPr>
            <a:r>
              <a:rPr lang="it-IT" sz="2000" dirty="0">
                <a:solidFill>
                  <a:srgbClr val="0000FF"/>
                </a:solidFill>
                <a:latin typeface="Courier New" panose="02070309020205020404" pitchFamily="49" charset="0"/>
              </a:rPr>
              <a:t>&lt;</a:t>
            </a:r>
            <a:r>
              <a:rPr lang="it-IT" sz="2000" dirty="0" err="1">
                <a:solidFill>
                  <a:srgbClr val="0000FF"/>
                </a:solidFill>
                <a:latin typeface="Courier New" panose="02070309020205020404" pitchFamily="49" charset="0"/>
              </a:rPr>
              <a:t>mdattr:EntityAttributes</a:t>
            </a:r>
            <a:r>
              <a:rPr lang="it-IT" sz="2000" dirty="0">
                <a:solidFill>
                  <a:srgbClr val="0000FF"/>
                </a:solidFill>
                <a:latin typeface="Courier New" panose="02070309020205020404" pitchFamily="49" charset="0"/>
              </a:rPr>
              <a:t>&gt;</a:t>
            </a:r>
            <a:r>
              <a:rPr lang="it-IT" sz="2000" b="1" dirty="0">
                <a:solidFill>
                  <a:srgbClr val="000000"/>
                </a:solidFill>
                <a:latin typeface="Courier New" panose="02070309020205020404" pitchFamily="49" charset="0"/>
              </a:rPr>
              <a:t/>
            </a:r>
            <a:br>
              <a:rPr lang="it-IT" sz="2000" b="1" dirty="0">
                <a:solidFill>
                  <a:srgbClr val="000000"/>
                </a:solidFill>
                <a:latin typeface="Courier New" panose="02070309020205020404" pitchFamily="49" charset="0"/>
              </a:rPr>
            </a:br>
            <a:r>
              <a:rPr lang="it-IT" sz="2000" b="1" dirty="0">
                <a:solidFill>
                  <a:srgbClr val="000000"/>
                </a:solidFill>
                <a:latin typeface="Courier New" panose="02070309020205020404" pitchFamily="49" charset="0"/>
              </a:rPr>
              <a:t>   </a:t>
            </a:r>
            <a:r>
              <a:rPr lang="it-IT" sz="2000" dirty="0">
                <a:solidFill>
                  <a:srgbClr val="0000FF"/>
                </a:solidFill>
                <a:latin typeface="Courier New" panose="02070309020205020404" pitchFamily="49" charset="0"/>
              </a:rPr>
              <a:t>&lt;</a:t>
            </a:r>
            <a:r>
              <a:rPr lang="it-IT" sz="2000" dirty="0" err="1">
                <a:solidFill>
                  <a:srgbClr val="0000FF"/>
                </a:solidFill>
                <a:latin typeface="Courier New" panose="02070309020205020404" pitchFamily="49" charset="0"/>
              </a:rPr>
              <a:t>saml:Attribute</a:t>
            </a:r>
            <a:r>
              <a:rPr lang="it-IT" sz="2000" dirty="0">
                <a:solidFill>
                  <a:srgbClr val="000000"/>
                </a:solidFill>
                <a:latin typeface="Courier New" panose="02070309020205020404" pitchFamily="49" charset="0"/>
              </a:rPr>
              <a:t> </a:t>
            </a:r>
            <a:r>
              <a:rPr lang="it-IT" sz="2000" dirty="0" err="1">
                <a:solidFill>
                  <a:srgbClr val="FF0000"/>
                </a:solidFill>
                <a:latin typeface="Courier New" panose="02070309020205020404" pitchFamily="49" charset="0"/>
              </a:rPr>
              <a:t>Name</a:t>
            </a:r>
            <a:r>
              <a:rPr lang="it-IT" sz="2000" dirty="0">
                <a:solidFill>
                  <a:srgbClr val="000000"/>
                </a:solidFill>
                <a:latin typeface="Courier New" panose="02070309020205020404" pitchFamily="49" charset="0"/>
              </a:rPr>
              <a:t>=</a:t>
            </a:r>
            <a:r>
              <a:rPr lang="it-IT" sz="2000" b="1" dirty="0">
                <a:solidFill>
                  <a:srgbClr val="8000FF"/>
                </a:solidFill>
                <a:latin typeface="Courier New" panose="02070309020205020404" pitchFamily="49" charset="0"/>
              </a:rPr>
              <a:t>"http://</a:t>
            </a:r>
            <a:r>
              <a:rPr lang="it-IT" sz="2000" b="1" dirty="0" smtClean="0">
                <a:solidFill>
                  <a:srgbClr val="8000FF"/>
                </a:solidFill>
                <a:latin typeface="Courier New" panose="02070309020205020404" pitchFamily="49" charset="0"/>
              </a:rPr>
              <a:t>macedir.org/</a:t>
            </a:r>
            <a:r>
              <a:rPr lang="it-IT" sz="2000" b="1" dirty="0" err="1" smtClean="0">
                <a:solidFill>
                  <a:srgbClr val="8000FF"/>
                </a:solidFill>
                <a:latin typeface="Courier New" panose="02070309020205020404" pitchFamily="49" charset="0"/>
              </a:rPr>
              <a:t>entity-category-support</a:t>
            </a:r>
            <a:r>
              <a:rPr lang="it-IT" sz="2000" b="1" dirty="0" smtClean="0">
                <a:solidFill>
                  <a:srgbClr val="8000FF"/>
                </a:solidFill>
                <a:latin typeface="Courier New" panose="02070309020205020404" pitchFamily="49" charset="0"/>
              </a:rPr>
              <a:t>"</a:t>
            </a:r>
            <a:r>
              <a:rPr lang="it-IT" sz="2000" dirty="0" smtClean="0">
                <a:solidFill>
                  <a:srgbClr val="000000"/>
                </a:solidFill>
                <a:latin typeface="Courier New" panose="02070309020205020404" pitchFamily="49" charset="0"/>
              </a:rPr>
              <a:t> </a:t>
            </a:r>
            <a:r>
              <a:rPr lang="it-IT" sz="2000" dirty="0">
                <a:solidFill>
                  <a:srgbClr val="000000"/>
                </a:solidFill>
                <a:latin typeface="Courier New" panose="02070309020205020404" pitchFamily="49" charset="0"/>
              </a:rPr>
              <a:t>			</a:t>
            </a:r>
            <a:r>
              <a:rPr lang="it-IT" sz="2000" dirty="0" err="1" smtClean="0">
                <a:solidFill>
                  <a:srgbClr val="FF0000"/>
                </a:solidFill>
                <a:latin typeface="Courier New" panose="02070309020205020404" pitchFamily="49" charset="0"/>
              </a:rPr>
              <a:t>NameFormat</a:t>
            </a:r>
            <a:r>
              <a:rPr lang="it-IT" sz="2000" dirty="0">
                <a:solidFill>
                  <a:srgbClr val="000000"/>
                </a:solidFill>
                <a:latin typeface="Courier New" panose="02070309020205020404" pitchFamily="49" charset="0"/>
              </a:rPr>
              <a:t>=</a:t>
            </a:r>
            <a:r>
              <a:rPr lang="it-IT" sz="2000" b="1" dirty="0">
                <a:solidFill>
                  <a:srgbClr val="8000FF"/>
                </a:solidFill>
                <a:latin typeface="Courier New" panose="02070309020205020404" pitchFamily="49" charset="0"/>
              </a:rPr>
              <a:t>"urn:oasis:names:tc:SAML:2.0:attrname-format:uri"</a:t>
            </a:r>
            <a:r>
              <a:rPr lang="it-IT" sz="2000" dirty="0">
                <a:solidFill>
                  <a:srgbClr val="0000FF"/>
                </a:solidFill>
                <a:latin typeface="Courier New" panose="02070309020205020404" pitchFamily="49" charset="0"/>
              </a:rPr>
              <a:t>&gt;</a:t>
            </a:r>
            <a:r>
              <a:rPr lang="it-IT" sz="2000" b="1" dirty="0">
                <a:solidFill>
                  <a:srgbClr val="000000"/>
                </a:solidFill>
                <a:latin typeface="Courier New" panose="02070309020205020404" pitchFamily="49" charset="0"/>
              </a:rPr>
              <a:t/>
            </a:r>
            <a:br>
              <a:rPr lang="it-IT" sz="2000" b="1" dirty="0">
                <a:solidFill>
                  <a:srgbClr val="000000"/>
                </a:solidFill>
                <a:latin typeface="Courier New" panose="02070309020205020404" pitchFamily="49" charset="0"/>
              </a:rPr>
            </a:br>
            <a:r>
              <a:rPr lang="it-IT" sz="2000" b="1" dirty="0">
                <a:solidFill>
                  <a:srgbClr val="000000"/>
                </a:solidFill>
                <a:latin typeface="Courier New" panose="02070309020205020404" pitchFamily="49" charset="0"/>
              </a:rPr>
              <a:t>      </a:t>
            </a:r>
            <a:r>
              <a:rPr lang="it-IT" sz="2000" dirty="0">
                <a:solidFill>
                  <a:srgbClr val="0000FF"/>
                </a:solidFill>
                <a:latin typeface="Courier New" panose="02070309020205020404" pitchFamily="49" charset="0"/>
              </a:rPr>
              <a:t>&lt;</a:t>
            </a:r>
            <a:r>
              <a:rPr lang="it-IT" sz="2000" dirty="0" err="1">
                <a:solidFill>
                  <a:srgbClr val="0000FF"/>
                </a:solidFill>
                <a:latin typeface="Courier New" panose="02070309020205020404" pitchFamily="49" charset="0"/>
              </a:rPr>
              <a:t>saml:AttributeValue</a:t>
            </a:r>
            <a:r>
              <a:rPr lang="it-IT" sz="2000" dirty="0">
                <a:solidFill>
                  <a:srgbClr val="0000FF"/>
                </a:solidFill>
                <a:latin typeface="Courier New" panose="02070309020205020404" pitchFamily="49" charset="0"/>
              </a:rPr>
              <a:t>&gt;</a:t>
            </a:r>
            <a:br>
              <a:rPr lang="it-IT" sz="2000" dirty="0">
                <a:solidFill>
                  <a:srgbClr val="0000FF"/>
                </a:solidFill>
                <a:latin typeface="Courier New" panose="02070309020205020404" pitchFamily="49" charset="0"/>
              </a:rPr>
            </a:br>
            <a:r>
              <a:rPr lang="it-IT" sz="2000" dirty="0">
                <a:solidFill>
                  <a:srgbClr val="0000FF"/>
                </a:solidFill>
                <a:latin typeface="Courier New" panose="02070309020205020404" pitchFamily="49" charset="0"/>
              </a:rPr>
              <a:t>		</a:t>
            </a:r>
            <a:r>
              <a:rPr lang="it-IT" sz="2000" b="1" dirty="0">
                <a:solidFill>
                  <a:srgbClr val="000000"/>
                </a:solidFill>
                <a:latin typeface="Courier New" panose="02070309020205020404" pitchFamily="49" charset="0"/>
              </a:rPr>
              <a:t>http://refeds.org/category/research-and-scholarship</a:t>
            </a:r>
            <a:br>
              <a:rPr lang="it-IT" sz="2000" b="1" dirty="0">
                <a:solidFill>
                  <a:srgbClr val="000000"/>
                </a:solidFill>
                <a:latin typeface="Courier New" panose="02070309020205020404" pitchFamily="49" charset="0"/>
              </a:rPr>
            </a:br>
            <a:r>
              <a:rPr lang="it-IT" sz="2000" b="1" dirty="0">
                <a:solidFill>
                  <a:srgbClr val="000000"/>
                </a:solidFill>
                <a:latin typeface="Courier New" panose="02070309020205020404" pitchFamily="49" charset="0"/>
              </a:rPr>
              <a:t>	 </a:t>
            </a:r>
            <a:r>
              <a:rPr lang="it-IT" sz="2000" dirty="0">
                <a:solidFill>
                  <a:srgbClr val="0000FF"/>
                </a:solidFill>
                <a:latin typeface="Courier New" panose="02070309020205020404" pitchFamily="49" charset="0"/>
              </a:rPr>
              <a:t>&lt;/</a:t>
            </a:r>
            <a:r>
              <a:rPr lang="it-IT" sz="2000" dirty="0" err="1">
                <a:solidFill>
                  <a:srgbClr val="0000FF"/>
                </a:solidFill>
                <a:latin typeface="Courier New" panose="02070309020205020404" pitchFamily="49" charset="0"/>
              </a:rPr>
              <a:t>saml:AttributeValue</a:t>
            </a:r>
            <a:r>
              <a:rPr lang="it-IT" sz="2000" dirty="0">
                <a:solidFill>
                  <a:srgbClr val="0000FF"/>
                </a:solidFill>
                <a:latin typeface="Courier New" panose="02070309020205020404" pitchFamily="49" charset="0"/>
              </a:rPr>
              <a:t>&gt;</a:t>
            </a:r>
            <a:r>
              <a:rPr lang="it-IT" sz="2000" b="1" dirty="0">
                <a:solidFill>
                  <a:srgbClr val="000000"/>
                </a:solidFill>
                <a:latin typeface="Courier New" panose="02070309020205020404" pitchFamily="49" charset="0"/>
              </a:rPr>
              <a:t>  </a:t>
            </a:r>
            <a:br>
              <a:rPr lang="it-IT" sz="2000" b="1" dirty="0">
                <a:solidFill>
                  <a:srgbClr val="000000"/>
                </a:solidFill>
                <a:latin typeface="Courier New" panose="02070309020205020404" pitchFamily="49" charset="0"/>
              </a:rPr>
            </a:br>
            <a:r>
              <a:rPr lang="it-IT" sz="2000" b="1" dirty="0">
                <a:solidFill>
                  <a:srgbClr val="000000"/>
                </a:solidFill>
                <a:latin typeface="Courier New" panose="02070309020205020404" pitchFamily="49" charset="0"/>
              </a:rPr>
              <a:t>      </a:t>
            </a:r>
            <a:r>
              <a:rPr lang="it-IT" sz="2000" dirty="0">
                <a:solidFill>
                  <a:srgbClr val="0000FF"/>
                </a:solidFill>
                <a:latin typeface="Courier New" panose="02070309020205020404" pitchFamily="49" charset="0"/>
              </a:rPr>
              <a:t>&lt;</a:t>
            </a:r>
            <a:r>
              <a:rPr lang="it-IT" sz="2000" dirty="0" err="1">
                <a:solidFill>
                  <a:srgbClr val="0000FF"/>
                </a:solidFill>
                <a:latin typeface="Courier New" panose="02070309020205020404" pitchFamily="49" charset="0"/>
              </a:rPr>
              <a:t>saml:AttributeValue</a:t>
            </a:r>
            <a:r>
              <a:rPr lang="it-IT" sz="2000" dirty="0">
                <a:solidFill>
                  <a:srgbClr val="0000FF"/>
                </a:solidFill>
                <a:latin typeface="Courier New" panose="02070309020205020404" pitchFamily="49" charset="0"/>
              </a:rPr>
              <a:t>&gt;</a:t>
            </a:r>
            <a:br>
              <a:rPr lang="it-IT" sz="2000" dirty="0">
                <a:solidFill>
                  <a:srgbClr val="0000FF"/>
                </a:solidFill>
                <a:latin typeface="Courier New" panose="02070309020205020404" pitchFamily="49" charset="0"/>
              </a:rPr>
            </a:br>
            <a:r>
              <a:rPr lang="it-IT" sz="2000" dirty="0">
                <a:solidFill>
                  <a:srgbClr val="0000FF"/>
                </a:solidFill>
                <a:latin typeface="Courier New" panose="02070309020205020404" pitchFamily="49" charset="0"/>
              </a:rPr>
              <a:t>		</a:t>
            </a:r>
            <a:r>
              <a:rPr lang="it-IT" sz="2000" b="1" dirty="0">
                <a:solidFill>
                  <a:srgbClr val="000000"/>
                </a:solidFill>
                <a:latin typeface="Courier New" panose="02070309020205020404" pitchFamily="49" charset="0"/>
              </a:rPr>
              <a:t>http://www.geant.net/uri/dataprotection-code-of-conduct/v1</a:t>
            </a:r>
            <a:br>
              <a:rPr lang="it-IT" sz="2000" b="1" dirty="0">
                <a:solidFill>
                  <a:srgbClr val="000000"/>
                </a:solidFill>
                <a:latin typeface="Courier New" panose="02070309020205020404" pitchFamily="49" charset="0"/>
              </a:rPr>
            </a:br>
            <a:r>
              <a:rPr lang="it-IT" sz="2000" b="1" dirty="0">
                <a:solidFill>
                  <a:srgbClr val="000000"/>
                </a:solidFill>
                <a:latin typeface="Courier New" panose="02070309020205020404" pitchFamily="49" charset="0"/>
              </a:rPr>
              <a:t>	 </a:t>
            </a:r>
            <a:r>
              <a:rPr lang="it-IT" sz="2000" dirty="0">
                <a:solidFill>
                  <a:srgbClr val="0000FF"/>
                </a:solidFill>
                <a:latin typeface="Courier New" panose="02070309020205020404" pitchFamily="49" charset="0"/>
              </a:rPr>
              <a:t>&lt;/</a:t>
            </a:r>
            <a:r>
              <a:rPr lang="it-IT" sz="2000" dirty="0" err="1">
                <a:solidFill>
                  <a:srgbClr val="0000FF"/>
                </a:solidFill>
                <a:latin typeface="Courier New" panose="02070309020205020404" pitchFamily="49" charset="0"/>
              </a:rPr>
              <a:t>saml:AttributeValue</a:t>
            </a:r>
            <a:r>
              <a:rPr lang="it-IT" sz="2000" dirty="0">
                <a:solidFill>
                  <a:srgbClr val="0000FF"/>
                </a:solidFill>
                <a:latin typeface="Courier New" panose="02070309020205020404" pitchFamily="49" charset="0"/>
              </a:rPr>
              <a:t>&gt;</a:t>
            </a:r>
            <a:r>
              <a:rPr lang="it-IT" sz="2000" b="1" dirty="0">
                <a:solidFill>
                  <a:srgbClr val="000000"/>
                </a:solidFill>
                <a:latin typeface="Courier New" panose="02070309020205020404" pitchFamily="49" charset="0"/>
              </a:rPr>
              <a:t/>
            </a:r>
            <a:br>
              <a:rPr lang="it-IT" sz="2000" b="1" dirty="0">
                <a:solidFill>
                  <a:srgbClr val="000000"/>
                </a:solidFill>
                <a:latin typeface="Courier New" panose="02070309020205020404" pitchFamily="49" charset="0"/>
              </a:rPr>
            </a:br>
            <a:r>
              <a:rPr lang="it-IT" sz="2000" b="1" dirty="0">
                <a:solidFill>
                  <a:srgbClr val="000000"/>
                </a:solidFill>
                <a:latin typeface="Courier New" panose="02070309020205020404" pitchFamily="49" charset="0"/>
              </a:rPr>
              <a:t>   </a:t>
            </a:r>
            <a:r>
              <a:rPr lang="it-IT" sz="2000" dirty="0">
                <a:solidFill>
                  <a:srgbClr val="0000FF"/>
                </a:solidFill>
                <a:latin typeface="Courier New" panose="02070309020205020404" pitchFamily="49" charset="0"/>
              </a:rPr>
              <a:t>&lt;/</a:t>
            </a:r>
            <a:r>
              <a:rPr lang="it-IT" sz="2000" dirty="0" err="1">
                <a:solidFill>
                  <a:srgbClr val="0000FF"/>
                </a:solidFill>
                <a:latin typeface="Courier New" panose="02070309020205020404" pitchFamily="49" charset="0"/>
              </a:rPr>
              <a:t>saml:Attribute</a:t>
            </a:r>
            <a:r>
              <a:rPr lang="it-IT" sz="2000" dirty="0">
                <a:solidFill>
                  <a:srgbClr val="0000FF"/>
                </a:solidFill>
                <a:latin typeface="Courier New" panose="02070309020205020404" pitchFamily="49" charset="0"/>
              </a:rPr>
              <a:t>&gt;</a:t>
            </a:r>
            <a:br>
              <a:rPr lang="it-IT" sz="2000" dirty="0">
                <a:solidFill>
                  <a:srgbClr val="0000FF"/>
                </a:solidFill>
                <a:latin typeface="Courier New" panose="02070309020205020404" pitchFamily="49" charset="0"/>
              </a:rPr>
            </a:br>
            <a:r>
              <a:rPr lang="it-IT" sz="2000" dirty="0">
                <a:solidFill>
                  <a:srgbClr val="0000FF"/>
                </a:solidFill>
                <a:latin typeface="Courier New" panose="02070309020205020404" pitchFamily="49" charset="0"/>
              </a:rPr>
              <a:t>&lt;/</a:t>
            </a:r>
            <a:r>
              <a:rPr lang="it-IT" sz="2000" dirty="0" err="1">
                <a:solidFill>
                  <a:srgbClr val="0000FF"/>
                </a:solidFill>
                <a:latin typeface="Courier New" panose="02070309020205020404" pitchFamily="49" charset="0"/>
              </a:rPr>
              <a:t>mdattr:EntityAttributes</a:t>
            </a:r>
            <a:r>
              <a:rPr lang="it-IT" sz="2000" dirty="0">
                <a:solidFill>
                  <a:srgbClr val="0000FF"/>
                </a:solidFill>
                <a:latin typeface="Courier New" panose="02070309020205020404" pitchFamily="49" charset="0"/>
              </a:rPr>
              <a:t>&gt;</a:t>
            </a:r>
            <a:endParaRPr lang="it-IT" sz="2000" dirty="0"/>
          </a:p>
          <a:p>
            <a:pPr marL="0" indent="0">
              <a:buNone/>
            </a:pPr>
            <a:endParaRPr lang="it-IT" dirty="0"/>
          </a:p>
        </p:txBody>
      </p:sp>
      <p:sp>
        <p:nvSpPr>
          <p:cNvPr id="3" name="Slide Number Placeholder 2"/>
          <p:cNvSpPr>
            <a:spLocks noGrp="1"/>
          </p:cNvSpPr>
          <p:nvPr>
            <p:ph type="sldNum" sz="quarter" idx="12"/>
          </p:nvPr>
        </p:nvSpPr>
        <p:spPr/>
        <p:txBody>
          <a:bodyPr/>
          <a:lstStyle/>
          <a:p>
            <a:fld id="{6F576E6A-F32A-4612-884C-86870357C6B4}" type="slidenum">
              <a:rPr lang="en-GB" smtClean="0">
                <a:solidFill>
                  <a:prstClr val="black">
                    <a:tint val="75000"/>
                  </a:prstClr>
                </a:solidFill>
              </a:rPr>
              <a:pPr/>
              <a:t>44</a:t>
            </a:fld>
            <a:endParaRPr lang="en-GB">
              <a:solidFill>
                <a:prstClr val="black">
                  <a:tint val="75000"/>
                </a:prstClr>
              </a:solidFill>
            </a:endParaRPr>
          </a:p>
        </p:txBody>
      </p:sp>
      <p:sp>
        <p:nvSpPr>
          <p:cNvPr id="4" name="Title 3"/>
          <p:cNvSpPr>
            <a:spLocks noGrp="1"/>
          </p:cNvSpPr>
          <p:nvPr>
            <p:ph type="title"/>
          </p:nvPr>
        </p:nvSpPr>
        <p:spPr/>
        <p:txBody>
          <a:bodyPr/>
          <a:lstStyle/>
          <a:p>
            <a:r>
              <a:rPr lang="it-IT" dirty="0" smtClean="0">
                <a:solidFill>
                  <a:srgbClr val="013F5E"/>
                </a:solidFill>
              </a:rPr>
              <a:t>The</a:t>
            </a:r>
            <a:r>
              <a:rPr lang="it-IT" dirty="0" smtClean="0"/>
              <a:t> </a:t>
            </a:r>
            <a:r>
              <a:rPr lang="it-IT" dirty="0" err="1" smtClean="0"/>
              <a:t>Entity</a:t>
            </a:r>
            <a:r>
              <a:rPr lang="it-IT" dirty="0" smtClean="0"/>
              <a:t> </a:t>
            </a:r>
            <a:r>
              <a:rPr lang="it-IT" dirty="0" err="1" smtClean="0"/>
              <a:t>Category</a:t>
            </a:r>
            <a:r>
              <a:rPr lang="it-IT" dirty="0" smtClean="0"/>
              <a:t> support attribute</a:t>
            </a:r>
            <a:endParaRPr lang="it-IT" dirty="0"/>
          </a:p>
        </p:txBody>
      </p:sp>
    </p:spTree>
    <p:extLst>
      <p:ext uri="{BB962C8B-B14F-4D97-AF65-F5344CB8AC3E}">
        <p14:creationId xmlns:p14="http://schemas.microsoft.com/office/powerpoint/2010/main" val="320445557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lnSpcReduction="10000"/>
          </a:bodyPr>
          <a:lstStyle/>
          <a:p>
            <a:pPr marL="0" indent="0">
              <a:buNone/>
            </a:pPr>
            <a:r>
              <a:rPr lang="it-IT" dirty="0"/>
              <a:t>The </a:t>
            </a:r>
            <a:r>
              <a:rPr lang="it-IT" dirty="0" smtClean="0"/>
              <a:t>Research &amp; Scholarship (R&amp;S) </a:t>
            </a:r>
            <a:r>
              <a:rPr lang="it-IT" dirty="0"/>
              <a:t>EntityCategory is a category that applies only to SP and IdP </a:t>
            </a:r>
            <a:r>
              <a:rPr lang="en-US" dirty="0" smtClean="0">
                <a:solidFill>
                  <a:srgbClr val="013F5E"/>
                </a:solidFill>
              </a:rPr>
              <a:t>that </a:t>
            </a:r>
            <a:r>
              <a:rPr lang="en-US" dirty="0">
                <a:solidFill>
                  <a:srgbClr val="013F5E"/>
                </a:solidFill>
              </a:rPr>
              <a:t>are operated for the purpose of supporting research and scholarship interaction, collaboration or management</a:t>
            </a:r>
            <a:endParaRPr lang="it-IT" dirty="0">
              <a:solidFill>
                <a:srgbClr val="013F5E"/>
              </a:solidFill>
            </a:endParaRPr>
          </a:p>
          <a:p>
            <a:pPr marL="0" indent="0">
              <a:buNone/>
            </a:pPr>
            <a:endParaRPr lang="en-US" dirty="0" smtClean="0"/>
          </a:p>
          <a:p>
            <a:pPr marL="0" indent="0">
              <a:buNone/>
            </a:pPr>
            <a:r>
              <a:rPr lang="en-US" dirty="0" smtClean="0">
                <a:solidFill>
                  <a:srgbClr val="013F5E"/>
                </a:solidFill>
              </a:rPr>
              <a:t>Examples:</a:t>
            </a:r>
          </a:p>
          <a:p>
            <a:pPr marL="0" indent="0">
              <a:buNone/>
            </a:pPr>
            <a:endParaRPr lang="it-IT" dirty="0"/>
          </a:p>
          <a:p>
            <a:r>
              <a:rPr lang="it-IT" dirty="0" err="1"/>
              <a:t>Wiki</a:t>
            </a:r>
            <a:endParaRPr lang="it-IT" dirty="0"/>
          </a:p>
          <a:p>
            <a:r>
              <a:rPr lang="it-IT" dirty="0"/>
              <a:t>Blog</a:t>
            </a:r>
          </a:p>
          <a:p>
            <a:r>
              <a:rPr lang="it-IT" dirty="0"/>
              <a:t>Collaborative </a:t>
            </a:r>
            <a:r>
              <a:rPr lang="it-IT" dirty="0" smtClean="0"/>
              <a:t>tools</a:t>
            </a:r>
          </a:p>
          <a:p>
            <a:r>
              <a:rPr lang="it-IT" dirty="0" smtClean="0"/>
              <a:t>Learning management system</a:t>
            </a:r>
          </a:p>
          <a:p>
            <a:r>
              <a:rPr lang="it-IT" dirty="0" smtClean="0"/>
              <a:t>Research collaborations (LIGO, </a:t>
            </a:r>
            <a:r>
              <a:rPr lang="it-IT" dirty="0" smtClean="0">
                <a:solidFill>
                  <a:srgbClr val="013F5E"/>
                </a:solidFill>
              </a:rPr>
              <a:t>ELIXIR, CLARIN, </a:t>
            </a:r>
            <a:r>
              <a:rPr lang="it-IT" dirty="0" smtClean="0"/>
              <a:t>etc)</a:t>
            </a:r>
            <a:endParaRPr lang="it-IT" dirty="0"/>
          </a:p>
          <a:p>
            <a:pPr marL="0" indent="0">
              <a:buNone/>
            </a:pPr>
            <a:endParaRPr lang="it-IT" dirty="0"/>
          </a:p>
          <a:p>
            <a:pPr marL="0" indent="0">
              <a:buNone/>
            </a:pPr>
            <a:r>
              <a:rPr lang="it-IT" dirty="0" err="1"/>
              <a:t>Not</a:t>
            </a:r>
            <a:r>
              <a:rPr lang="it-IT" dirty="0"/>
              <a:t> </a:t>
            </a:r>
            <a:r>
              <a:rPr lang="it-IT" dirty="0" err="1"/>
              <a:t>any</a:t>
            </a:r>
            <a:r>
              <a:rPr lang="it-IT" dirty="0"/>
              <a:t> </a:t>
            </a:r>
            <a:r>
              <a:rPr lang="it-IT" dirty="0" err="1"/>
              <a:t>licensed</a:t>
            </a:r>
            <a:r>
              <a:rPr lang="it-IT" dirty="0"/>
              <a:t> </a:t>
            </a:r>
            <a:r>
              <a:rPr lang="it-IT" dirty="0" err="1"/>
              <a:t>content</a:t>
            </a:r>
            <a:r>
              <a:rPr lang="it-IT" dirty="0"/>
              <a:t> </a:t>
            </a:r>
            <a:r>
              <a:rPr lang="it-IT" dirty="0" err="1"/>
              <a:t>like</a:t>
            </a:r>
            <a:r>
              <a:rPr lang="it-IT" dirty="0"/>
              <a:t> e-</a:t>
            </a:r>
            <a:r>
              <a:rPr lang="it-IT" dirty="0" err="1"/>
              <a:t>journals</a:t>
            </a:r>
            <a:endParaRPr lang="it-IT" dirty="0"/>
          </a:p>
          <a:p>
            <a:pPr marL="0" indent="0">
              <a:buNone/>
            </a:pP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45</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err="1" smtClean="0"/>
              <a:t>Research</a:t>
            </a:r>
            <a:r>
              <a:rPr lang="it-IT" dirty="0" smtClean="0"/>
              <a:t> &amp; </a:t>
            </a:r>
            <a:r>
              <a:rPr lang="it-IT" dirty="0" err="1" smtClean="0"/>
              <a:t>Scholarship</a:t>
            </a:r>
            <a:r>
              <a:rPr lang="it-IT" dirty="0" smtClean="0"/>
              <a:t> </a:t>
            </a:r>
            <a:r>
              <a:rPr lang="it-IT" dirty="0" err="1" smtClean="0"/>
              <a:t>Entity</a:t>
            </a:r>
            <a:r>
              <a:rPr lang="it-IT" dirty="0" smtClean="0"/>
              <a:t> </a:t>
            </a:r>
            <a:r>
              <a:rPr lang="it-IT" dirty="0" err="1" smtClean="0"/>
              <a:t>Category</a:t>
            </a:r>
            <a:endParaRPr lang="it-IT" dirty="0"/>
          </a:p>
        </p:txBody>
      </p:sp>
    </p:spTree>
    <p:extLst>
      <p:ext uri="{BB962C8B-B14F-4D97-AF65-F5344CB8AC3E}">
        <p14:creationId xmlns:p14="http://schemas.microsoft.com/office/powerpoint/2010/main" val="70866113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fontScale="77500" lnSpcReduction="20000"/>
          </a:bodyPr>
          <a:lstStyle/>
          <a:p>
            <a:pPr marL="0" indent="0">
              <a:buNone/>
            </a:pPr>
            <a:r>
              <a:rPr lang="it-IT" dirty="0"/>
              <a:t>An SP </a:t>
            </a:r>
            <a:r>
              <a:rPr lang="it-IT" dirty="0" smtClean="0"/>
              <a:t>part of R&amp;S </a:t>
            </a:r>
            <a:r>
              <a:rPr lang="it-IT" dirty="0" err="1"/>
              <a:t>category</a:t>
            </a:r>
            <a:r>
              <a:rPr lang="it-IT" dirty="0"/>
              <a:t> </a:t>
            </a:r>
            <a:r>
              <a:rPr lang="it-IT" dirty="0" err="1"/>
              <a:t>has</a:t>
            </a:r>
            <a:r>
              <a:rPr lang="it-IT" dirty="0"/>
              <a:t> to</a:t>
            </a:r>
          </a:p>
          <a:p>
            <a:endParaRPr lang="it-IT" dirty="0"/>
          </a:p>
          <a:p>
            <a:r>
              <a:rPr lang="it-IT" dirty="0" err="1"/>
              <a:t>Claim</a:t>
            </a:r>
            <a:r>
              <a:rPr lang="it-IT" dirty="0"/>
              <a:t> </a:t>
            </a:r>
            <a:r>
              <a:rPr lang="it-IT" dirty="0" err="1"/>
              <a:t>that</a:t>
            </a:r>
            <a:r>
              <a:rPr lang="it-IT" dirty="0"/>
              <a:t> </a:t>
            </a:r>
            <a:r>
              <a:rPr lang="it-IT" dirty="0" err="1"/>
              <a:t>it</a:t>
            </a:r>
            <a:r>
              <a:rPr lang="it-IT" dirty="0"/>
              <a:t> </a:t>
            </a:r>
            <a:r>
              <a:rPr lang="it-IT" dirty="0" err="1"/>
              <a:t>will</a:t>
            </a:r>
            <a:r>
              <a:rPr lang="it-IT" dirty="0"/>
              <a:t> </a:t>
            </a:r>
            <a:r>
              <a:rPr lang="it-IT" dirty="0" err="1"/>
              <a:t>not</a:t>
            </a:r>
            <a:r>
              <a:rPr lang="it-IT" dirty="0"/>
              <a:t> use </a:t>
            </a:r>
            <a:r>
              <a:rPr lang="it-IT" dirty="0" err="1"/>
              <a:t>attributes</a:t>
            </a:r>
            <a:r>
              <a:rPr lang="it-IT" dirty="0"/>
              <a:t> for </a:t>
            </a:r>
            <a:r>
              <a:rPr lang="it-IT" dirty="0" err="1" smtClean="0"/>
              <a:t>purposes</a:t>
            </a:r>
            <a:r>
              <a:rPr lang="it-IT" dirty="0" smtClean="0"/>
              <a:t> </a:t>
            </a:r>
            <a:r>
              <a:rPr lang="it-IT" dirty="0" err="1"/>
              <a:t>that</a:t>
            </a:r>
            <a:r>
              <a:rPr lang="it-IT" dirty="0"/>
              <a:t> </a:t>
            </a:r>
            <a:r>
              <a:rPr lang="it-IT" dirty="0" err="1"/>
              <a:t>fall</a:t>
            </a:r>
            <a:r>
              <a:rPr lang="it-IT" dirty="0"/>
              <a:t> </a:t>
            </a:r>
            <a:r>
              <a:rPr lang="it-IT" dirty="0" err="1"/>
              <a:t>outside</a:t>
            </a:r>
            <a:r>
              <a:rPr lang="it-IT" dirty="0"/>
              <a:t> of the service </a:t>
            </a:r>
            <a:r>
              <a:rPr lang="it-IT" dirty="0" err="1"/>
              <a:t>definition</a:t>
            </a:r>
            <a:r>
              <a:rPr lang="it-IT" dirty="0"/>
              <a:t> </a:t>
            </a:r>
          </a:p>
          <a:p>
            <a:r>
              <a:rPr lang="it-IT" dirty="0" err="1"/>
              <a:t>Request</a:t>
            </a:r>
            <a:r>
              <a:rPr lang="it-IT" dirty="0"/>
              <a:t> a </a:t>
            </a:r>
            <a:r>
              <a:rPr lang="it-IT" dirty="0" err="1"/>
              <a:t>minimal</a:t>
            </a:r>
            <a:r>
              <a:rPr lang="it-IT" dirty="0"/>
              <a:t> subset of R&amp;S </a:t>
            </a:r>
            <a:r>
              <a:rPr lang="it-IT" dirty="0" err="1"/>
              <a:t>attributes</a:t>
            </a:r>
            <a:r>
              <a:rPr lang="it-IT" dirty="0"/>
              <a:t> </a:t>
            </a:r>
            <a:r>
              <a:rPr lang="it-IT" dirty="0" err="1"/>
              <a:t>that</a:t>
            </a:r>
            <a:r>
              <a:rPr lang="it-IT" dirty="0"/>
              <a:t> </a:t>
            </a:r>
            <a:r>
              <a:rPr lang="it-IT" dirty="0" err="1" smtClean="0"/>
              <a:t>represents</a:t>
            </a:r>
            <a:r>
              <a:rPr lang="it-IT" dirty="0" smtClean="0"/>
              <a:t> </a:t>
            </a:r>
            <a:r>
              <a:rPr lang="it-IT" dirty="0" err="1"/>
              <a:t>only</a:t>
            </a:r>
            <a:r>
              <a:rPr lang="it-IT" dirty="0"/>
              <a:t> </a:t>
            </a:r>
            <a:r>
              <a:rPr lang="it-IT" dirty="0" err="1"/>
              <a:t>those</a:t>
            </a:r>
            <a:r>
              <a:rPr lang="it-IT" dirty="0"/>
              <a:t> </a:t>
            </a:r>
            <a:r>
              <a:rPr lang="it-IT" dirty="0" err="1"/>
              <a:t>attributes</a:t>
            </a:r>
            <a:r>
              <a:rPr lang="it-IT" dirty="0"/>
              <a:t> </a:t>
            </a:r>
            <a:r>
              <a:rPr lang="it-IT" dirty="0" err="1"/>
              <a:t>that</a:t>
            </a:r>
            <a:r>
              <a:rPr lang="it-IT" dirty="0"/>
              <a:t> the SP </a:t>
            </a:r>
            <a:r>
              <a:rPr lang="it-IT" dirty="0" err="1"/>
              <a:t>requires</a:t>
            </a:r>
            <a:r>
              <a:rPr lang="it-IT" dirty="0"/>
              <a:t> to operate </a:t>
            </a:r>
            <a:r>
              <a:rPr lang="it-IT" dirty="0" err="1"/>
              <a:t>its</a:t>
            </a:r>
            <a:r>
              <a:rPr lang="it-IT" dirty="0"/>
              <a:t> </a:t>
            </a:r>
            <a:r>
              <a:rPr lang="it-IT" dirty="0" smtClean="0"/>
              <a:t>service</a:t>
            </a:r>
          </a:p>
          <a:p>
            <a:endParaRPr lang="it-IT" dirty="0"/>
          </a:p>
          <a:p>
            <a:pPr marL="0" indent="0" algn="ctr">
              <a:buNone/>
            </a:pPr>
            <a:r>
              <a:rPr lang="en-US" b="1" dirty="0" smtClean="0"/>
              <a:t>R&amp;S relies </a:t>
            </a:r>
            <a:r>
              <a:rPr lang="en-US" b="1" dirty="0"/>
              <a:t>on the legitimate interest </a:t>
            </a:r>
            <a:r>
              <a:rPr lang="en-US" b="1" dirty="0" smtClean="0"/>
              <a:t>approach</a:t>
            </a:r>
            <a:endParaRPr lang="fr-FR" b="1" dirty="0" smtClean="0"/>
          </a:p>
          <a:p>
            <a:pPr marL="0" indent="0">
              <a:buNone/>
            </a:pPr>
            <a:endParaRPr lang="fr-FR" dirty="0" smtClean="0"/>
          </a:p>
          <a:p>
            <a:pPr marL="0" indent="0">
              <a:buNone/>
            </a:pPr>
            <a:r>
              <a:rPr lang="fr-FR" dirty="0" err="1" smtClean="0"/>
              <a:t>Metadata</a:t>
            </a:r>
            <a:r>
              <a:rPr lang="fr-FR" dirty="0" smtClean="0"/>
              <a:t> </a:t>
            </a:r>
            <a:r>
              <a:rPr lang="fr-FR" dirty="0" err="1" smtClean="0"/>
              <a:t>example</a:t>
            </a:r>
            <a:r>
              <a:rPr lang="fr-FR" dirty="0" smtClean="0"/>
              <a:t> for an R&amp;S SP</a:t>
            </a:r>
            <a:br>
              <a:rPr lang="fr-FR" dirty="0" smtClean="0"/>
            </a:br>
            <a:endParaRPr lang="fr-FR" dirty="0" smtClean="0"/>
          </a:p>
          <a:p>
            <a:pPr marL="0" indent="0">
              <a:buNone/>
            </a:pPr>
            <a:r>
              <a:rPr lang="it-IT" sz="2400" dirty="0">
                <a:solidFill>
                  <a:srgbClr val="0000FF"/>
                </a:solidFill>
                <a:latin typeface="Courier New" panose="02070309020205020404" pitchFamily="49" charset="0"/>
              </a:rPr>
              <a:t>&lt;</a:t>
            </a:r>
            <a:r>
              <a:rPr lang="it-IT" sz="2400" dirty="0" err="1">
                <a:solidFill>
                  <a:srgbClr val="0000FF"/>
                </a:solidFill>
                <a:latin typeface="Courier New" panose="02070309020205020404" pitchFamily="49" charset="0"/>
              </a:rPr>
              <a:t>mdattr:EntityAttributes</a:t>
            </a:r>
            <a:r>
              <a:rPr lang="it-IT" sz="2400" dirty="0">
                <a:solidFill>
                  <a:srgbClr val="0000FF"/>
                </a:solidFill>
                <a:latin typeface="Courier New" panose="02070309020205020404" pitchFamily="49" charset="0"/>
              </a:rPr>
              <a:t>&gt;</a:t>
            </a:r>
            <a:r>
              <a:rPr lang="it-IT" sz="2400" b="1" dirty="0">
                <a:solidFill>
                  <a:srgbClr val="000000"/>
                </a:solidFill>
                <a:latin typeface="Courier New" panose="02070309020205020404" pitchFamily="49" charset="0"/>
              </a:rPr>
              <a:t/>
            </a:r>
            <a:br>
              <a:rPr lang="it-IT" sz="2400" b="1" dirty="0">
                <a:solidFill>
                  <a:srgbClr val="000000"/>
                </a:solidFill>
                <a:latin typeface="Courier New" panose="02070309020205020404" pitchFamily="49" charset="0"/>
              </a:rPr>
            </a:br>
            <a:r>
              <a:rPr lang="it-IT" sz="2400" b="1" dirty="0">
                <a:solidFill>
                  <a:srgbClr val="000000"/>
                </a:solidFill>
                <a:latin typeface="Courier New" panose="02070309020205020404" pitchFamily="49" charset="0"/>
              </a:rPr>
              <a:t>   </a:t>
            </a:r>
            <a:r>
              <a:rPr lang="it-IT" sz="2400" dirty="0">
                <a:solidFill>
                  <a:srgbClr val="0000FF"/>
                </a:solidFill>
                <a:latin typeface="Courier New" panose="02070309020205020404" pitchFamily="49" charset="0"/>
              </a:rPr>
              <a:t>&lt;</a:t>
            </a:r>
            <a:r>
              <a:rPr lang="it-IT" sz="2400" dirty="0" err="1">
                <a:solidFill>
                  <a:srgbClr val="0000FF"/>
                </a:solidFill>
                <a:latin typeface="Courier New" panose="02070309020205020404" pitchFamily="49" charset="0"/>
              </a:rPr>
              <a:t>saml:Attribute</a:t>
            </a:r>
            <a:r>
              <a:rPr lang="it-IT" sz="2400" dirty="0">
                <a:solidFill>
                  <a:srgbClr val="000000"/>
                </a:solidFill>
                <a:latin typeface="Courier New" panose="02070309020205020404" pitchFamily="49" charset="0"/>
              </a:rPr>
              <a:t> </a:t>
            </a:r>
            <a:r>
              <a:rPr lang="it-IT" sz="2400" dirty="0" err="1">
                <a:solidFill>
                  <a:srgbClr val="FF0000"/>
                </a:solidFill>
                <a:latin typeface="Courier New" panose="02070309020205020404" pitchFamily="49" charset="0"/>
              </a:rPr>
              <a:t>Name</a:t>
            </a:r>
            <a:r>
              <a:rPr lang="it-IT" sz="2400" dirty="0">
                <a:solidFill>
                  <a:srgbClr val="000000"/>
                </a:solidFill>
                <a:latin typeface="Courier New" panose="02070309020205020404" pitchFamily="49" charset="0"/>
              </a:rPr>
              <a:t>=</a:t>
            </a:r>
            <a:r>
              <a:rPr lang="it-IT" sz="2400" b="1" dirty="0">
                <a:solidFill>
                  <a:srgbClr val="8000FF"/>
                </a:solidFill>
                <a:latin typeface="Courier New" panose="02070309020205020404" pitchFamily="49" charset="0"/>
              </a:rPr>
              <a:t>"http://macedir.org/</a:t>
            </a:r>
            <a:r>
              <a:rPr lang="it-IT" sz="2400" b="1" dirty="0" err="1">
                <a:solidFill>
                  <a:srgbClr val="8000FF"/>
                </a:solidFill>
                <a:latin typeface="Courier New" panose="02070309020205020404" pitchFamily="49" charset="0"/>
              </a:rPr>
              <a:t>entity-category</a:t>
            </a:r>
            <a:r>
              <a:rPr lang="it-IT" sz="2400" b="1" dirty="0">
                <a:solidFill>
                  <a:srgbClr val="8000FF"/>
                </a:solidFill>
                <a:latin typeface="Courier New" panose="02070309020205020404" pitchFamily="49" charset="0"/>
              </a:rPr>
              <a:t>"</a:t>
            </a:r>
            <a:r>
              <a:rPr lang="it-IT" sz="2400" dirty="0">
                <a:solidFill>
                  <a:srgbClr val="000000"/>
                </a:solidFill>
                <a:latin typeface="Courier New" panose="02070309020205020404" pitchFamily="49" charset="0"/>
              </a:rPr>
              <a:t> 					  </a:t>
            </a:r>
            <a:r>
              <a:rPr lang="it-IT" sz="2400" dirty="0" err="1">
                <a:solidFill>
                  <a:srgbClr val="FF0000"/>
                </a:solidFill>
                <a:latin typeface="Courier New" panose="02070309020205020404" pitchFamily="49" charset="0"/>
              </a:rPr>
              <a:t>NameFormat</a:t>
            </a:r>
            <a:r>
              <a:rPr lang="it-IT" sz="2400" dirty="0">
                <a:solidFill>
                  <a:srgbClr val="000000"/>
                </a:solidFill>
                <a:latin typeface="Courier New" panose="02070309020205020404" pitchFamily="49" charset="0"/>
              </a:rPr>
              <a:t>=</a:t>
            </a:r>
            <a:r>
              <a:rPr lang="it-IT" sz="2400" b="1" dirty="0">
                <a:solidFill>
                  <a:srgbClr val="8000FF"/>
                </a:solidFill>
                <a:latin typeface="Courier New" panose="02070309020205020404" pitchFamily="49" charset="0"/>
              </a:rPr>
              <a:t>"urn:oasis:names:tc:SAML:2.0:attrname-format:uri"</a:t>
            </a:r>
            <a:r>
              <a:rPr lang="it-IT" sz="2400" dirty="0">
                <a:solidFill>
                  <a:srgbClr val="0000FF"/>
                </a:solidFill>
                <a:latin typeface="Courier New" panose="02070309020205020404" pitchFamily="49" charset="0"/>
              </a:rPr>
              <a:t>&gt;</a:t>
            </a:r>
            <a:r>
              <a:rPr lang="it-IT" sz="2400" b="1" dirty="0">
                <a:solidFill>
                  <a:srgbClr val="000000"/>
                </a:solidFill>
                <a:latin typeface="Courier New" panose="02070309020205020404" pitchFamily="49" charset="0"/>
              </a:rPr>
              <a:t/>
            </a:r>
            <a:br>
              <a:rPr lang="it-IT" sz="2400" b="1" dirty="0">
                <a:solidFill>
                  <a:srgbClr val="000000"/>
                </a:solidFill>
                <a:latin typeface="Courier New" panose="02070309020205020404" pitchFamily="49" charset="0"/>
              </a:rPr>
            </a:br>
            <a:r>
              <a:rPr lang="it-IT" sz="2400" b="1" dirty="0">
                <a:solidFill>
                  <a:srgbClr val="000000"/>
                </a:solidFill>
                <a:latin typeface="Courier New" panose="02070309020205020404" pitchFamily="49" charset="0"/>
              </a:rPr>
              <a:t>      </a:t>
            </a:r>
            <a:r>
              <a:rPr lang="it-IT" sz="2400" dirty="0">
                <a:solidFill>
                  <a:srgbClr val="0000FF"/>
                </a:solidFill>
                <a:latin typeface="Courier New" panose="02070309020205020404" pitchFamily="49" charset="0"/>
              </a:rPr>
              <a:t>&lt;</a:t>
            </a:r>
            <a:r>
              <a:rPr lang="it-IT" sz="2400" dirty="0" err="1">
                <a:solidFill>
                  <a:srgbClr val="0000FF"/>
                </a:solidFill>
                <a:latin typeface="Courier New" panose="02070309020205020404" pitchFamily="49" charset="0"/>
              </a:rPr>
              <a:t>saml:AttributeValue</a:t>
            </a:r>
            <a:r>
              <a:rPr lang="it-IT" sz="2400" dirty="0">
                <a:solidFill>
                  <a:srgbClr val="0000FF"/>
                </a:solidFill>
                <a:latin typeface="Courier New" panose="02070309020205020404" pitchFamily="49" charset="0"/>
              </a:rPr>
              <a:t>&gt;</a:t>
            </a:r>
            <a:br>
              <a:rPr lang="it-IT" sz="2400" dirty="0">
                <a:solidFill>
                  <a:srgbClr val="0000FF"/>
                </a:solidFill>
                <a:latin typeface="Courier New" panose="02070309020205020404" pitchFamily="49" charset="0"/>
              </a:rPr>
            </a:br>
            <a:r>
              <a:rPr lang="it-IT" sz="2400" dirty="0">
                <a:solidFill>
                  <a:srgbClr val="0000FF"/>
                </a:solidFill>
                <a:latin typeface="Courier New" panose="02070309020205020404" pitchFamily="49" charset="0"/>
              </a:rPr>
              <a:t>		</a:t>
            </a:r>
            <a:r>
              <a:rPr lang="it-IT" sz="2400" b="1" dirty="0">
                <a:solidFill>
                  <a:srgbClr val="000000"/>
                </a:solidFill>
                <a:latin typeface="Courier New" panose="02070309020205020404" pitchFamily="49" charset="0"/>
              </a:rPr>
              <a:t>http://refeds.org/category/research-and-scholarship</a:t>
            </a:r>
            <a:br>
              <a:rPr lang="it-IT" sz="2400" b="1" dirty="0">
                <a:solidFill>
                  <a:srgbClr val="000000"/>
                </a:solidFill>
                <a:latin typeface="Courier New" panose="02070309020205020404" pitchFamily="49" charset="0"/>
              </a:rPr>
            </a:br>
            <a:r>
              <a:rPr lang="it-IT" sz="2400" b="1" dirty="0">
                <a:solidFill>
                  <a:srgbClr val="000000"/>
                </a:solidFill>
                <a:latin typeface="Courier New" panose="02070309020205020404" pitchFamily="49" charset="0"/>
              </a:rPr>
              <a:t>	 </a:t>
            </a:r>
            <a:r>
              <a:rPr lang="it-IT" sz="2400" dirty="0">
                <a:solidFill>
                  <a:srgbClr val="0000FF"/>
                </a:solidFill>
                <a:latin typeface="Courier New" panose="02070309020205020404" pitchFamily="49" charset="0"/>
              </a:rPr>
              <a:t>&lt;/</a:t>
            </a:r>
            <a:r>
              <a:rPr lang="it-IT" sz="2400" dirty="0" err="1">
                <a:solidFill>
                  <a:srgbClr val="0000FF"/>
                </a:solidFill>
                <a:latin typeface="Courier New" panose="02070309020205020404" pitchFamily="49" charset="0"/>
              </a:rPr>
              <a:t>saml:AttributeValue</a:t>
            </a:r>
            <a:r>
              <a:rPr lang="it-IT" sz="2400" dirty="0" smtClean="0">
                <a:solidFill>
                  <a:srgbClr val="0000FF"/>
                </a:solidFill>
                <a:latin typeface="Courier New" panose="02070309020205020404" pitchFamily="49" charset="0"/>
              </a:rPr>
              <a:t>&gt;</a:t>
            </a:r>
            <a:r>
              <a:rPr lang="it-IT" sz="2400" b="1" dirty="0">
                <a:solidFill>
                  <a:srgbClr val="000000"/>
                </a:solidFill>
                <a:latin typeface="Courier New" panose="02070309020205020404" pitchFamily="49" charset="0"/>
              </a:rPr>
              <a:t/>
            </a:r>
            <a:br>
              <a:rPr lang="it-IT" sz="2400" b="1" dirty="0">
                <a:solidFill>
                  <a:srgbClr val="000000"/>
                </a:solidFill>
                <a:latin typeface="Courier New" panose="02070309020205020404" pitchFamily="49" charset="0"/>
              </a:rPr>
            </a:br>
            <a:r>
              <a:rPr lang="it-IT" sz="2400" b="1" dirty="0">
                <a:solidFill>
                  <a:srgbClr val="000000"/>
                </a:solidFill>
                <a:latin typeface="Courier New" panose="02070309020205020404" pitchFamily="49" charset="0"/>
              </a:rPr>
              <a:t>   </a:t>
            </a:r>
            <a:r>
              <a:rPr lang="it-IT" sz="2400" dirty="0">
                <a:solidFill>
                  <a:srgbClr val="0000FF"/>
                </a:solidFill>
                <a:latin typeface="Courier New" panose="02070309020205020404" pitchFamily="49" charset="0"/>
              </a:rPr>
              <a:t>&lt;/</a:t>
            </a:r>
            <a:r>
              <a:rPr lang="it-IT" sz="2400" dirty="0" err="1">
                <a:solidFill>
                  <a:srgbClr val="0000FF"/>
                </a:solidFill>
                <a:latin typeface="Courier New" panose="02070309020205020404" pitchFamily="49" charset="0"/>
              </a:rPr>
              <a:t>saml:Attribute</a:t>
            </a:r>
            <a:r>
              <a:rPr lang="it-IT" sz="2400" dirty="0">
                <a:solidFill>
                  <a:srgbClr val="0000FF"/>
                </a:solidFill>
                <a:latin typeface="Courier New" panose="02070309020205020404" pitchFamily="49" charset="0"/>
              </a:rPr>
              <a:t>&gt;</a:t>
            </a:r>
            <a:br>
              <a:rPr lang="it-IT" sz="2400" dirty="0">
                <a:solidFill>
                  <a:srgbClr val="0000FF"/>
                </a:solidFill>
                <a:latin typeface="Courier New" panose="02070309020205020404" pitchFamily="49" charset="0"/>
              </a:rPr>
            </a:br>
            <a:r>
              <a:rPr lang="it-IT" sz="2400" dirty="0">
                <a:solidFill>
                  <a:srgbClr val="0000FF"/>
                </a:solidFill>
                <a:latin typeface="Courier New" panose="02070309020205020404" pitchFamily="49" charset="0"/>
              </a:rPr>
              <a:t>&lt;/</a:t>
            </a:r>
            <a:r>
              <a:rPr lang="it-IT" sz="2400" dirty="0" err="1">
                <a:solidFill>
                  <a:srgbClr val="0000FF"/>
                </a:solidFill>
                <a:latin typeface="Courier New" panose="02070309020205020404" pitchFamily="49" charset="0"/>
              </a:rPr>
              <a:t>mdattr:EntityAttributes</a:t>
            </a:r>
            <a:r>
              <a:rPr lang="it-IT" sz="2400" dirty="0">
                <a:solidFill>
                  <a:srgbClr val="0000FF"/>
                </a:solidFill>
                <a:latin typeface="Courier New" panose="02070309020205020404" pitchFamily="49" charset="0"/>
              </a:rPr>
              <a:t>&gt;</a:t>
            </a:r>
            <a:endParaRPr lang="it-IT" sz="2400" dirty="0"/>
          </a:p>
          <a:p>
            <a:pPr marL="0" indent="0">
              <a:buNone/>
            </a:pPr>
            <a:endParaRPr lang="fr-FR" dirty="0" smtClean="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46</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err="1" smtClean="0"/>
              <a:t>Research</a:t>
            </a:r>
            <a:r>
              <a:rPr lang="it-IT" dirty="0" smtClean="0"/>
              <a:t> &amp; </a:t>
            </a:r>
            <a:r>
              <a:rPr lang="it-IT" dirty="0" err="1" smtClean="0"/>
              <a:t>Scholarship</a:t>
            </a:r>
            <a:r>
              <a:rPr lang="it-IT" dirty="0" smtClean="0"/>
              <a:t> attribute </a:t>
            </a:r>
            <a:endParaRPr lang="it-IT" dirty="0"/>
          </a:p>
        </p:txBody>
      </p:sp>
    </p:spTree>
    <p:extLst>
      <p:ext uri="{BB962C8B-B14F-4D97-AF65-F5344CB8AC3E}">
        <p14:creationId xmlns:p14="http://schemas.microsoft.com/office/powerpoint/2010/main" val="32648614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marL="0" indent="0">
              <a:buNone/>
            </a:pPr>
            <a:r>
              <a:rPr lang="it-IT" dirty="0"/>
              <a:t>An IdP that support R&amp;S entity category </a:t>
            </a:r>
            <a:r>
              <a:rPr lang="it-IT" dirty="0" smtClean="0">
                <a:solidFill>
                  <a:srgbClr val="013F5E"/>
                </a:solidFill>
              </a:rPr>
              <a:t>MUST </a:t>
            </a:r>
            <a:r>
              <a:rPr lang="it-IT" dirty="0" smtClean="0"/>
              <a:t>release the following attributes to</a:t>
            </a:r>
            <a:r>
              <a:rPr lang="it-IT" dirty="0" smtClean="0">
                <a:solidFill>
                  <a:srgbClr val="FF0000"/>
                </a:solidFill>
              </a:rPr>
              <a:t> </a:t>
            </a:r>
            <a:r>
              <a:rPr lang="it-IT" dirty="0" smtClean="0"/>
              <a:t>the SP</a:t>
            </a:r>
            <a:r>
              <a:rPr lang="it-IT" dirty="0" smtClean="0">
                <a:solidFill>
                  <a:srgbClr val="013F5E"/>
                </a:solidFill>
              </a:rPr>
              <a:t>s</a:t>
            </a:r>
            <a:r>
              <a:rPr lang="it-IT" dirty="0" smtClean="0"/>
              <a:t> </a:t>
            </a:r>
            <a:r>
              <a:rPr lang="it-IT" dirty="0"/>
              <a:t>in this </a:t>
            </a:r>
            <a:r>
              <a:rPr lang="it-IT" dirty="0" smtClean="0"/>
              <a:t>category</a:t>
            </a:r>
          </a:p>
          <a:p>
            <a:endParaRPr lang="it-IT" dirty="0" smtClean="0"/>
          </a:p>
          <a:p>
            <a:pPr lvl="1"/>
            <a:r>
              <a:rPr lang="it-IT" dirty="0" smtClean="0">
                <a:solidFill>
                  <a:srgbClr val="F57B20"/>
                </a:solidFill>
              </a:rPr>
              <a:t>eduPersonPrincipalName</a:t>
            </a:r>
          </a:p>
          <a:p>
            <a:pPr lvl="1"/>
            <a:r>
              <a:rPr lang="it-IT" dirty="0" smtClean="0">
                <a:solidFill>
                  <a:srgbClr val="F57B20"/>
                </a:solidFill>
              </a:rPr>
              <a:t>eduPersonTargetedID </a:t>
            </a:r>
            <a:endParaRPr lang="it-IT" dirty="0">
              <a:solidFill>
                <a:srgbClr val="F57B20"/>
              </a:solidFill>
            </a:endParaRPr>
          </a:p>
          <a:p>
            <a:pPr lvl="1"/>
            <a:r>
              <a:rPr lang="it-IT" dirty="0" smtClean="0">
                <a:solidFill>
                  <a:srgbClr val="F57B20"/>
                </a:solidFill>
              </a:rPr>
              <a:t>displayName</a:t>
            </a:r>
          </a:p>
          <a:p>
            <a:pPr lvl="1"/>
            <a:r>
              <a:rPr lang="it-IT" dirty="0" smtClean="0">
                <a:solidFill>
                  <a:srgbClr val="F57B20"/>
                </a:solidFill>
              </a:rPr>
              <a:t>givenName</a:t>
            </a:r>
          </a:p>
          <a:p>
            <a:pPr lvl="1"/>
            <a:r>
              <a:rPr lang="it-IT" dirty="0" smtClean="0">
                <a:solidFill>
                  <a:srgbClr val="F57B20"/>
                </a:solidFill>
              </a:rPr>
              <a:t>sn</a:t>
            </a:r>
          </a:p>
          <a:p>
            <a:pPr lvl="1"/>
            <a:r>
              <a:rPr lang="it-IT" dirty="0">
                <a:solidFill>
                  <a:srgbClr val="F57B20"/>
                </a:solidFill>
              </a:rPr>
              <a:t>m</a:t>
            </a:r>
            <a:r>
              <a:rPr lang="it-IT" dirty="0" smtClean="0">
                <a:solidFill>
                  <a:srgbClr val="F57B20"/>
                </a:solidFill>
              </a:rPr>
              <a:t>ail</a:t>
            </a:r>
          </a:p>
          <a:p>
            <a:pPr marL="0" indent="0">
              <a:buNone/>
            </a:pPr>
            <a:r>
              <a:rPr lang="it-IT" dirty="0" smtClean="0"/>
              <a:t/>
            </a:r>
            <a:br>
              <a:rPr lang="it-IT" dirty="0" smtClean="0"/>
            </a:br>
            <a:r>
              <a:rPr lang="it-IT" dirty="0" err="1" smtClean="0"/>
              <a:t>Populate</a:t>
            </a:r>
            <a:r>
              <a:rPr lang="it-IT" dirty="0" smtClean="0"/>
              <a:t> </a:t>
            </a:r>
            <a:r>
              <a:rPr lang="it-IT" dirty="0"/>
              <a:t>the user directory </a:t>
            </a:r>
            <a:r>
              <a:rPr lang="it-IT" dirty="0" smtClean="0"/>
              <a:t>with the attributes </a:t>
            </a:r>
            <a:r>
              <a:rPr lang="it-IT" dirty="0"/>
              <a:t>to </a:t>
            </a:r>
            <a:r>
              <a:rPr lang="it-IT" dirty="0" smtClean="0"/>
              <a:t>release</a:t>
            </a:r>
          </a:p>
          <a:p>
            <a:pPr marL="0" indent="0">
              <a:buNone/>
            </a:pPr>
            <a:r>
              <a:rPr lang="it-IT" dirty="0"/>
              <a:t>An IdP that support R&amp;S entity category is STRONGLY ENCOURAGED </a:t>
            </a:r>
            <a:r>
              <a:rPr lang="it-IT" dirty="0" smtClean="0"/>
              <a:t>to release:</a:t>
            </a:r>
          </a:p>
          <a:p>
            <a:pPr lvl="1"/>
            <a:r>
              <a:rPr lang="it-IT" dirty="0" err="1" smtClean="0">
                <a:solidFill>
                  <a:srgbClr val="F57B20"/>
                </a:solidFill>
              </a:rPr>
              <a:t>eduPersonScopedAffiliation</a:t>
            </a:r>
            <a:endParaRPr lang="it-IT" dirty="0" smtClean="0">
              <a:solidFill>
                <a:srgbClr val="F57B20"/>
              </a:solidFill>
            </a:endParaRPr>
          </a:p>
          <a:p>
            <a:endParaRPr lang="it-IT" dirty="0"/>
          </a:p>
          <a:p>
            <a:pPr marL="0" indent="0">
              <a:buNone/>
            </a:pP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47</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t>Research &amp; </a:t>
            </a:r>
            <a:r>
              <a:rPr lang="it-IT" dirty="0" err="1" smtClean="0"/>
              <a:t>Scholarship</a:t>
            </a:r>
            <a:r>
              <a:rPr lang="it-IT" dirty="0" smtClean="0"/>
              <a:t> (V2) IdP support attribute</a:t>
            </a:r>
            <a:endParaRPr lang="it-IT" dirty="0"/>
          </a:p>
        </p:txBody>
      </p:sp>
    </p:spTree>
    <p:extLst>
      <p:ext uri="{BB962C8B-B14F-4D97-AF65-F5344CB8AC3E}">
        <p14:creationId xmlns:p14="http://schemas.microsoft.com/office/powerpoint/2010/main" val="299591922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indent="0">
              <a:buNone/>
            </a:pPr>
            <a:r>
              <a:rPr lang="fr-FR" dirty="0" err="1" smtClean="0"/>
              <a:t>After</a:t>
            </a:r>
            <a:r>
              <a:rPr lang="fr-FR" dirty="0" smtClean="0"/>
              <a:t> the </a:t>
            </a:r>
            <a:r>
              <a:rPr lang="fr-FR" dirty="0" err="1" smtClean="0"/>
              <a:t>IdP</a:t>
            </a:r>
            <a:r>
              <a:rPr lang="fr-FR" dirty="0" smtClean="0"/>
              <a:t> </a:t>
            </a:r>
            <a:r>
              <a:rPr lang="fr-FR" dirty="0" err="1" smtClean="0"/>
              <a:t>configured</a:t>
            </a:r>
            <a:r>
              <a:rPr lang="fr-FR" dirty="0" smtClean="0"/>
              <a:t> </a:t>
            </a:r>
            <a:r>
              <a:rPr lang="fr-FR" dirty="0" err="1" smtClean="0"/>
              <a:t>its</a:t>
            </a:r>
            <a:r>
              <a:rPr lang="fr-FR" dirty="0" smtClean="0"/>
              <a:t> </a:t>
            </a:r>
            <a:r>
              <a:rPr lang="fr-FR" dirty="0" err="1" smtClean="0"/>
              <a:t>attribute-filter</a:t>
            </a:r>
            <a:r>
              <a:rPr lang="fr-FR" dirty="0" smtClean="0"/>
              <a:t> file for R&amp;S </a:t>
            </a:r>
            <a:r>
              <a:rPr lang="fr-FR" dirty="0" err="1" smtClean="0"/>
              <a:t>it</a:t>
            </a:r>
            <a:r>
              <a:rPr lang="fr-FR" dirty="0" smtClean="0"/>
              <a:t> has to </a:t>
            </a:r>
            <a:r>
              <a:rPr lang="it-IT" dirty="0" smtClean="0">
                <a:solidFill>
                  <a:srgbClr val="013F5E"/>
                </a:solidFill>
              </a:rPr>
              <a:t>explicitly</a:t>
            </a:r>
            <a:r>
              <a:rPr lang="it-IT" dirty="0" smtClean="0">
                <a:solidFill>
                  <a:srgbClr val="FF0000"/>
                </a:solidFill>
              </a:rPr>
              <a:t> </a:t>
            </a:r>
            <a:r>
              <a:rPr lang="fr-FR" dirty="0" smtClean="0"/>
              <a:t>claim </a:t>
            </a:r>
            <a:r>
              <a:rPr lang="fr-FR" dirty="0" err="1" smtClean="0"/>
              <a:t>its</a:t>
            </a:r>
            <a:r>
              <a:rPr lang="fr-FR" dirty="0" smtClean="0"/>
              <a:t> support to the </a:t>
            </a:r>
            <a:r>
              <a:rPr lang="fr-FR" dirty="0" err="1" smtClean="0"/>
              <a:t>category</a:t>
            </a:r>
            <a:r>
              <a:rPr lang="fr-FR" dirty="0" smtClean="0"/>
              <a:t>, by </a:t>
            </a:r>
            <a:r>
              <a:rPr lang="fr-FR" dirty="0" err="1" smtClean="0"/>
              <a:t>inserting</a:t>
            </a:r>
            <a:r>
              <a:rPr lang="fr-FR" dirty="0" smtClean="0"/>
              <a:t> </a:t>
            </a:r>
            <a:r>
              <a:rPr lang="fr-FR" dirty="0" err="1" smtClean="0"/>
              <a:t>this</a:t>
            </a:r>
            <a:r>
              <a:rPr lang="fr-FR" dirty="0" smtClean="0"/>
              <a:t> fragment in </a:t>
            </a:r>
            <a:r>
              <a:rPr lang="fr-FR" dirty="0" err="1" smtClean="0"/>
              <a:t>its</a:t>
            </a:r>
            <a:r>
              <a:rPr lang="fr-FR" dirty="0" smtClean="0"/>
              <a:t> </a:t>
            </a:r>
            <a:r>
              <a:rPr lang="fr-FR" dirty="0" err="1" smtClean="0"/>
              <a:t>metadata</a:t>
            </a:r>
            <a:r>
              <a:rPr lang="fr-FR" dirty="0" smtClean="0"/>
              <a:t>:</a:t>
            </a:r>
          </a:p>
          <a:p>
            <a:pPr marL="0" indent="0">
              <a:buNone/>
            </a:pPr>
            <a:endParaRPr lang="fr-FR" dirty="0" smtClean="0"/>
          </a:p>
          <a:p>
            <a:pPr marL="0" indent="0">
              <a:buNone/>
            </a:pPr>
            <a:endParaRPr lang="fr-FR" dirty="0"/>
          </a:p>
          <a:p>
            <a:pPr marL="0" indent="0">
              <a:buNone/>
            </a:pP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mdattr:EntityAttributes</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Name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"http://macedir.org/</a:t>
            </a:r>
            <a:r>
              <a:rPr lang="it-IT" sz="1800" b="1" dirty="0" err="1">
                <a:solidFill>
                  <a:srgbClr val="8000FF"/>
                </a:solidFill>
                <a:latin typeface="Courier New" panose="02070309020205020404" pitchFamily="49" charset="0"/>
              </a:rPr>
              <a:t>entity-category-support</a:t>
            </a:r>
            <a:r>
              <a:rPr lang="it-IT" sz="1800" b="1" dirty="0">
                <a:solidFill>
                  <a:srgbClr val="8000FF"/>
                </a:solidFill>
                <a:latin typeface="Courier New" panose="02070309020205020404" pitchFamily="49" charset="0"/>
              </a:rPr>
              <a:t>"</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NameFormat</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"urn:oasis:names:tc:SAML:2.0:attrname-format:uri"</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saml:AttributeValue</a:t>
            </a:r>
            <a:r>
              <a:rPr lang="it-IT" sz="1800" dirty="0">
                <a:solidFill>
                  <a:srgbClr val="0000FF"/>
                </a:solidFill>
                <a:latin typeface="Courier New" panose="02070309020205020404" pitchFamily="49" charset="0"/>
              </a:rPr>
              <a:t>&gt;</a:t>
            </a:r>
            <a:br>
              <a:rPr lang="it-IT" sz="1800" dirty="0">
                <a:solidFill>
                  <a:srgbClr val="0000FF"/>
                </a:solidFill>
                <a:latin typeface="Courier New" panose="02070309020205020404" pitchFamily="49" charset="0"/>
              </a:rPr>
            </a:br>
            <a:r>
              <a:rPr lang="it-IT" sz="1800" dirty="0">
                <a:solidFill>
                  <a:srgbClr val="0000FF"/>
                </a:solidFill>
                <a:latin typeface="Courier New" panose="02070309020205020404" pitchFamily="49" charset="0"/>
              </a:rPr>
              <a:t>		</a:t>
            </a:r>
            <a:r>
              <a:rPr lang="it-IT" sz="1800" b="1" dirty="0">
                <a:solidFill>
                  <a:srgbClr val="000000"/>
                </a:solidFill>
                <a:latin typeface="Courier New" panose="02070309020205020404" pitchFamily="49" charset="0"/>
              </a:rPr>
              <a:t>http://refeds.org/category/research-and-scholarship</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saml:AttributeValue</a:t>
            </a:r>
            <a:r>
              <a:rPr lang="it-IT" sz="1800" dirty="0" smtClean="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a:t>
            </a:r>
            <a:r>
              <a:rPr lang="it-IT" sz="1800" dirty="0">
                <a:solidFill>
                  <a:srgbClr val="0000FF"/>
                </a:solidFill>
                <a:latin typeface="Courier New" panose="02070309020205020404" pitchFamily="49" charset="0"/>
              </a:rPr>
              <a:t>&gt;</a:t>
            </a:r>
            <a:br>
              <a:rPr lang="it-IT" sz="1800" dirty="0">
                <a:solidFill>
                  <a:srgbClr val="0000FF"/>
                </a:solidFill>
                <a:latin typeface="Courier New" panose="02070309020205020404" pitchFamily="49" charset="0"/>
              </a:rPr>
            </a:br>
            <a:r>
              <a:rPr lang="it-IT" sz="1800" dirty="0">
                <a:solidFill>
                  <a:srgbClr val="0000FF"/>
                </a:solidFill>
                <a:latin typeface="Courier New" panose="02070309020205020404" pitchFamily="49" charset="0"/>
              </a:rPr>
              <a:t>&lt;/</a:t>
            </a:r>
            <a:r>
              <a:rPr lang="it-IT" sz="1800" dirty="0" err="1" smtClean="0">
                <a:solidFill>
                  <a:srgbClr val="0000FF"/>
                </a:solidFill>
                <a:latin typeface="Courier New" panose="02070309020205020404" pitchFamily="49" charset="0"/>
              </a:rPr>
              <a:t>mdattr:EntityAttributes</a:t>
            </a:r>
            <a:r>
              <a:rPr lang="it-IT" sz="1800" dirty="0">
                <a:solidFill>
                  <a:srgbClr val="0000FF"/>
                </a:solidFill>
                <a:latin typeface="Courier New" panose="02070309020205020404" pitchFamily="49" charset="0"/>
              </a:rPr>
              <a:t>&gt;</a:t>
            </a:r>
            <a:endParaRPr lang="it-IT" sz="1800"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48</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err="1"/>
              <a:t>Research</a:t>
            </a:r>
            <a:r>
              <a:rPr lang="it-IT" dirty="0"/>
              <a:t> &amp; </a:t>
            </a:r>
            <a:r>
              <a:rPr lang="it-IT" dirty="0" err="1"/>
              <a:t>Scholarship</a:t>
            </a:r>
            <a:r>
              <a:rPr lang="it-IT" dirty="0"/>
              <a:t> </a:t>
            </a:r>
            <a:r>
              <a:rPr lang="it-IT" dirty="0" err="1" smtClean="0"/>
              <a:t>IdP</a:t>
            </a:r>
            <a:r>
              <a:rPr lang="it-IT" dirty="0" smtClean="0"/>
              <a:t> </a:t>
            </a:r>
            <a:r>
              <a:rPr lang="it-IT" dirty="0" err="1" smtClean="0"/>
              <a:t>metadata</a:t>
            </a:r>
            <a:endParaRPr lang="it-IT" dirty="0"/>
          </a:p>
        </p:txBody>
      </p:sp>
    </p:spTree>
    <p:extLst>
      <p:ext uri="{BB962C8B-B14F-4D97-AF65-F5344CB8AC3E}">
        <p14:creationId xmlns:p14="http://schemas.microsoft.com/office/powerpoint/2010/main" val="323855606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indent="0">
              <a:buNone/>
            </a:pPr>
            <a:r>
              <a:rPr lang="en-US" dirty="0" smtClean="0"/>
              <a:t>Example of attribute-filter.xml file for a </a:t>
            </a:r>
            <a:r>
              <a:rPr lang="en-US" dirty="0" err="1" smtClean="0"/>
              <a:t>IdP</a:t>
            </a:r>
            <a:r>
              <a:rPr lang="en-US" dirty="0" smtClean="0"/>
              <a:t> supporting R&amp;S</a:t>
            </a:r>
          </a:p>
          <a:p>
            <a:pPr marL="0" indent="0">
              <a:buNone/>
            </a:pPr>
            <a:endParaRPr lang="en-US" dirty="0" smtClean="0"/>
          </a:p>
          <a:p>
            <a:pPr marL="0" indent="0">
              <a:buNone/>
            </a:pP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AttributeFilterPolicy</a:t>
            </a:r>
            <a:r>
              <a:rPr lang="it-IT" sz="1800" dirty="0">
                <a:solidFill>
                  <a:srgbClr val="000000"/>
                </a:solidFill>
                <a:latin typeface="Courier New" panose="02070309020205020404" pitchFamily="49" charset="0"/>
              </a:rPr>
              <a:t> </a:t>
            </a:r>
            <a:r>
              <a:rPr lang="it-IT" sz="1800" dirty="0">
                <a:solidFill>
                  <a:srgbClr val="FF0000"/>
                </a:solidFill>
                <a:latin typeface="Courier New" panose="02070309020205020404" pitchFamily="49" charset="0"/>
              </a:rPr>
              <a:t>id</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a:solidFill>
                  <a:srgbClr val="8000FF"/>
                </a:solidFill>
                <a:latin typeface="Courier New" panose="02070309020205020404" pitchFamily="49" charset="0"/>
              </a:rPr>
              <a:t>releaseDynamicSubsetRandSAttributeBundle</a:t>
            </a:r>
            <a:r>
              <a:rPr lang="it-IT" sz="1800" b="1" dirty="0">
                <a:solidFill>
                  <a:srgbClr val="8000FF"/>
                </a:solidFill>
                <a:latin typeface="Courier New" panose="02070309020205020404" pitchFamily="49" charset="0"/>
              </a:rPr>
              <a:t>"</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t>
            </a:r>
            <a:br>
              <a:rPr lang="it-IT" sz="1800" b="1" dirty="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PolicyRequirementRule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xsi:type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a:solidFill>
                  <a:srgbClr val="8000FF"/>
                </a:solidFill>
                <a:latin typeface="Courier New" panose="02070309020205020404" pitchFamily="49" charset="0"/>
              </a:rPr>
              <a:t>EntityAttributeExactMatch</a:t>
            </a:r>
            <a:r>
              <a:rPr lang="it-IT" sz="1800" b="1" dirty="0">
                <a:solidFill>
                  <a:srgbClr val="8000FF"/>
                </a:solidFill>
                <a:latin typeface="Courier New" panose="02070309020205020404" pitchFamily="49" charset="0"/>
              </a:rPr>
              <a:t>"</a:t>
            </a:r>
            <a:r>
              <a:rPr lang="it-IT" sz="1800" dirty="0">
                <a:solidFill>
                  <a:srgbClr val="000000"/>
                </a:solidFill>
                <a:latin typeface="Courier New" panose="02070309020205020404" pitchFamily="49" charset="0"/>
              </a:rPr>
              <a:t> </a:t>
            </a:r>
            <a:r>
              <a:rPr lang="it-IT" sz="1800" dirty="0" smtClean="0">
                <a:solidFill>
                  <a:srgbClr val="000000"/>
                </a:solidFill>
                <a:latin typeface="Courier New" panose="02070309020205020404" pitchFamily="49" charset="0"/>
              </a:rPr>
              <a:t/>
            </a:r>
            <a:br>
              <a:rPr lang="it-IT" sz="1800" dirty="0" smtClean="0">
                <a:solidFill>
                  <a:srgbClr val="000000"/>
                </a:solidFill>
                <a:latin typeface="Courier New" panose="02070309020205020404" pitchFamily="49" charset="0"/>
              </a:rPr>
            </a:br>
            <a:r>
              <a:rPr lang="it-IT" sz="1800" dirty="0" smtClean="0">
                <a:solidFill>
                  <a:srgbClr val="000000"/>
                </a:solidFill>
                <a:latin typeface="Courier New" panose="02070309020205020404" pitchFamily="49" charset="0"/>
              </a:rPr>
              <a:t>        </a:t>
            </a:r>
            <a:r>
              <a:rPr lang="it-IT" sz="1800" dirty="0" err="1" smtClean="0">
                <a:solidFill>
                  <a:srgbClr val="FF0000"/>
                </a:solidFill>
                <a:latin typeface="Courier New" panose="02070309020205020404" pitchFamily="49" charset="0"/>
              </a:rPr>
              <a:t>attributeName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"http://macedir.org/</a:t>
            </a:r>
            <a:r>
              <a:rPr lang="it-IT" sz="1800" b="1" dirty="0" err="1">
                <a:solidFill>
                  <a:srgbClr val="8000FF"/>
                </a:solidFill>
                <a:latin typeface="Courier New" panose="02070309020205020404" pitchFamily="49" charset="0"/>
              </a:rPr>
              <a:t>entity-category</a:t>
            </a:r>
            <a:r>
              <a:rPr lang="it-IT" sz="1800" b="1" dirty="0">
                <a:solidFill>
                  <a:srgbClr val="8000FF"/>
                </a:solidFill>
                <a:latin typeface="Courier New" panose="02070309020205020404" pitchFamily="49" charset="0"/>
              </a:rPr>
              <a:t>"</a:t>
            </a:r>
            <a:r>
              <a:rPr lang="it-IT" sz="1800" dirty="0">
                <a:solidFill>
                  <a:srgbClr val="000000"/>
                </a:solidFill>
                <a:latin typeface="Courier New" panose="02070309020205020404" pitchFamily="49" charset="0"/>
              </a:rPr>
              <a:t> </a:t>
            </a:r>
            <a:r>
              <a:rPr lang="it-IT" sz="1800" dirty="0" smtClean="0">
                <a:solidFill>
                  <a:srgbClr val="000000"/>
                </a:solidFill>
                <a:latin typeface="Courier New" panose="02070309020205020404" pitchFamily="49" charset="0"/>
              </a:rPr>
              <a:t/>
            </a:r>
            <a:br>
              <a:rPr lang="it-IT" sz="1800" dirty="0" smtClean="0">
                <a:solidFill>
                  <a:srgbClr val="000000"/>
                </a:solidFill>
                <a:latin typeface="Courier New" panose="02070309020205020404" pitchFamily="49" charset="0"/>
              </a:rPr>
            </a:br>
            <a:r>
              <a:rPr lang="it-IT" sz="1800" dirty="0" smtClean="0">
                <a:solidFill>
                  <a:srgbClr val="000000"/>
                </a:solidFill>
                <a:latin typeface="Courier New" panose="02070309020205020404" pitchFamily="49" charset="0"/>
              </a:rPr>
              <a:t>        </a:t>
            </a:r>
            <a:r>
              <a:rPr lang="it-IT" sz="1800" dirty="0" err="1" smtClean="0">
                <a:solidFill>
                  <a:srgbClr val="FF0000"/>
                </a:solidFill>
                <a:latin typeface="Courier New" panose="02070309020205020404" pitchFamily="49" charset="0"/>
              </a:rPr>
              <a:t>attributeValue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"http://refeds.org/</a:t>
            </a:r>
            <a:r>
              <a:rPr lang="it-IT" sz="1800" b="1" dirty="0" err="1">
                <a:solidFill>
                  <a:srgbClr val="8000FF"/>
                </a:solidFill>
                <a:latin typeface="Courier New" panose="02070309020205020404" pitchFamily="49" charset="0"/>
              </a:rPr>
              <a:t>category</a:t>
            </a:r>
            <a:r>
              <a:rPr lang="it-IT" sz="1800" b="1" dirty="0">
                <a:solidFill>
                  <a:srgbClr val="8000FF"/>
                </a:solidFill>
                <a:latin typeface="Courier New" panose="02070309020205020404" pitchFamily="49" charset="0"/>
              </a:rPr>
              <a:t>/</a:t>
            </a:r>
            <a:r>
              <a:rPr lang="it-IT" sz="1800" b="1" dirty="0" err="1">
                <a:solidFill>
                  <a:srgbClr val="8000FF"/>
                </a:solidFill>
                <a:latin typeface="Courier New" panose="02070309020205020404" pitchFamily="49" charset="0"/>
              </a:rPr>
              <a:t>research</a:t>
            </a:r>
            <a:r>
              <a:rPr lang="it-IT" sz="1800" b="1" dirty="0">
                <a:solidFill>
                  <a:srgbClr val="8000FF"/>
                </a:solidFill>
                <a:latin typeface="Courier New" panose="02070309020205020404" pitchFamily="49" charset="0"/>
              </a:rPr>
              <a:t>-and-</a:t>
            </a:r>
            <a:r>
              <a:rPr lang="it-IT" sz="1800" b="1" dirty="0" err="1">
                <a:solidFill>
                  <a:srgbClr val="8000FF"/>
                </a:solidFill>
                <a:latin typeface="Courier New" panose="02070309020205020404" pitchFamily="49" charset="0"/>
              </a:rPr>
              <a:t>scholarship</a:t>
            </a:r>
            <a:r>
              <a:rPr lang="it-IT" sz="1800" b="1" dirty="0">
                <a:solidFill>
                  <a:srgbClr val="8000FF"/>
                </a:solidFill>
                <a:latin typeface="Courier New" panose="02070309020205020404" pitchFamily="49" charset="0"/>
              </a:rPr>
              <a:t>"</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t>
            </a:r>
            <a:r>
              <a:rPr lang="it-IT" sz="1800" b="1" dirty="0" smtClean="0">
                <a:solidFill>
                  <a:srgbClr val="000000"/>
                </a:solidFill>
                <a:latin typeface="Courier New" panose="02070309020205020404" pitchFamily="49" charset="0"/>
              </a:rPr>
              <a:t>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attributeID</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a:solidFill>
                  <a:srgbClr val="8000FF"/>
                </a:solidFill>
                <a:latin typeface="Courier New" panose="02070309020205020404" pitchFamily="49" charset="0"/>
              </a:rPr>
              <a:t>eduPersonPrincipalName</a:t>
            </a:r>
            <a:r>
              <a:rPr lang="it-IT" sz="1800" b="1" dirty="0" smtClean="0">
                <a:solidFill>
                  <a:srgbClr val="8000FF"/>
                </a:solidFill>
                <a:latin typeface="Courier New" panose="02070309020205020404" pitchFamily="49" charset="0"/>
              </a:rPr>
              <a:t>"</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PermitValueRule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xsi:type</a:t>
            </a:r>
            <a:r>
              <a:rPr lang="it-IT" sz="1800" dirty="0" smtClean="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a:solidFill>
                  <a:srgbClr val="8000FF"/>
                </a:solidFill>
                <a:latin typeface="Courier New" panose="02070309020205020404" pitchFamily="49" charset="0"/>
              </a:rPr>
              <a:t>basic:ANY</a:t>
            </a:r>
            <a:r>
              <a:rPr lang="it-IT" sz="1800" b="1" dirty="0">
                <a:solidFill>
                  <a:srgbClr val="8000FF"/>
                </a:solidFill>
                <a:latin typeface="Courier New" panose="02070309020205020404" pitchFamily="49" charset="0"/>
              </a:rPr>
              <a:t>"</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AttributeRule</a:t>
            </a:r>
            <a:r>
              <a:rPr lang="it-IT" sz="1800" dirty="0" smtClean="0">
                <a:solidFill>
                  <a:srgbClr val="0000FF"/>
                </a:solidFill>
                <a:latin typeface="Courier New" panose="02070309020205020404" pitchFamily="49" charset="0"/>
              </a:rPr>
              <a:t>&gt;</a:t>
            </a:r>
            <a:br>
              <a:rPr lang="it-IT" sz="1800" dirty="0" smtClean="0">
                <a:solidFill>
                  <a:srgbClr val="0000FF"/>
                </a:solidFill>
                <a:latin typeface="Courier New" panose="02070309020205020404" pitchFamily="49" charset="0"/>
              </a:rPr>
            </a:br>
            <a:r>
              <a:rPr lang="it-IT" sz="1800" b="1" dirty="0" smtClean="0">
                <a:solidFill>
                  <a:srgbClr val="000000"/>
                </a:solidFill>
                <a:latin typeface="Courier New" panose="02070309020205020404" pitchFamily="49" charset="0"/>
              </a:rPr>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attributeID</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"email</a:t>
            </a:r>
            <a:r>
              <a:rPr lang="it-IT" sz="1800" b="1" dirty="0" smtClean="0">
                <a:solidFill>
                  <a:srgbClr val="8000FF"/>
                </a:solidFill>
                <a:latin typeface="Courier New" panose="02070309020205020404" pitchFamily="49" charset="0"/>
              </a:rPr>
              <a:t>"</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PermitValueRule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xsi:type</a:t>
            </a:r>
            <a:r>
              <a:rPr lang="it-IT" sz="1800" dirty="0" smtClean="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a:solidFill>
                  <a:srgbClr val="8000FF"/>
                </a:solidFill>
                <a:latin typeface="Courier New" panose="02070309020205020404" pitchFamily="49" charset="0"/>
              </a:rPr>
              <a:t>basic:ANY</a:t>
            </a:r>
            <a:r>
              <a:rPr lang="it-IT" sz="1800" b="1" dirty="0">
                <a:solidFill>
                  <a:srgbClr val="8000FF"/>
                </a:solidFill>
                <a:latin typeface="Courier New" panose="02070309020205020404" pitchFamily="49" charset="0"/>
              </a:rPr>
              <a:t>"</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t>
            </a:r>
            <a:br>
              <a:rPr lang="it-IT" sz="1800" b="1" dirty="0" smtClean="0">
                <a:solidFill>
                  <a:srgbClr val="000000"/>
                </a:solidFill>
                <a:latin typeface="Courier New" panose="02070309020205020404" pitchFamily="49" charset="0"/>
              </a:rPr>
            </a:br>
            <a:r>
              <a:rPr lang="it-IT" sz="1800" b="1" dirty="0" smtClean="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AttributeRule</a:t>
            </a:r>
            <a:r>
              <a:rPr lang="it-IT" sz="1800" dirty="0" smtClean="0">
                <a:solidFill>
                  <a:srgbClr val="0000FF"/>
                </a:solidFill>
                <a:latin typeface="Courier New" panose="02070309020205020404" pitchFamily="49" charset="0"/>
              </a:rPr>
              <a:t>&gt;</a:t>
            </a:r>
            <a:br>
              <a:rPr lang="it-IT" sz="1800" dirty="0" smtClean="0">
                <a:solidFill>
                  <a:srgbClr val="0000FF"/>
                </a:solidFill>
                <a:latin typeface="Courier New" panose="02070309020205020404" pitchFamily="49" charset="0"/>
              </a:rPr>
            </a:br>
            <a:r>
              <a:rPr lang="it-IT" sz="1800" dirty="0" smtClean="0">
                <a:solidFill>
                  <a:srgbClr val="0000FF"/>
                </a:solidFill>
                <a:latin typeface="Courier New" panose="02070309020205020404" pitchFamily="49" charset="0"/>
              </a:rPr>
              <a:t/>
            </a:r>
            <a:br>
              <a:rPr lang="it-IT" sz="1800" dirty="0" smtClean="0">
                <a:solidFill>
                  <a:srgbClr val="0000FF"/>
                </a:solidFill>
                <a:latin typeface="Courier New" panose="02070309020205020404" pitchFamily="49" charset="0"/>
              </a:rPr>
            </a:br>
            <a:r>
              <a:rPr lang="it-IT" sz="1800" b="1" dirty="0" smtClean="0">
                <a:solidFill>
                  <a:srgbClr val="000000"/>
                </a:solidFill>
                <a:latin typeface="Courier New" panose="02070309020205020404" pitchFamily="49" charset="0"/>
              </a:rPr>
              <a:t>     […] </a:t>
            </a:r>
            <a:br>
              <a:rPr lang="it-IT" sz="1800" b="1" dirty="0" smtClean="0">
                <a:solidFill>
                  <a:srgbClr val="000000"/>
                </a:solidFill>
                <a:latin typeface="Courier New" panose="02070309020205020404" pitchFamily="49" charset="0"/>
              </a:rPr>
            </a:b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AttributeFilterPolicy</a:t>
            </a:r>
            <a:r>
              <a:rPr lang="it-IT" sz="1800" dirty="0">
                <a:solidFill>
                  <a:srgbClr val="0000FF"/>
                </a:solidFill>
                <a:latin typeface="Courier New" panose="02070309020205020404" pitchFamily="49" charset="0"/>
              </a:rPr>
              <a:t>&gt;</a:t>
            </a:r>
            <a:endParaRPr lang="it-IT" sz="1800" dirty="0"/>
          </a:p>
          <a:p>
            <a:pPr marL="0" indent="0">
              <a:buNone/>
            </a:pPr>
            <a:endParaRPr lang="en-US" dirty="0" smtClean="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49</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smtClean="0"/>
              <a:t>Research &amp; Scholarship </a:t>
            </a:r>
            <a:r>
              <a:rPr lang="en-US" dirty="0" err="1" smtClean="0"/>
              <a:t>IdP</a:t>
            </a:r>
            <a:r>
              <a:rPr lang="en-US" dirty="0" smtClean="0"/>
              <a:t> filter</a:t>
            </a:r>
            <a:endParaRPr lang="it-IT" dirty="0"/>
          </a:p>
        </p:txBody>
      </p:sp>
    </p:spTree>
    <p:extLst>
      <p:ext uri="{BB962C8B-B14F-4D97-AF65-F5344CB8AC3E}">
        <p14:creationId xmlns:p14="http://schemas.microsoft.com/office/powerpoint/2010/main" val="24154532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t>5</a:t>
            </a:fld>
            <a:endParaRPr lang="en-GB"/>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846" y="84139"/>
            <a:ext cx="8435787" cy="6288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337654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marL="0" indent="0">
              <a:buNone/>
            </a:pPr>
            <a:r>
              <a:rPr lang="en-US" dirty="0" smtClean="0">
                <a:solidFill>
                  <a:srgbClr val="013F5E"/>
                </a:solidFill>
              </a:rPr>
              <a:t>GÉANT</a:t>
            </a:r>
            <a:r>
              <a:rPr lang="en-US" dirty="0" smtClean="0">
                <a:solidFill>
                  <a:srgbClr val="FF0000"/>
                </a:solidFill>
              </a:rPr>
              <a:t> </a:t>
            </a:r>
            <a:r>
              <a:rPr lang="en-US" dirty="0" smtClean="0"/>
              <a:t>Data Protection Code of Conduct (</a:t>
            </a:r>
            <a:r>
              <a:rPr lang="en-US" dirty="0" err="1" smtClean="0"/>
              <a:t>DP_CoCo</a:t>
            </a:r>
            <a:r>
              <a:rPr lang="en-US" dirty="0" smtClean="0"/>
              <a:t>)</a:t>
            </a:r>
            <a:endParaRPr lang="it-IT" dirty="0" smtClean="0"/>
          </a:p>
          <a:p>
            <a:endParaRPr lang="it-IT" dirty="0"/>
          </a:p>
          <a:p>
            <a:pPr marL="0" indent="0">
              <a:buNone/>
            </a:pPr>
            <a:endParaRPr lang="it-IT" dirty="0"/>
          </a:p>
          <a:p>
            <a:r>
              <a:rPr lang="it-IT" dirty="0" err="1" smtClean="0"/>
              <a:t>Created</a:t>
            </a:r>
            <a:r>
              <a:rPr lang="it-IT" dirty="0" smtClean="0"/>
              <a:t> </a:t>
            </a:r>
            <a:r>
              <a:rPr lang="it-IT" dirty="0"/>
              <a:t>to </a:t>
            </a:r>
            <a:r>
              <a:rPr lang="it-IT" dirty="0" err="1"/>
              <a:t>meet</a:t>
            </a:r>
            <a:r>
              <a:rPr lang="it-IT" dirty="0"/>
              <a:t> the </a:t>
            </a:r>
            <a:r>
              <a:rPr lang="it-IT" dirty="0" err="1"/>
              <a:t>requirements</a:t>
            </a:r>
            <a:r>
              <a:rPr lang="it-IT" dirty="0"/>
              <a:t> of the EU Data </a:t>
            </a:r>
            <a:r>
              <a:rPr lang="it-IT" dirty="0" err="1"/>
              <a:t>Protection</a:t>
            </a:r>
            <a:r>
              <a:rPr lang="it-IT" dirty="0"/>
              <a:t> Directive in </a:t>
            </a:r>
            <a:r>
              <a:rPr lang="it-IT" dirty="0" err="1"/>
              <a:t>federated</a:t>
            </a:r>
            <a:r>
              <a:rPr lang="it-IT" dirty="0"/>
              <a:t> </a:t>
            </a:r>
            <a:r>
              <a:rPr lang="it-IT" dirty="0" err="1"/>
              <a:t>identity</a:t>
            </a:r>
            <a:r>
              <a:rPr lang="it-IT" dirty="0"/>
              <a:t> </a:t>
            </a:r>
            <a:r>
              <a:rPr lang="it-IT" dirty="0" smtClean="0"/>
              <a:t>management</a:t>
            </a:r>
            <a:endParaRPr lang="it-IT" dirty="0"/>
          </a:p>
          <a:p>
            <a:r>
              <a:rPr lang="it-IT" dirty="0"/>
              <a:t>It’s a formal agreement about how user data will be </a:t>
            </a:r>
            <a:r>
              <a:rPr lang="it-IT" dirty="0" smtClean="0">
                <a:solidFill>
                  <a:srgbClr val="013F5E"/>
                </a:solidFill>
              </a:rPr>
              <a:t>tr</a:t>
            </a:r>
            <a:r>
              <a:rPr lang="it-IT" dirty="0">
                <a:solidFill>
                  <a:srgbClr val="013F5E"/>
                </a:solidFill>
              </a:rPr>
              <a:t>e</a:t>
            </a:r>
            <a:r>
              <a:rPr lang="it-IT" dirty="0" smtClean="0">
                <a:solidFill>
                  <a:srgbClr val="013F5E"/>
                </a:solidFill>
              </a:rPr>
              <a:t>ated</a:t>
            </a:r>
            <a:r>
              <a:rPr lang="it-IT" dirty="0" smtClean="0"/>
              <a:t> </a:t>
            </a:r>
            <a:r>
              <a:rPr lang="it-IT" dirty="0"/>
              <a:t>in order to respect user </a:t>
            </a:r>
            <a:r>
              <a:rPr lang="it-IT" dirty="0" smtClean="0"/>
              <a:t>privacy</a:t>
            </a:r>
          </a:p>
          <a:p>
            <a:r>
              <a:rPr lang="en-US" dirty="0" smtClean="0">
                <a:solidFill>
                  <a:srgbClr val="013F5E"/>
                </a:solidFill>
              </a:rPr>
              <a:t>It </a:t>
            </a:r>
            <a:r>
              <a:rPr lang="en-US" dirty="0">
                <a:solidFill>
                  <a:srgbClr val="013F5E"/>
                </a:solidFill>
              </a:rPr>
              <a:t>is expected that Home Organisations are more willing to release attributes to Service Providers who manifest conformance to the Data protection Code of Conduct.</a:t>
            </a:r>
            <a:endParaRPr lang="it-IT" dirty="0">
              <a:solidFill>
                <a:srgbClr val="013F5E"/>
              </a:solidFill>
            </a:endParaRPr>
          </a:p>
          <a:p>
            <a:pPr marL="0" indent="0">
              <a:buNone/>
            </a:pP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50</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solidFill>
                  <a:srgbClr val="013F5E"/>
                </a:solidFill>
              </a:rPr>
              <a:t>GÉANT Data Protection Code of Conduct Entity Category</a:t>
            </a:r>
            <a:endParaRPr lang="it-IT" strike="sngStrike" dirty="0">
              <a:solidFill>
                <a:srgbClr val="013F5E"/>
              </a:solidFill>
            </a:endParaRPr>
          </a:p>
        </p:txBody>
      </p:sp>
    </p:spTree>
    <p:extLst>
      <p:ext uri="{BB962C8B-B14F-4D97-AF65-F5344CB8AC3E}">
        <p14:creationId xmlns:p14="http://schemas.microsoft.com/office/powerpoint/2010/main" val="243542993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marL="0" indent="0">
              <a:buNone/>
            </a:pPr>
            <a:r>
              <a:rPr lang="it-IT" dirty="0"/>
              <a:t>To </a:t>
            </a:r>
            <a:r>
              <a:rPr lang="it-IT" dirty="0" smtClean="0"/>
              <a:t>be member of DP_CoCo </a:t>
            </a:r>
            <a:r>
              <a:rPr lang="it-IT" dirty="0"/>
              <a:t>entity </a:t>
            </a:r>
            <a:r>
              <a:rPr lang="it-IT" dirty="0" err="1"/>
              <a:t>category</a:t>
            </a:r>
            <a:r>
              <a:rPr lang="it-IT" dirty="0"/>
              <a:t> </a:t>
            </a:r>
            <a:r>
              <a:rPr lang="it-IT" dirty="0" smtClean="0"/>
              <a:t>an </a:t>
            </a:r>
            <a:r>
              <a:rPr lang="it-IT" dirty="0"/>
              <a:t>SP has </a:t>
            </a:r>
            <a:r>
              <a:rPr lang="it-IT" dirty="0" smtClean="0"/>
              <a:t>to</a:t>
            </a:r>
          </a:p>
          <a:p>
            <a:pPr marL="0" indent="0">
              <a:buNone/>
            </a:pPr>
            <a:endParaRPr lang="it-IT" dirty="0"/>
          </a:p>
          <a:p>
            <a:r>
              <a:rPr lang="it-IT" dirty="0"/>
              <a:t>Be </a:t>
            </a:r>
            <a:r>
              <a:rPr lang="it-IT" dirty="0" err="1"/>
              <a:t>located</a:t>
            </a:r>
            <a:r>
              <a:rPr lang="it-IT" dirty="0"/>
              <a:t> in EU/EEA and </a:t>
            </a:r>
            <a:r>
              <a:rPr lang="it-IT" dirty="0" err="1"/>
              <a:t>obey</a:t>
            </a:r>
            <a:r>
              <a:rPr lang="it-IT" dirty="0"/>
              <a:t> to EU </a:t>
            </a:r>
            <a:r>
              <a:rPr lang="it-IT" dirty="0" err="1"/>
              <a:t>laws</a:t>
            </a:r>
            <a:endParaRPr lang="it-IT" dirty="0"/>
          </a:p>
          <a:p>
            <a:pPr lvl="1"/>
            <a:r>
              <a:rPr lang="it-IT" dirty="0" err="1"/>
              <a:t>It</a:t>
            </a:r>
            <a:r>
              <a:rPr lang="it-IT" dirty="0"/>
              <a:t> </a:t>
            </a:r>
            <a:r>
              <a:rPr lang="it-IT" dirty="0" err="1"/>
              <a:t>is</a:t>
            </a:r>
            <a:r>
              <a:rPr lang="it-IT" dirty="0"/>
              <a:t> </a:t>
            </a:r>
            <a:r>
              <a:rPr lang="it-IT" dirty="0" err="1"/>
              <a:t>not</a:t>
            </a:r>
            <a:r>
              <a:rPr lang="it-IT" dirty="0"/>
              <a:t> </a:t>
            </a:r>
            <a:r>
              <a:rPr lang="it-IT" dirty="0" err="1"/>
              <a:t>allowed</a:t>
            </a:r>
            <a:r>
              <a:rPr lang="it-IT" dirty="0"/>
              <a:t> to </a:t>
            </a:r>
            <a:r>
              <a:rPr lang="it-IT" dirty="0" err="1"/>
              <a:t>send</a:t>
            </a:r>
            <a:r>
              <a:rPr lang="it-IT" dirty="0"/>
              <a:t> the </a:t>
            </a:r>
            <a:r>
              <a:rPr lang="it-IT" dirty="0" err="1"/>
              <a:t>user</a:t>
            </a:r>
            <a:r>
              <a:rPr lang="it-IT" dirty="0"/>
              <a:t> data to </a:t>
            </a:r>
            <a:r>
              <a:rPr lang="it-IT" dirty="0" err="1"/>
              <a:t>third</a:t>
            </a:r>
            <a:r>
              <a:rPr lang="it-IT" dirty="0"/>
              <a:t> parties</a:t>
            </a:r>
          </a:p>
          <a:p>
            <a:pPr lvl="1"/>
            <a:r>
              <a:rPr lang="it-IT" dirty="0" err="1"/>
              <a:t>It</a:t>
            </a:r>
            <a:r>
              <a:rPr lang="it-IT" dirty="0"/>
              <a:t> must </a:t>
            </a:r>
            <a:r>
              <a:rPr lang="it-IT" dirty="0" err="1"/>
              <a:t>ask</a:t>
            </a:r>
            <a:r>
              <a:rPr lang="it-IT" dirty="0"/>
              <a:t> </a:t>
            </a:r>
            <a:r>
              <a:rPr lang="it-IT" dirty="0" err="1"/>
              <a:t>only</a:t>
            </a:r>
            <a:r>
              <a:rPr lang="it-IT" dirty="0"/>
              <a:t> for the </a:t>
            </a:r>
            <a:r>
              <a:rPr lang="it-IT" dirty="0" err="1"/>
              <a:t>minimal</a:t>
            </a:r>
            <a:r>
              <a:rPr lang="it-IT" dirty="0"/>
              <a:t> set of </a:t>
            </a:r>
            <a:r>
              <a:rPr lang="it-IT" dirty="0" err="1"/>
              <a:t>required</a:t>
            </a:r>
            <a:r>
              <a:rPr lang="it-IT" dirty="0"/>
              <a:t> </a:t>
            </a:r>
            <a:r>
              <a:rPr lang="it-IT" dirty="0" err="1" smtClean="0"/>
              <a:t>attributes</a:t>
            </a:r>
            <a:endParaRPr lang="it-IT" dirty="0" smtClean="0"/>
          </a:p>
          <a:p>
            <a:pPr lvl="1"/>
            <a:endParaRPr lang="it-IT" dirty="0"/>
          </a:p>
          <a:p>
            <a:r>
              <a:rPr lang="it-IT" dirty="0" err="1"/>
              <a:t>Ask</a:t>
            </a:r>
            <a:r>
              <a:rPr lang="it-IT" dirty="0"/>
              <a:t> </a:t>
            </a:r>
            <a:r>
              <a:rPr lang="it-IT" dirty="0" smtClean="0"/>
              <a:t>the </a:t>
            </a:r>
            <a:r>
              <a:rPr lang="it-IT" dirty="0" err="1"/>
              <a:t>necessary</a:t>
            </a:r>
            <a:r>
              <a:rPr lang="it-IT" dirty="0"/>
              <a:t> </a:t>
            </a:r>
            <a:r>
              <a:rPr lang="it-IT" dirty="0" err="1"/>
              <a:t>attributes</a:t>
            </a:r>
            <a:r>
              <a:rPr lang="it-IT" dirty="0"/>
              <a:t> in </a:t>
            </a:r>
            <a:r>
              <a:rPr lang="it-IT" dirty="0" err="1"/>
              <a:t>its</a:t>
            </a:r>
            <a:r>
              <a:rPr lang="it-IT" dirty="0"/>
              <a:t> </a:t>
            </a:r>
            <a:r>
              <a:rPr lang="it-IT" dirty="0" err="1"/>
              <a:t>RequestedAttribute</a:t>
            </a:r>
            <a:r>
              <a:rPr lang="it-IT" dirty="0"/>
              <a:t> statement </a:t>
            </a:r>
            <a:r>
              <a:rPr lang="it-IT" dirty="0" err="1"/>
              <a:t>as</a:t>
            </a:r>
            <a:r>
              <a:rPr lang="it-IT" dirty="0"/>
              <a:t> «</a:t>
            </a:r>
            <a:r>
              <a:rPr lang="it-IT" dirty="0" err="1"/>
              <a:t>isRequired</a:t>
            </a:r>
            <a:r>
              <a:rPr lang="it-IT" dirty="0"/>
              <a:t>="</a:t>
            </a:r>
            <a:r>
              <a:rPr lang="it-IT" dirty="0" err="1"/>
              <a:t>true</a:t>
            </a:r>
            <a:r>
              <a:rPr lang="it-IT" dirty="0" smtClean="0"/>
              <a:t>"»</a:t>
            </a:r>
          </a:p>
          <a:p>
            <a:endParaRPr lang="it-IT" dirty="0"/>
          </a:p>
          <a:p>
            <a:r>
              <a:rPr lang="it-IT" dirty="0" err="1"/>
              <a:t>Inform</a:t>
            </a:r>
            <a:r>
              <a:rPr lang="it-IT" dirty="0"/>
              <a:t> the </a:t>
            </a:r>
            <a:r>
              <a:rPr lang="it-IT" dirty="0" err="1"/>
              <a:t>user</a:t>
            </a:r>
            <a:r>
              <a:rPr lang="it-IT" dirty="0"/>
              <a:t> </a:t>
            </a:r>
            <a:r>
              <a:rPr lang="it-IT" dirty="0" err="1"/>
              <a:t>about</a:t>
            </a:r>
            <a:r>
              <a:rPr lang="it-IT" dirty="0"/>
              <a:t> the </a:t>
            </a:r>
            <a:r>
              <a:rPr lang="it-IT" dirty="0" smtClean="0"/>
              <a:t>processing of </a:t>
            </a:r>
            <a:r>
              <a:rPr lang="it-IT" dirty="0" err="1"/>
              <a:t>his</a:t>
            </a:r>
            <a:r>
              <a:rPr lang="it-IT" dirty="0"/>
              <a:t> personal data in a </a:t>
            </a:r>
            <a:r>
              <a:rPr lang="it-IT" dirty="0" err="1"/>
              <a:t>PrivacyPolicy</a:t>
            </a:r>
            <a:r>
              <a:rPr lang="it-IT" dirty="0"/>
              <a:t> page </a:t>
            </a:r>
            <a:r>
              <a:rPr lang="it-IT" dirty="0" err="1"/>
              <a:t>linked</a:t>
            </a:r>
            <a:r>
              <a:rPr lang="it-IT" dirty="0"/>
              <a:t> to </a:t>
            </a:r>
            <a:r>
              <a:rPr lang="it-IT" dirty="0" err="1"/>
              <a:t>its</a:t>
            </a:r>
            <a:r>
              <a:rPr lang="it-IT" dirty="0"/>
              <a:t> </a:t>
            </a:r>
            <a:r>
              <a:rPr lang="it-IT" dirty="0" err="1"/>
              <a:t>primary</a:t>
            </a:r>
            <a:r>
              <a:rPr lang="it-IT" dirty="0"/>
              <a:t> service </a:t>
            </a:r>
            <a:r>
              <a:rPr lang="it-IT" dirty="0" smtClean="0"/>
              <a:t>page</a:t>
            </a: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51</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t>DP_CoCo attribute</a:t>
            </a:r>
            <a:endParaRPr lang="it-IT" dirty="0"/>
          </a:p>
        </p:txBody>
      </p:sp>
    </p:spTree>
    <p:extLst>
      <p:ext uri="{BB962C8B-B14F-4D97-AF65-F5344CB8AC3E}">
        <p14:creationId xmlns:p14="http://schemas.microsoft.com/office/powerpoint/2010/main" val="147139144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indent="0">
              <a:buNone/>
            </a:pPr>
            <a:r>
              <a:rPr lang="en-US" sz="2000" dirty="0" smtClean="0"/>
              <a:t>The SP is member of </a:t>
            </a:r>
            <a:r>
              <a:rPr lang="en-US" sz="2000" dirty="0" err="1" smtClean="0"/>
              <a:t>DP_CoCo</a:t>
            </a:r>
            <a:r>
              <a:rPr lang="en-US" sz="2000" dirty="0" smtClean="0"/>
              <a:t> category if the </a:t>
            </a:r>
            <a:r>
              <a:rPr lang="en-US" sz="2000" dirty="0"/>
              <a:t>Registrar </a:t>
            </a:r>
            <a:r>
              <a:rPr lang="en-US" sz="2000" dirty="0" smtClean="0"/>
              <a:t>certifies it (after </a:t>
            </a:r>
            <a:r>
              <a:rPr lang="en-US" sz="2000" dirty="0"/>
              <a:t>any necessary control) by adding this fragment to the SP entity </a:t>
            </a:r>
            <a:r>
              <a:rPr lang="en-US" sz="2000" dirty="0" smtClean="0"/>
              <a:t>metadata</a:t>
            </a:r>
          </a:p>
          <a:p>
            <a:pPr marL="0" indent="0">
              <a:buNone/>
            </a:pPr>
            <a:endParaRPr lang="en-US" sz="2000" dirty="0" smtClean="0"/>
          </a:p>
          <a:p>
            <a:pPr marL="0" indent="0">
              <a:buNone/>
            </a:pPr>
            <a:endParaRPr lang="en-US" sz="2000" dirty="0" smtClean="0"/>
          </a:p>
          <a:p>
            <a:pPr marL="0" lvl="0" indent="0">
              <a:buNone/>
            </a:pP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mdattr:EntityAttributes</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Name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"http://</a:t>
            </a:r>
            <a:r>
              <a:rPr lang="it-IT" sz="1800" b="1" dirty="0" smtClean="0">
                <a:solidFill>
                  <a:srgbClr val="8000FF"/>
                </a:solidFill>
                <a:latin typeface="Courier New" panose="02070309020205020404" pitchFamily="49" charset="0"/>
              </a:rPr>
              <a:t>macedir.org/</a:t>
            </a:r>
            <a:r>
              <a:rPr lang="it-IT" sz="1800" b="1" dirty="0" err="1" smtClean="0">
                <a:solidFill>
                  <a:srgbClr val="8000FF"/>
                </a:solidFill>
                <a:latin typeface="Courier New" panose="02070309020205020404" pitchFamily="49" charset="0"/>
              </a:rPr>
              <a:t>entity-category</a:t>
            </a:r>
            <a:r>
              <a:rPr lang="it-IT" sz="1800" b="1" dirty="0" smtClean="0">
                <a:solidFill>
                  <a:srgbClr val="8000FF"/>
                </a:solidFill>
                <a:latin typeface="Courier New" panose="02070309020205020404" pitchFamily="49" charset="0"/>
              </a:rPr>
              <a:t>"</a:t>
            </a:r>
            <a:r>
              <a:rPr lang="it-IT" sz="1800" dirty="0" smtClean="0">
                <a:solidFill>
                  <a:srgbClr val="000000"/>
                </a:solidFill>
                <a:latin typeface="Courier New" panose="02070309020205020404" pitchFamily="49" charset="0"/>
              </a:rPr>
              <a:t> </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NameFormat</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"urn:oasis:names:tc:SAML:2.0:attrname-format:uri"</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saml:AttributeValue</a:t>
            </a:r>
            <a:r>
              <a:rPr lang="it-IT" sz="1800" dirty="0">
                <a:solidFill>
                  <a:srgbClr val="0000FF"/>
                </a:solidFill>
                <a:latin typeface="Courier New" panose="02070309020205020404" pitchFamily="49" charset="0"/>
              </a:rPr>
              <a:t>&gt;</a:t>
            </a:r>
            <a:br>
              <a:rPr lang="it-IT" sz="1800" dirty="0">
                <a:solidFill>
                  <a:srgbClr val="0000FF"/>
                </a:solidFill>
                <a:latin typeface="Courier New" panose="02070309020205020404" pitchFamily="49" charset="0"/>
              </a:rPr>
            </a:br>
            <a:r>
              <a:rPr lang="it-IT" sz="1800" dirty="0">
                <a:solidFill>
                  <a:srgbClr val="0000FF"/>
                </a:solidFill>
                <a:latin typeface="Courier New" panose="02070309020205020404" pitchFamily="49" charset="0"/>
              </a:rPr>
              <a:t>		</a:t>
            </a:r>
            <a:r>
              <a:rPr lang="it-IT" sz="1800" b="1" dirty="0">
                <a:solidFill>
                  <a:srgbClr val="000000"/>
                </a:solidFill>
                <a:latin typeface="Courier New" panose="02070309020205020404" pitchFamily="49" charset="0"/>
              </a:rPr>
              <a:t> http://www.geant.net/uri/dataprotection-code-of-conduct/v1</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saml:AttributeValue</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a:t>
            </a:r>
            <a:r>
              <a:rPr lang="it-IT" sz="1800" dirty="0">
                <a:solidFill>
                  <a:srgbClr val="0000FF"/>
                </a:solidFill>
                <a:latin typeface="Courier New" panose="02070309020205020404" pitchFamily="49" charset="0"/>
              </a:rPr>
              <a:t>&gt;</a:t>
            </a:r>
            <a:br>
              <a:rPr lang="it-IT" sz="1800" dirty="0">
                <a:solidFill>
                  <a:srgbClr val="0000FF"/>
                </a:solidFill>
                <a:latin typeface="Courier New" panose="02070309020205020404" pitchFamily="49" charset="0"/>
              </a:rPr>
            </a:b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mdattr:EntityAttributes</a:t>
            </a:r>
            <a:r>
              <a:rPr lang="it-IT" sz="1800" dirty="0">
                <a:solidFill>
                  <a:srgbClr val="0000FF"/>
                </a:solidFill>
                <a:latin typeface="Courier New" panose="02070309020205020404" pitchFamily="49" charset="0"/>
              </a:rPr>
              <a:t>&gt;</a:t>
            </a:r>
            <a:endParaRPr lang="it-IT" sz="1800"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52</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err="1" smtClean="0"/>
              <a:t>DP_CoCo</a:t>
            </a:r>
            <a:r>
              <a:rPr lang="en-US" dirty="0" smtClean="0"/>
              <a:t> SP metadata</a:t>
            </a:r>
            <a:endParaRPr lang="it-IT" dirty="0"/>
          </a:p>
        </p:txBody>
      </p:sp>
    </p:spTree>
    <p:extLst>
      <p:ext uri="{BB962C8B-B14F-4D97-AF65-F5344CB8AC3E}">
        <p14:creationId xmlns:p14="http://schemas.microsoft.com/office/powerpoint/2010/main" val="6405558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lnSpcReduction="10000"/>
          </a:bodyPr>
          <a:lstStyle/>
          <a:p>
            <a:pPr marL="0" indent="0">
              <a:buNone/>
            </a:pPr>
            <a:r>
              <a:rPr lang="it-IT" dirty="0" smtClean="0"/>
              <a:t>To support DP_CoCo entity category an IdP has to</a:t>
            </a:r>
          </a:p>
          <a:p>
            <a:endParaRPr lang="it-IT" dirty="0" smtClean="0"/>
          </a:p>
          <a:p>
            <a:r>
              <a:rPr lang="it-IT" dirty="0" smtClean="0"/>
              <a:t>Release </a:t>
            </a:r>
            <a:r>
              <a:rPr lang="it-IT" dirty="0"/>
              <a:t>only the requested attributes with the «isRequired="true"» value</a:t>
            </a:r>
          </a:p>
          <a:p>
            <a:r>
              <a:rPr lang="it-IT" dirty="0"/>
              <a:t>If the SP requires a </a:t>
            </a:r>
            <a:r>
              <a:rPr lang="it-IT" dirty="0" smtClean="0"/>
              <a:t>particular </a:t>
            </a:r>
            <a:r>
              <a:rPr lang="it-IT" dirty="0"/>
              <a:t>value for </a:t>
            </a:r>
            <a:r>
              <a:rPr lang="it-IT" dirty="0" err="1" smtClean="0"/>
              <a:t>multivalue</a:t>
            </a:r>
            <a:r>
              <a:rPr lang="it-IT" dirty="0" smtClean="0"/>
              <a:t> attribute </a:t>
            </a:r>
            <a:r>
              <a:rPr lang="it-IT" dirty="0"/>
              <a:t>the IdP has to release only that value</a:t>
            </a:r>
          </a:p>
          <a:p>
            <a:r>
              <a:rPr lang="it-IT" dirty="0"/>
              <a:t>Inform the user about the treatment for every single attribute in its PrivacyStatementURL </a:t>
            </a:r>
            <a:endParaRPr lang="it-IT" dirty="0" smtClean="0"/>
          </a:p>
          <a:p>
            <a:endParaRPr lang="it-IT" dirty="0" smtClean="0"/>
          </a:p>
          <a:p>
            <a:pPr marL="0" indent="0">
              <a:buNone/>
            </a:pPr>
            <a:r>
              <a:rPr lang="it-IT" dirty="0" smtClean="0"/>
              <a:t>To support DP_CoCo EntityCategory </a:t>
            </a:r>
            <a:r>
              <a:rPr lang="it-IT" dirty="0" smtClean="0">
                <a:solidFill>
                  <a:srgbClr val="013F5E"/>
                </a:solidFill>
              </a:rPr>
              <a:t>the </a:t>
            </a:r>
            <a:r>
              <a:rPr lang="it-IT" dirty="0" smtClean="0"/>
              <a:t>IdP has to </a:t>
            </a:r>
            <a:r>
              <a:rPr lang="it-IT" dirty="0" smtClean="0">
                <a:solidFill>
                  <a:srgbClr val="013F5E"/>
                </a:solidFill>
              </a:rPr>
              <a:t>explicitly</a:t>
            </a:r>
            <a:r>
              <a:rPr lang="it-IT" dirty="0" smtClean="0">
                <a:solidFill>
                  <a:srgbClr val="FF0000"/>
                </a:solidFill>
              </a:rPr>
              <a:t> </a:t>
            </a:r>
            <a:r>
              <a:rPr lang="it-IT" dirty="0" smtClean="0"/>
              <a:t>claim it in its metadata by adding:</a:t>
            </a:r>
          </a:p>
          <a:p>
            <a:pPr marL="0" lvl="0" indent="0">
              <a:buNone/>
            </a:pP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mdattr:EntityAttributes</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Name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"http://macedir.org/</a:t>
            </a:r>
            <a:r>
              <a:rPr lang="it-IT" sz="1800" b="1" dirty="0" err="1">
                <a:solidFill>
                  <a:srgbClr val="8000FF"/>
                </a:solidFill>
                <a:latin typeface="Courier New" panose="02070309020205020404" pitchFamily="49" charset="0"/>
              </a:rPr>
              <a:t>entity-category-support</a:t>
            </a:r>
            <a:r>
              <a:rPr lang="it-IT" sz="1800" b="1" dirty="0">
                <a:solidFill>
                  <a:srgbClr val="8000FF"/>
                </a:solidFill>
                <a:latin typeface="Courier New" panose="02070309020205020404" pitchFamily="49" charset="0"/>
              </a:rPr>
              <a:t>"</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NameFormat</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"urn:oasis:names:tc:SAML:2.0:attrname-format:uri"</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saml:AttributeValue</a:t>
            </a:r>
            <a:r>
              <a:rPr lang="it-IT" sz="1800" dirty="0">
                <a:solidFill>
                  <a:srgbClr val="0000FF"/>
                </a:solidFill>
                <a:latin typeface="Courier New" panose="02070309020205020404" pitchFamily="49" charset="0"/>
              </a:rPr>
              <a:t>&gt;</a:t>
            </a:r>
            <a:br>
              <a:rPr lang="it-IT" sz="1800" dirty="0">
                <a:solidFill>
                  <a:srgbClr val="0000FF"/>
                </a:solidFill>
                <a:latin typeface="Courier New" panose="02070309020205020404" pitchFamily="49" charset="0"/>
              </a:rPr>
            </a:br>
            <a:r>
              <a:rPr lang="it-IT" sz="1800" dirty="0">
                <a:solidFill>
                  <a:srgbClr val="0000FF"/>
                </a:solidFill>
                <a:latin typeface="Courier New" panose="02070309020205020404" pitchFamily="49" charset="0"/>
              </a:rPr>
              <a:t>		</a:t>
            </a:r>
            <a:r>
              <a:rPr lang="it-IT" sz="1800" b="1" dirty="0">
                <a:solidFill>
                  <a:srgbClr val="000000"/>
                </a:solidFill>
                <a:latin typeface="Courier New" panose="02070309020205020404" pitchFamily="49" charset="0"/>
              </a:rPr>
              <a:t> http://www.geant.net/uri/dataprotection-code-of-conduct/v1</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saml:AttributeValue</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saml:Attribute</a:t>
            </a:r>
            <a:r>
              <a:rPr lang="it-IT" sz="1800" dirty="0">
                <a:solidFill>
                  <a:srgbClr val="0000FF"/>
                </a:solidFill>
                <a:latin typeface="Courier New" panose="02070309020205020404" pitchFamily="49" charset="0"/>
              </a:rPr>
              <a:t>&gt;</a:t>
            </a:r>
            <a:br>
              <a:rPr lang="it-IT" sz="1800" dirty="0">
                <a:solidFill>
                  <a:srgbClr val="0000FF"/>
                </a:solidFill>
                <a:latin typeface="Courier New" panose="02070309020205020404" pitchFamily="49" charset="0"/>
              </a:rPr>
            </a:b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mdattr:EntityAttributes</a:t>
            </a:r>
            <a:r>
              <a:rPr lang="it-IT" sz="1800" dirty="0" smtClean="0">
                <a:solidFill>
                  <a:srgbClr val="0000FF"/>
                </a:solidFill>
                <a:latin typeface="Courier New" panose="02070309020205020404" pitchFamily="49" charset="0"/>
              </a:rPr>
              <a:t>&gt;</a:t>
            </a:r>
            <a:endParaRPr lang="it-IT" sz="1800"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53</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t>DP_CoCo IdP support attribute </a:t>
            </a:r>
            <a:endParaRPr lang="it-IT" dirty="0"/>
          </a:p>
        </p:txBody>
      </p:sp>
    </p:spTree>
    <p:extLst>
      <p:ext uri="{BB962C8B-B14F-4D97-AF65-F5344CB8AC3E}">
        <p14:creationId xmlns:p14="http://schemas.microsoft.com/office/powerpoint/2010/main" val="318856937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lvl="0" indent="0">
              <a:buNone/>
            </a:pP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AttributeFilterPolicy</a:t>
            </a:r>
            <a:r>
              <a:rPr lang="it-IT" sz="1800" dirty="0">
                <a:solidFill>
                  <a:srgbClr val="000000"/>
                </a:solidFill>
                <a:latin typeface="Courier New" panose="02070309020205020404" pitchFamily="49" charset="0"/>
              </a:rPr>
              <a:t> </a:t>
            </a:r>
            <a:r>
              <a:rPr lang="it-IT" sz="1800" dirty="0">
                <a:solidFill>
                  <a:srgbClr val="FF0000"/>
                </a:solidFill>
                <a:latin typeface="Courier New" panose="02070309020205020404" pitchFamily="49" charset="0"/>
              </a:rPr>
              <a:t>id</a:t>
            </a:r>
            <a:r>
              <a:rPr lang="it-IT" sz="1800" dirty="0" smtClean="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a:solidFill>
                  <a:srgbClr val="8000FF"/>
                </a:solidFill>
                <a:latin typeface="Courier New" panose="02070309020205020404" pitchFamily="49" charset="0"/>
              </a:rPr>
              <a:t>releaseToCoCo</a:t>
            </a:r>
            <a:r>
              <a:rPr lang="it-IT" sz="1800" b="1" dirty="0">
                <a:solidFill>
                  <a:srgbClr val="8000FF"/>
                </a:solidFill>
                <a:latin typeface="Courier New" panose="02070309020205020404" pitchFamily="49" charset="0"/>
              </a:rPr>
              <a:t>"</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PolicyRequirementRule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xsi:type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a:solidFill>
                  <a:srgbClr val="8000FF"/>
                </a:solidFill>
                <a:latin typeface="Courier New" panose="02070309020205020404" pitchFamily="49" charset="0"/>
              </a:rPr>
              <a:t>EntityAttributeExactMatch</a:t>
            </a:r>
            <a:r>
              <a:rPr lang="it-IT" sz="1800" b="1" dirty="0">
                <a:solidFill>
                  <a:srgbClr val="8000FF"/>
                </a:solidFill>
                <a:latin typeface="Courier New" panose="02070309020205020404" pitchFamily="49" charset="0"/>
              </a:rPr>
              <a:t>"</a:t>
            </a:r>
            <a:r>
              <a:rPr lang="it-IT" sz="1800" dirty="0">
                <a:solidFill>
                  <a:srgbClr val="000000"/>
                </a:solidFill>
                <a:latin typeface="Courier New" panose="02070309020205020404" pitchFamily="49" charset="0"/>
              </a:rPr>
              <a:t> </a:t>
            </a:r>
            <a:br>
              <a:rPr lang="it-IT" sz="1800" dirty="0">
                <a:solidFill>
                  <a:srgbClr val="000000"/>
                </a:solidFill>
                <a:latin typeface="Courier New" panose="02070309020205020404" pitchFamily="49" charset="0"/>
              </a:rPr>
            </a:br>
            <a:r>
              <a:rPr lang="it-IT" sz="1800" dirty="0">
                <a:solidFill>
                  <a:srgbClr val="000000"/>
                </a:solidFill>
                <a:latin typeface="Courier New" panose="02070309020205020404" pitchFamily="49" charset="0"/>
              </a:rPr>
              <a:t> </a:t>
            </a:r>
            <a:r>
              <a:rPr lang="it-IT" sz="1800" dirty="0" err="1" smtClean="0">
                <a:solidFill>
                  <a:srgbClr val="FF0000"/>
                </a:solidFill>
                <a:latin typeface="Courier New" panose="02070309020205020404" pitchFamily="49" charset="0"/>
              </a:rPr>
              <a:t>attributeName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"http://macedir.org/</a:t>
            </a:r>
            <a:r>
              <a:rPr lang="it-IT" sz="1800" b="1" dirty="0" err="1">
                <a:solidFill>
                  <a:srgbClr val="8000FF"/>
                </a:solidFill>
                <a:latin typeface="Courier New" panose="02070309020205020404" pitchFamily="49" charset="0"/>
              </a:rPr>
              <a:t>entity-category</a:t>
            </a:r>
            <a:r>
              <a:rPr lang="it-IT" sz="1800" b="1" dirty="0">
                <a:solidFill>
                  <a:srgbClr val="8000FF"/>
                </a:solidFill>
                <a:latin typeface="Courier New" panose="02070309020205020404" pitchFamily="49" charset="0"/>
              </a:rPr>
              <a:t>"</a:t>
            </a:r>
            <a:r>
              <a:rPr lang="it-IT" sz="1800" dirty="0">
                <a:solidFill>
                  <a:srgbClr val="000000"/>
                </a:solidFill>
                <a:latin typeface="Courier New" panose="02070309020205020404" pitchFamily="49" charset="0"/>
              </a:rPr>
              <a:t> </a:t>
            </a:r>
            <a:br>
              <a:rPr lang="it-IT" sz="1800" dirty="0">
                <a:solidFill>
                  <a:srgbClr val="000000"/>
                </a:solidFill>
                <a:latin typeface="Courier New" panose="02070309020205020404" pitchFamily="49" charset="0"/>
              </a:rPr>
            </a:br>
            <a:r>
              <a:rPr lang="it-IT" sz="1800" dirty="0">
                <a:solidFill>
                  <a:srgbClr val="000000"/>
                </a:solidFill>
                <a:latin typeface="Courier New" panose="02070309020205020404" pitchFamily="49" charset="0"/>
              </a:rPr>
              <a:t> </a:t>
            </a:r>
            <a:r>
              <a:rPr lang="it-IT" sz="1800" dirty="0" err="1" smtClean="0">
                <a:solidFill>
                  <a:srgbClr val="FF0000"/>
                </a:solidFill>
                <a:latin typeface="Courier New" panose="02070309020205020404" pitchFamily="49" charset="0"/>
              </a:rPr>
              <a:t>attributeValue</a:t>
            </a:r>
            <a:r>
              <a:rPr lang="it-IT" sz="1800" dirty="0" smtClean="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"http://www.geant.net/uri/</a:t>
            </a:r>
            <a:r>
              <a:rPr lang="it-IT" sz="1800" b="1" dirty="0" err="1">
                <a:solidFill>
                  <a:srgbClr val="8000FF"/>
                </a:solidFill>
                <a:latin typeface="Courier New" panose="02070309020205020404" pitchFamily="49" charset="0"/>
              </a:rPr>
              <a:t>dataprotection</a:t>
            </a:r>
            <a:r>
              <a:rPr lang="it-IT" sz="1800" b="1" dirty="0">
                <a:solidFill>
                  <a:srgbClr val="8000FF"/>
                </a:solidFill>
                <a:latin typeface="Courier New" panose="02070309020205020404" pitchFamily="49" charset="0"/>
              </a:rPr>
              <a:t>-code-of-</a:t>
            </a:r>
            <a:r>
              <a:rPr lang="it-IT" sz="1800" b="1" dirty="0" err="1">
                <a:solidFill>
                  <a:srgbClr val="8000FF"/>
                </a:solidFill>
                <a:latin typeface="Courier New" panose="02070309020205020404" pitchFamily="49" charset="0"/>
              </a:rPr>
              <a:t>conduct</a:t>
            </a:r>
            <a:r>
              <a:rPr lang="it-IT" sz="1800" b="1" dirty="0">
                <a:solidFill>
                  <a:srgbClr val="8000FF"/>
                </a:solidFill>
                <a:latin typeface="Courier New" panose="02070309020205020404" pitchFamily="49" charset="0"/>
              </a:rPr>
              <a:t>/v1"</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attributeID</a:t>
            </a:r>
            <a:r>
              <a:rPr lang="it-IT" sz="1800" dirty="0" smtClean="0">
                <a:solidFill>
                  <a:srgbClr val="000000"/>
                </a:solidFill>
                <a:latin typeface="Courier New" panose="02070309020205020404" pitchFamily="49" charset="0"/>
              </a:rPr>
              <a:t>=</a:t>
            </a:r>
            <a:r>
              <a:rPr lang="it-IT" sz="1800" b="1" dirty="0" smtClean="0">
                <a:solidFill>
                  <a:srgbClr val="8000FF"/>
                </a:solidFill>
                <a:latin typeface="Courier New" panose="02070309020205020404" pitchFamily="49" charset="0"/>
              </a:rPr>
              <a:t>"</a:t>
            </a:r>
            <a:r>
              <a:rPr lang="it-IT" sz="1800" b="1" dirty="0" err="1" smtClean="0">
                <a:solidFill>
                  <a:srgbClr val="8000FF"/>
                </a:solidFill>
                <a:latin typeface="Courier New" panose="02070309020205020404" pitchFamily="49" charset="0"/>
              </a:rPr>
              <a:t>sn</a:t>
            </a:r>
            <a:r>
              <a:rPr lang="it-IT" sz="1800" b="1" dirty="0" smtClean="0">
                <a:solidFill>
                  <a:srgbClr val="8000FF"/>
                </a:solidFill>
                <a:latin typeface="Courier New" panose="02070309020205020404" pitchFamily="49" charset="0"/>
              </a:rPr>
              <a:t>"</a:t>
            </a:r>
            <a:r>
              <a:rPr lang="it-IT" sz="1800" dirty="0" smtClean="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PermitValueRule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xsi:type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smtClean="0">
                <a:solidFill>
                  <a:srgbClr val="8000FF"/>
                </a:solidFill>
                <a:latin typeface="Courier New" panose="02070309020205020404" pitchFamily="49" charset="0"/>
              </a:rPr>
              <a:t>AttributeInMetadata</a:t>
            </a:r>
            <a:r>
              <a:rPr lang="it-IT" sz="1800" b="1" dirty="0" smtClean="0">
                <a:solidFill>
                  <a:srgbClr val="8000FF"/>
                </a:solidFill>
                <a:latin typeface="Courier New" panose="02070309020205020404" pitchFamily="49" charset="0"/>
              </a:rPr>
              <a:t>" </a:t>
            </a:r>
            <a:r>
              <a:rPr lang="it-IT" sz="1800" dirty="0" err="1" smtClean="0">
                <a:solidFill>
                  <a:srgbClr val="FF0000"/>
                </a:solidFill>
                <a:latin typeface="Courier New" panose="02070309020205020404" pitchFamily="49" charset="0"/>
              </a:rPr>
              <a:t>onlyIfRequired</a:t>
            </a:r>
            <a:r>
              <a:rPr lang="it-IT" sz="1800" dirty="0" smtClean="0">
                <a:solidFill>
                  <a:srgbClr val="000000"/>
                </a:solidFill>
                <a:latin typeface="Courier New" panose="02070309020205020404" pitchFamily="49" charset="0"/>
              </a:rPr>
              <a:t>=</a:t>
            </a:r>
            <a:r>
              <a:rPr lang="it-IT" sz="1800" b="1" dirty="0" smtClean="0">
                <a:solidFill>
                  <a:srgbClr val="8000FF"/>
                </a:solidFill>
                <a:latin typeface="Courier New" panose="02070309020205020404" pitchFamily="49" charset="0"/>
              </a:rPr>
              <a:t>"</a:t>
            </a:r>
            <a:r>
              <a:rPr lang="it-IT" sz="1800" b="1" dirty="0" err="1" smtClean="0">
                <a:solidFill>
                  <a:srgbClr val="8000FF"/>
                </a:solidFill>
                <a:latin typeface="Courier New" panose="02070309020205020404" pitchFamily="49" charset="0"/>
              </a:rPr>
              <a:t>true</a:t>
            </a:r>
            <a:r>
              <a:rPr lang="it-IT" sz="1800" b="1" dirty="0" smtClean="0">
                <a:solidFill>
                  <a:srgbClr val="8000FF"/>
                </a:solidFill>
                <a:latin typeface="Courier New" panose="02070309020205020404" pitchFamily="49" charset="0"/>
              </a:rPr>
              <a:t>"</a:t>
            </a:r>
            <a:r>
              <a:rPr lang="it-IT" sz="1800" dirty="0" smtClean="0">
                <a:solidFill>
                  <a:srgbClr val="0000FF"/>
                </a:solidFill>
                <a:latin typeface="Courier New" panose="02070309020205020404" pitchFamily="49" charset="0"/>
              </a:rPr>
              <a:t>/&gt;</a:t>
            </a:r>
            <a:r>
              <a:rPr lang="it-IT" sz="1800" b="1" dirty="0" smtClean="0">
                <a:solidFill>
                  <a:srgbClr val="000000"/>
                </a:solidFill>
                <a:latin typeface="Courier New" panose="02070309020205020404" pitchFamily="49" charset="0"/>
              </a:rPr>
              <a:t>    </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AttributeRule</a:t>
            </a:r>
            <a:r>
              <a:rPr lang="it-IT" sz="1800" dirty="0">
                <a:solidFill>
                  <a:srgbClr val="0000FF"/>
                </a:solidFill>
                <a:latin typeface="Courier New" panose="02070309020205020404" pitchFamily="49" charset="0"/>
              </a:rPr>
              <a:t>&gt;</a:t>
            </a:r>
            <a:br>
              <a:rPr lang="it-IT" sz="1800" dirty="0">
                <a:solidFill>
                  <a:srgbClr val="0000FF"/>
                </a:solidFill>
                <a:latin typeface="Courier New" panose="02070309020205020404" pitchFamily="49" charset="0"/>
              </a:rPr>
            </a:b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attributeID</a:t>
            </a:r>
            <a:r>
              <a:rPr lang="it-IT" sz="1800" dirty="0" smtClean="0">
                <a:solidFill>
                  <a:srgbClr val="000000"/>
                </a:solidFill>
                <a:latin typeface="Courier New" panose="02070309020205020404" pitchFamily="49" charset="0"/>
              </a:rPr>
              <a:t>=</a:t>
            </a:r>
            <a:r>
              <a:rPr lang="it-IT" sz="1800" b="1" dirty="0" smtClean="0">
                <a:solidFill>
                  <a:srgbClr val="8000FF"/>
                </a:solidFill>
                <a:latin typeface="Courier New" panose="02070309020205020404" pitchFamily="49" charset="0"/>
              </a:rPr>
              <a:t>"</a:t>
            </a:r>
            <a:r>
              <a:rPr lang="it-IT" sz="1800" b="1" dirty="0" err="1" smtClean="0">
                <a:solidFill>
                  <a:srgbClr val="8000FF"/>
                </a:solidFill>
                <a:latin typeface="Courier New" panose="02070309020205020404" pitchFamily="49" charset="0"/>
              </a:rPr>
              <a:t>givenName</a:t>
            </a:r>
            <a:r>
              <a:rPr lang="it-IT" sz="1800" b="1" dirty="0" smtClean="0">
                <a:solidFill>
                  <a:srgbClr val="8000FF"/>
                </a:solidFill>
                <a:latin typeface="Courier New" panose="02070309020205020404" pitchFamily="49" charset="0"/>
              </a:rPr>
              <a:t>"</a:t>
            </a:r>
            <a:r>
              <a:rPr lang="it-IT" sz="1800" dirty="0" smtClean="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PermitValueRule</a:t>
            </a:r>
            <a:r>
              <a:rPr lang="it-IT" sz="1800" dirty="0">
                <a:solidFill>
                  <a:srgbClr val="000000"/>
                </a:solidFill>
                <a:latin typeface="Courier New" panose="02070309020205020404" pitchFamily="49" charset="0"/>
              </a:rPr>
              <a:t> </a:t>
            </a:r>
            <a:r>
              <a:rPr lang="it-IT" sz="1800" dirty="0" err="1">
                <a:solidFill>
                  <a:srgbClr val="FF0000"/>
                </a:solidFill>
                <a:latin typeface="Courier New" panose="02070309020205020404" pitchFamily="49" charset="0"/>
              </a:rPr>
              <a:t>xsi:type</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a:t>
            </a:r>
            <a:r>
              <a:rPr lang="it-IT" sz="1800" b="1" dirty="0" err="1" smtClean="0">
                <a:solidFill>
                  <a:srgbClr val="8000FF"/>
                </a:solidFill>
                <a:latin typeface="Courier New" panose="02070309020205020404" pitchFamily="49" charset="0"/>
              </a:rPr>
              <a:t>AttributeInMetadata</a:t>
            </a:r>
            <a:r>
              <a:rPr lang="it-IT" sz="1800" b="1" dirty="0" smtClean="0">
                <a:solidFill>
                  <a:srgbClr val="8000FF"/>
                </a:solidFill>
                <a:latin typeface="Courier New" panose="02070309020205020404" pitchFamily="49" charset="0"/>
              </a:rPr>
              <a:t>" </a:t>
            </a:r>
            <a:r>
              <a:rPr lang="it-IT" sz="1800" dirty="0" err="1" smtClean="0">
                <a:solidFill>
                  <a:srgbClr val="FF0000"/>
                </a:solidFill>
                <a:latin typeface="Courier New" panose="02070309020205020404" pitchFamily="49" charset="0"/>
              </a:rPr>
              <a:t>onlyIfRequired</a:t>
            </a:r>
            <a:r>
              <a:rPr lang="it-IT" sz="1800" dirty="0">
                <a:solidFill>
                  <a:srgbClr val="000000"/>
                </a:solidFill>
                <a:latin typeface="Courier New" panose="02070309020205020404" pitchFamily="49" charset="0"/>
              </a:rPr>
              <a:t>=</a:t>
            </a:r>
            <a:r>
              <a:rPr lang="it-IT" sz="1800" b="1" dirty="0">
                <a:solidFill>
                  <a:srgbClr val="8000FF"/>
                </a:solidFill>
                <a:latin typeface="Courier New" panose="02070309020205020404" pitchFamily="49" charset="0"/>
              </a:rPr>
              <a:t>"false"</a:t>
            </a:r>
            <a:r>
              <a:rPr lang="it-IT" sz="1800" dirty="0">
                <a:solidFill>
                  <a:srgbClr val="0000FF"/>
                </a:solidFill>
                <a:latin typeface="Courier New" panose="02070309020205020404" pitchFamily="49" charset="0"/>
              </a:rPr>
              <a:t>/&gt;</a:t>
            </a:r>
            <a:r>
              <a:rPr lang="it-IT" sz="1800" b="1" dirty="0">
                <a:solidFill>
                  <a:srgbClr val="000000"/>
                </a:solidFill>
                <a:latin typeface="Courier New" panose="02070309020205020404" pitchFamily="49" charset="0"/>
              </a:rPr>
              <a:t> </a:t>
            </a:r>
            <a:br>
              <a:rPr lang="it-IT" sz="1800" b="1" dirty="0">
                <a:solidFill>
                  <a:srgbClr val="000000"/>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dirty="0" smtClean="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AttributeRule</a:t>
            </a:r>
            <a:r>
              <a:rPr lang="it-IT" sz="1800" dirty="0">
                <a:solidFill>
                  <a:srgbClr val="0000FF"/>
                </a:solidFill>
                <a:latin typeface="Courier New" panose="02070309020205020404" pitchFamily="49" charset="0"/>
              </a:rPr>
              <a:t>&gt;</a:t>
            </a:r>
            <a:br>
              <a:rPr lang="it-IT" sz="1800" dirty="0">
                <a:solidFill>
                  <a:srgbClr val="0000FF"/>
                </a:solidFill>
                <a:latin typeface="Courier New" panose="02070309020205020404" pitchFamily="49" charset="0"/>
              </a:rPr>
            </a:br>
            <a:r>
              <a:rPr lang="it-IT" sz="1800" dirty="0">
                <a:solidFill>
                  <a:srgbClr val="0000FF"/>
                </a:solidFill>
                <a:latin typeface="Courier New" panose="02070309020205020404" pitchFamily="49" charset="0"/>
              </a:rPr>
              <a:t/>
            </a:r>
            <a:br>
              <a:rPr lang="it-IT" sz="1800" dirty="0">
                <a:solidFill>
                  <a:srgbClr val="0000FF"/>
                </a:solidFill>
                <a:latin typeface="Courier New" panose="02070309020205020404" pitchFamily="49" charset="0"/>
              </a:rPr>
            </a:br>
            <a:r>
              <a:rPr lang="it-IT" sz="1800" b="1" dirty="0">
                <a:solidFill>
                  <a:srgbClr val="000000"/>
                </a:solidFill>
                <a:latin typeface="Courier New" panose="02070309020205020404" pitchFamily="49" charset="0"/>
              </a:rPr>
              <a:t>    </a:t>
            </a:r>
            <a:r>
              <a:rPr lang="it-IT" sz="1800" b="1" dirty="0" smtClean="0">
                <a:solidFill>
                  <a:srgbClr val="000000"/>
                </a:solidFill>
                <a:latin typeface="Courier New" panose="02070309020205020404" pitchFamily="49" charset="0"/>
              </a:rPr>
              <a:t>[…] </a:t>
            </a:r>
            <a:r>
              <a:rPr lang="it-IT" sz="1800" b="1" dirty="0">
                <a:solidFill>
                  <a:srgbClr val="000000"/>
                </a:solidFill>
                <a:latin typeface="Courier New" panose="02070309020205020404" pitchFamily="49" charset="0"/>
              </a:rPr>
              <a:t/>
            </a:r>
            <a:br>
              <a:rPr lang="it-IT" sz="1800" b="1" dirty="0">
                <a:solidFill>
                  <a:srgbClr val="000000"/>
                </a:solidFill>
                <a:latin typeface="Courier New" panose="02070309020205020404" pitchFamily="49" charset="0"/>
              </a:rPr>
            </a:br>
            <a:r>
              <a:rPr lang="it-IT" sz="1800" dirty="0">
                <a:solidFill>
                  <a:srgbClr val="0000FF"/>
                </a:solidFill>
                <a:latin typeface="Courier New" panose="02070309020205020404" pitchFamily="49" charset="0"/>
              </a:rPr>
              <a:t>&lt;/</a:t>
            </a:r>
            <a:r>
              <a:rPr lang="it-IT" sz="1800" dirty="0" err="1">
                <a:solidFill>
                  <a:srgbClr val="0000FF"/>
                </a:solidFill>
                <a:latin typeface="Courier New" panose="02070309020205020404" pitchFamily="49" charset="0"/>
              </a:rPr>
              <a:t>AttributeFilterPolicy</a:t>
            </a:r>
            <a:r>
              <a:rPr lang="it-IT" sz="1800" dirty="0">
                <a:solidFill>
                  <a:srgbClr val="0000FF"/>
                </a:solidFill>
                <a:latin typeface="Courier New" panose="02070309020205020404" pitchFamily="49" charset="0"/>
              </a:rPr>
              <a:t>&gt;</a:t>
            </a:r>
            <a:endParaRPr lang="it-IT" sz="1800"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54</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t>DP_CoCo IdP – attribute-filter.xml</a:t>
            </a:r>
            <a:endParaRPr lang="it-IT" dirty="0"/>
          </a:p>
        </p:txBody>
      </p:sp>
    </p:spTree>
    <p:extLst>
      <p:ext uri="{BB962C8B-B14F-4D97-AF65-F5344CB8AC3E}">
        <p14:creationId xmlns:p14="http://schemas.microsoft.com/office/powerpoint/2010/main" val="155943503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r>
              <a:rPr lang="en-US" dirty="0"/>
              <a:t>Release only Attributes that are </a:t>
            </a:r>
            <a:r>
              <a:rPr lang="en-US" b="1" dirty="0"/>
              <a:t>adequate, relevant and not excessive</a:t>
            </a:r>
            <a:r>
              <a:rPr lang="en-US" dirty="0"/>
              <a:t> for the Service </a:t>
            </a:r>
            <a:r>
              <a:rPr lang="en-US" dirty="0" smtClean="0"/>
              <a:t>Provider flagged </a:t>
            </a:r>
            <a:r>
              <a:rPr lang="en-US" dirty="0"/>
              <a:t>as requested in SAML metadata (see SAML 2 Profile for the Code of Conduct for details on how this is done)</a:t>
            </a:r>
          </a:p>
          <a:p>
            <a:r>
              <a:rPr lang="en-US" dirty="0"/>
              <a:t>If the Service Provider requests only </a:t>
            </a:r>
            <a:r>
              <a:rPr lang="en-US" b="1" dirty="0"/>
              <a:t>a particular Attribute value</a:t>
            </a:r>
            <a:r>
              <a:rPr lang="en-US" dirty="0"/>
              <a:t>, release only that value and no other </a:t>
            </a:r>
            <a:r>
              <a:rPr lang="en-US" dirty="0" smtClean="0"/>
              <a:t>value for </a:t>
            </a:r>
            <a:r>
              <a:rPr lang="en-US" dirty="0"/>
              <a:t>instance, if the Service Provider requests only </a:t>
            </a:r>
            <a:r>
              <a:rPr lang="en-US" dirty="0" err="1"/>
              <a:t>eduPersonAffiliation</a:t>
            </a:r>
            <a:r>
              <a:rPr lang="en-US" dirty="0"/>
              <a:t>="member", do not release </a:t>
            </a:r>
            <a:r>
              <a:rPr lang="en-US" dirty="0" err="1"/>
              <a:t>eduPersonAffiliation</a:t>
            </a:r>
            <a:r>
              <a:rPr lang="en-US" dirty="0"/>
              <a:t>="faculty"</a:t>
            </a:r>
          </a:p>
          <a:p>
            <a:r>
              <a:rPr lang="en-US" b="1" dirty="0"/>
              <a:t>Inform the end user</a:t>
            </a:r>
            <a:r>
              <a:rPr lang="en-US" dirty="0"/>
              <a:t> on the </a:t>
            </a:r>
            <a:r>
              <a:rPr lang="en-US" dirty="0" smtClean="0"/>
              <a:t>Attribute</a:t>
            </a:r>
            <a:endParaRPr lang="en-US" dirty="0"/>
          </a:p>
          <a:p>
            <a:pPr lvl="1"/>
            <a:r>
              <a:rPr lang="en-US" dirty="0"/>
              <a:t>for each Attribute, the Attribute name, description and </a:t>
            </a:r>
            <a:r>
              <a:rPr lang="en-US" dirty="0" smtClean="0"/>
              <a:t>value an </a:t>
            </a:r>
            <a:r>
              <a:rPr lang="en-US" dirty="0"/>
              <a:t>easily understood label can be displayed instead of displaying several closely related Attributes (</a:t>
            </a:r>
            <a:r>
              <a:rPr lang="en-US" dirty="0" err="1"/>
              <a:t>eg</a:t>
            </a:r>
            <a:r>
              <a:rPr lang="en-US" dirty="0"/>
              <a:t> the various name Attributes)</a:t>
            </a:r>
          </a:p>
          <a:p>
            <a:r>
              <a:rPr lang="en-US" dirty="0" smtClean="0"/>
              <a:t>If use </a:t>
            </a:r>
            <a:r>
              <a:rPr lang="en-US" dirty="0"/>
              <a:t>the </a:t>
            </a:r>
            <a:r>
              <a:rPr lang="en-US" b="1" dirty="0"/>
              <a:t>data controller's legitimate interests</a:t>
            </a:r>
            <a:r>
              <a:rPr lang="en-US" dirty="0"/>
              <a:t> as the legal grounds for attribute </a:t>
            </a:r>
            <a:r>
              <a:rPr lang="en-US" dirty="0" smtClean="0"/>
              <a:t>release, release </a:t>
            </a:r>
            <a:r>
              <a:rPr lang="en-US" dirty="0"/>
              <a:t>only attributes that are flagged as NECESSARY</a:t>
            </a:r>
          </a:p>
          <a:p>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55</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err="1" smtClean="0"/>
              <a:t>DP_CoCo</a:t>
            </a:r>
            <a:r>
              <a:rPr lang="en-US" dirty="0" smtClean="0"/>
              <a:t>: Notes for </a:t>
            </a:r>
            <a:r>
              <a:rPr lang="en-US" dirty="0" err="1" smtClean="0"/>
              <a:t>IdP</a:t>
            </a:r>
            <a:r>
              <a:rPr lang="en-US" dirty="0" smtClean="0"/>
              <a:t> Managers</a:t>
            </a:r>
            <a:endParaRPr lang="it-IT" dirty="0"/>
          </a:p>
        </p:txBody>
      </p:sp>
    </p:spTree>
    <p:extLst>
      <p:ext uri="{BB962C8B-B14F-4D97-AF65-F5344CB8AC3E}">
        <p14:creationId xmlns:p14="http://schemas.microsoft.com/office/powerpoint/2010/main" val="157757562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t>56</a:t>
            </a:fld>
            <a:endParaRPr lang="en-GB"/>
          </a:p>
        </p:txBody>
      </p:sp>
      <p:sp>
        <p:nvSpPr>
          <p:cNvPr id="3" name="Titolo 2"/>
          <p:cNvSpPr>
            <a:spLocks noGrp="1"/>
          </p:cNvSpPr>
          <p:nvPr>
            <p:ph type="title"/>
          </p:nvPr>
        </p:nvSpPr>
        <p:spPr/>
        <p:txBody>
          <a:bodyPr/>
          <a:lstStyle/>
          <a:p>
            <a:r>
              <a:rPr lang="it-IT" dirty="0" err="1" smtClean="0"/>
              <a:t>eduGAIN</a:t>
            </a:r>
            <a:r>
              <a:rPr lang="it-IT" dirty="0" smtClean="0"/>
              <a:t> Identity Providers</a:t>
            </a:r>
            <a:endParaRPr lang="it-IT" dirty="0"/>
          </a:p>
        </p:txBody>
      </p:sp>
      <p:sp>
        <p:nvSpPr>
          <p:cNvPr id="4" name="Ovale 3"/>
          <p:cNvSpPr/>
          <p:nvPr/>
        </p:nvSpPr>
        <p:spPr>
          <a:xfrm>
            <a:off x="261257" y="1293222"/>
            <a:ext cx="11541576" cy="5073607"/>
          </a:xfrm>
          <a:prstGeom prst="ellipse">
            <a:avLst/>
          </a:prstGeom>
          <a:solidFill>
            <a:schemeClr val="accent4">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Ovale 4"/>
          <p:cNvSpPr/>
          <p:nvPr/>
        </p:nvSpPr>
        <p:spPr>
          <a:xfrm>
            <a:off x="2938313" y="2915767"/>
            <a:ext cx="3355008" cy="191738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Ovale 5"/>
          <p:cNvSpPr/>
          <p:nvPr/>
        </p:nvSpPr>
        <p:spPr>
          <a:xfrm>
            <a:off x="5463646" y="3043844"/>
            <a:ext cx="3877315" cy="1917386"/>
          </a:xfrm>
          <a:prstGeom prst="ellipse">
            <a:avLst/>
          </a:prstGeom>
          <a:solidFill>
            <a:srgbClr val="F57B2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CasellaDiTesto 6"/>
          <p:cNvSpPr txBox="1"/>
          <p:nvPr/>
        </p:nvSpPr>
        <p:spPr>
          <a:xfrm>
            <a:off x="5042264" y="1357845"/>
            <a:ext cx="2063932" cy="1107996"/>
          </a:xfrm>
          <a:prstGeom prst="rect">
            <a:avLst/>
          </a:prstGeom>
          <a:noFill/>
        </p:spPr>
        <p:txBody>
          <a:bodyPr wrap="square" rtlCol="0" anchor="ctr">
            <a:spAutoFit/>
          </a:bodyPr>
          <a:lstStyle/>
          <a:p>
            <a:pPr algn="ctr"/>
            <a:r>
              <a:rPr lang="it-IT" sz="6600" b="1" dirty="0" smtClean="0"/>
              <a:t>2079</a:t>
            </a:r>
            <a:endParaRPr lang="it-IT" sz="6600" b="1" dirty="0"/>
          </a:p>
        </p:txBody>
      </p:sp>
      <p:sp>
        <p:nvSpPr>
          <p:cNvPr id="10" name="CasellaDiTesto 9"/>
          <p:cNvSpPr txBox="1"/>
          <p:nvPr/>
        </p:nvSpPr>
        <p:spPr>
          <a:xfrm>
            <a:off x="3424839" y="3803925"/>
            <a:ext cx="2217967" cy="584775"/>
          </a:xfrm>
          <a:prstGeom prst="rect">
            <a:avLst/>
          </a:prstGeom>
          <a:noFill/>
        </p:spPr>
        <p:txBody>
          <a:bodyPr wrap="square" rtlCol="0">
            <a:spAutoFit/>
          </a:bodyPr>
          <a:lstStyle/>
          <a:p>
            <a:pPr algn="ctr"/>
            <a:r>
              <a:rPr lang="it-IT" sz="3200" b="1" dirty="0" smtClean="0"/>
              <a:t>70</a:t>
            </a:r>
            <a:endParaRPr lang="it-IT" sz="3200" b="1" dirty="0"/>
          </a:p>
        </p:txBody>
      </p:sp>
      <p:sp>
        <p:nvSpPr>
          <p:cNvPr id="11" name="CasellaDiTesto 10"/>
          <p:cNvSpPr txBox="1"/>
          <p:nvPr/>
        </p:nvSpPr>
        <p:spPr>
          <a:xfrm>
            <a:off x="6293321" y="3742597"/>
            <a:ext cx="2217967" cy="584775"/>
          </a:xfrm>
          <a:prstGeom prst="rect">
            <a:avLst/>
          </a:prstGeom>
          <a:noFill/>
        </p:spPr>
        <p:txBody>
          <a:bodyPr wrap="square" rtlCol="0">
            <a:spAutoFit/>
          </a:bodyPr>
          <a:lstStyle/>
          <a:p>
            <a:pPr algn="ctr"/>
            <a:r>
              <a:rPr lang="it-IT" sz="3200" b="1" dirty="0" smtClean="0"/>
              <a:t>105</a:t>
            </a:r>
            <a:endParaRPr lang="it-IT" sz="3200" b="1" dirty="0"/>
          </a:p>
        </p:txBody>
      </p:sp>
      <p:sp>
        <p:nvSpPr>
          <p:cNvPr id="12" name="CasellaDiTesto 11"/>
          <p:cNvSpPr txBox="1"/>
          <p:nvPr/>
        </p:nvSpPr>
        <p:spPr>
          <a:xfrm>
            <a:off x="5598795" y="3582072"/>
            <a:ext cx="1116877" cy="584775"/>
          </a:xfrm>
          <a:prstGeom prst="rect">
            <a:avLst/>
          </a:prstGeom>
          <a:noFill/>
        </p:spPr>
        <p:txBody>
          <a:bodyPr wrap="square" rtlCol="0">
            <a:spAutoFit/>
          </a:bodyPr>
          <a:lstStyle/>
          <a:p>
            <a:r>
              <a:rPr lang="it-IT" sz="3200" b="1" dirty="0" smtClean="0"/>
              <a:t>57</a:t>
            </a:r>
            <a:endParaRPr lang="it-IT" sz="3200" b="1" dirty="0"/>
          </a:p>
        </p:txBody>
      </p:sp>
      <p:sp>
        <p:nvSpPr>
          <p:cNvPr id="13" name="Rettangolo 12"/>
          <p:cNvSpPr/>
          <p:nvPr/>
        </p:nvSpPr>
        <p:spPr>
          <a:xfrm>
            <a:off x="4127324" y="5237817"/>
            <a:ext cx="3809441" cy="923330"/>
          </a:xfrm>
          <a:prstGeom prst="rect">
            <a:avLst/>
          </a:prstGeom>
          <a:noFill/>
          <a:scene3d>
            <a:camera prst="orthographicFront"/>
            <a:lightRig rig="threePt" dir="t">
              <a:rot lat="0" lon="0" rev="0"/>
            </a:lightRig>
          </a:scene3d>
        </p:spPr>
        <p:txBody>
          <a:bodyPr wrap="none" lIns="91440" tIns="45720" rIns="91440" bIns="45720">
            <a:prstTxWarp prst="textArchDown">
              <a:avLst/>
            </a:prstTxWarp>
            <a:spAutoFit/>
          </a:bodyPr>
          <a:lstStyle/>
          <a:p>
            <a:pPr algn="ctr"/>
            <a:r>
              <a:rPr lang="it-IT" sz="5400" b="1" cap="none" spc="0" dirty="0" err="1" smtClean="0">
                <a:ln w="0"/>
                <a:solidFill>
                  <a:schemeClr val="tx1"/>
                </a:solidFill>
                <a:effectLst>
                  <a:outerShdw blurRad="38100" dist="19050" dir="2700000" algn="tl" rotWithShape="0">
                    <a:schemeClr val="dk1">
                      <a:alpha val="40000"/>
                    </a:schemeClr>
                  </a:outerShdw>
                </a:effectLst>
              </a:rPr>
              <a:t>eduGAIN</a:t>
            </a:r>
            <a:r>
              <a:rPr lang="it-IT" sz="5400" b="0" cap="none" spc="0" dirty="0" smtClean="0">
                <a:ln w="0"/>
                <a:solidFill>
                  <a:schemeClr val="tx1"/>
                </a:solidFill>
                <a:effectLst>
                  <a:outerShdw blurRad="38100" dist="19050" dir="2700000" algn="tl" rotWithShape="0">
                    <a:schemeClr val="dk1">
                      <a:alpha val="40000"/>
                    </a:schemeClr>
                  </a:outerShdw>
                </a:effectLst>
              </a:rPr>
              <a:t> </a:t>
            </a:r>
            <a:r>
              <a:rPr lang="it-IT" sz="5400" b="1" cap="none" spc="0" dirty="0" err="1" smtClean="0">
                <a:ln w="0"/>
                <a:solidFill>
                  <a:schemeClr val="tx1"/>
                </a:solidFill>
                <a:effectLst>
                  <a:outerShdw blurRad="38100" dist="19050" dir="2700000" algn="tl" rotWithShape="0">
                    <a:schemeClr val="dk1">
                      <a:alpha val="40000"/>
                    </a:schemeClr>
                  </a:outerShdw>
                </a:effectLst>
              </a:rPr>
              <a:t>IdPs</a:t>
            </a:r>
            <a:endParaRPr lang="it-IT" sz="5400" b="1" cap="none" spc="0" dirty="0">
              <a:ln w="0"/>
              <a:solidFill>
                <a:schemeClr val="tx1"/>
              </a:solidFill>
              <a:effectLst>
                <a:outerShdw blurRad="38100" dist="19050" dir="2700000" algn="tl" rotWithShape="0">
                  <a:schemeClr val="dk1">
                    <a:alpha val="40000"/>
                  </a:schemeClr>
                </a:outerShdw>
              </a:effectLst>
            </a:endParaRPr>
          </a:p>
        </p:txBody>
      </p:sp>
      <p:sp>
        <p:nvSpPr>
          <p:cNvPr id="14" name="Rettangolo 13"/>
          <p:cNvSpPr/>
          <p:nvPr/>
        </p:nvSpPr>
        <p:spPr>
          <a:xfrm rot="21236193">
            <a:off x="2584698" y="3368359"/>
            <a:ext cx="3898247" cy="923330"/>
          </a:xfrm>
          <a:prstGeom prst="rect">
            <a:avLst/>
          </a:prstGeom>
          <a:noFill/>
        </p:spPr>
        <p:txBody>
          <a:bodyPr wrap="none" lIns="91440" tIns="45720" rIns="91440" bIns="45720">
            <a:prstTxWarp prst="textArchUp">
              <a:avLst/>
            </a:prstTxWarp>
            <a:spAutoFit/>
          </a:bodyPr>
          <a:lstStyle/>
          <a:p>
            <a:pPr algn="ctr"/>
            <a:r>
              <a:rPr lang="it-IT" sz="2400" b="1" dirty="0" err="1" smtClean="0"/>
              <a:t>DP_CoCo</a:t>
            </a:r>
            <a:r>
              <a:rPr lang="it-IT" sz="2400" b="1" dirty="0" smtClean="0"/>
              <a:t> (</a:t>
            </a:r>
            <a:r>
              <a:rPr lang="it-IT" sz="2400" b="1" dirty="0" err="1" smtClean="0"/>
              <a:t>support</a:t>
            </a:r>
            <a:r>
              <a:rPr lang="it-IT" sz="2400" b="1" dirty="0" smtClean="0"/>
              <a:t>)</a:t>
            </a:r>
            <a:endParaRPr lang="it-IT" sz="2400" b="1" dirty="0"/>
          </a:p>
        </p:txBody>
      </p:sp>
      <p:sp>
        <p:nvSpPr>
          <p:cNvPr id="15" name="Rettangolo 14"/>
          <p:cNvSpPr/>
          <p:nvPr/>
        </p:nvSpPr>
        <p:spPr>
          <a:xfrm rot="425472">
            <a:off x="5640878" y="3368358"/>
            <a:ext cx="3898247" cy="923330"/>
          </a:xfrm>
          <a:prstGeom prst="rect">
            <a:avLst/>
          </a:prstGeom>
          <a:noFill/>
        </p:spPr>
        <p:txBody>
          <a:bodyPr wrap="none" lIns="91440" tIns="45720" rIns="91440" bIns="45720">
            <a:prstTxWarp prst="textArchUp">
              <a:avLst/>
            </a:prstTxWarp>
            <a:spAutoFit/>
          </a:bodyPr>
          <a:lstStyle/>
          <a:p>
            <a:pPr algn="ctr"/>
            <a:r>
              <a:rPr lang="it-IT" sz="2400" b="1" dirty="0" smtClean="0"/>
              <a:t>R&amp;S (</a:t>
            </a:r>
            <a:r>
              <a:rPr lang="it-IT" sz="2400" b="1" dirty="0" err="1" smtClean="0"/>
              <a:t>support</a:t>
            </a:r>
            <a:r>
              <a:rPr lang="it-IT" sz="2400" b="1" dirty="0" smtClean="0"/>
              <a:t>)</a:t>
            </a:r>
            <a:endParaRPr lang="it-IT" sz="2400" b="1" dirty="0"/>
          </a:p>
        </p:txBody>
      </p:sp>
      <p:sp>
        <p:nvSpPr>
          <p:cNvPr id="16" name="CasellaDiTesto 15"/>
          <p:cNvSpPr txBox="1"/>
          <p:nvPr/>
        </p:nvSpPr>
        <p:spPr>
          <a:xfrm>
            <a:off x="461727" y="5930020"/>
            <a:ext cx="1294645" cy="369332"/>
          </a:xfrm>
          <a:prstGeom prst="rect">
            <a:avLst/>
          </a:prstGeom>
          <a:noFill/>
        </p:spPr>
        <p:txBody>
          <a:bodyPr wrap="square" rtlCol="0">
            <a:spAutoFit/>
          </a:bodyPr>
          <a:lstStyle/>
          <a:p>
            <a:r>
              <a:rPr lang="it-IT" dirty="0" err="1" smtClean="0"/>
              <a:t>May</a:t>
            </a:r>
            <a:r>
              <a:rPr lang="it-IT" dirty="0" smtClean="0"/>
              <a:t> 2016</a:t>
            </a:r>
            <a:endParaRPr lang="it-IT" dirty="0"/>
          </a:p>
        </p:txBody>
      </p:sp>
    </p:spTree>
    <p:extLst>
      <p:ext uri="{BB962C8B-B14F-4D97-AF65-F5344CB8AC3E}">
        <p14:creationId xmlns:p14="http://schemas.microsoft.com/office/powerpoint/2010/main" val="159858278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contenuto 4"/>
          <p:cNvSpPr>
            <a:spLocks noGrp="1"/>
          </p:cNvSpPr>
          <p:nvPr>
            <p:ph idx="1"/>
          </p:nvPr>
        </p:nvSpPr>
        <p:spPr>
          <a:xfrm>
            <a:off x="382557" y="2197208"/>
            <a:ext cx="11318033" cy="2481943"/>
          </a:xfrm>
        </p:spPr>
        <p:txBody>
          <a:bodyPr anchor="ctr">
            <a:normAutofit fontScale="92500"/>
          </a:bodyPr>
          <a:lstStyle/>
          <a:p>
            <a:pPr marL="0" indent="0" algn="ctr">
              <a:buNone/>
            </a:pPr>
            <a:r>
              <a:rPr lang="en-GB" sz="5400" b="1" dirty="0"/>
              <a:t>Personally identifiable information (PII)</a:t>
            </a:r>
            <a:r>
              <a:rPr lang="en-GB" sz="5400" b="1" dirty="0" smtClean="0"/>
              <a:t/>
            </a:r>
            <a:br>
              <a:rPr lang="en-GB" sz="5400" b="1" dirty="0" smtClean="0"/>
            </a:br>
            <a:r>
              <a:rPr lang="en-GB" sz="5400" b="1" dirty="0" smtClean="0"/>
              <a:t>and </a:t>
            </a:r>
            <a:br>
              <a:rPr lang="en-GB" sz="5400" b="1" dirty="0" smtClean="0"/>
            </a:br>
            <a:r>
              <a:rPr lang="en-GB" sz="5400" b="1" dirty="0" smtClean="0"/>
              <a:t>Legal Ground</a:t>
            </a:r>
            <a:endParaRPr lang="en-GB" sz="5400" b="1" dirty="0"/>
          </a:p>
        </p:txBody>
      </p:sp>
    </p:spTree>
    <p:extLst>
      <p:ext uri="{BB962C8B-B14F-4D97-AF65-F5344CB8AC3E}">
        <p14:creationId xmlns:p14="http://schemas.microsoft.com/office/powerpoint/2010/main" val="117504548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idx="1"/>
            <p:extLst>
              <p:ext uri="{D42A27DB-BD31-4B8C-83A1-F6EECF244321}">
                <p14:modId xmlns:p14="http://schemas.microsoft.com/office/powerpoint/2010/main" val="2776964878"/>
              </p:ext>
            </p:extLst>
          </p:nvPr>
        </p:nvGraphicFramePr>
        <p:xfrm>
          <a:off x="454025" y="0"/>
          <a:ext cx="10909300" cy="6858000"/>
        </p:xfrm>
        <a:graphic>
          <a:graphicData uri="http://schemas.openxmlformats.org/drawingml/2006/chart">
            <c:chart xmlns:c="http://schemas.openxmlformats.org/drawingml/2006/chart" xmlns:r="http://schemas.openxmlformats.org/officeDocument/2006/relationships" r:id="rId3"/>
          </a:graphicData>
        </a:graphic>
      </p:graphicFrame>
      <p:sp>
        <p:nvSpPr>
          <p:cNvPr id="3" name="Segnaposto numero diapositiva 2"/>
          <p:cNvSpPr>
            <a:spLocks noGrp="1"/>
          </p:cNvSpPr>
          <p:nvPr>
            <p:ph type="sldNum" sz="quarter" idx="12"/>
          </p:nvPr>
        </p:nvSpPr>
        <p:spPr/>
        <p:txBody>
          <a:bodyPr/>
          <a:lstStyle/>
          <a:p>
            <a:fld id="{6F576E6A-F32A-4612-884C-86870357C6B4}" type="slidenum">
              <a:rPr lang="en-GB" smtClean="0"/>
              <a:pPr/>
              <a:t>58</a:t>
            </a:fld>
            <a:endParaRPr lang="en-GB"/>
          </a:p>
        </p:txBody>
      </p:sp>
      <p:sp>
        <p:nvSpPr>
          <p:cNvPr id="6" name="Rettangolo arrotondato 5"/>
          <p:cNvSpPr/>
          <p:nvPr/>
        </p:nvSpPr>
        <p:spPr>
          <a:xfrm>
            <a:off x="199176" y="1304925"/>
            <a:ext cx="3401275" cy="89535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it-IT" sz="5400" dirty="0" err="1" smtClean="0"/>
              <a:t>informed</a:t>
            </a:r>
            <a:endParaRPr lang="it-IT" sz="5400" dirty="0"/>
          </a:p>
        </p:txBody>
      </p:sp>
      <p:sp>
        <p:nvSpPr>
          <p:cNvPr id="7" name="Rettangolo arrotondato 6"/>
          <p:cNvSpPr/>
          <p:nvPr/>
        </p:nvSpPr>
        <p:spPr>
          <a:xfrm>
            <a:off x="4581053" y="1304925"/>
            <a:ext cx="2629372" cy="895350"/>
          </a:xfrm>
          <a:prstGeom prst="roundRect">
            <a:avLst/>
          </a:prstGeom>
        </p:spPr>
        <p:style>
          <a:lnRef idx="0">
            <a:schemeClr val="accent5"/>
          </a:lnRef>
          <a:fillRef idx="3">
            <a:schemeClr val="accent5"/>
          </a:fillRef>
          <a:effectRef idx="3">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5400" dirty="0" smtClean="0"/>
              <a:t>YES 91%</a:t>
            </a:r>
            <a:endParaRPr lang="it-IT" sz="5400" dirty="0"/>
          </a:p>
        </p:txBody>
      </p:sp>
    </p:spTree>
    <p:extLst>
      <p:ext uri="{BB962C8B-B14F-4D97-AF65-F5344CB8AC3E}">
        <p14:creationId xmlns:p14="http://schemas.microsoft.com/office/powerpoint/2010/main" val="355019479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idx="1"/>
            <p:extLst>
              <p:ext uri="{D42A27DB-BD31-4B8C-83A1-F6EECF244321}">
                <p14:modId xmlns:p14="http://schemas.microsoft.com/office/powerpoint/2010/main" val="54886072"/>
              </p:ext>
            </p:extLst>
          </p:nvPr>
        </p:nvGraphicFramePr>
        <p:xfrm>
          <a:off x="444500" y="0"/>
          <a:ext cx="10909300" cy="6858000"/>
        </p:xfrm>
        <a:graphic>
          <a:graphicData uri="http://schemas.openxmlformats.org/drawingml/2006/chart">
            <c:chart xmlns:c="http://schemas.openxmlformats.org/drawingml/2006/chart" xmlns:r="http://schemas.openxmlformats.org/officeDocument/2006/relationships" r:id="rId2"/>
          </a:graphicData>
        </a:graphic>
      </p:graphicFrame>
      <p:sp>
        <p:nvSpPr>
          <p:cNvPr id="3" name="Segnaposto numero diapositiva 2"/>
          <p:cNvSpPr>
            <a:spLocks noGrp="1"/>
          </p:cNvSpPr>
          <p:nvPr>
            <p:ph type="sldNum" sz="quarter" idx="12"/>
          </p:nvPr>
        </p:nvSpPr>
        <p:spPr/>
        <p:txBody>
          <a:bodyPr/>
          <a:lstStyle/>
          <a:p>
            <a:fld id="{6F576E6A-F32A-4612-884C-86870357C6B4}" type="slidenum">
              <a:rPr lang="en-GB" smtClean="0"/>
              <a:pPr/>
              <a:t>59</a:t>
            </a:fld>
            <a:endParaRPr lang="en-GB"/>
          </a:p>
        </p:txBody>
      </p:sp>
      <p:sp>
        <p:nvSpPr>
          <p:cNvPr id="6" name="Rettangolo arrotondato 5"/>
          <p:cNvSpPr/>
          <p:nvPr/>
        </p:nvSpPr>
        <p:spPr>
          <a:xfrm>
            <a:off x="389299" y="1438275"/>
            <a:ext cx="3211151" cy="89535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it-IT" sz="5400" dirty="0" err="1" smtClean="0"/>
              <a:t>consent</a:t>
            </a:r>
            <a:endParaRPr lang="it-IT" sz="5400" dirty="0"/>
          </a:p>
        </p:txBody>
      </p:sp>
      <p:sp>
        <p:nvSpPr>
          <p:cNvPr id="7" name="Rettangolo arrotondato 6"/>
          <p:cNvSpPr/>
          <p:nvPr/>
        </p:nvSpPr>
        <p:spPr>
          <a:xfrm>
            <a:off x="4553893" y="1438275"/>
            <a:ext cx="2656532" cy="895350"/>
          </a:xfrm>
          <a:prstGeom prst="roundRect">
            <a:avLst/>
          </a:prstGeom>
        </p:spPr>
        <p:style>
          <a:lnRef idx="0">
            <a:schemeClr val="accent5"/>
          </a:lnRef>
          <a:fillRef idx="3">
            <a:schemeClr val="accent5"/>
          </a:fillRef>
          <a:effectRef idx="3">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it-IT" sz="5400" dirty="0" smtClean="0"/>
              <a:t>YES 77%</a:t>
            </a:r>
            <a:endParaRPr lang="it-IT" sz="5400" dirty="0"/>
          </a:p>
        </p:txBody>
      </p:sp>
    </p:spTree>
    <p:extLst>
      <p:ext uri="{BB962C8B-B14F-4D97-AF65-F5344CB8AC3E}">
        <p14:creationId xmlns:p14="http://schemas.microsoft.com/office/powerpoint/2010/main" val="24962850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Campaigns for “</a:t>
            </a:r>
            <a:r>
              <a:rPr lang="en-GB" dirty="0" err="1" smtClean="0"/>
              <a:t>eduGAIN</a:t>
            </a:r>
            <a:r>
              <a:rPr lang="en-GB" dirty="0" smtClean="0"/>
              <a:t> works”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4507074"/>
              </p:ext>
            </p:extLst>
          </p:nvPr>
        </p:nvGraphicFramePr>
        <p:xfrm>
          <a:off x="305958" y="1277698"/>
          <a:ext cx="11147133" cy="49953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8212826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recipeAAI.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78061" y="1264357"/>
            <a:ext cx="7680073" cy="5029209"/>
          </a:xfrm>
          <a:prstGeom prst="rect">
            <a:avLst/>
          </a:prstGeom>
        </p:spPr>
      </p:pic>
      <p:grpSp>
        <p:nvGrpSpPr>
          <p:cNvPr id="16" name="Group 15"/>
          <p:cNvGrpSpPr/>
          <p:nvPr/>
        </p:nvGrpSpPr>
        <p:grpSpPr>
          <a:xfrm>
            <a:off x="812801" y="1128894"/>
            <a:ext cx="6114340" cy="4696173"/>
            <a:chOff x="333378" y="1143003"/>
            <a:chExt cx="4585755" cy="3522130"/>
          </a:xfrm>
        </p:grpSpPr>
        <p:sp>
          <p:nvSpPr>
            <p:cNvPr id="17" name="Rectangle 16"/>
            <p:cNvSpPr/>
            <p:nvPr/>
          </p:nvSpPr>
          <p:spPr>
            <a:xfrm>
              <a:off x="333378" y="1143003"/>
              <a:ext cx="4585755" cy="3489722"/>
            </a:xfrm>
            <a:prstGeom prst="rect">
              <a:avLst/>
            </a:prstGeom>
            <a:noFill/>
          </p:spPr>
        </p:sp>
        <p:sp>
          <p:nvSpPr>
            <p:cNvPr id="18" name="Freeform 17"/>
            <p:cNvSpPr/>
            <p:nvPr/>
          </p:nvSpPr>
          <p:spPr>
            <a:xfrm>
              <a:off x="333937" y="1468810"/>
              <a:ext cx="2183159" cy="1309895"/>
            </a:xfrm>
            <a:custGeom>
              <a:avLst/>
              <a:gdLst>
                <a:gd name="connsiteX0" fmla="*/ 0 w 2183159"/>
                <a:gd name="connsiteY0" fmla="*/ 0 h 1309895"/>
                <a:gd name="connsiteX1" fmla="*/ 2183159 w 2183159"/>
                <a:gd name="connsiteY1" fmla="*/ 0 h 1309895"/>
                <a:gd name="connsiteX2" fmla="*/ 2183159 w 2183159"/>
                <a:gd name="connsiteY2" fmla="*/ 1309895 h 1309895"/>
                <a:gd name="connsiteX3" fmla="*/ 0 w 2183159"/>
                <a:gd name="connsiteY3" fmla="*/ 1309895 h 1309895"/>
                <a:gd name="connsiteX4" fmla="*/ 0 w 2183159"/>
                <a:gd name="connsiteY4" fmla="*/ 0 h 1309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159" h="1309895">
                  <a:moveTo>
                    <a:pt x="0" y="0"/>
                  </a:moveTo>
                  <a:lnTo>
                    <a:pt x="2183159" y="0"/>
                  </a:lnTo>
                  <a:lnTo>
                    <a:pt x="2183159" y="1309895"/>
                  </a:lnTo>
                  <a:lnTo>
                    <a:pt x="0" y="1309895"/>
                  </a:lnTo>
                  <a:lnTo>
                    <a:pt x="0" y="0"/>
                  </a:lnTo>
                  <a:close/>
                </a:path>
              </a:pathLst>
            </a:custGeom>
            <a:solidFill>
              <a:srgbClr val="1C4161"/>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algn="ctr" defTabSz="533387">
                <a:lnSpc>
                  <a:spcPct val="90000"/>
                </a:lnSpc>
                <a:spcBef>
                  <a:spcPct val="0"/>
                </a:spcBef>
                <a:spcAft>
                  <a:spcPct val="35000"/>
                </a:spcAft>
              </a:pPr>
              <a:r>
                <a:rPr lang="en-GB" sz="1600" dirty="0"/>
                <a:t>Most of eduGAIN is under EU Data protection directive or equivalent </a:t>
              </a:r>
            </a:p>
          </p:txBody>
        </p:sp>
        <p:sp>
          <p:nvSpPr>
            <p:cNvPr id="19" name="Freeform 18"/>
            <p:cNvSpPr/>
            <p:nvPr/>
          </p:nvSpPr>
          <p:spPr>
            <a:xfrm>
              <a:off x="2735413" y="1468810"/>
              <a:ext cx="2183159" cy="1309895"/>
            </a:xfrm>
            <a:custGeom>
              <a:avLst/>
              <a:gdLst>
                <a:gd name="connsiteX0" fmla="*/ 0 w 2183159"/>
                <a:gd name="connsiteY0" fmla="*/ 0 h 1309895"/>
                <a:gd name="connsiteX1" fmla="*/ 2183159 w 2183159"/>
                <a:gd name="connsiteY1" fmla="*/ 0 h 1309895"/>
                <a:gd name="connsiteX2" fmla="*/ 2183159 w 2183159"/>
                <a:gd name="connsiteY2" fmla="*/ 1309895 h 1309895"/>
                <a:gd name="connsiteX3" fmla="*/ 0 w 2183159"/>
                <a:gd name="connsiteY3" fmla="*/ 1309895 h 1309895"/>
                <a:gd name="connsiteX4" fmla="*/ 0 w 2183159"/>
                <a:gd name="connsiteY4" fmla="*/ 0 h 1309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159" h="1309895">
                  <a:moveTo>
                    <a:pt x="0" y="0"/>
                  </a:moveTo>
                  <a:lnTo>
                    <a:pt x="2183159" y="0"/>
                  </a:lnTo>
                  <a:lnTo>
                    <a:pt x="2183159" y="1309895"/>
                  </a:lnTo>
                  <a:lnTo>
                    <a:pt x="0" y="1309895"/>
                  </a:lnTo>
                  <a:lnTo>
                    <a:pt x="0" y="0"/>
                  </a:lnTo>
                  <a:close/>
                </a:path>
              </a:pathLst>
            </a:custGeom>
            <a:solidFill>
              <a:srgbClr val="1C4161"/>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algn="ctr" defTabSz="533387">
                <a:lnSpc>
                  <a:spcPct val="90000"/>
                </a:lnSpc>
                <a:spcBef>
                  <a:spcPct val="0"/>
                </a:spcBef>
                <a:spcAft>
                  <a:spcPct val="35000"/>
                </a:spcAft>
              </a:pPr>
              <a:r>
                <a:rPr lang="en-GB" sz="1600" dirty="0"/>
                <a:t>The objective of the directive is to protect a person’s fundamental </a:t>
              </a:r>
              <a:r>
                <a:rPr lang="en-GB" sz="1600" dirty="0" smtClean="0"/>
                <a:t>right </a:t>
              </a:r>
              <a:r>
                <a:rPr lang="en-GB" sz="1600" dirty="0"/>
                <a:t>while guaranteeing the free flow of personal data between member states</a:t>
              </a:r>
            </a:p>
          </p:txBody>
        </p:sp>
        <p:sp>
          <p:nvSpPr>
            <p:cNvPr id="20" name="Freeform 19"/>
            <p:cNvSpPr/>
            <p:nvPr/>
          </p:nvSpPr>
          <p:spPr>
            <a:xfrm>
              <a:off x="333378" y="2997021"/>
              <a:ext cx="4580467" cy="1668112"/>
            </a:xfrm>
            <a:custGeom>
              <a:avLst/>
              <a:gdLst>
                <a:gd name="connsiteX0" fmla="*/ 0 w 2183159"/>
                <a:gd name="connsiteY0" fmla="*/ 0 h 1309895"/>
                <a:gd name="connsiteX1" fmla="*/ 2183159 w 2183159"/>
                <a:gd name="connsiteY1" fmla="*/ 0 h 1309895"/>
                <a:gd name="connsiteX2" fmla="*/ 2183159 w 2183159"/>
                <a:gd name="connsiteY2" fmla="*/ 1309895 h 1309895"/>
                <a:gd name="connsiteX3" fmla="*/ 0 w 2183159"/>
                <a:gd name="connsiteY3" fmla="*/ 1309895 h 1309895"/>
                <a:gd name="connsiteX4" fmla="*/ 0 w 2183159"/>
                <a:gd name="connsiteY4" fmla="*/ 0 h 1309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159" h="1309895">
                  <a:moveTo>
                    <a:pt x="0" y="0"/>
                  </a:moveTo>
                  <a:lnTo>
                    <a:pt x="2183159" y="0"/>
                  </a:lnTo>
                  <a:lnTo>
                    <a:pt x="2183159" y="1309895"/>
                  </a:lnTo>
                  <a:lnTo>
                    <a:pt x="0" y="1309895"/>
                  </a:lnTo>
                  <a:lnTo>
                    <a:pt x="0" y="0"/>
                  </a:lnTo>
                  <a:close/>
                </a:path>
              </a:pathLst>
            </a:custGeom>
            <a:solidFill>
              <a:srgbClr val="1C4161"/>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algn="ctr" defTabSz="533387">
                <a:lnSpc>
                  <a:spcPct val="90000"/>
                </a:lnSpc>
                <a:spcBef>
                  <a:spcPct val="0"/>
                </a:spcBef>
                <a:spcAft>
                  <a:spcPct val="35000"/>
                </a:spcAft>
              </a:pPr>
              <a:r>
                <a:rPr lang="en-GB" sz="1600" dirty="0"/>
                <a:t>Member States shall provide that the controller must implement </a:t>
              </a:r>
              <a:r>
                <a:rPr lang="en-GB" sz="1600" b="1" dirty="0"/>
                <a:t>appropriate</a:t>
              </a:r>
              <a:r>
                <a:rPr lang="en-GB" sz="1600" dirty="0"/>
                <a:t> technical and organizational measures to protect personal data against accidental or unlawful destruction or accidental loss, alteration, unauthorized disclosure or access, in particular where the processing involves the transmission of data over a network, and against all other unlawful forms of processing.</a:t>
              </a:r>
            </a:p>
          </p:txBody>
        </p:sp>
      </p:grpSp>
      <p:sp>
        <p:nvSpPr>
          <p:cNvPr id="3" name="Slide Number Placeholder 2"/>
          <p:cNvSpPr>
            <a:spLocks noGrp="1"/>
          </p:cNvSpPr>
          <p:nvPr>
            <p:ph type="sldNum" sz="quarter" idx="12"/>
          </p:nvPr>
        </p:nvSpPr>
        <p:spPr/>
        <p:txBody>
          <a:bodyPr/>
          <a:lstStyle/>
          <a:p>
            <a:fld id="{6F576E6A-F32A-4612-884C-86870357C6B4}" type="slidenum">
              <a:rPr lang="en-GB" smtClean="0"/>
              <a:pPr/>
              <a:t>60</a:t>
            </a:fld>
            <a:endParaRPr lang="en-GB"/>
          </a:p>
        </p:txBody>
      </p:sp>
      <p:sp>
        <p:nvSpPr>
          <p:cNvPr id="4" name="Title 3"/>
          <p:cNvSpPr>
            <a:spLocks noGrp="1"/>
          </p:cNvSpPr>
          <p:nvPr>
            <p:ph type="title"/>
          </p:nvPr>
        </p:nvSpPr>
        <p:spPr/>
        <p:txBody>
          <a:bodyPr/>
          <a:lstStyle/>
          <a:p>
            <a:r>
              <a:rPr lang="en-GB" dirty="0" smtClean="0"/>
              <a:t>Unlocking Attributes</a:t>
            </a:r>
            <a:br>
              <a:rPr lang="en-GB" dirty="0" smtClean="0"/>
            </a:br>
            <a:r>
              <a:rPr lang="en-GB" b="0" i="1" dirty="0" smtClean="0"/>
              <a:t>I am not a lawyer…</a:t>
            </a:r>
            <a:endParaRPr lang="en-GB" b="0" i="1" dirty="0"/>
          </a:p>
        </p:txBody>
      </p:sp>
    </p:spTree>
    <p:extLst>
      <p:ext uri="{BB962C8B-B14F-4D97-AF65-F5344CB8AC3E}">
        <p14:creationId xmlns:p14="http://schemas.microsoft.com/office/powerpoint/2010/main" val="91480825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5892760393_1666c64567_b.jpg"/>
          <p:cNvPicPr>
            <a:picLocks noGrp="1" noChangeAspect="1"/>
          </p:cNvPicPr>
          <p:nvPr>
            <p:ph idx="1"/>
          </p:nvPr>
        </p:nvPicPr>
        <p:blipFill>
          <a:blip r:embed="rId3">
            <a:extLst>
              <a:ext uri="{28A0092B-C50C-407E-A947-70E740481C1C}">
                <a14:useLocalDpi xmlns:a14="http://schemas.microsoft.com/office/drawing/2010/main" val="0"/>
              </a:ext>
            </a:extLst>
          </a:blip>
          <a:srcRect t="18031" b="18031"/>
          <a:stretch>
            <a:fillRect/>
          </a:stretch>
        </p:blipFill>
        <p:spPr/>
      </p:pic>
      <p:sp>
        <p:nvSpPr>
          <p:cNvPr id="3" name="Slide Number Placeholder 2"/>
          <p:cNvSpPr>
            <a:spLocks noGrp="1"/>
          </p:cNvSpPr>
          <p:nvPr>
            <p:ph type="sldNum" sz="quarter" idx="12"/>
          </p:nvPr>
        </p:nvSpPr>
        <p:spPr/>
        <p:txBody>
          <a:bodyPr/>
          <a:lstStyle/>
          <a:p>
            <a:fld id="{6F576E6A-F32A-4612-884C-86870357C6B4}" type="slidenum">
              <a:rPr lang="en-GB" smtClean="0"/>
              <a:pPr/>
              <a:t>61</a:t>
            </a:fld>
            <a:endParaRPr lang="en-GB"/>
          </a:p>
        </p:txBody>
      </p:sp>
      <p:sp>
        <p:nvSpPr>
          <p:cNvPr id="4" name="Title 3"/>
          <p:cNvSpPr>
            <a:spLocks noGrp="1"/>
          </p:cNvSpPr>
          <p:nvPr>
            <p:ph type="title"/>
          </p:nvPr>
        </p:nvSpPr>
        <p:spPr/>
        <p:txBody>
          <a:bodyPr/>
          <a:lstStyle/>
          <a:p>
            <a:r>
              <a:rPr lang="en-GB" dirty="0" smtClean="0"/>
              <a:t>Balancing Risk</a:t>
            </a:r>
            <a:endParaRPr lang="en-GB" dirty="0"/>
          </a:p>
        </p:txBody>
      </p:sp>
      <p:sp>
        <p:nvSpPr>
          <p:cNvPr id="6" name="Rectangle 5"/>
          <p:cNvSpPr/>
          <p:nvPr/>
        </p:nvSpPr>
        <p:spPr>
          <a:xfrm>
            <a:off x="541868" y="5732059"/>
            <a:ext cx="8342489" cy="400109"/>
          </a:xfrm>
          <a:prstGeom prst="rect">
            <a:avLst/>
          </a:prstGeom>
          <a:noFill/>
          <a:ln>
            <a:noFill/>
          </a:ln>
        </p:spPr>
        <p:txBody>
          <a:bodyPr wrap="square" lIns="121917" tIns="60958" rIns="121917" bIns="60958">
            <a:spAutoFit/>
          </a:bodyPr>
          <a:lstStyle/>
          <a:p>
            <a:r>
              <a:rPr lang="en-GB" dirty="0">
                <a:solidFill>
                  <a:schemeClr val="bg1"/>
                </a:solidFill>
              </a:rPr>
              <a:t>https://</a:t>
            </a:r>
            <a:r>
              <a:rPr lang="en-GB" dirty="0" err="1">
                <a:solidFill>
                  <a:schemeClr val="bg1"/>
                </a:solidFill>
              </a:rPr>
              <a:t>wiki.refeds.org</a:t>
            </a:r>
            <a:r>
              <a:rPr lang="en-GB" dirty="0">
                <a:solidFill>
                  <a:schemeClr val="bg1"/>
                </a:solidFill>
              </a:rPr>
              <a:t>/display/ENT/</a:t>
            </a:r>
            <a:r>
              <a:rPr lang="en-GB" dirty="0" err="1">
                <a:solidFill>
                  <a:schemeClr val="bg1"/>
                </a:solidFill>
              </a:rPr>
              <a:t>Guidance+on+justification+for+attribute+release</a:t>
            </a:r>
            <a:endParaRPr lang="en-GB" dirty="0">
              <a:solidFill>
                <a:schemeClr val="bg1"/>
              </a:solidFill>
            </a:endParaRPr>
          </a:p>
        </p:txBody>
      </p:sp>
    </p:spTree>
    <p:extLst>
      <p:ext uri="{BB962C8B-B14F-4D97-AF65-F5344CB8AC3E}">
        <p14:creationId xmlns:p14="http://schemas.microsoft.com/office/powerpoint/2010/main" val="152861856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452866230"/>
              </p:ext>
            </p:extLst>
          </p:nvPr>
        </p:nvGraphicFramePr>
        <p:xfrm>
          <a:off x="444503" y="1524004"/>
          <a:ext cx="10909300" cy="4652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62</a:t>
            </a:fld>
            <a:endParaRPr lang="en-GB"/>
          </a:p>
        </p:txBody>
      </p:sp>
      <p:sp>
        <p:nvSpPr>
          <p:cNvPr id="4" name="Title 3"/>
          <p:cNvSpPr>
            <a:spLocks noGrp="1"/>
          </p:cNvSpPr>
          <p:nvPr>
            <p:ph type="title"/>
          </p:nvPr>
        </p:nvSpPr>
        <p:spPr/>
        <p:txBody>
          <a:bodyPr/>
          <a:lstStyle/>
          <a:p>
            <a:r>
              <a:rPr lang="en-GB" dirty="0" smtClean="0"/>
              <a:t>In Focus - Attribute Release </a:t>
            </a:r>
            <a:br>
              <a:rPr lang="en-GB" dirty="0" smtClean="0"/>
            </a:br>
            <a:r>
              <a:rPr lang="en-GB" b="0" i="1" dirty="0" smtClean="0"/>
              <a:t>Tools to automate risk-analysis-based support of e-Research</a:t>
            </a:r>
            <a:endParaRPr lang="en-GB" b="0" i="1" dirty="0"/>
          </a:p>
        </p:txBody>
      </p:sp>
    </p:spTree>
    <p:extLst>
      <p:ext uri="{BB962C8B-B14F-4D97-AF65-F5344CB8AC3E}">
        <p14:creationId xmlns:p14="http://schemas.microsoft.com/office/powerpoint/2010/main" val="389032798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contenuto 4"/>
          <p:cNvSpPr>
            <a:spLocks noGrp="1"/>
          </p:cNvSpPr>
          <p:nvPr>
            <p:ph idx="1"/>
          </p:nvPr>
        </p:nvSpPr>
        <p:spPr/>
        <p:txBody>
          <a:bodyPr>
            <a:normAutofit/>
          </a:bodyPr>
          <a:lstStyle/>
          <a:p>
            <a:pPr marL="0" indent="0" algn="ctr">
              <a:buNone/>
            </a:pPr>
            <a:r>
              <a:rPr lang="en-GB" sz="5400" b="1" dirty="0" smtClean="0"/>
              <a:t>PROBLEM</a:t>
            </a:r>
          </a:p>
          <a:p>
            <a:pPr marL="0" indent="0" algn="ctr">
              <a:buNone/>
            </a:pPr>
            <a:r>
              <a:rPr lang="en-GB" sz="5400" b="1" dirty="0" smtClean="0"/>
              <a:t>Federated Users can’t access Federated Resources because their federated IdP doesn’t release all the needed attributes</a:t>
            </a:r>
            <a:endParaRPr lang="en-GB" sz="5400" b="1" dirty="0"/>
          </a:p>
        </p:txBody>
      </p:sp>
    </p:spTree>
    <p:extLst>
      <p:ext uri="{BB962C8B-B14F-4D97-AF65-F5344CB8AC3E}">
        <p14:creationId xmlns:p14="http://schemas.microsoft.com/office/powerpoint/2010/main" val="363498313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idx="1"/>
            <p:extLst>
              <p:ext uri="{D42A27DB-BD31-4B8C-83A1-F6EECF244321}">
                <p14:modId xmlns:p14="http://schemas.microsoft.com/office/powerpoint/2010/main" val="193575612"/>
              </p:ext>
            </p:extLst>
          </p:nvPr>
        </p:nvGraphicFramePr>
        <p:xfrm>
          <a:off x="444500" y="1439863"/>
          <a:ext cx="10909300" cy="4737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Title 3"/>
          <p:cNvSpPr>
            <a:spLocks noGrp="1"/>
          </p:cNvSpPr>
          <p:nvPr>
            <p:ph type="title"/>
          </p:nvPr>
        </p:nvSpPr>
        <p:spPr/>
        <p:txBody>
          <a:bodyPr/>
          <a:lstStyle/>
          <a:p>
            <a:r>
              <a:rPr lang="en-GB" dirty="0" smtClean="0"/>
              <a:t>Attribute Release Process</a:t>
            </a:r>
            <a:endParaRPr lang="en-GB" dirty="0">
              <a:solidFill>
                <a:srgbClr val="F6791C"/>
              </a:solidFill>
            </a:endParaRPr>
          </a:p>
        </p:txBody>
      </p:sp>
    </p:spTree>
    <p:extLst>
      <p:ext uri="{BB962C8B-B14F-4D97-AF65-F5344CB8AC3E}">
        <p14:creationId xmlns:p14="http://schemas.microsoft.com/office/powerpoint/2010/main" val="347281280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fontAlgn="base"/>
            <a:r>
              <a:rPr lang="en-US" dirty="0" smtClean="0"/>
              <a:t>Importance </a:t>
            </a:r>
            <a:r>
              <a:rPr lang="en-US" dirty="0"/>
              <a:t>of using international defined </a:t>
            </a:r>
            <a:r>
              <a:rPr lang="en-US" dirty="0" smtClean="0"/>
              <a:t>schemas</a:t>
            </a:r>
          </a:p>
          <a:p>
            <a:pPr lvl="1" fontAlgn="base"/>
            <a:r>
              <a:rPr lang="en-US" dirty="0" smtClean="0"/>
              <a:t>We need to share international schemas in order to be able to exchange attributes in an international context (eduGAIN)</a:t>
            </a:r>
            <a:endParaRPr lang="en-US" dirty="0"/>
          </a:p>
          <a:p>
            <a:pPr fontAlgn="base"/>
            <a:r>
              <a:rPr lang="en-US" dirty="0"/>
              <a:t>Private/national schemas are irrelevant in the international context (SP should be aware they cannot pretend to obtain private/national defined attributes). </a:t>
            </a:r>
            <a:endParaRPr lang="en-US" dirty="0" smtClean="0"/>
          </a:p>
          <a:p>
            <a:pPr lvl="1" fontAlgn="base"/>
            <a:r>
              <a:rPr lang="en-US" dirty="0" smtClean="0"/>
              <a:t>Could </a:t>
            </a:r>
            <a:r>
              <a:rPr lang="en-US" dirty="0"/>
              <a:t>be taken in consideration at national level.</a:t>
            </a:r>
          </a:p>
          <a:p>
            <a:endParaRPr lang="it-IT"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US" dirty="0" smtClean="0"/>
              <a:t>Attribute Schema: </a:t>
            </a:r>
            <a:r>
              <a:rPr lang="en-US" dirty="0" err="1"/>
              <a:t>eduPerson</a:t>
            </a:r>
            <a:r>
              <a:rPr lang="en-US" dirty="0"/>
              <a:t> and </a:t>
            </a:r>
            <a:r>
              <a:rPr lang="en-US" dirty="0" smtClean="0"/>
              <a:t>SCHAC</a:t>
            </a:r>
            <a:endParaRPr lang="it-IT" dirty="0"/>
          </a:p>
        </p:txBody>
      </p:sp>
    </p:spTree>
    <p:extLst>
      <p:ext uri="{BB962C8B-B14F-4D97-AF65-F5344CB8AC3E}">
        <p14:creationId xmlns:p14="http://schemas.microsoft.com/office/powerpoint/2010/main" val="312240955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0" indent="0" algn="ctr">
              <a:buNone/>
            </a:pPr>
            <a:endParaRPr lang="it-IT" sz="6000" b="1" dirty="0" smtClean="0">
              <a:hlinkClick r:id="rId3"/>
            </a:endParaRPr>
          </a:p>
          <a:p>
            <a:pPr marL="0" indent="0" algn="ctr">
              <a:buNone/>
            </a:pPr>
            <a:endParaRPr lang="it-IT" sz="6000" b="1" dirty="0">
              <a:hlinkClick r:id="rId3"/>
            </a:endParaRPr>
          </a:p>
          <a:p>
            <a:pPr marL="0" indent="0" algn="ctr">
              <a:buNone/>
            </a:pPr>
            <a:r>
              <a:rPr lang="it-IT" sz="6000" b="1" dirty="0" smtClean="0">
                <a:hlinkClick r:id="rId3"/>
              </a:rPr>
              <a:t>https</a:t>
            </a:r>
            <a:r>
              <a:rPr lang="it-IT" sz="6000" b="1" dirty="0">
                <a:hlinkClick r:id="rId3"/>
              </a:rPr>
              <a:t>://</a:t>
            </a:r>
            <a:r>
              <a:rPr lang="it-IT" sz="6000" b="1" dirty="0" smtClean="0">
                <a:hlinkClick r:id="rId3"/>
              </a:rPr>
              <a:t>goo.gl/rOMQiP</a:t>
            </a:r>
            <a:r>
              <a:rPr lang="it-IT" sz="6000" b="1" dirty="0" smtClean="0"/>
              <a:t>  </a:t>
            </a:r>
            <a:endParaRPr lang="it-IT" sz="6000" b="1"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it-IT" dirty="0" err="1" smtClean="0"/>
              <a:t>Does</a:t>
            </a:r>
            <a:r>
              <a:rPr lang="it-IT" dirty="0" smtClean="0"/>
              <a:t> </a:t>
            </a:r>
            <a:r>
              <a:rPr lang="it-IT" dirty="0" err="1" smtClean="0"/>
              <a:t>your</a:t>
            </a:r>
            <a:r>
              <a:rPr lang="it-IT" dirty="0" smtClean="0"/>
              <a:t> </a:t>
            </a:r>
            <a:r>
              <a:rPr lang="it-IT" dirty="0" err="1" smtClean="0"/>
              <a:t>IdP</a:t>
            </a:r>
            <a:r>
              <a:rPr lang="it-IT" dirty="0" smtClean="0"/>
              <a:t> </a:t>
            </a:r>
            <a:r>
              <a:rPr lang="it-IT" dirty="0" err="1" smtClean="0"/>
              <a:t>manage</a:t>
            </a:r>
            <a:r>
              <a:rPr lang="it-IT" dirty="0" smtClean="0"/>
              <a:t> </a:t>
            </a:r>
            <a:r>
              <a:rPr lang="it-IT" dirty="0" err="1" smtClean="0"/>
              <a:t>these</a:t>
            </a:r>
            <a:r>
              <a:rPr lang="it-IT" dirty="0" smtClean="0"/>
              <a:t> </a:t>
            </a:r>
            <a:r>
              <a:rPr lang="it-IT" dirty="0" err="1" smtClean="0"/>
              <a:t>attributes</a:t>
            </a:r>
            <a:r>
              <a:rPr lang="it-IT" dirty="0" smtClean="0"/>
              <a:t>?</a:t>
            </a:r>
            <a:endParaRPr lang="it-IT" dirty="0"/>
          </a:p>
        </p:txBody>
      </p:sp>
    </p:spTree>
    <p:extLst>
      <p:ext uri="{BB962C8B-B14F-4D97-AF65-F5344CB8AC3E}">
        <p14:creationId xmlns:p14="http://schemas.microsoft.com/office/powerpoint/2010/main" val="292592135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468785" y="1322792"/>
            <a:ext cx="4728133" cy="5051114"/>
          </a:xfrm>
        </p:spPr>
        <p:txBody>
          <a:bodyPr/>
          <a:lstStyle/>
          <a:p>
            <a:r>
              <a:rPr lang="it-IT" dirty="0" err="1" smtClean="0"/>
              <a:t>Which</a:t>
            </a:r>
            <a:r>
              <a:rPr lang="it-IT" dirty="0" smtClean="0"/>
              <a:t> are the </a:t>
            </a:r>
            <a:r>
              <a:rPr lang="it-IT" dirty="0" err="1" smtClean="0"/>
              <a:t>attributes</a:t>
            </a:r>
            <a:r>
              <a:rPr lang="it-IT" dirty="0" smtClean="0"/>
              <a:t> </a:t>
            </a:r>
            <a:r>
              <a:rPr lang="it-IT" dirty="0" err="1" smtClean="0"/>
              <a:t>that</a:t>
            </a:r>
            <a:r>
              <a:rPr lang="it-IT" dirty="0" smtClean="0"/>
              <a:t> </a:t>
            </a:r>
            <a:r>
              <a:rPr lang="it-IT" dirty="0" err="1" smtClean="0"/>
              <a:t>my</a:t>
            </a:r>
            <a:r>
              <a:rPr lang="it-IT" dirty="0" smtClean="0"/>
              <a:t> </a:t>
            </a:r>
            <a:r>
              <a:rPr lang="it-IT" dirty="0" err="1" smtClean="0"/>
              <a:t>IdP</a:t>
            </a:r>
            <a:r>
              <a:rPr lang="it-IT" dirty="0" smtClean="0"/>
              <a:t> </a:t>
            </a:r>
            <a:r>
              <a:rPr lang="it-IT" dirty="0" err="1" smtClean="0"/>
              <a:t>is</a:t>
            </a:r>
            <a:r>
              <a:rPr lang="it-IT" dirty="0" smtClean="0"/>
              <a:t> </a:t>
            </a:r>
            <a:r>
              <a:rPr lang="it-IT" dirty="0" err="1" smtClean="0"/>
              <a:t>able</a:t>
            </a:r>
            <a:r>
              <a:rPr lang="it-IT" dirty="0" smtClean="0"/>
              <a:t> to </a:t>
            </a:r>
            <a:r>
              <a:rPr lang="it-IT" dirty="0" err="1" smtClean="0"/>
              <a:t>manage</a:t>
            </a:r>
            <a:r>
              <a:rPr lang="it-IT" dirty="0" smtClean="0"/>
              <a:t>? </a:t>
            </a:r>
          </a:p>
          <a:p>
            <a:pPr lvl="1"/>
            <a:r>
              <a:rPr lang="it-IT" dirty="0" smtClean="0"/>
              <a:t>Complete </a:t>
            </a:r>
            <a:r>
              <a:rPr lang="it-IT" dirty="0" err="1" smtClean="0"/>
              <a:t>your</a:t>
            </a:r>
            <a:r>
              <a:rPr lang="it-IT" dirty="0" smtClean="0"/>
              <a:t> list</a:t>
            </a:r>
          </a:p>
          <a:p>
            <a:r>
              <a:rPr lang="it-IT" dirty="0" err="1" smtClean="0"/>
              <a:t>Which</a:t>
            </a:r>
            <a:r>
              <a:rPr lang="it-IT" dirty="0" smtClean="0"/>
              <a:t> </a:t>
            </a:r>
            <a:r>
              <a:rPr lang="it-IT" dirty="0"/>
              <a:t>are the </a:t>
            </a:r>
            <a:r>
              <a:rPr lang="it-IT" dirty="0" err="1"/>
              <a:t>attributes</a:t>
            </a:r>
            <a:r>
              <a:rPr lang="it-IT" dirty="0"/>
              <a:t> </a:t>
            </a:r>
            <a:r>
              <a:rPr lang="it-IT" dirty="0" err="1" smtClean="0"/>
              <a:t>that</a:t>
            </a:r>
            <a:r>
              <a:rPr lang="it-IT" dirty="0" smtClean="0"/>
              <a:t> </a:t>
            </a:r>
            <a:r>
              <a:rPr lang="it-IT" dirty="0" err="1" smtClean="0"/>
              <a:t>SPs</a:t>
            </a:r>
            <a:r>
              <a:rPr lang="it-IT" dirty="0" smtClean="0"/>
              <a:t> </a:t>
            </a:r>
            <a:r>
              <a:rPr lang="it-IT" dirty="0" err="1" smtClean="0"/>
              <a:t>require</a:t>
            </a:r>
            <a:r>
              <a:rPr lang="it-IT" dirty="0" smtClean="0"/>
              <a:t>?</a:t>
            </a:r>
          </a:p>
          <a:p>
            <a:pPr>
              <a:buFont typeface="Wingdings"/>
              <a:buChar char="ß"/>
            </a:pPr>
            <a:r>
              <a:rPr lang="it-IT" dirty="0" err="1" smtClean="0">
                <a:sym typeface="Wingdings" panose="05000000000000000000" pitchFamily="2" charset="2"/>
              </a:rPr>
              <a:t>Most</a:t>
            </a:r>
            <a:r>
              <a:rPr lang="it-IT" dirty="0" smtClean="0">
                <a:sym typeface="Wingdings" panose="05000000000000000000" pitchFamily="2" charset="2"/>
              </a:rPr>
              <a:t> </a:t>
            </a:r>
            <a:r>
              <a:rPr lang="it-IT" dirty="0" err="1" smtClean="0">
                <a:sym typeface="Wingdings" panose="05000000000000000000" pitchFamily="2" charset="2"/>
              </a:rPr>
              <a:t>requested</a:t>
            </a:r>
            <a:r>
              <a:rPr lang="it-IT" dirty="0" smtClean="0">
                <a:sym typeface="Wingdings" panose="05000000000000000000" pitchFamily="2" charset="2"/>
              </a:rPr>
              <a:t> </a:t>
            </a:r>
            <a:r>
              <a:rPr lang="it-IT" dirty="0" err="1" smtClean="0">
                <a:sym typeface="Wingdings" panose="05000000000000000000" pitchFamily="2" charset="2"/>
              </a:rPr>
              <a:t>attributes</a:t>
            </a:r>
            <a:r>
              <a:rPr lang="it-IT" dirty="0" smtClean="0">
                <a:sym typeface="Wingdings" panose="05000000000000000000" pitchFamily="2" charset="2"/>
              </a:rPr>
              <a:t> from </a:t>
            </a:r>
            <a:r>
              <a:rPr lang="it-IT" dirty="0" err="1" smtClean="0">
                <a:sym typeface="Wingdings" panose="05000000000000000000" pitchFamily="2" charset="2"/>
              </a:rPr>
              <a:t>SPs</a:t>
            </a:r>
            <a:r>
              <a:rPr lang="it-IT" dirty="0" smtClean="0">
                <a:sym typeface="Wingdings" panose="05000000000000000000" pitchFamily="2" charset="2"/>
              </a:rPr>
              <a:t> in eduGAIN</a:t>
            </a:r>
            <a:endParaRPr lang="it-IT" dirty="0">
              <a:sym typeface="Wingdings" panose="05000000000000000000" pitchFamily="2" charset="2"/>
            </a:endParaRPr>
          </a:p>
          <a:p>
            <a:r>
              <a:rPr lang="it-IT" dirty="0" smtClean="0"/>
              <a:t>Are the </a:t>
            </a:r>
            <a:r>
              <a:rPr lang="it-IT" dirty="0" err="1"/>
              <a:t>t</a:t>
            </a:r>
            <a:r>
              <a:rPr lang="it-IT" dirty="0" err="1" smtClean="0"/>
              <a:t>wo</a:t>
            </a:r>
            <a:r>
              <a:rPr lang="it-IT" dirty="0" smtClean="0"/>
              <a:t> </a:t>
            </a:r>
            <a:r>
              <a:rPr lang="it-IT" dirty="0" err="1" smtClean="0"/>
              <a:t>lists</a:t>
            </a:r>
            <a:r>
              <a:rPr lang="it-IT" dirty="0" smtClean="0"/>
              <a:t> </a:t>
            </a:r>
            <a:r>
              <a:rPr lang="it-IT" dirty="0" err="1" smtClean="0"/>
              <a:t>compatible</a:t>
            </a:r>
            <a:r>
              <a:rPr lang="it-IT" dirty="0" smtClean="0"/>
              <a:t>? </a:t>
            </a:r>
            <a:r>
              <a:rPr lang="it-IT" dirty="0" err="1" smtClean="0"/>
              <a:t>Overlapping</a:t>
            </a:r>
            <a:r>
              <a:rPr lang="it-IT" dirty="0" smtClean="0"/>
              <a:t>? </a:t>
            </a:r>
          </a:p>
          <a:p>
            <a:r>
              <a:rPr lang="it-IT" dirty="0" err="1" smtClean="0"/>
              <a:t>Is</a:t>
            </a:r>
            <a:r>
              <a:rPr lang="it-IT" dirty="0" smtClean="0"/>
              <a:t> </a:t>
            </a:r>
            <a:r>
              <a:rPr lang="it-IT" dirty="0" err="1" smtClean="0"/>
              <a:t>my</a:t>
            </a:r>
            <a:r>
              <a:rPr lang="it-IT" dirty="0" smtClean="0"/>
              <a:t> </a:t>
            </a:r>
            <a:r>
              <a:rPr lang="it-IT" dirty="0" err="1" smtClean="0"/>
              <a:t>IdP</a:t>
            </a:r>
            <a:r>
              <a:rPr lang="it-IT" dirty="0" smtClean="0"/>
              <a:t> </a:t>
            </a:r>
            <a:r>
              <a:rPr lang="it-IT" dirty="0" err="1" smtClean="0"/>
              <a:t>able</a:t>
            </a:r>
            <a:r>
              <a:rPr lang="it-IT" dirty="0" smtClean="0"/>
              <a:t> to release the </a:t>
            </a:r>
            <a:r>
              <a:rPr lang="it-IT" dirty="0" err="1" smtClean="0"/>
              <a:t>attributes</a:t>
            </a:r>
            <a:r>
              <a:rPr lang="it-IT" dirty="0" smtClean="0"/>
              <a:t> </a:t>
            </a:r>
            <a:r>
              <a:rPr lang="it-IT" dirty="0" err="1" smtClean="0"/>
              <a:t>that</a:t>
            </a:r>
            <a:r>
              <a:rPr lang="it-IT" dirty="0" smtClean="0"/>
              <a:t> </a:t>
            </a:r>
            <a:r>
              <a:rPr lang="it-IT" dirty="0" err="1" smtClean="0">
                <a:solidFill>
                  <a:srgbClr val="013F5E"/>
                </a:solidFill>
              </a:rPr>
              <a:t>could</a:t>
            </a:r>
            <a:r>
              <a:rPr lang="it-IT" dirty="0" smtClean="0">
                <a:solidFill>
                  <a:srgbClr val="013F5E"/>
                </a:solidFill>
              </a:rPr>
              <a:t> </a:t>
            </a:r>
            <a:r>
              <a:rPr lang="it-IT" dirty="0" smtClean="0"/>
              <a:t>be </a:t>
            </a:r>
            <a:r>
              <a:rPr lang="it-IT" dirty="0" err="1" smtClean="0"/>
              <a:t>requested</a:t>
            </a:r>
            <a:r>
              <a:rPr lang="it-IT" dirty="0" smtClean="0"/>
              <a:t>?</a:t>
            </a:r>
          </a:p>
          <a:p>
            <a:r>
              <a:rPr lang="it-IT" dirty="0" smtClean="0"/>
              <a:t>At the end: </a:t>
            </a:r>
            <a:endParaRPr lang="it-IT" dirty="0"/>
          </a:p>
          <a:p>
            <a:pPr lvl="1"/>
            <a:r>
              <a:rPr lang="it-IT" dirty="0" err="1" smtClean="0"/>
              <a:t>If</a:t>
            </a:r>
            <a:r>
              <a:rPr lang="it-IT" dirty="0" smtClean="0"/>
              <a:t> I </a:t>
            </a:r>
            <a:r>
              <a:rPr lang="it-IT" dirty="0" err="1" smtClean="0"/>
              <a:t>want</a:t>
            </a:r>
            <a:r>
              <a:rPr lang="it-IT" dirty="0" smtClean="0"/>
              <a:t>/</a:t>
            </a:r>
            <a:r>
              <a:rPr lang="it-IT" dirty="0" err="1" smtClean="0"/>
              <a:t>need</a:t>
            </a:r>
            <a:r>
              <a:rPr lang="it-IT" dirty="0"/>
              <a:t>,</a:t>
            </a:r>
            <a:r>
              <a:rPr lang="it-IT" dirty="0" smtClean="0"/>
              <a:t> </a:t>
            </a:r>
            <a:r>
              <a:rPr lang="it-IT" dirty="0" err="1"/>
              <a:t>a</a:t>
            </a:r>
            <a:r>
              <a:rPr lang="it-IT" dirty="0" err="1" smtClean="0"/>
              <a:t>m</a:t>
            </a:r>
            <a:r>
              <a:rPr lang="it-IT" dirty="0" smtClean="0"/>
              <a:t> I in the position to be </a:t>
            </a:r>
            <a:r>
              <a:rPr lang="it-IT" dirty="0" err="1" smtClean="0"/>
              <a:t>able</a:t>
            </a:r>
            <a:r>
              <a:rPr lang="it-IT" dirty="0" smtClean="0"/>
              <a:t> to release </a:t>
            </a:r>
            <a:r>
              <a:rPr lang="it-IT" dirty="0" err="1" smtClean="0"/>
              <a:t>attributes</a:t>
            </a:r>
            <a:r>
              <a:rPr lang="it-IT" dirty="0" smtClean="0"/>
              <a:t> </a:t>
            </a:r>
            <a:r>
              <a:rPr lang="it-IT" dirty="0" err="1" smtClean="0"/>
              <a:t>requested</a:t>
            </a:r>
            <a:r>
              <a:rPr lang="it-IT" dirty="0" smtClean="0"/>
              <a:t>?</a:t>
            </a:r>
            <a:endParaRPr lang="it-IT" dirty="0" smtClean="0">
              <a:solidFill>
                <a:srgbClr val="FF0000"/>
              </a:solidFill>
            </a:endParaRPr>
          </a:p>
          <a:p>
            <a:endParaRPr lang="it-IT"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a:xfrm>
            <a:off x="5970493" y="74649"/>
            <a:ext cx="3640039" cy="1325563"/>
          </a:xfrm>
        </p:spPr>
        <p:txBody>
          <a:bodyPr/>
          <a:lstStyle/>
          <a:p>
            <a:pPr algn="r"/>
            <a:r>
              <a:rPr lang="en-US" dirty="0"/>
              <a:t>attribute management</a:t>
            </a:r>
            <a:endParaRPr lang="it-IT" dirty="0"/>
          </a:p>
        </p:txBody>
      </p:sp>
      <p:graphicFrame>
        <p:nvGraphicFramePr>
          <p:cNvPr id="5" name="Tabella 4"/>
          <p:cNvGraphicFramePr>
            <a:graphicFrameLocks noGrp="1"/>
          </p:cNvGraphicFramePr>
          <p:nvPr>
            <p:extLst/>
          </p:nvPr>
        </p:nvGraphicFramePr>
        <p:xfrm>
          <a:off x="134471" y="101226"/>
          <a:ext cx="6087036" cy="6311276"/>
        </p:xfrm>
        <a:graphic>
          <a:graphicData uri="http://schemas.openxmlformats.org/drawingml/2006/table">
            <a:tbl>
              <a:tblPr>
                <a:tableStyleId>{08FB837D-C827-4EFA-A057-4D05807E0F7C}</a:tableStyleId>
              </a:tblPr>
              <a:tblGrid>
                <a:gridCol w="3030070">
                  <a:extLst>
                    <a:ext uri="{9D8B030D-6E8A-4147-A177-3AD203B41FA5}">
                      <a16:colId xmlns="" xmlns:a16="http://schemas.microsoft.com/office/drawing/2014/main" val="20000"/>
                    </a:ext>
                  </a:extLst>
                </a:gridCol>
                <a:gridCol w="2097741">
                  <a:extLst>
                    <a:ext uri="{9D8B030D-6E8A-4147-A177-3AD203B41FA5}">
                      <a16:colId xmlns="" xmlns:a16="http://schemas.microsoft.com/office/drawing/2014/main" val="20001"/>
                    </a:ext>
                  </a:extLst>
                </a:gridCol>
                <a:gridCol w="959225">
                  <a:extLst>
                    <a:ext uri="{9D8B030D-6E8A-4147-A177-3AD203B41FA5}">
                      <a16:colId xmlns="" xmlns:a16="http://schemas.microsoft.com/office/drawing/2014/main" val="20002"/>
                    </a:ext>
                  </a:extLst>
                </a:gridCol>
              </a:tblGrid>
              <a:tr h="394082">
                <a:tc>
                  <a:txBody>
                    <a:bodyPr/>
                    <a:lstStyle/>
                    <a:p>
                      <a:pPr algn="l" fontAlgn="b"/>
                      <a:r>
                        <a:rPr lang="it-IT" sz="1050" b="1" u="none" strike="noStrike" dirty="0" err="1">
                          <a:effectLst/>
                        </a:rPr>
                        <a:t>FriendlyName</a:t>
                      </a:r>
                      <a:endParaRPr lang="it-IT" sz="1050" b="1" i="0" u="none" strike="noStrike" dirty="0">
                        <a:solidFill>
                          <a:srgbClr val="000000"/>
                        </a:solidFill>
                        <a:effectLst/>
                        <a:latin typeface="Calibri"/>
                      </a:endParaRPr>
                    </a:p>
                  </a:txBody>
                  <a:tcPr marL="8221" marR="8221" marT="8221" marB="0" anchor="b"/>
                </a:tc>
                <a:tc>
                  <a:txBody>
                    <a:bodyPr/>
                    <a:lstStyle/>
                    <a:p>
                      <a:pPr algn="l" fontAlgn="b"/>
                      <a:r>
                        <a:rPr lang="it-IT" sz="900" b="1" u="none" strike="noStrike" dirty="0">
                          <a:effectLst/>
                        </a:rPr>
                        <a:t>OID</a:t>
                      </a:r>
                      <a:endParaRPr lang="it-IT" sz="900" b="1" i="0" u="none" strike="noStrike" dirty="0">
                        <a:solidFill>
                          <a:srgbClr val="000000"/>
                        </a:solidFill>
                        <a:effectLst/>
                        <a:latin typeface="Calibri"/>
                      </a:endParaRPr>
                    </a:p>
                  </a:txBody>
                  <a:tcPr marL="8221" marR="8221" marT="8221" marB="0" anchor="b"/>
                </a:tc>
                <a:tc>
                  <a:txBody>
                    <a:bodyPr/>
                    <a:lstStyle/>
                    <a:p>
                      <a:pPr algn="l" fontAlgn="b"/>
                      <a:r>
                        <a:rPr lang="it-IT" sz="1200" b="1" u="none" strike="noStrike" dirty="0" err="1">
                          <a:effectLst/>
                        </a:rPr>
                        <a:t>Count</a:t>
                      </a:r>
                      <a:endParaRPr lang="it-IT" sz="1200" b="1"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0"/>
                  </a:ext>
                </a:extLst>
              </a:tr>
              <a:tr h="217726">
                <a:tc>
                  <a:txBody>
                    <a:bodyPr/>
                    <a:lstStyle/>
                    <a:p>
                      <a:pPr algn="l" fontAlgn="b"/>
                      <a:r>
                        <a:rPr lang="it-IT" sz="1050" u="none" strike="noStrike" dirty="0">
                          <a:effectLst/>
                        </a:rPr>
                        <a:t>email, mail, rfc822Mailbox</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dirty="0">
                          <a:effectLst/>
                        </a:rPr>
                        <a:t>urn:oid:0.9.2342.19200300.100.1.3</a:t>
                      </a:r>
                      <a:endParaRPr lang="it-IT" sz="900" b="0" i="0" u="none" strike="noStrike" dirty="0">
                        <a:solidFill>
                          <a:srgbClr val="000000"/>
                        </a:solidFill>
                        <a:effectLst/>
                        <a:latin typeface="Calibri"/>
                      </a:endParaRPr>
                    </a:p>
                  </a:txBody>
                  <a:tcPr marL="8221" marR="8221" marT="8221" marB="0" anchor="b"/>
                </a:tc>
                <a:tc>
                  <a:txBody>
                    <a:bodyPr/>
                    <a:lstStyle/>
                    <a:p>
                      <a:pPr algn="r" fontAlgn="b"/>
                      <a:r>
                        <a:rPr lang="it-IT" sz="1200" u="none" strike="noStrike" dirty="0">
                          <a:effectLst/>
                        </a:rPr>
                        <a:t>282</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1"/>
                  </a:ext>
                </a:extLst>
              </a:tr>
              <a:tr h="217726">
                <a:tc>
                  <a:txBody>
                    <a:bodyPr/>
                    <a:lstStyle/>
                    <a:p>
                      <a:pPr algn="l" fontAlgn="b"/>
                      <a:r>
                        <a:rPr lang="it-IT" sz="1050" u="none" strike="noStrike" dirty="0" err="1">
                          <a:effectLst/>
                        </a:rPr>
                        <a:t>eduPersonPrincipalName</a:t>
                      </a:r>
                      <a:r>
                        <a:rPr lang="it-IT" sz="1050" u="none" strike="noStrike" dirty="0">
                          <a:effectLst/>
                        </a:rPr>
                        <a:t>, </a:t>
                      </a:r>
                      <a:r>
                        <a:rPr lang="it-IT" sz="1050" u="none" strike="noStrike" dirty="0" err="1">
                          <a:effectLst/>
                        </a:rPr>
                        <a:t>eppn</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dirty="0">
                          <a:effectLst/>
                        </a:rPr>
                        <a:t>urn:oid:1.3.6.1.4.1.5923.1.1.1.6</a:t>
                      </a:r>
                      <a:endParaRPr lang="it-IT" sz="900" b="0" i="0" u="none" strike="noStrike" dirty="0">
                        <a:solidFill>
                          <a:srgbClr val="000000"/>
                        </a:solidFill>
                        <a:effectLst/>
                        <a:latin typeface="Calibri"/>
                      </a:endParaRPr>
                    </a:p>
                  </a:txBody>
                  <a:tcPr marL="8221" marR="8221" marT="8221" marB="0" anchor="b"/>
                </a:tc>
                <a:tc>
                  <a:txBody>
                    <a:bodyPr/>
                    <a:lstStyle/>
                    <a:p>
                      <a:pPr algn="r" fontAlgn="b"/>
                      <a:r>
                        <a:rPr lang="it-IT" sz="1200" u="none" strike="noStrike" dirty="0">
                          <a:effectLst/>
                        </a:rPr>
                        <a:t>277</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2"/>
                  </a:ext>
                </a:extLst>
              </a:tr>
              <a:tr h="217726">
                <a:tc>
                  <a:txBody>
                    <a:bodyPr/>
                    <a:lstStyle/>
                    <a:p>
                      <a:pPr algn="l" fontAlgn="b"/>
                      <a:r>
                        <a:rPr lang="it-IT" sz="1050" u="none" strike="noStrike" dirty="0" err="1">
                          <a:effectLst/>
                        </a:rPr>
                        <a:t>displayName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urn:oid:2.16.840.1.113730.3.1.241</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148</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3"/>
                  </a:ext>
                </a:extLst>
              </a:tr>
              <a:tr h="217726">
                <a:tc>
                  <a:txBody>
                    <a:bodyPr/>
                    <a:lstStyle/>
                    <a:p>
                      <a:pPr algn="l" fontAlgn="b"/>
                      <a:r>
                        <a:rPr lang="it-IT" sz="1050" u="none" strike="noStrike" dirty="0" err="1">
                          <a:effectLst/>
                        </a:rPr>
                        <a:t>eduPersonTargetedID</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urn:oid:1.3.6.1.4.1.5923.1.1.1.10</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144</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4"/>
                  </a:ext>
                </a:extLst>
              </a:tr>
              <a:tr h="217726">
                <a:tc>
                  <a:txBody>
                    <a:bodyPr/>
                    <a:lstStyle/>
                    <a:p>
                      <a:pPr algn="l" fontAlgn="b"/>
                      <a:r>
                        <a:rPr lang="it-IT" sz="1050" u="none" strike="noStrike" dirty="0" err="1">
                          <a:effectLst/>
                        </a:rPr>
                        <a:t>givenName</a:t>
                      </a:r>
                      <a:r>
                        <a:rPr lang="it-IT" sz="1050" u="none" strike="noStrike" dirty="0">
                          <a:effectLst/>
                        </a:rPr>
                        <a:t>, </a:t>
                      </a:r>
                      <a:r>
                        <a:rPr lang="it-IT" sz="1050" u="none" strike="noStrike" dirty="0" err="1">
                          <a:effectLst/>
                        </a:rPr>
                        <a:t>gn</a:t>
                      </a:r>
                      <a:r>
                        <a:rPr lang="it-IT" sz="1050" u="none" strike="noStrike" dirty="0">
                          <a:effectLst/>
                        </a:rPr>
                        <a:t>, </a:t>
                      </a:r>
                      <a:r>
                        <a:rPr lang="it-IT" sz="1050" u="none" strike="noStrike" dirty="0" err="1">
                          <a:effectLst/>
                        </a:rPr>
                        <a:t>FirstName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urn:oid:2.5.4.42</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144</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5"/>
                  </a:ext>
                </a:extLst>
              </a:tr>
              <a:tr h="217726">
                <a:tc>
                  <a:txBody>
                    <a:bodyPr/>
                    <a:lstStyle/>
                    <a:p>
                      <a:pPr algn="l" fontAlgn="b"/>
                      <a:r>
                        <a:rPr lang="it-IT" sz="1050" u="none" strike="noStrike" dirty="0" err="1">
                          <a:effectLst/>
                        </a:rPr>
                        <a:t>sn</a:t>
                      </a:r>
                      <a:r>
                        <a:rPr lang="it-IT" sz="1050" u="none" strike="noStrike" dirty="0">
                          <a:effectLst/>
                        </a:rPr>
                        <a:t>, </a:t>
                      </a:r>
                      <a:r>
                        <a:rPr lang="it-IT" sz="1050" u="none" strike="noStrike" dirty="0" err="1">
                          <a:effectLst/>
                        </a:rPr>
                        <a:t>surname</a:t>
                      </a:r>
                      <a:r>
                        <a:rPr lang="it-IT" sz="1050" u="none" strike="noStrike" dirty="0">
                          <a:effectLst/>
                        </a:rPr>
                        <a:t>, </a:t>
                      </a:r>
                      <a:r>
                        <a:rPr lang="it-IT" sz="1050" u="none" strike="noStrike" dirty="0" err="1">
                          <a:effectLst/>
                        </a:rPr>
                        <a:t>LastName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urn:oid:2.5.4.4</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141</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6"/>
                  </a:ext>
                </a:extLst>
              </a:tr>
              <a:tr h="217726">
                <a:tc>
                  <a:txBody>
                    <a:bodyPr/>
                    <a:lstStyle/>
                    <a:p>
                      <a:pPr algn="l" fontAlgn="b"/>
                      <a:r>
                        <a:rPr lang="it-IT" sz="1050" u="none" strike="noStrike" dirty="0" err="1">
                          <a:effectLst/>
                        </a:rPr>
                        <a:t>eduPersonScopedAffiliation</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urn:oid:1.3.6.1.4.1.5923.1.1.1.9</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126</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7"/>
                  </a:ext>
                </a:extLst>
              </a:tr>
              <a:tr h="217726">
                <a:tc>
                  <a:txBody>
                    <a:bodyPr/>
                    <a:lstStyle/>
                    <a:p>
                      <a:pPr algn="l" fontAlgn="b"/>
                      <a:r>
                        <a:rPr lang="it-IT" sz="1050" u="none" strike="noStrike" dirty="0" err="1">
                          <a:effectLst/>
                        </a:rPr>
                        <a:t>cn</a:t>
                      </a:r>
                      <a:r>
                        <a:rPr lang="it-IT" sz="1050" u="none" strike="noStrike" dirty="0">
                          <a:effectLst/>
                        </a:rPr>
                        <a:t>, </a:t>
                      </a:r>
                      <a:r>
                        <a:rPr lang="it-IT" sz="1050" u="none" strike="noStrike" dirty="0" err="1">
                          <a:effectLst/>
                        </a:rPr>
                        <a:t>commonName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urn:oid:2.5.4.3</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85</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8"/>
                  </a:ext>
                </a:extLst>
              </a:tr>
              <a:tr h="217726">
                <a:tc>
                  <a:txBody>
                    <a:bodyPr/>
                    <a:lstStyle/>
                    <a:p>
                      <a:pPr algn="l" fontAlgn="b"/>
                      <a:r>
                        <a:rPr lang="it-IT" sz="1050" u="none" strike="noStrike" dirty="0" err="1">
                          <a:effectLst/>
                        </a:rPr>
                        <a:t>eduPersonScopedAffiliation</a:t>
                      </a:r>
                      <a:r>
                        <a:rPr lang="it-IT" sz="1050" u="none" strike="noStrike" dirty="0">
                          <a:effectLst/>
                        </a:rPr>
                        <a:t>, </a:t>
                      </a:r>
                      <a:r>
                        <a:rPr lang="it-IT" sz="1050" u="none" strike="noStrike" dirty="0" err="1">
                          <a:effectLst/>
                        </a:rPr>
                        <a:t>eduPersonAffiliation</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urn:oid:1.3.6.1.4.1.5923.1.1.1.1</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62</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09"/>
                  </a:ext>
                </a:extLst>
              </a:tr>
              <a:tr h="217726">
                <a:tc>
                  <a:txBody>
                    <a:bodyPr/>
                    <a:lstStyle/>
                    <a:p>
                      <a:pPr algn="l" fontAlgn="b"/>
                      <a:r>
                        <a:rPr lang="it-IT" sz="1050" u="none" strike="noStrike" dirty="0" err="1">
                          <a:effectLst/>
                        </a:rPr>
                        <a:t>schacHomeOrganization</a:t>
                      </a:r>
                      <a:r>
                        <a:rPr lang="it-IT" sz="1050" u="none" strike="noStrike" dirty="0">
                          <a:effectLst/>
                        </a:rPr>
                        <a:t>, </a:t>
                      </a:r>
                      <a:r>
                        <a:rPr lang="it-IT" sz="1050" u="none" strike="noStrike" dirty="0" err="1">
                          <a:effectLst/>
                        </a:rPr>
                        <a:t>shacHomeOrganization</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urn:oid:1.3.6.1.4.1.25178.1.2.9</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35</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0"/>
                  </a:ext>
                </a:extLst>
              </a:tr>
              <a:tr h="217726">
                <a:tc>
                  <a:txBody>
                    <a:bodyPr/>
                    <a:lstStyle/>
                    <a:p>
                      <a:pPr algn="l" fontAlgn="b"/>
                      <a:r>
                        <a:rPr lang="it-IT" sz="1050" u="none" strike="noStrike" dirty="0" err="1">
                          <a:effectLst/>
                        </a:rPr>
                        <a:t>eduPersonEntitlement</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urn:oid:1.3.6.1.4.1.5923.1.1.1.7</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33</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1"/>
                  </a:ext>
                </a:extLst>
              </a:tr>
              <a:tr h="256318">
                <a:tc>
                  <a:txBody>
                    <a:bodyPr/>
                    <a:lstStyle/>
                    <a:p>
                      <a:pPr algn="l" fontAlgn="b"/>
                      <a:r>
                        <a:rPr lang="it-IT" sz="1050" u="none" strike="noStrike" dirty="0">
                          <a:effectLst/>
                        </a:rPr>
                        <a:t>o, </a:t>
                      </a:r>
                      <a:r>
                        <a:rPr lang="it-IT" sz="1050" u="none" strike="noStrike" dirty="0" err="1">
                          <a:effectLst/>
                        </a:rPr>
                        <a:t>organizationName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urn:oid:2.5.4.10</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32</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2"/>
                  </a:ext>
                </a:extLst>
              </a:tr>
              <a:tr h="217726">
                <a:tc>
                  <a:txBody>
                    <a:bodyPr/>
                    <a:lstStyle/>
                    <a:p>
                      <a:pPr algn="l" fontAlgn="b"/>
                      <a:r>
                        <a:rPr lang="it-IT" sz="1050" u="none" strike="noStrike" dirty="0" err="1">
                          <a:effectLst/>
                        </a:rPr>
                        <a:t>schacHomeOrganizationType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urn:oid:1.3.6.1.4.1.25178.1.2.10</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22</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3"/>
                  </a:ext>
                </a:extLst>
              </a:tr>
              <a:tr h="217726">
                <a:tc>
                  <a:txBody>
                    <a:bodyPr/>
                    <a:lstStyle/>
                    <a:p>
                      <a:pPr algn="l" fontAlgn="b"/>
                      <a:r>
                        <a:rPr lang="it-IT" sz="1050" u="none" strike="noStrike" dirty="0" err="1">
                          <a:effectLst/>
                        </a:rPr>
                        <a:t>preferredLanguage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urn:oid:2.16.840.1.113730.3.1.39</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17</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4"/>
                  </a:ext>
                </a:extLst>
              </a:tr>
              <a:tr h="217726">
                <a:tc>
                  <a:txBody>
                    <a:bodyPr/>
                    <a:lstStyle/>
                    <a:p>
                      <a:pPr algn="l" fontAlgn="b"/>
                      <a:r>
                        <a:rPr lang="it-IT" sz="1050" u="none" strike="noStrike" dirty="0" err="1">
                          <a:effectLst/>
                        </a:rPr>
                        <a:t>uid</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urn:oid:0.9.2342.19200300.100.1.1</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15</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5"/>
                  </a:ext>
                </a:extLst>
              </a:tr>
              <a:tr h="217726">
                <a:tc>
                  <a:txBody>
                    <a:bodyPr/>
                    <a:lstStyle/>
                    <a:p>
                      <a:pPr algn="l" fontAlgn="b"/>
                      <a:r>
                        <a:rPr lang="it-IT" sz="1050" u="none" strike="noStrike" dirty="0" err="1">
                          <a:effectLst/>
                        </a:rPr>
                        <a:t>eduPersonPrimaryAffiliation</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urn:oid:1.3.6.1.4.1.5923.1.1.1.5</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13</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6"/>
                  </a:ext>
                </a:extLst>
              </a:tr>
              <a:tr h="217726">
                <a:tc>
                  <a:txBody>
                    <a:bodyPr/>
                    <a:lstStyle/>
                    <a:p>
                      <a:pPr algn="l" fontAlgn="b"/>
                      <a:r>
                        <a:rPr lang="it-IT" sz="1050" u="none" strike="noStrike" dirty="0" err="1">
                          <a:effectLst/>
                        </a:rPr>
                        <a:t>eduPersonOrgDN</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urn:oid:1.3.6.1.4.1.5923.1.1.1.3</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10</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7"/>
                  </a:ext>
                </a:extLst>
              </a:tr>
              <a:tr h="217726">
                <a:tc>
                  <a:txBody>
                    <a:bodyPr/>
                    <a:lstStyle/>
                    <a:p>
                      <a:pPr algn="l" fontAlgn="b"/>
                      <a:r>
                        <a:rPr lang="it-IT" sz="1050" u="none" strike="noStrike" dirty="0" err="1">
                          <a:effectLst/>
                        </a:rPr>
                        <a:t>ou</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urn:oid:2.5.4.11</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8</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8"/>
                  </a:ext>
                </a:extLst>
              </a:tr>
              <a:tr h="217726">
                <a:tc>
                  <a:txBody>
                    <a:bodyPr/>
                    <a:lstStyle/>
                    <a:p>
                      <a:pPr algn="l" fontAlgn="b"/>
                      <a:r>
                        <a:rPr lang="it-IT" sz="1050" u="none" strike="noStrike" dirty="0" err="1">
                          <a:effectLst/>
                        </a:rPr>
                        <a:t>title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urn:oid:2.5.4.12</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7</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19"/>
                  </a:ext>
                </a:extLst>
              </a:tr>
              <a:tr h="217726">
                <a:tc>
                  <a:txBody>
                    <a:bodyPr/>
                    <a:lstStyle/>
                    <a:p>
                      <a:pPr algn="l" fontAlgn="b"/>
                      <a:r>
                        <a:rPr lang="it-IT" sz="1050" u="none" strike="noStrike" dirty="0" err="1">
                          <a:effectLst/>
                        </a:rPr>
                        <a:t>telephoneNumber</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urn:oid:2.5.4.20</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7</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20"/>
                  </a:ext>
                </a:extLst>
              </a:tr>
              <a:tr h="217726">
                <a:tc>
                  <a:txBody>
                    <a:bodyPr/>
                    <a:lstStyle/>
                    <a:p>
                      <a:pPr algn="l" fontAlgn="b"/>
                      <a:r>
                        <a:rPr lang="it-IT" sz="1050" u="none" strike="noStrike" dirty="0">
                          <a:effectLst/>
                        </a:rPr>
                        <a:t>mobile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urn:oid:0.9.2342.19200300.100.1.41</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6</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21"/>
                  </a:ext>
                </a:extLst>
              </a:tr>
              <a:tr h="217726">
                <a:tc>
                  <a:txBody>
                    <a:bodyPr/>
                    <a:lstStyle/>
                    <a:p>
                      <a:pPr algn="l" fontAlgn="b"/>
                      <a:r>
                        <a:rPr lang="it-IT" sz="1050" u="none" strike="noStrike" dirty="0" err="1">
                          <a:effectLst/>
                        </a:rPr>
                        <a:t>eduPersonNickname</a:t>
                      </a:r>
                      <a:r>
                        <a:rPr lang="it-IT" sz="1050" u="none" strike="noStrike" dirty="0">
                          <a:effectLst/>
                        </a:rPr>
                        <a:t>, Nickname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urn:oid:1.3.6.1.4.1.5923.1.1.1.2</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6</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22"/>
                  </a:ext>
                </a:extLst>
              </a:tr>
              <a:tr h="217726">
                <a:tc>
                  <a:txBody>
                    <a:bodyPr/>
                    <a:lstStyle/>
                    <a:p>
                      <a:pPr algn="l" fontAlgn="b"/>
                      <a:r>
                        <a:rPr lang="it-IT" sz="1050" u="none" strike="noStrike" dirty="0" err="1">
                          <a:effectLst/>
                        </a:rPr>
                        <a:t>eduPersonOrgUnitDN</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urn:oid:1.3.6.1.4.1.5923.1.1.1.4</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6</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23"/>
                  </a:ext>
                </a:extLst>
              </a:tr>
              <a:tr h="217726">
                <a:tc>
                  <a:txBody>
                    <a:bodyPr/>
                    <a:lstStyle/>
                    <a:p>
                      <a:pPr algn="l" fontAlgn="b"/>
                      <a:r>
                        <a:rPr lang="it-IT" sz="1050" u="none" strike="noStrike" dirty="0" err="1">
                          <a:effectLst/>
                        </a:rPr>
                        <a:t>eduPersonAssurance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urn:oid:1.3.6.1.4.1.5923.1.1.1.11</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5</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24"/>
                  </a:ext>
                </a:extLst>
              </a:tr>
              <a:tr h="217726">
                <a:tc>
                  <a:txBody>
                    <a:bodyPr/>
                    <a:lstStyle/>
                    <a:p>
                      <a:pPr algn="l" fontAlgn="b"/>
                      <a:r>
                        <a:rPr lang="it-IT" sz="1050" u="none" strike="noStrike" dirty="0" err="1">
                          <a:effectLst/>
                        </a:rPr>
                        <a:t>eduPersonPrimaryOrgUnitDN</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urn:oid:1.3.6.1.4.1.5923.1.1.1.8</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5</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25"/>
                  </a:ext>
                </a:extLst>
              </a:tr>
              <a:tr h="217726">
                <a:tc>
                  <a:txBody>
                    <a:bodyPr/>
                    <a:lstStyle/>
                    <a:p>
                      <a:pPr algn="l" fontAlgn="b"/>
                      <a:r>
                        <a:rPr lang="it-IT" sz="1050" u="none" strike="noStrike" dirty="0" err="1">
                          <a:effectLst/>
                        </a:rPr>
                        <a:t>postalAddress</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urn:oid:2.5.4.16</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5</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26"/>
                  </a:ext>
                </a:extLst>
              </a:tr>
              <a:tr h="217726">
                <a:tc>
                  <a:txBody>
                    <a:bodyPr/>
                    <a:lstStyle/>
                    <a:p>
                      <a:pPr algn="l" fontAlgn="b"/>
                      <a:r>
                        <a:rPr lang="it-IT" sz="1050" u="none" strike="noStrike" dirty="0">
                          <a:effectLst/>
                        </a:rPr>
                        <a:t>l, </a:t>
                      </a:r>
                      <a:r>
                        <a:rPr lang="it-IT" sz="1050" u="none" strike="noStrike" dirty="0" err="1">
                          <a:effectLst/>
                        </a:rPr>
                        <a:t>localityName</a:t>
                      </a:r>
                      <a:endParaRPr lang="it-IT" sz="1050" b="0" i="0" u="none" strike="noStrike" dirty="0">
                        <a:solidFill>
                          <a:srgbClr val="000000"/>
                        </a:solidFill>
                        <a:effectLst/>
                        <a:latin typeface="Calibri"/>
                      </a:endParaRPr>
                    </a:p>
                  </a:txBody>
                  <a:tcPr marL="8221" marR="8221" marT="8221" marB="0" anchor="b"/>
                </a:tc>
                <a:tc>
                  <a:txBody>
                    <a:bodyPr/>
                    <a:lstStyle/>
                    <a:p>
                      <a:pPr algn="l" fontAlgn="b"/>
                      <a:r>
                        <a:rPr lang="it-IT" sz="900" u="none" strike="noStrike">
                          <a:effectLst/>
                        </a:rPr>
                        <a:t>urn:oid:2.5.4.7</a:t>
                      </a:r>
                      <a:endParaRPr lang="it-IT" sz="900" b="0" i="0" u="none" strike="noStrike">
                        <a:solidFill>
                          <a:srgbClr val="000000"/>
                        </a:solidFill>
                        <a:effectLst/>
                        <a:latin typeface="Calibri"/>
                      </a:endParaRPr>
                    </a:p>
                  </a:txBody>
                  <a:tcPr marL="8221" marR="8221" marT="8221" marB="0" anchor="b"/>
                </a:tc>
                <a:tc>
                  <a:txBody>
                    <a:bodyPr/>
                    <a:lstStyle/>
                    <a:p>
                      <a:pPr algn="r" fontAlgn="b"/>
                      <a:r>
                        <a:rPr lang="it-IT" sz="1200" u="none" strike="noStrike" dirty="0">
                          <a:effectLst/>
                        </a:rPr>
                        <a:t>5</a:t>
                      </a:r>
                      <a:endParaRPr lang="it-IT" sz="1200" b="0" i="0" u="none" strike="noStrike" dirty="0">
                        <a:solidFill>
                          <a:srgbClr val="000000"/>
                        </a:solidFill>
                        <a:effectLst/>
                        <a:latin typeface="Calibri"/>
                      </a:endParaRPr>
                    </a:p>
                  </a:txBody>
                  <a:tcPr marL="8221" marR="8221" marT="8221" marB="0" anchor="b"/>
                </a:tc>
                <a:extLst>
                  <a:ext uri="{0D108BD9-81ED-4DB2-BD59-A6C34878D82A}">
                    <a16:rowId xmlns="" xmlns:a16="http://schemas.microsoft.com/office/drawing/2014/main" val="10027"/>
                  </a:ext>
                </a:extLst>
              </a:tr>
            </a:tbl>
          </a:graphicData>
        </a:graphic>
      </p:graphicFrame>
    </p:spTree>
    <p:extLst>
      <p:ext uri="{BB962C8B-B14F-4D97-AF65-F5344CB8AC3E}">
        <p14:creationId xmlns:p14="http://schemas.microsoft.com/office/powerpoint/2010/main" val="178724561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GB" sz="2400" dirty="0" smtClean="0"/>
              <a:t>SOLUTION: Define dynamically the missing attributes on the IdP side</a:t>
            </a:r>
          </a:p>
          <a:p>
            <a:pPr lvl="1"/>
            <a:r>
              <a:rPr lang="en-GB" sz="2000" dirty="0" smtClean="0"/>
              <a:t>Fast solution</a:t>
            </a:r>
          </a:p>
          <a:p>
            <a:pPr lvl="1"/>
            <a:r>
              <a:rPr lang="en-GB" sz="2000" dirty="0" smtClean="0"/>
              <a:t>Simply like a JavaScript script</a:t>
            </a:r>
          </a:p>
          <a:p>
            <a:pPr lvl="1"/>
            <a:r>
              <a:rPr lang="en-GB" sz="2000" dirty="0" smtClean="0"/>
              <a:t>Directory Manager independent</a:t>
            </a:r>
          </a:p>
          <a:p>
            <a:pPr lvl="1"/>
            <a:r>
              <a:rPr lang="en-GB" sz="2000" dirty="0" smtClean="0"/>
              <a:t>Used only if the attribute is not already present on the directory</a:t>
            </a:r>
          </a:p>
          <a:p>
            <a:pPr marL="0" indent="0">
              <a:buNone/>
            </a:pPr>
            <a:endParaRPr lang="en-GB" dirty="0"/>
          </a:p>
        </p:txBody>
      </p:sp>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3"/>
          <p:cNvSpPr txBox="1">
            <a:spLocks/>
          </p:cNvSpPr>
          <p:nvPr/>
        </p:nvSpPr>
        <p:spPr>
          <a:xfrm>
            <a:off x="444502" y="0"/>
            <a:ext cx="9612087" cy="132556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en-GB" sz="2400" b="1" i="0" u="none" strike="noStrike" kern="1200" cap="none" spc="0" normalizeH="0" baseline="0" noProof="0" dirty="0" smtClean="0">
                <a:ln>
                  <a:noFill/>
                </a:ln>
                <a:solidFill>
                  <a:srgbClr val="004361"/>
                </a:solidFill>
                <a:effectLst/>
                <a:uLnTx/>
                <a:uFillTx/>
                <a:latin typeface="Calibri" panose="020F0502020204030204"/>
                <a:ea typeface="Verdana" panose="020B0604030504040204" pitchFamily="34" charset="0"/>
                <a:cs typeface="Verdana" panose="020B0604030504040204" pitchFamily="34" charset="0"/>
              </a:rPr>
              <a:t>Attributes are missing in the Directory (</a:t>
            </a:r>
            <a:r>
              <a:rPr kumimoji="0" lang="en-GB" sz="2400" b="1" i="0" u="none" strike="noStrike" kern="1200" cap="none" spc="0" normalizeH="0" baseline="0" noProof="0" dirty="0" err="1" smtClean="0">
                <a:ln>
                  <a:noFill/>
                </a:ln>
                <a:solidFill>
                  <a:srgbClr val="004361"/>
                </a:solidFill>
                <a:effectLst/>
                <a:uLnTx/>
                <a:uFillTx/>
                <a:latin typeface="Calibri" panose="020F0502020204030204"/>
                <a:ea typeface="Verdana" panose="020B0604030504040204" pitchFamily="34" charset="0"/>
                <a:cs typeface="Verdana" panose="020B0604030504040204" pitchFamily="34" charset="0"/>
              </a:rPr>
              <a:t>openLDAP</a:t>
            </a:r>
            <a:r>
              <a:rPr kumimoji="0" lang="en-GB" sz="2400" b="1" i="0" u="none" strike="noStrike" kern="1200" cap="none" spc="0" normalizeH="0" baseline="0" noProof="0" dirty="0" smtClean="0">
                <a:ln>
                  <a:noFill/>
                </a:ln>
                <a:solidFill>
                  <a:srgbClr val="004361"/>
                </a:solidFill>
                <a:effectLst/>
                <a:uLnTx/>
                <a:uFillTx/>
                <a:latin typeface="Calibri" panose="020F0502020204030204"/>
                <a:ea typeface="Verdana" panose="020B0604030504040204" pitchFamily="34" charset="0"/>
                <a:cs typeface="Verdana" panose="020B0604030504040204" pitchFamily="34" charset="0"/>
              </a:rPr>
              <a:t>/AD)</a:t>
            </a:r>
            <a:endParaRPr kumimoji="0" lang="en-GB" sz="2400" b="1" i="0" u="none" strike="noStrike" kern="1200" cap="none" spc="0" normalizeH="0" baseline="0" noProof="0" dirty="0">
              <a:ln>
                <a:noFill/>
              </a:ln>
              <a:solidFill>
                <a:srgbClr val="004361"/>
              </a:solidFill>
              <a:effectLst/>
              <a:uLnTx/>
              <a:uFillTx/>
              <a:latin typeface="Calibri" panose="020F0502020204030204"/>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1906098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contenuto 4"/>
          <p:cNvSpPr>
            <a:spLocks noGrp="1"/>
          </p:cNvSpPr>
          <p:nvPr>
            <p:ph idx="1"/>
          </p:nvPr>
        </p:nvSpPr>
        <p:spPr>
          <a:xfrm>
            <a:off x="382557" y="2878986"/>
            <a:ext cx="11318033" cy="1332412"/>
          </a:xfrm>
        </p:spPr>
        <p:txBody>
          <a:bodyPr anchor="ctr">
            <a:normAutofit/>
          </a:bodyPr>
          <a:lstStyle/>
          <a:p>
            <a:pPr marL="0" indent="0" algn="ctr">
              <a:buNone/>
            </a:pPr>
            <a:r>
              <a:rPr lang="en-US" sz="5400" b="1" dirty="0"/>
              <a:t>What the </a:t>
            </a:r>
            <a:r>
              <a:rPr lang="en-US" sz="5400" b="1" dirty="0" err="1"/>
              <a:t>IdP</a:t>
            </a:r>
            <a:r>
              <a:rPr lang="en-US" sz="5400" b="1" dirty="0"/>
              <a:t> Operator needs to do</a:t>
            </a:r>
            <a:endParaRPr lang="en-GB" sz="5400" b="1" dirty="0"/>
          </a:p>
        </p:txBody>
      </p:sp>
    </p:spTree>
    <p:extLst>
      <p:ext uri="{BB962C8B-B14F-4D97-AF65-F5344CB8AC3E}">
        <p14:creationId xmlns:p14="http://schemas.microsoft.com/office/powerpoint/2010/main" val="20919001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875610" y="1282591"/>
            <a:ext cx="10132657" cy="5117677"/>
          </a:xfrm>
        </p:spPr>
      </p:pic>
      <p:sp>
        <p:nvSpPr>
          <p:cNvPr id="17410" name="Title 1"/>
          <p:cNvSpPr>
            <a:spLocks noGrp="1"/>
          </p:cNvSpPr>
          <p:nvPr>
            <p:ph type="title"/>
          </p:nvPr>
        </p:nvSpPr>
        <p:spPr/>
        <p:txBody>
          <a:bodyPr/>
          <a:lstStyle/>
          <a:p>
            <a:r>
              <a:rPr lang="en-US" altLang="en-US" dirty="0" err="1"/>
              <a:t>eduGAIN</a:t>
            </a:r>
            <a:r>
              <a:rPr lang="en-US" altLang="en-US" dirty="0"/>
              <a:t> &amp; Federation Status</a:t>
            </a:r>
          </a:p>
        </p:txBody>
      </p:sp>
      <p:sp>
        <p:nvSpPr>
          <p:cNvPr id="11" name="Rectangle 10"/>
          <p:cNvSpPr/>
          <p:nvPr/>
        </p:nvSpPr>
        <p:spPr>
          <a:xfrm>
            <a:off x="959921" y="5661250"/>
            <a:ext cx="5940425" cy="369332"/>
          </a:xfrm>
          <a:prstGeom prst="rect">
            <a:avLst/>
          </a:prstGeom>
        </p:spPr>
        <p:txBody>
          <a:bodyPr lIns="121917" tIns="60958" rIns="121917" bIns="60958">
            <a:spAutoFit/>
          </a:bodyPr>
          <a:lstStyle/>
          <a:p>
            <a:pPr>
              <a:defRPr/>
            </a:pPr>
            <a:r>
              <a:rPr lang="en-US" sz="1600" kern="0">
                <a:solidFill>
                  <a:srgbClr val="074359"/>
                </a:solidFill>
                <a:latin typeface="Arial"/>
                <a:ea typeface="ＭＳ Ｐゴシック"/>
              </a:rPr>
              <a:t>March 2016</a:t>
            </a:r>
            <a:endParaRPr lang="en-US" sz="1600" kern="0" dirty="0">
              <a:solidFill>
                <a:srgbClr val="074359"/>
              </a:solidFill>
              <a:latin typeface="Arial"/>
              <a:ea typeface="ＭＳ Ｐゴシック"/>
            </a:endParaRPr>
          </a:p>
        </p:txBody>
      </p:sp>
      <p:sp>
        <p:nvSpPr>
          <p:cNvPr id="12" name="Rectangle 3"/>
          <p:cNvSpPr>
            <a:spLocks noChangeArrowheads="1"/>
          </p:cNvSpPr>
          <p:nvPr/>
        </p:nvSpPr>
        <p:spPr bwMode="auto">
          <a:xfrm>
            <a:off x="4723533" y="5685465"/>
            <a:ext cx="142875" cy="142875"/>
          </a:xfrm>
          <a:prstGeom prst="rect">
            <a:avLst/>
          </a:prstGeom>
          <a:solidFill>
            <a:srgbClr val="004359"/>
          </a:solidFill>
          <a:ln w="9525">
            <a:solidFill>
              <a:schemeClr val="tx1"/>
            </a:solidFill>
            <a:round/>
            <a:headEnd/>
            <a:tailEnd/>
          </a:ln>
        </p:spPr>
        <p:txBody>
          <a:bodyPr lIns="121917" tIns="60958" rIns="121917" bIns="60958"/>
          <a:lstStyle/>
          <a:p>
            <a:pPr defTabSz="915965"/>
            <a:endParaRPr lang="en-US" sz="1400"/>
          </a:p>
        </p:txBody>
      </p:sp>
      <p:sp>
        <p:nvSpPr>
          <p:cNvPr id="13" name="Rectangle 4"/>
          <p:cNvSpPr>
            <a:spLocks noChangeArrowheads="1"/>
          </p:cNvSpPr>
          <p:nvPr/>
        </p:nvSpPr>
        <p:spPr bwMode="auto">
          <a:xfrm>
            <a:off x="7027789" y="5673789"/>
            <a:ext cx="142875" cy="142875"/>
          </a:xfrm>
          <a:prstGeom prst="rect">
            <a:avLst/>
          </a:prstGeom>
          <a:solidFill>
            <a:srgbClr val="00899F"/>
          </a:solidFill>
          <a:ln w="9525">
            <a:solidFill>
              <a:schemeClr val="tx1"/>
            </a:solidFill>
            <a:round/>
            <a:headEnd/>
            <a:tailEnd/>
          </a:ln>
        </p:spPr>
        <p:txBody>
          <a:bodyPr lIns="121917" tIns="60958" rIns="121917" bIns="60958"/>
          <a:lstStyle/>
          <a:p>
            <a:pPr defTabSz="915965"/>
            <a:endParaRPr lang="en-US" sz="1400"/>
          </a:p>
        </p:txBody>
      </p:sp>
      <p:sp>
        <p:nvSpPr>
          <p:cNvPr id="14" name="Rectangle 5"/>
          <p:cNvSpPr>
            <a:spLocks noChangeArrowheads="1"/>
          </p:cNvSpPr>
          <p:nvPr/>
        </p:nvSpPr>
        <p:spPr bwMode="auto">
          <a:xfrm>
            <a:off x="7023821" y="5891973"/>
            <a:ext cx="142875" cy="142875"/>
          </a:xfrm>
          <a:prstGeom prst="rect">
            <a:avLst/>
          </a:prstGeom>
          <a:solidFill>
            <a:srgbClr val="E0C300"/>
          </a:solidFill>
          <a:ln w="9525">
            <a:solidFill>
              <a:schemeClr val="tx1"/>
            </a:solidFill>
            <a:round/>
            <a:headEnd/>
            <a:tailEnd/>
          </a:ln>
        </p:spPr>
        <p:txBody>
          <a:bodyPr lIns="121917" tIns="60958" rIns="121917" bIns="60958"/>
          <a:lstStyle/>
          <a:p>
            <a:pPr defTabSz="915965"/>
            <a:endParaRPr lang="en-US" sz="1400"/>
          </a:p>
        </p:txBody>
      </p:sp>
      <p:sp>
        <p:nvSpPr>
          <p:cNvPr id="15" name="Rectangle 6"/>
          <p:cNvSpPr>
            <a:spLocks noChangeArrowheads="1"/>
          </p:cNvSpPr>
          <p:nvPr/>
        </p:nvSpPr>
        <p:spPr bwMode="auto">
          <a:xfrm>
            <a:off x="4723533" y="5913406"/>
            <a:ext cx="142875" cy="144463"/>
          </a:xfrm>
          <a:prstGeom prst="rect">
            <a:avLst/>
          </a:prstGeom>
          <a:solidFill>
            <a:srgbClr val="BFDC00"/>
          </a:solidFill>
          <a:ln w="9525">
            <a:solidFill>
              <a:schemeClr val="tx1"/>
            </a:solidFill>
            <a:round/>
            <a:headEnd/>
            <a:tailEnd/>
          </a:ln>
        </p:spPr>
        <p:txBody>
          <a:bodyPr lIns="121917" tIns="60958" rIns="121917" bIns="60958"/>
          <a:lstStyle/>
          <a:p>
            <a:pPr defTabSz="915965"/>
            <a:endParaRPr lang="en-US" sz="1400"/>
          </a:p>
        </p:txBody>
      </p:sp>
      <p:sp>
        <p:nvSpPr>
          <p:cNvPr id="16" name="Rectangle 15"/>
          <p:cNvSpPr/>
          <p:nvPr/>
        </p:nvSpPr>
        <p:spPr>
          <a:xfrm>
            <a:off x="4866407" y="5614698"/>
            <a:ext cx="2151063" cy="553997"/>
          </a:xfrm>
          <a:prstGeom prst="rect">
            <a:avLst/>
          </a:prstGeom>
        </p:spPr>
        <p:txBody>
          <a:bodyPr lIns="121917" tIns="60958" rIns="121917" bIns="60958">
            <a:spAutoFit/>
          </a:bodyPr>
          <a:lstStyle/>
          <a:p>
            <a:pPr>
              <a:defRPr/>
            </a:pPr>
            <a:r>
              <a:rPr lang="en-US" sz="1400" kern="0" dirty="0">
                <a:solidFill>
                  <a:srgbClr val="074359"/>
                </a:solidFill>
                <a:latin typeface="Arial"/>
                <a:ea typeface="ＭＳ Ｐゴシック"/>
              </a:rPr>
              <a:t>38 eduGAIN Members</a:t>
            </a:r>
          </a:p>
          <a:p>
            <a:pPr>
              <a:defRPr/>
            </a:pPr>
            <a:r>
              <a:rPr lang="en-US" sz="1400" kern="0" dirty="0">
                <a:solidFill>
                  <a:srgbClr val="074359"/>
                </a:solidFill>
                <a:latin typeface="Arial"/>
                <a:ea typeface="ＭＳ Ｐゴシック"/>
              </a:rPr>
              <a:t>  5 Joining eduGAIN</a:t>
            </a:r>
          </a:p>
        </p:txBody>
      </p:sp>
      <p:sp>
        <p:nvSpPr>
          <p:cNvPr id="19" name="Rectangle 18"/>
          <p:cNvSpPr/>
          <p:nvPr/>
        </p:nvSpPr>
        <p:spPr>
          <a:xfrm>
            <a:off x="7171804" y="5595258"/>
            <a:ext cx="2421901" cy="769441"/>
          </a:xfrm>
          <a:prstGeom prst="rect">
            <a:avLst/>
          </a:prstGeom>
        </p:spPr>
        <p:txBody>
          <a:bodyPr wrap="square" lIns="121917" tIns="60958" rIns="121917" bIns="60958">
            <a:spAutoFit/>
          </a:bodyPr>
          <a:lstStyle/>
          <a:p>
            <a:pPr>
              <a:defRPr/>
            </a:pPr>
            <a:r>
              <a:rPr lang="en-US" sz="1400" kern="0" dirty="0">
                <a:solidFill>
                  <a:srgbClr val="074359"/>
                </a:solidFill>
                <a:latin typeface="Arial"/>
                <a:ea typeface="ＭＳ Ｐゴシック"/>
              </a:rPr>
              <a:t>  8 Candidate Federations</a:t>
            </a:r>
            <a:endParaRPr lang="en-US" sz="1400" dirty="0"/>
          </a:p>
          <a:p>
            <a:pPr>
              <a:defRPr/>
            </a:pPr>
            <a:r>
              <a:rPr lang="en-US" sz="1400" kern="0" dirty="0">
                <a:solidFill>
                  <a:srgbClr val="074359"/>
                </a:solidFill>
                <a:latin typeface="Arial"/>
                <a:ea typeface="ＭＳ Ｐゴシック"/>
              </a:rPr>
              <a:t>10 Known Federations</a:t>
            </a:r>
          </a:p>
          <a:p>
            <a:pPr>
              <a:defRPr/>
            </a:pPr>
            <a:endParaRPr lang="en-US" sz="1400" kern="0" dirty="0">
              <a:solidFill>
                <a:srgbClr val="074359"/>
              </a:solidFill>
              <a:latin typeface="Arial"/>
              <a:ea typeface="ＭＳ Ｐゴシック"/>
            </a:endParaRPr>
          </a:p>
        </p:txBody>
      </p:sp>
      <p:sp>
        <p:nvSpPr>
          <p:cNvPr id="2" name="Rettangolo 1"/>
          <p:cNvSpPr/>
          <p:nvPr/>
        </p:nvSpPr>
        <p:spPr>
          <a:xfrm>
            <a:off x="4301278" y="2967335"/>
            <a:ext cx="358944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en-US" sz="5400" b="1" cap="none" spc="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ＭＳ Ｐゴシック" charset="-128"/>
              </a:rPr>
              <a:t>24/06/2013</a:t>
            </a:r>
            <a:endParaRPr lang="it-IT"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66043585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Segnaposto contenuto 8"/>
          <p:cNvGraphicFramePr>
            <a:graphicFrameLocks noGrp="1"/>
          </p:cNvGraphicFramePr>
          <p:nvPr>
            <p:ph idx="1"/>
            <p:extLst/>
          </p:nvPr>
        </p:nvGraphicFramePr>
        <p:xfrm>
          <a:off x="455646" y="2009042"/>
          <a:ext cx="10909299" cy="3256280"/>
        </p:xfrm>
        <a:graphic>
          <a:graphicData uri="http://schemas.openxmlformats.org/drawingml/2006/table">
            <a:tbl>
              <a:tblPr firstRow="1" bandRow="1">
                <a:tableStyleId>{5C22544A-7EE6-4342-B048-85BDC9FD1C3A}</a:tableStyleId>
              </a:tblPr>
              <a:tblGrid>
                <a:gridCol w="2287554">
                  <a:extLst>
                    <a:ext uri="{9D8B030D-6E8A-4147-A177-3AD203B41FA5}">
                      <a16:colId xmlns="" xmlns:a16="http://schemas.microsoft.com/office/drawing/2014/main" val="1044946736"/>
                    </a:ext>
                  </a:extLst>
                </a:gridCol>
                <a:gridCol w="4152122">
                  <a:extLst>
                    <a:ext uri="{9D8B030D-6E8A-4147-A177-3AD203B41FA5}">
                      <a16:colId xmlns="" xmlns:a16="http://schemas.microsoft.com/office/drawing/2014/main" val="24570743"/>
                    </a:ext>
                  </a:extLst>
                </a:gridCol>
                <a:gridCol w="2267339">
                  <a:extLst>
                    <a:ext uri="{9D8B030D-6E8A-4147-A177-3AD203B41FA5}">
                      <a16:colId xmlns="" xmlns:a16="http://schemas.microsoft.com/office/drawing/2014/main" val="1613773922"/>
                    </a:ext>
                  </a:extLst>
                </a:gridCol>
                <a:gridCol w="2202284">
                  <a:extLst>
                    <a:ext uri="{9D8B030D-6E8A-4147-A177-3AD203B41FA5}">
                      <a16:colId xmlns="" xmlns:a16="http://schemas.microsoft.com/office/drawing/2014/main" val="1165706648"/>
                    </a:ext>
                  </a:extLst>
                </a:gridCol>
              </a:tblGrid>
              <a:tr h="370840">
                <a:tc>
                  <a:txBody>
                    <a:bodyPr/>
                    <a:lstStyle/>
                    <a:p>
                      <a:pPr algn="ctr"/>
                      <a:r>
                        <a:rPr lang="en-GB" sz="1600" noProof="0" dirty="0" smtClean="0"/>
                        <a:t>Attribute</a:t>
                      </a:r>
                      <a:r>
                        <a:rPr lang="en-GB" sz="1600" baseline="0" noProof="0" dirty="0" smtClean="0"/>
                        <a:t> Name</a:t>
                      </a:r>
                      <a:endParaRPr lang="en-GB" sz="1600" noProof="0" dirty="0"/>
                    </a:p>
                  </a:txBody>
                  <a:tcPr anchor="ctr"/>
                </a:tc>
                <a:tc>
                  <a:txBody>
                    <a:bodyPr/>
                    <a:lstStyle/>
                    <a:p>
                      <a:pPr algn="ctr"/>
                      <a:r>
                        <a:rPr lang="en-GB" sz="1600" noProof="0" dirty="0" smtClean="0"/>
                        <a:t>IDEM Attribute Value composed</a:t>
                      </a:r>
                      <a:r>
                        <a:rPr lang="en-GB" sz="1600" baseline="0" noProof="0" dirty="0" smtClean="0"/>
                        <a:t> by</a:t>
                      </a:r>
                      <a:endParaRPr lang="en-GB" sz="1600" noProof="0" dirty="0"/>
                    </a:p>
                  </a:txBody>
                  <a:tcPr anchor="ctr"/>
                </a:tc>
                <a:tc>
                  <a:txBody>
                    <a:bodyPr/>
                    <a:lstStyle/>
                    <a:p>
                      <a:pPr algn="ctr"/>
                      <a:r>
                        <a:rPr lang="en-GB" sz="1600" noProof="0" dirty="0" smtClean="0"/>
                        <a:t>IDEM Implementation for IdP with Java 7</a:t>
                      </a:r>
                      <a:r>
                        <a:rPr lang="en-GB" sz="1600" baseline="0" noProof="0" dirty="0" smtClean="0"/>
                        <a:t> (Rhino)</a:t>
                      </a:r>
                      <a:endParaRPr lang="en-GB" sz="1600" noProof="0" dirty="0"/>
                    </a:p>
                  </a:txBody>
                  <a:tcPr anchor="ctr"/>
                </a:tc>
                <a:tc>
                  <a:txBody>
                    <a:bodyPr/>
                    <a:lstStyle/>
                    <a:p>
                      <a:pPr algn="ctr"/>
                      <a:r>
                        <a:rPr lang="en-GB" sz="1600" noProof="0" dirty="0" smtClean="0"/>
                        <a:t>IDEM Implementation for IdP with Java 8</a:t>
                      </a:r>
                      <a:r>
                        <a:rPr lang="en-GB" sz="1600" baseline="0" noProof="0" dirty="0" smtClean="0"/>
                        <a:t> (Nashorn)</a:t>
                      </a:r>
                      <a:endParaRPr lang="en-GB" sz="1600" noProof="0" dirty="0"/>
                    </a:p>
                  </a:txBody>
                  <a:tcPr anchor="ctr"/>
                </a:tc>
                <a:extLst>
                  <a:ext uri="{0D108BD9-81ED-4DB2-BD59-A6C34878D82A}">
                    <a16:rowId xmlns="" xmlns:a16="http://schemas.microsoft.com/office/drawing/2014/main" val="4130468960"/>
                  </a:ext>
                </a:extLst>
              </a:tr>
              <a:tr h="370840">
                <a:tc>
                  <a:txBody>
                    <a:bodyPr/>
                    <a:lstStyle/>
                    <a:p>
                      <a:pPr algn="ctr"/>
                      <a:r>
                        <a:rPr lang="en-GB" sz="1600" b="1" noProof="0" dirty="0" smtClean="0"/>
                        <a:t>schacHomeOrganization</a:t>
                      </a:r>
                      <a:endParaRPr lang="en-GB" sz="1600" b="1" noProof="0" dirty="0"/>
                    </a:p>
                  </a:txBody>
                  <a:tcPr anchor="ctr"/>
                </a:tc>
                <a:tc>
                  <a:txBody>
                    <a:bodyPr/>
                    <a:lstStyle/>
                    <a:p>
                      <a:pPr algn="ctr"/>
                      <a:r>
                        <a:rPr lang="en-GB" sz="1600" noProof="0" dirty="0" smtClean="0"/>
                        <a:t>domain.org</a:t>
                      </a:r>
                      <a:endParaRPr lang="en-GB" sz="1600" noProof="0" dirty="0"/>
                    </a:p>
                  </a:txBody>
                  <a:tcPr anchor="ctr"/>
                </a:tc>
                <a:tc>
                  <a:txBody>
                    <a:bodyPr/>
                    <a:lstStyle/>
                    <a:p>
                      <a:pPr algn="ctr"/>
                      <a:r>
                        <a:rPr lang="en-GB" sz="1600" noProof="0" dirty="0" smtClean="0">
                          <a:hlinkClick r:id="rId3"/>
                        </a:rPr>
                        <a:t>schacHomeOrganization</a:t>
                      </a:r>
                      <a:endParaRPr lang="en-GB" sz="1600" noProof="0" dirty="0"/>
                    </a:p>
                  </a:txBody>
                  <a:tcPr anchor="ctr"/>
                </a:tc>
                <a:tc>
                  <a:txBody>
                    <a:bodyPr/>
                    <a:lstStyle/>
                    <a:p>
                      <a:pPr algn="ctr"/>
                      <a:r>
                        <a:rPr lang="en-GB" sz="1600" noProof="0" dirty="0" smtClean="0">
                          <a:hlinkClick r:id="rId4"/>
                        </a:rPr>
                        <a:t>schacHomeOrganization</a:t>
                      </a:r>
                      <a:endParaRPr lang="en-GB" sz="1600" noProof="0" dirty="0"/>
                    </a:p>
                  </a:txBody>
                  <a:tcPr anchor="ctr"/>
                </a:tc>
                <a:extLst>
                  <a:ext uri="{0D108BD9-81ED-4DB2-BD59-A6C34878D82A}">
                    <a16:rowId xmlns="" xmlns:a16="http://schemas.microsoft.com/office/drawing/2014/main" val="2510510722"/>
                  </a:ext>
                </a:extLst>
              </a:tr>
              <a:tr h="370840">
                <a:tc>
                  <a:txBody>
                    <a:bodyPr/>
                    <a:lstStyle/>
                    <a:p>
                      <a:pPr algn="ctr"/>
                      <a:r>
                        <a:rPr lang="en-GB" sz="1600" b="1" noProof="0" dirty="0" smtClean="0"/>
                        <a:t>organizationName</a:t>
                      </a:r>
                      <a:endParaRPr lang="en-GB" sz="1600" b="1" noProof="0" dirty="0"/>
                    </a:p>
                  </a:txBody>
                  <a:tcPr anchor="ctr"/>
                </a:tc>
                <a:tc>
                  <a:txBody>
                    <a:bodyPr/>
                    <a:lstStyle/>
                    <a:p>
                      <a:pPr algn="ctr"/>
                      <a:r>
                        <a:rPr lang="en-GB" sz="1600" noProof="0" dirty="0" smtClean="0"/>
                        <a:t>schacHomeOrganization</a:t>
                      </a:r>
                      <a:endParaRPr lang="en-GB" sz="1600" noProof="0" dirty="0"/>
                    </a:p>
                  </a:txBody>
                  <a:tcPr anchor="ctr"/>
                </a:tc>
                <a:tc>
                  <a:txBody>
                    <a:bodyPr/>
                    <a:lstStyle/>
                    <a:p>
                      <a:pPr algn="ctr"/>
                      <a:r>
                        <a:rPr lang="en-GB" sz="1600" noProof="0" dirty="0" smtClean="0">
                          <a:hlinkClick r:id="rId5"/>
                        </a:rPr>
                        <a:t>organizationName</a:t>
                      </a:r>
                      <a:endParaRPr lang="en-GB" sz="1600" noProof="0" dirty="0"/>
                    </a:p>
                  </a:txBody>
                  <a:tcPr anchor="ctr"/>
                </a:tc>
                <a:tc>
                  <a:txBody>
                    <a:bodyPr/>
                    <a:lstStyle/>
                    <a:p>
                      <a:pPr algn="ctr"/>
                      <a:r>
                        <a:rPr lang="en-GB" sz="1600" noProof="0" dirty="0" smtClean="0">
                          <a:hlinkClick r:id="rId6"/>
                        </a:rPr>
                        <a:t>organizationName</a:t>
                      </a:r>
                      <a:endParaRPr lang="en-GB" sz="1600" noProof="0" dirty="0"/>
                    </a:p>
                  </a:txBody>
                  <a:tcPr anchor="ctr"/>
                </a:tc>
                <a:extLst>
                  <a:ext uri="{0D108BD9-81ED-4DB2-BD59-A6C34878D82A}">
                    <a16:rowId xmlns="" xmlns:a16="http://schemas.microsoft.com/office/drawing/2014/main" val="2011296550"/>
                  </a:ext>
                </a:extLst>
              </a:tr>
              <a:tr h="370840">
                <a:tc>
                  <a:txBody>
                    <a:bodyPr/>
                    <a:lstStyle/>
                    <a:p>
                      <a:pPr algn="ctr"/>
                      <a:r>
                        <a:rPr lang="en-GB" sz="1600" b="1" noProof="0" dirty="0" smtClean="0"/>
                        <a:t>organizationalUnit</a:t>
                      </a:r>
                      <a:endParaRPr lang="en-GB" sz="1600" b="1" noProof="0" dirty="0"/>
                    </a:p>
                  </a:txBody>
                  <a:tcPr anchor="ctr"/>
                </a:tc>
                <a:tc>
                  <a:txBody>
                    <a:bodyPr/>
                    <a:lstStyle/>
                    <a:p>
                      <a:pPr algn="ctr"/>
                      <a:r>
                        <a:rPr lang="en-GB" sz="1600" noProof="0" dirty="0" smtClean="0"/>
                        <a:t>organizationName</a:t>
                      </a:r>
                      <a:endParaRPr lang="en-GB" sz="1600" noProof="0" dirty="0"/>
                    </a:p>
                  </a:txBody>
                  <a:tcPr anchor="ctr"/>
                </a:tc>
                <a:tc>
                  <a:txBody>
                    <a:bodyPr/>
                    <a:lstStyle/>
                    <a:p>
                      <a:pPr algn="ctr"/>
                      <a:r>
                        <a:rPr lang="en-GB" sz="1600" noProof="0" dirty="0" smtClean="0">
                          <a:hlinkClick r:id="rId7"/>
                        </a:rPr>
                        <a:t>organizationalUnit</a:t>
                      </a:r>
                      <a:endParaRPr lang="en-GB" sz="1600" noProof="0" dirty="0"/>
                    </a:p>
                  </a:txBody>
                  <a:tcPr anchor="ctr"/>
                </a:tc>
                <a:tc>
                  <a:txBody>
                    <a:bodyPr/>
                    <a:lstStyle/>
                    <a:p>
                      <a:pPr algn="ctr"/>
                      <a:r>
                        <a:rPr lang="en-GB" sz="1600" noProof="0" dirty="0" smtClean="0">
                          <a:hlinkClick r:id="rId8"/>
                        </a:rPr>
                        <a:t>organizationalUnit</a:t>
                      </a:r>
                      <a:endParaRPr lang="en-GB" sz="1600" noProof="0" dirty="0"/>
                    </a:p>
                  </a:txBody>
                  <a:tcPr anchor="ctr"/>
                </a:tc>
                <a:extLst>
                  <a:ext uri="{0D108BD9-81ED-4DB2-BD59-A6C34878D82A}">
                    <a16:rowId xmlns="" xmlns:a16="http://schemas.microsoft.com/office/drawing/2014/main" val="78870909"/>
                  </a:ext>
                </a:extLst>
              </a:tr>
              <a:tr h="370840">
                <a:tc>
                  <a:txBody>
                    <a:bodyPr/>
                    <a:lstStyle/>
                    <a:p>
                      <a:pPr algn="ctr"/>
                      <a:r>
                        <a:rPr lang="en-GB" sz="1600" b="1" noProof="0" dirty="0" smtClean="0"/>
                        <a:t>eduPersonOrgDN</a:t>
                      </a:r>
                      <a:endParaRPr lang="en-GB" sz="1600" b="1" noProof="0" dirty="0"/>
                    </a:p>
                  </a:txBody>
                  <a:tcPr anchor="ctr"/>
                </a:tc>
                <a:tc>
                  <a:txBody>
                    <a:bodyPr/>
                    <a:lstStyle/>
                    <a:p>
                      <a:pPr algn="ctr"/>
                      <a:r>
                        <a:rPr lang="en-GB" sz="1600" noProof="0" dirty="0" smtClean="0"/>
                        <a:t>organizationName + schacHomeOrganization</a:t>
                      </a:r>
                      <a:endParaRPr lang="en-GB" sz="1600" noProof="0" dirty="0"/>
                    </a:p>
                  </a:txBody>
                  <a:tcPr anchor="ctr"/>
                </a:tc>
                <a:tc>
                  <a:txBody>
                    <a:bodyPr/>
                    <a:lstStyle/>
                    <a:p>
                      <a:pPr algn="ctr"/>
                      <a:r>
                        <a:rPr lang="en-GB" sz="1600" noProof="0" dirty="0" smtClean="0">
                          <a:hlinkClick r:id="rId9"/>
                        </a:rPr>
                        <a:t>eduPersonOrgDN</a:t>
                      </a:r>
                      <a:endParaRPr lang="en-GB" sz="1600" noProof="0" dirty="0"/>
                    </a:p>
                  </a:txBody>
                  <a:tcPr anchor="ctr"/>
                </a:tc>
                <a:tc>
                  <a:txBody>
                    <a:bodyPr/>
                    <a:lstStyle/>
                    <a:p>
                      <a:pPr algn="ctr"/>
                      <a:r>
                        <a:rPr lang="en-GB" sz="1600" noProof="0" dirty="0" smtClean="0">
                          <a:hlinkClick r:id="rId10"/>
                        </a:rPr>
                        <a:t>eduPersonOrgDN</a:t>
                      </a:r>
                      <a:endParaRPr lang="en-GB" sz="1600" noProof="0" dirty="0"/>
                    </a:p>
                  </a:txBody>
                  <a:tcPr anchor="ctr"/>
                </a:tc>
                <a:extLst>
                  <a:ext uri="{0D108BD9-81ED-4DB2-BD59-A6C34878D82A}">
                    <a16:rowId xmlns="" xmlns:a16="http://schemas.microsoft.com/office/drawing/2014/main" val="3773387549"/>
                  </a:ext>
                </a:extLst>
              </a:tr>
              <a:tr h="370840">
                <a:tc>
                  <a:txBody>
                    <a:bodyPr/>
                    <a:lstStyle/>
                    <a:p>
                      <a:pPr algn="ctr"/>
                      <a:r>
                        <a:rPr lang="en-GB" sz="1600" b="1" noProof="0" dirty="0" smtClean="0"/>
                        <a:t>eduPersonOrgUnitDN</a:t>
                      </a:r>
                      <a:endParaRPr lang="en-GB" sz="1600" b="1" noProof="0" dirty="0"/>
                    </a:p>
                  </a:txBody>
                  <a:tcPr anchor="ctr"/>
                </a:tc>
                <a:tc>
                  <a:txBody>
                    <a:bodyPr/>
                    <a:lstStyle/>
                    <a:p>
                      <a:pPr algn="ctr"/>
                      <a:r>
                        <a:rPr lang="en-GB" sz="1600" noProof="0" dirty="0" smtClean="0"/>
                        <a:t>eduPersonOrgDN</a:t>
                      </a:r>
                      <a:endParaRPr lang="en-GB" sz="1600" noProof="0" dirty="0"/>
                    </a:p>
                  </a:txBody>
                  <a:tcPr anchor="ctr"/>
                </a:tc>
                <a:tc>
                  <a:txBody>
                    <a:bodyPr/>
                    <a:lstStyle/>
                    <a:p>
                      <a:pPr algn="ctr"/>
                      <a:r>
                        <a:rPr lang="en-GB" sz="1600" noProof="0" dirty="0" smtClean="0">
                          <a:hlinkClick r:id="rId11"/>
                        </a:rPr>
                        <a:t>eduPersonOrgUnitDN</a:t>
                      </a:r>
                      <a:endParaRPr lang="en-GB" sz="1600" noProof="0" dirty="0"/>
                    </a:p>
                  </a:txBody>
                  <a:tcPr anchor="ctr"/>
                </a:tc>
                <a:tc>
                  <a:txBody>
                    <a:bodyPr/>
                    <a:lstStyle/>
                    <a:p>
                      <a:pPr algn="ctr"/>
                      <a:r>
                        <a:rPr lang="en-GB" sz="1600" noProof="0" dirty="0" smtClean="0">
                          <a:hlinkClick r:id="rId12"/>
                        </a:rPr>
                        <a:t>eduPersonOrgUnitDN</a:t>
                      </a:r>
                      <a:endParaRPr lang="en-GB" sz="1600" noProof="0" dirty="0"/>
                    </a:p>
                  </a:txBody>
                  <a:tcPr anchor="ctr"/>
                </a:tc>
                <a:extLst>
                  <a:ext uri="{0D108BD9-81ED-4DB2-BD59-A6C34878D82A}">
                    <a16:rowId xmlns="" xmlns:a16="http://schemas.microsoft.com/office/drawing/2014/main" val="1802858455"/>
                  </a:ext>
                </a:extLst>
              </a:tr>
              <a:tr h="370840">
                <a:tc>
                  <a:txBody>
                    <a:bodyPr/>
                    <a:lstStyle/>
                    <a:p>
                      <a:pPr algn="ctr"/>
                      <a:r>
                        <a:rPr lang="en-GB" sz="1600" b="1" noProof="0" dirty="0" smtClean="0"/>
                        <a:t>displayName</a:t>
                      </a:r>
                      <a:endParaRPr lang="en-GB" sz="1600" b="1" noProof="0" dirty="0"/>
                    </a:p>
                  </a:txBody>
                  <a:tcPr anchor="ctr"/>
                </a:tc>
                <a:tc>
                  <a:txBody>
                    <a:bodyPr/>
                    <a:lstStyle/>
                    <a:p>
                      <a:pPr algn="ctr"/>
                      <a:r>
                        <a:rPr lang="en-GB" sz="1600" noProof="0" dirty="0" smtClean="0"/>
                        <a:t>commonName OR givenName + surname OR givenName</a:t>
                      </a:r>
                      <a:r>
                        <a:rPr lang="en-GB" sz="1600" baseline="0" noProof="0" dirty="0" smtClean="0"/>
                        <a:t> OR surname</a:t>
                      </a:r>
                      <a:endParaRPr lang="en-GB" sz="1600" noProof="0" dirty="0"/>
                    </a:p>
                  </a:txBody>
                  <a:tcPr anchor="ctr"/>
                </a:tc>
                <a:tc>
                  <a:txBody>
                    <a:bodyPr/>
                    <a:lstStyle/>
                    <a:p>
                      <a:pPr algn="ctr"/>
                      <a:r>
                        <a:rPr lang="en-GB" sz="1600" noProof="0" dirty="0" smtClean="0">
                          <a:hlinkClick r:id="rId13"/>
                        </a:rPr>
                        <a:t>displayName</a:t>
                      </a:r>
                      <a:endParaRPr lang="en-GB" sz="1600" noProof="0" dirty="0"/>
                    </a:p>
                  </a:txBody>
                  <a:tcPr anchor="ctr"/>
                </a:tc>
                <a:tc>
                  <a:txBody>
                    <a:bodyPr/>
                    <a:lstStyle/>
                    <a:p>
                      <a:pPr algn="ctr"/>
                      <a:r>
                        <a:rPr lang="en-GB" sz="1600" noProof="0" dirty="0" smtClean="0">
                          <a:hlinkClick r:id="rId14"/>
                        </a:rPr>
                        <a:t>displayName</a:t>
                      </a:r>
                      <a:endParaRPr lang="en-GB" sz="1600" noProof="0" dirty="0"/>
                    </a:p>
                  </a:txBody>
                  <a:tcPr anchor="ctr"/>
                </a:tc>
                <a:extLst>
                  <a:ext uri="{0D108BD9-81ED-4DB2-BD59-A6C34878D82A}">
                    <a16:rowId xmlns="" xmlns:a16="http://schemas.microsoft.com/office/drawing/2014/main" val="947056221"/>
                  </a:ext>
                </a:extLst>
              </a:tr>
            </a:tbl>
          </a:graphicData>
        </a:graphic>
      </p:graphicFrame>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le 3"/>
          <p:cNvSpPr>
            <a:spLocks noGrp="1"/>
          </p:cNvSpPr>
          <p:nvPr>
            <p:ph type="title"/>
          </p:nvPr>
        </p:nvSpPr>
        <p:spPr/>
        <p:txBody>
          <a:bodyPr/>
          <a:lstStyle/>
          <a:p>
            <a:r>
              <a:rPr lang="en-GB" dirty="0" smtClean="0"/>
              <a:t>Fill values missing in the directory</a:t>
            </a:r>
            <a:br>
              <a:rPr lang="en-GB" dirty="0" smtClean="0"/>
            </a:br>
            <a:r>
              <a:rPr lang="en-GB" dirty="0">
                <a:solidFill>
                  <a:srgbClr val="F6791C"/>
                </a:solidFill>
              </a:rPr>
              <a:t>Dynamic Attributes Definitions Examples</a:t>
            </a:r>
          </a:p>
        </p:txBody>
      </p:sp>
    </p:spTree>
    <p:extLst>
      <p:ext uri="{BB962C8B-B14F-4D97-AF65-F5344CB8AC3E}">
        <p14:creationId xmlns:p14="http://schemas.microsoft.com/office/powerpoint/2010/main" val="403665873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GB" dirty="0" smtClean="0"/>
              <a:t>WHY:</a:t>
            </a:r>
          </a:p>
          <a:p>
            <a:pPr>
              <a:buFont typeface="Arial" charset="0"/>
              <a:buChar char="•"/>
            </a:pPr>
            <a:r>
              <a:rPr lang="en-GB" dirty="0" smtClean="0"/>
              <a:t>IdP Manager is not always focused on the IdP problems.</a:t>
            </a:r>
          </a:p>
          <a:p>
            <a:pPr>
              <a:buFont typeface="Arial" charset="0"/>
              <a:buChar char="•"/>
            </a:pPr>
            <a:r>
              <a:rPr lang="en-GB" dirty="0" smtClean="0"/>
              <a:t>IdP Manager doesn’t have enough technical knowledge.</a:t>
            </a:r>
          </a:p>
          <a:p>
            <a:pPr>
              <a:buFont typeface="Arial" charset="0"/>
              <a:buChar char="•"/>
            </a:pPr>
            <a:r>
              <a:rPr lang="en-GB" dirty="0" smtClean="0"/>
              <a:t>IdP Manager doesn’t want to change those things that seems working.</a:t>
            </a:r>
          </a:p>
          <a:p>
            <a:pPr>
              <a:buFont typeface="Arial" charset="0"/>
              <a:buChar char="•"/>
            </a:pPr>
            <a:r>
              <a:rPr lang="en-GB" dirty="0" smtClean="0"/>
              <a:t>The person who installed the IdP software has left the institution without passing all the needed knowledge.</a:t>
            </a:r>
          </a:p>
        </p:txBody>
      </p:sp>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le 3"/>
          <p:cNvSpPr>
            <a:spLocks noGrp="1"/>
          </p:cNvSpPr>
          <p:nvPr>
            <p:ph type="title"/>
          </p:nvPr>
        </p:nvSpPr>
        <p:spPr/>
        <p:txBody>
          <a:bodyPr/>
          <a:lstStyle/>
          <a:p>
            <a:r>
              <a:rPr lang="en-GB" dirty="0" smtClean="0"/>
              <a:t>Attributes Filters are misconfigured</a:t>
            </a:r>
            <a:endParaRPr lang="en-GB" dirty="0">
              <a:solidFill>
                <a:srgbClr val="F6791C"/>
              </a:solidFill>
            </a:endParaRPr>
          </a:p>
        </p:txBody>
      </p:sp>
    </p:spTree>
    <p:extLst>
      <p:ext uri="{BB962C8B-B14F-4D97-AF65-F5344CB8AC3E}">
        <p14:creationId xmlns:p14="http://schemas.microsoft.com/office/powerpoint/2010/main" val="420886441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GB" sz="2400" dirty="0" smtClean="0"/>
              <a:t>SOLUTION: </a:t>
            </a:r>
          </a:p>
          <a:p>
            <a:pPr marL="0" indent="0">
              <a:buNone/>
            </a:pPr>
            <a:r>
              <a:rPr lang="en-US" sz="2400" dirty="0" smtClean="0"/>
              <a:t>Federation Operator supports </a:t>
            </a:r>
            <a:r>
              <a:rPr lang="en-US" sz="2400" dirty="0" err="1"/>
              <a:t>IdP</a:t>
            </a:r>
            <a:r>
              <a:rPr lang="en-US" sz="2400" dirty="0"/>
              <a:t> Manager on the definition of the needed attribute release policy.</a:t>
            </a:r>
          </a:p>
        </p:txBody>
      </p:sp>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le 3"/>
          <p:cNvSpPr>
            <a:spLocks noGrp="1"/>
          </p:cNvSpPr>
          <p:nvPr>
            <p:ph type="title"/>
          </p:nvPr>
        </p:nvSpPr>
        <p:spPr/>
        <p:txBody>
          <a:bodyPr/>
          <a:lstStyle/>
          <a:p>
            <a:r>
              <a:rPr lang="en-GB" dirty="0" smtClean="0"/>
              <a:t>Attributes </a:t>
            </a:r>
            <a:r>
              <a:rPr lang="en-GB" dirty="0"/>
              <a:t>Filters are misconfigured</a:t>
            </a:r>
          </a:p>
        </p:txBody>
      </p:sp>
    </p:spTree>
    <p:extLst>
      <p:ext uri="{BB962C8B-B14F-4D97-AF65-F5344CB8AC3E}">
        <p14:creationId xmlns:p14="http://schemas.microsoft.com/office/powerpoint/2010/main" val="168773930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marL="457200" indent="-457200">
              <a:buFont typeface="+mj-lt"/>
              <a:buAutoNum type="arabicPeriod"/>
            </a:pPr>
            <a:r>
              <a:rPr lang="en-GB" sz="2400" b="1" dirty="0" smtClean="0"/>
              <a:t>ARP Entity Category(EC) based:</a:t>
            </a:r>
            <a:r>
              <a:rPr lang="en-GB" sz="2400" dirty="0" smtClean="0"/>
              <a:t/>
            </a:r>
            <a:br>
              <a:rPr lang="en-GB" sz="2400" dirty="0" smtClean="0"/>
            </a:br>
            <a:r>
              <a:rPr lang="en-GB" sz="2400" dirty="0" smtClean="0"/>
              <a:t>attribute release policy based on static rules that don’t require changes once created to satisfy </a:t>
            </a:r>
            <a:r>
              <a:rPr lang="en-GB" sz="2400" dirty="0"/>
              <a:t>the attribute </a:t>
            </a:r>
            <a:r>
              <a:rPr lang="en-GB" sz="2400" dirty="0" smtClean="0"/>
              <a:t>requests coming from old and new federated resources.</a:t>
            </a:r>
            <a:br>
              <a:rPr lang="en-GB" sz="2400" dirty="0" smtClean="0"/>
            </a:br>
            <a:endParaRPr lang="en-GB" sz="2400" dirty="0" smtClean="0"/>
          </a:p>
          <a:p>
            <a:pPr marL="457200" indent="-457200">
              <a:buFont typeface="+mj-lt"/>
              <a:buAutoNum type="arabicPeriod"/>
            </a:pPr>
            <a:r>
              <a:rPr lang="en-GB" sz="2400" b="1" dirty="0" smtClean="0"/>
              <a:t>ARP Registry based:</a:t>
            </a:r>
            <a:r>
              <a:rPr lang="en-GB" sz="2400" dirty="0" smtClean="0"/>
              <a:t/>
            </a:r>
            <a:br>
              <a:rPr lang="en-GB" sz="2400" dirty="0" smtClean="0"/>
            </a:br>
            <a:r>
              <a:rPr lang="en-US" sz="2400" dirty="0"/>
              <a:t>attribute release policy based on rules built dynamically through easy-to-use tools (like a registry) that allow to an IDP Manager to change them easily and satisfy the attribute requests coming from the federated resources.</a:t>
            </a:r>
            <a:endParaRPr lang="en-GB" sz="2400"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GB" dirty="0" smtClean="0"/>
              <a:t>Attribute Release Policy (ARP)</a:t>
            </a:r>
            <a:br>
              <a:rPr lang="en-GB" dirty="0" smtClean="0"/>
            </a:br>
            <a:r>
              <a:rPr lang="en-US" dirty="0">
                <a:solidFill>
                  <a:srgbClr val="F6791C"/>
                </a:solidFill>
              </a:rPr>
              <a:t>How to address </a:t>
            </a:r>
            <a:r>
              <a:rPr lang="en-US" dirty="0" smtClean="0">
                <a:solidFill>
                  <a:srgbClr val="F6791C"/>
                </a:solidFill>
              </a:rPr>
              <a:t>the </a:t>
            </a:r>
            <a:r>
              <a:rPr lang="en-US" dirty="0">
                <a:solidFill>
                  <a:srgbClr val="F6791C"/>
                </a:solidFill>
              </a:rPr>
              <a:t>attribute </a:t>
            </a:r>
            <a:r>
              <a:rPr lang="en-US" dirty="0" smtClean="0">
                <a:solidFill>
                  <a:srgbClr val="F6791C"/>
                </a:solidFill>
              </a:rPr>
              <a:t>release to the federated resources</a:t>
            </a:r>
            <a:endParaRPr lang="en-GB" dirty="0">
              <a:solidFill>
                <a:srgbClr val="F6791C"/>
              </a:solidFill>
            </a:endParaRPr>
          </a:p>
        </p:txBody>
      </p:sp>
    </p:spTree>
    <p:extLst>
      <p:ext uri="{BB962C8B-B14F-4D97-AF65-F5344CB8AC3E}">
        <p14:creationId xmlns:p14="http://schemas.microsoft.com/office/powerpoint/2010/main" val="120012336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idx="1"/>
            <p:extLst>
              <p:ext uri="{D42A27DB-BD31-4B8C-83A1-F6EECF244321}">
                <p14:modId xmlns:p14="http://schemas.microsoft.com/office/powerpoint/2010/main" val="642110255"/>
              </p:ext>
            </p:extLst>
          </p:nvPr>
        </p:nvGraphicFramePr>
        <p:xfrm>
          <a:off x="444500" y="1439863"/>
          <a:ext cx="10909300" cy="3601720"/>
        </p:xfrm>
        <a:graphic>
          <a:graphicData uri="http://schemas.openxmlformats.org/drawingml/2006/table">
            <a:tbl>
              <a:tblPr firstRow="1" bandRow="1">
                <a:tableStyleId>{5C22544A-7EE6-4342-B048-85BDC9FD1C3A}</a:tableStyleId>
              </a:tblPr>
              <a:tblGrid>
                <a:gridCol w="2727325">
                  <a:extLst>
                    <a:ext uri="{9D8B030D-6E8A-4147-A177-3AD203B41FA5}">
                      <a16:colId xmlns="" xmlns:a16="http://schemas.microsoft.com/office/drawing/2014/main" val="4181879334"/>
                    </a:ext>
                  </a:extLst>
                </a:gridCol>
                <a:gridCol w="2727325">
                  <a:extLst>
                    <a:ext uri="{9D8B030D-6E8A-4147-A177-3AD203B41FA5}">
                      <a16:colId xmlns="" xmlns:a16="http://schemas.microsoft.com/office/drawing/2014/main" val="3876613664"/>
                    </a:ext>
                  </a:extLst>
                </a:gridCol>
                <a:gridCol w="2727325">
                  <a:extLst>
                    <a:ext uri="{9D8B030D-6E8A-4147-A177-3AD203B41FA5}">
                      <a16:colId xmlns="" xmlns:a16="http://schemas.microsoft.com/office/drawing/2014/main" val="553104534"/>
                    </a:ext>
                  </a:extLst>
                </a:gridCol>
                <a:gridCol w="2727325">
                  <a:extLst>
                    <a:ext uri="{9D8B030D-6E8A-4147-A177-3AD203B41FA5}">
                      <a16:colId xmlns="" xmlns:a16="http://schemas.microsoft.com/office/drawing/2014/main" val="50253645"/>
                    </a:ext>
                  </a:extLst>
                </a:gridCol>
              </a:tblGrid>
              <a:tr h="370840">
                <a:tc gridSpan="2">
                  <a:txBody>
                    <a:bodyPr/>
                    <a:lstStyle/>
                    <a:p>
                      <a:pPr algn="ctr"/>
                      <a:r>
                        <a:rPr lang="en-GB" sz="2800" i="0" u="sng" noProof="0" dirty="0" smtClean="0"/>
                        <a:t>EC ARP</a:t>
                      </a:r>
                      <a:endParaRPr lang="en-GB" sz="2800" i="0" u="sng" noProof="0" dirty="0"/>
                    </a:p>
                  </a:txBody>
                  <a:tcPr anchor="ctr"/>
                </a:tc>
                <a:tc hMerge="1">
                  <a:txBody>
                    <a:bodyPr/>
                    <a:lstStyle/>
                    <a:p>
                      <a:endParaRPr lang="it-IT" dirty="0"/>
                    </a:p>
                  </a:txBody>
                  <a:tcPr/>
                </a:tc>
                <a:tc gridSpan="2">
                  <a:txBody>
                    <a:bodyPr/>
                    <a:lstStyle/>
                    <a:p>
                      <a:pPr algn="ctr"/>
                      <a:r>
                        <a:rPr lang="en-GB" sz="2800" u="sng" noProof="0" dirty="0" smtClean="0"/>
                        <a:t>REGISTRY ARP</a:t>
                      </a:r>
                      <a:endParaRPr lang="en-GB" sz="2800" u="sng" noProof="0" dirty="0"/>
                    </a:p>
                  </a:txBody>
                  <a:tcPr anchor="ctr"/>
                </a:tc>
                <a:tc hMerge="1">
                  <a:txBody>
                    <a:bodyPr/>
                    <a:lstStyle/>
                    <a:p>
                      <a:endParaRPr lang="it-IT" dirty="0"/>
                    </a:p>
                  </a:txBody>
                  <a:tcPr/>
                </a:tc>
                <a:extLst>
                  <a:ext uri="{0D108BD9-81ED-4DB2-BD59-A6C34878D82A}">
                    <a16:rowId xmlns="" xmlns:a16="http://schemas.microsoft.com/office/drawing/2014/main" val="1694778900"/>
                  </a:ext>
                </a:extLst>
              </a:tr>
              <a:tr h="370840">
                <a:tc>
                  <a:txBody>
                    <a:bodyPr/>
                    <a:lstStyle/>
                    <a:p>
                      <a:pPr algn="ctr"/>
                      <a:r>
                        <a:rPr lang="en-GB" sz="1800" b="1" noProof="0" dirty="0" smtClean="0"/>
                        <a:t>PRO</a:t>
                      </a:r>
                      <a:endParaRPr lang="en-GB" b="1" noProof="0" dirty="0"/>
                    </a:p>
                  </a:txBody>
                  <a:tcPr anchor="ctr"/>
                </a:tc>
                <a:tc>
                  <a:txBody>
                    <a:bodyPr/>
                    <a:lstStyle/>
                    <a:p>
                      <a:pPr algn="ctr"/>
                      <a:r>
                        <a:rPr lang="en-GB" sz="1800" b="1" noProof="0" dirty="0" smtClean="0"/>
                        <a:t>CONS</a:t>
                      </a:r>
                      <a:endParaRPr lang="en-GB" b="1" noProof="0" dirty="0"/>
                    </a:p>
                  </a:txBody>
                  <a:tcPr anchor="ctr"/>
                </a:tc>
                <a:tc>
                  <a:txBody>
                    <a:bodyPr/>
                    <a:lstStyle/>
                    <a:p>
                      <a:pPr algn="ctr"/>
                      <a:r>
                        <a:rPr lang="en-GB" sz="1800" b="1" noProof="0" dirty="0" smtClean="0"/>
                        <a:t>PRO</a:t>
                      </a:r>
                      <a:endParaRPr lang="en-GB" sz="1800" b="1" noProof="0" dirty="0"/>
                    </a:p>
                  </a:txBody>
                  <a:tcPr anchor="ctr"/>
                </a:tc>
                <a:tc>
                  <a:txBody>
                    <a:bodyPr/>
                    <a:lstStyle/>
                    <a:p>
                      <a:pPr algn="ctr"/>
                      <a:r>
                        <a:rPr lang="en-GB" sz="1800" b="1" noProof="0" dirty="0" smtClean="0"/>
                        <a:t>CONS</a:t>
                      </a:r>
                      <a:endParaRPr lang="en-GB" sz="1800" b="1" noProof="0" dirty="0"/>
                    </a:p>
                  </a:txBody>
                  <a:tcPr anchor="ctr"/>
                </a:tc>
                <a:extLst>
                  <a:ext uri="{0D108BD9-81ED-4DB2-BD59-A6C34878D82A}">
                    <a16:rowId xmlns="" xmlns:a16="http://schemas.microsoft.com/office/drawing/2014/main" val="2424670960"/>
                  </a:ext>
                </a:extLst>
              </a:tr>
              <a:tr h="370840">
                <a:tc>
                  <a:txBody>
                    <a:bodyPr/>
                    <a:lstStyle/>
                    <a:p>
                      <a:pPr algn="ctr"/>
                      <a:r>
                        <a:rPr lang="en-GB" sz="1600" noProof="0" dirty="0" smtClean="0"/>
                        <a:t>Scalable</a:t>
                      </a:r>
                      <a:br>
                        <a:rPr lang="en-GB" sz="1600" noProof="0" dirty="0" smtClean="0"/>
                      </a:br>
                      <a:r>
                        <a:rPr lang="en-GB" sz="1600" noProof="0" dirty="0" smtClean="0"/>
                        <a:t>(it needs less or no changes in the long time period)</a:t>
                      </a:r>
                      <a:endParaRPr lang="en-GB" sz="1600" noProof="0" dirty="0"/>
                    </a:p>
                  </a:txBody>
                  <a:tcPr anchor="ctr"/>
                </a:tc>
                <a:tc>
                  <a:txBody>
                    <a:bodyPr/>
                    <a:lstStyle/>
                    <a:p>
                      <a:pPr algn="ctr"/>
                      <a:r>
                        <a:rPr lang="en-US" sz="1600" noProof="0" dirty="0" smtClean="0"/>
                        <a:t>Low number of </a:t>
                      </a:r>
                      <a:r>
                        <a:rPr lang="en-US" sz="1600" noProof="0" dirty="0" err="1" smtClean="0"/>
                        <a:t>IdP</a:t>
                      </a:r>
                      <a:r>
                        <a:rPr lang="en-US" sz="1600" noProof="0" dirty="0" smtClean="0"/>
                        <a:t> compliant with the existing Entity Categories</a:t>
                      </a:r>
                      <a:endParaRPr lang="en-GB" sz="1600" noProof="0" dirty="0"/>
                    </a:p>
                  </a:txBody>
                  <a:tcPr anchor="ctr"/>
                </a:tc>
                <a:tc>
                  <a:txBody>
                    <a:bodyPr/>
                    <a:lstStyle/>
                    <a:p>
                      <a:pPr algn="ctr"/>
                      <a:r>
                        <a:rPr lang="en-GB" sz="1600" noProof="0" dirty="0" smtClean="0"/>
                        <a:t>It</a:t>
                      </a:r>
                      <a:r>
                        <a:rPr lang="en-GB" sz="1600" baseline="0" noProof="0" dirty="0" smtClean="0"/>
                        <a:t> c</a:t>
                      </a:r>
                      <a:r>
                        <a:rPr lang="en-GB" sz="1600" noProof="0" dirty="0" smtClean="0"/>
                        <a:t>an</a:t>
                      </a:r>
                      <a:r>
                        <a:rPr lang="en-GB" sz="1600" baseline="0" noProof="0" dirty="0" smtClean="0"/>
                        <a:t> satisfy all federated resources without limit. The IdP Manager can change the rules as he want.</a:t>
                      </a:r>
                      <a:endParaRPr lang="en-GB" sz="1600" noProof="0" dirty="0"/>
                    </a:p>
                  </a:txBody>
                  <a:tcPr anchor="ctr"/>
                </a:tc>
                <a:tc>
                  <a:txBody>
                    <a:bodyPr/>
                    <a:lstStyle/>
                    <a:p>
                      <a:pPr algn="ctr"/>
                      <a:r>
                        <a:rPr lang="en-GB" sz="1600" baseline="0" noProof="0" dirty="0" smtClean="0"/>
                        <a:t>Scalable </a:t>
                      </a:r>
                      <a:br>
                        <a:rPr lang="en-GB" sz="1600" baseline="0" noProof="0" dirty="0" smtClean="0"/>
                      </a:br>
                      <a:r>
                        <a:rPr lang="en-GB" sz="1600" baseline="0" noProof="0" dirty="0" smtClean="0"/>
                        <a:t>(but only with the right conditions)</a:t>
                      </a:r>
                    </a:p>
                  </a:txBody>
                  <a:tcPr anchor="ctr"/>
                </a:tc>
                <a:extLst>
                  <a:ext uri="{0D108BD9-81ED-4DB2-BD59-A6C34878D82A}">
                    <a16:rowId xmlns="" xmlns:a16="http://schemas.microsoft.com/office/drawing/2014/main" val="2481729795"/>
                  </a:ext>
                </a:extLst>
              </a:tr>
              <a:tr h="370840">
                <a:tc>
                  <a:txBody>
                    <a:bodyPr/>
                    <a:lstStyle/>
                    <a:p>
                      <a:pPr algn="ctr"/>
                      <a:r>
                        <a:rPr lang="en-GB" sz="1600" noProof="0" dirty="0" smtClean="0"/>
                        <a:t>Simple and</a:t>
                      </a:r>
                      <a:r>
                        <a:rPr lang="en-GB" sz="1600" baseline="0" noProof="0" dirty="0" smtClean="0"/>
                        <a:t> fast</a:t>
                      </a:r>
                      <a:r>
                        <a:rPr lang="en-GB" sz="1600" noProof="0" dirty="0" smtClean="0"/>
                        <a:t> to apply on IdP</a:t>
                      </a:r>
                      <a:br>
                        <a:rPr lang="en-GB" sz="1600" noProof="0" dirty="0" smtClean="0"/>
                      </a:br>
                      <a:r>
                        <a:rPr lang="en-GB" sz="1600" noProof="0" dirty="0" smtClean="0"/>
                        <a:t>(download and use it)</a:t>
                      </a:r>
                    </a:p>
                  </a:txBody>
                  <a:tcPr anchor="ctr"/>
                </a:tc>
                <a:tc>
                  <a:txBody>
                    <a:bodyPr/>
                    <a:lstStyle/>
                    <a:p>
                      <a:pPr algn="ctr"/>
                      <a:r>
                        <a:rPr lang="en-GB" sz="1600" noProof="0" dirty="0" smtClean="0"/>
                        <a:t>The current Entity Categories</a:t>
                      </a:r>
                      <a:r>
                        <a:rPr lang="en-GB" sz="1600" baseline="0" noProof="0" dirty="0" smtClean="0"/>
                        <a:t> are not sufficient</a:t>
                      </a:r>
                      <a:endParaRPr lang="en-GB" sz="1600" noProof="0" dirty="0"/>
                    </a:p>
                  </a:txBody>
                  <a:tcPr anchor="ctr"/>
                </a:tc>
                <a:tc>
                  <a:txBody>
                    <a:bodyPr/>
                    <a:lstStyle/>
                    <a:p>
                      <a:pPr algn="ctr"/>
                      <a:r>
                        <a:rPr lang="en-GB" sz="1600" noProof="0" dirty="0" smtClean="0"/>
                        <a:t>Simple and</a:t>
                      </a:r>
                      <a:r>
                        <a:rPr lang="en-GB" sz="1600" baseline="0" noProof="0" dirty="0" smtClean="0"/>
                        <a:t> fast</a:t>
                      </a:r>
                      <a:r>
                        <a:rPr lang="en-GB" sz="1600" noProof="0" dirty="0" smtClean="0"/>
                        <a:t> to apply on IdP</a:t>
                      </a:r>
                      <a:br>
                        <a:rPr lang="en-GB" sz="1600" noProof="0" dirty="0" smtClean="0"/>
                      </a:br>
                      <a:r>
                        <a:rPr lang="en-GB" sz="1600" noProof="0" dirty="0" smtClean="0"/>
                        <a:t>(download and use it)</a:t>
                      </a:r>
                    </a:p>
                  </a:txBody>
                  <a:tcPr anchor="ctr"/>
                </a:tc>
                <a:tc>
                  <a:txBody>
                    <a:bodyPr/>
                    <a:lstStyle/>
                    <a:p>
                      <a:pPr algn="ctr"/>
                      <a:endParaRPr lang="en-GB" sz="1600" noProof="0" dirty="0" smtClean="0"/>
                    </a:p>
                  </a:txBody>
                  <a:tcPr anchor="ctr"/>
                </a:tc>
                <a:extLst>
                  <a:ext uri="{0D108BD9-81ED-4DB2-BD59-A6C34878D82A}">
                    <a16:rowId xmlns="" xmlns:a16="http://schemas.microsoft.com/office/drawing/2014/main" val="3742462220"/>
                  </a:ext>
                </a:extLst>
              </a:tr>
              <a:tr h="370840">
                <a:tc>
                  <a:txBody>
                    <a:bodyPr/>
                    <a:lstStyle/>
                    <a:p>
                      <a:pPr algn="ctr"/>
                      <a:endParaRPr lang="it-IT"/>
                    </a:p>
                  </a:txBody>
                  <a:tcPr/>
                </a:tc>
                <a:tc>
                  <a:txBody>
                    <a:bodyPr/>
                    <a:lstStyle/>
                    <a:p>
                      <a:pPr algn="ctr"/>
                      <a:endParaRPr lang="it-IT"/>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1600" noProof="0" dirty="0" smtClean="0"/>
                        <a:t>A simple GUI</a:t>
                      </a:r>
                      <a:r>
                        <a:rPr lang="en-GB" sz="1600" baseline="0" noProof="0" dirty="0" smtClean="0"/>
                        <a:t> replaces heavy manual operations (metadata management, ARP, know all resources available, …)</a:t>
                      </a:r>
                      <a:endParaRPr lang="en-GB" sz="1600" noProof="0" dirty="0" smtClean="0"/>
                    </a:p>
                  </a:txBody>
                  <a:tcPr/>
                </a:tc>
                <a:tc>
                  <a:txBody>
                    <a:bodyPr/>
                    <a:lstStyle/>
                    <a:p>
                      <a:pPr algn="ctr"/>
                      <a:endParaRPr lang="it-IT" dirty="0"/>
                    </a:p>
                  </a:txBody>
                  <a:tcPr/>
                </a:tc>
                <a:extLst>
                  <a:ext uri="{0D108BD9-81ED-4DB2-BD59-A6C34878D82A}">
                    <a16:rowId xmlns="" xmlns:a16="http://schemas.microsoft.com/office/drawing/2014/main" val="2204172433"/>
                  </a:ext>
                </a:extLst>
              </a:tr>
            </a:tbl>
          </a:graphicData>
        </a:graphic>
      </p:graphicFrame>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GB" dirty="0" smtClean="0"/>
              <a:t>ARP EC based VS ARP Registry based</a:t>
            </a:r>
            <a:br>
              <a:rPr lang="en-GB" dirty="0" smtClean="0"/>
            </a:br>
            <a:r>
              <a:rPr lang="en-GB" dirty="0">
                <a:solidFill>
                  <a:srgbClr val="F6791C"/>
                </a:solidFill>
              </a:rPr>
              <a:t>PRO &amp; CONS</a:t>
            </a:r>
            <a:endParaRPr lang="it-IT" dirty="0">
              <a:solidFill>
                <a:srgbClr val="F6791C"/>
              </a:solidFill>
            </a:endParaRPr>
          </a:p>
        </p:txBody>
      </p:sp>
    </p:spTree>
    <p:extLst>
      <p:ext uri="{BB962C8B-B14F-4D97-AF65-F5344CB8AC3E}">
        <p14:creationId xmlns:p14="http://schemas.microsoft.com/office/powerpoint/2010/main" val="16231292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solidFill>
                  <a:prstClr val="black">
                    <a:tint val="75000"/>
                  </a:prstClr>
                </a:solidFill>
              </a:rPr>
              <a:pPr/>
              <a:t>75</a:t>
            </a:fld>
            <a:endParaRPr lang="en-GB">
              <a:solidFill>
                <a:prstClr val="black">
                  <a:tint val="75000"/>
                </a:prstClr>
              </a:solidFill>
            </a:endParaRPr>
          </a:p>
        </p:txBody>
      </p:sp>
      <p:sp>
        <p:nvSpPr>
          <p:cNvPr id="3" name="Titolo 2"/>
          <p:cNvSpPr>
            <a:spLocks noGrp="1"/>
          </p:cNvSpPr>
          <p:nvPr>
            <p:ph type="title"/>
          </p:nvPr>
        </p:nvSpPr>
        <p:spPr/>
        <p:txBody>
          <a:bodyPr/>
          <a:lstStyle/>
          <a:p>
            <a:r>
              <a:rPr lang="it-IT" dirty="0" err="1" smtClean="0"/>
              <a:t>eduGAIN</a:t>
            </a:r>
            <a:r>
              <a:rPr lang="it-IT" dirty="0" smtClean="0"/>
              <a:t> Service Providers</a:t>
            </a:r>
            <a:endParaRPr lang="it-IT" dirty="0"/>
          </a:p>
        </p:txBody>
      </p:sp>
      <p:sp>
        <p:nvSpPr>
          <p:cNvPr id="4" name="Ovale 3"/>
          <p:cNvSpPr/>
          <p:nvPr/>
        </p:nvSpPr>
        <p:spPr>
          <a:xfrm>
            <a:off x="261257" y="1270644"/>
            <a:ext cx="11541576" cy="5073607"/>
          </a:xfrm>
          <a:prstGeom prst="ellipse">
            <a:avLst/>
          </a:prstGeom>
          <a:solidFill>
            <a:schemeClr val="accent6">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5" name="Ovale 4"/>
          <p:cNvSpPr/>
          <p:nvPr/>
        </p:nvSpPr>
        <p:spPr>
          <a:xfrm>
            <a:off x="3065486" y="2725656"/>
            <a:ext cx="3650186" cy="20492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6" name="Ovale 5"/>
          <p:cNvSpPr/>
          <p:nvPr/>
        </p:nvSpPr>
        <p:spPr>
          <a:xfrm>
            <a:off x="5000078" y="2725656"/>
            <a:ext cx="4125143" cy="2049249"/>
          </a:xfrm>
          <a:prstGeom prst="ellipse">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7" name="CasellaDiTesto 6"/>
          <p:cNvSpPr txBox="1"/>
          <p:nvPr/>
        </p:nvSpPr>
        <p:spPr>
          <a:xfrm>
            <a:off x="5042264" y="1233666"/>
            <a:ext cx="2063932" cy="1107996"/>
          </a:xfrm>
          <a:prstGeom prst="rect">
            <a:avLst/>
          </a:prstGeom>
          <a:noFill/>
        </p:spPr>
        <p:txBody>
          <a:bodyPr wrap="square" rtlCol="0" anchor="ctr">
            <a:spAutoFit/>
          </a:bodyPr>
          <a:lstStyle/>
          <a:p>
            <a:pPr algn="ctr"/>
            <a:r>
              <a:rPr lang="it-IT" sz="6600" b="1" dirty="0" smtClean="0">
                <a:solidFill>
                  <a:prstClr val="black"/>
                </a:solidFill>
              </a:rPr>
              <a:t>1197</a:t>
            </a:r>
            <a:endParaRPr lang="it-IT" sz="6600" b="1" dirty="0">
              <a:solidFill>
                <a:prstClr val="black"/>
              </a:solidFill>
            </a:endParaRPr>
          </a:p>
        </p:txBody>
      </p:sp>
      <p:sp>
        <p:nvSpPr>
          <p:cNvPr id="8" name="CasellaDiTesto 7"/>
          <p:cNvSpPr txBox="1"/>
          <p:nvPr/>
        </p:nvSpPr>
        <p:spPr>
          <a:xfrm>
            <a:off x="2948662" y="2867113"/>
            <a:ext cx="2913018" cy="584775"/>
          </a:xfrm>
          <a:prstGeom prst="rect">
            <a:avLst/>
          </a:prstGeom>
          <a:noFill/>
        </p:spPr>
        <p:txBody>
          <a:bodyPr wrap="square" rtlCol="0">
            <a:spAutoFit/>
          </a:bodyPr>
          <a:lstStyle/>
          <a:p>
            <a:pPr algn="ctr"/>
            <a:r>
              <a:rPr lang="it-IT" sz="3200" b="1" dirty="0" smtClean="0">
                <a:solidFill>
                  <a:prstClr val="black"/>
                </a:solidFill>
              </a:rPr>
              <a:t>DP </a:t>
            </a:r>
            <a:r>
              <a:rPr lang="it-IT" sz="3200" b="1" dirty="0" err="1" smtClean="0">
                <a:solidFill>
                  <a:prstClr val="black"/>
                </a:solidFill>
              </a:rPr>
              <a:t>CoCo</a:t>
            </a:r>
            <a:endParaRPr lang="it-IT" sz="3200" b="1" dirty="0">
              <a:solidFill>
                <a:prstClr val="black"/>
              </a:solidFill>
            </a:endParaRPr>
          </a:p>
        </p:txBody>
      </p:sp>
      <p:sp>
        <p:nvSpPr>
          <p:cNvPr id="9" name="CasellaDiTesto 8"/>
          <p:cNvSpPr txBox="1"/>
          <p:nvPr/>
        </p:nvSpPr>
        <p:spPr>
          <a:xfrm>
            <a:off x="6494239" y="2873119"/>
            <a:ext cx="2217967" cy="584775"/>
          </a:xfrm>
          <a:prstGeom prst="rect">
            <a:avLst/>
          </a:prstGeom>
          <a:noFill/>
        </p:spPr>
        <p:txBody>
          <a:bodyPr wrap="square" rtlCol="0">
            <a:spAutoFit/>
          </a:bodyPr>
          <a:lstStyle/>
          <a:p>
            <a:pPr algn="ctr"/>
            <a:r>
              <a:rPr lang="it-IT" sz="3200" b="1" dirty="0" smtClean="0">
                <a:solidFill>
                  <a:prstClr val="black"/>
                </a:solidFill>
              </a:rPr>
              <a:t>R&amp;S</a:t>
            </a:r>
            <a:endParaRPr lang="it-IT" sz="3200" b="1" dirty="0">
              <a:solidFill>
                <a:prstClr val="black"/>
              </a:solidFill>
            </a:endParaRPr>
          </a:p>
        </p:txBody>
      </p:sp>
      <p:sp>
        <p:nvSpPr>
          <p:cNvPr id="10" name="CasellaDiTesto 9"/>
          <p:cNvSpPr txBox="1"/>
          <p:nvPr/>
        </p:nvSpPr>
        <p:spPr>
          <a:xfrm>
            <a:off x="3065486" y="3474604"/>
            <a:ext cx="2217967" cy="584775"/>
          </a:xfrm>
          <a:prstGeom prst="rect">
            <a:avLst/>
          </a:prstGeom>
          <a:noFill/>
        </p:spPr>
        <p:txBody>
          <a:bodyPr wrap="square" rtlCol="0">
            <a:spAutoFit/>
          </a:bodyPr>
          <a:lstStyle/>
          <a:p>
            <a:pPr algn="ctr"/>
            <a:r>
              <a:rPr lang="it-IT" sz="3200" b="1" dirty="0" smtClean="0">
                <a:solidFill>
                  <a:prstClr val="black"/>
                </a:solidFill>
              </a:rPr>
              <a:t>83</a:t>
            </a:r>
            <a:endParaRPr lang="it-IT" sz="3200" b="1" dirty="0">
              <a:solidFill>
                <a:prstClr val="black"/>
              </a:solidFill>
            </a:endParaRPr>
          </a:p>
        </p:txBody>
      </p:sp>
      <p:sp>
        <p:nvSpPr>
          <p:cNvPr id="11" name="CasellaDiTesto 10"/>
          <p:cNvSpPr txBox="1"/>
          <p:nvPr/>
        </p:nvSpPr>
        <p:spPr>
          <a:xfrm>
            <a:off x="6827781" y="3457894"/>
            <a:ext cx="2217967" cy="584775"/>
          </a:xfrm>
          <a:prstGeom prst="rect">
            <a:avLst/>
          </a:prstGeom>
          <a:noFill/>
        </p:spPr>
        <p:txBody>
          <a:bodyPr wrap="square" rtlCol="0">
            <a:spAutoFit/>
          </a:bodyPr>
          <a:lstStyle/>
          <a:p>
            <a:pPr algn="ctr"/>
            <a:r>
              <a:rPr lang="it-IT" sz="3200" b="1" dirty="0" smtClean="0">
                <a:solidFill>
                  <a:prstClr val="black"/>
                </a:solidFill>
              </a:rPr>
              <a:t>91</a:t>
            </a:r>
            <a:endParaRPr lang="it-IT" sz="3200" b="1" dirty="0">
              <a:solidFill>
                <a:prstClr val="black"/>
              </a:solidFill>
            </a:endParaRPr>
          </a:p>
        </p:txBody>
      </p:sp>
      <p:sp>
        <p:nvSpPr>
          <p:cNvPr id="12" name="CasellaDiTesto 11"/>
          <p:cNvSpPr txBox="1"/>
          <p:nvPr/>
        </p:nvSpPr>
        <p:spPr>
          <a:xfrm>
            <a:off x="5598795" y="3326031"/>
            <a:ext cx="1116877" cy="584775"/>
          </a:xfrm>
          <a:prstGeom prst="rect">
            <a:avLst/>
          </a:prstGeom>
          <a:noFill/>
        </p:spPr>
        <p:txBody>
          <a:bodyPr wrap="square" rtlCol="0">
            <a:spAutoFit/>
          </a:bodyPr>
          <a:lstStyle/>
          <a:p>
            <a:r>
              <a:rPr lang="it-IT" sz="3200" b="1" dirty="0" smtClean="0">
                <a:solidFill>
                  <a:prstClr val="black"/>
                </a:solidFill>
              </a:rPr>
              <a:t>41</a:t>
            </a:r>
            <a:endParaRPr lang="it-IT" sz="3200" b="1" dirty="0">
              <a:solidFill>
                <a:prstClr val="black"/>
              </a:solidFill>
            </a:endParaRPr>
          </a:p>
        </p:txBody>
      </p:sp>
      <p:sp>
        <p:nvSpPr>
          <p:cNvPr id="13" name="Rettangolo 12"/>
          <p:cNvSpPr/>
          <p:nvPr/>
        </p:nvSpPr>
        <p:spPr>
          <a:xfrm>
            <a:off x="4127324" y="5113638"/>
            <a:ext cx="3809441" cy="923330"/>
          </a:xfrm>
          <a:prstGeom prst="rect">
            <a:avLst/>
          </a:prstGeom>
          <a:noFill/>
          <a:scene3d>
            <a:camera prst="orthographicFront"/>
            <a:lightRig rig="threePt" dir="t">
              <a:rot lat="0" lon="0" rev="0"/>
            </a:lightRig>
          </a:scene3d>
        </p:spPr>
        <p:txBody>
          <a:bodyPr wrap="none" lIns="91440" tIns="45720" rIns="91440" bIns="45720">
            <a:prstTxWarp prst="textArchDown">
              <a:avLst/>
            </a:prstTxWarp>
            <a:spAutoFit/>
          </a:bodyPr>
          <a:lstStyle/>
          <a:p>
            <a:pPr algn="ctr"/>
            <a:r>
              <a:rPr lang="it-IT" sz="5400" b="1" dirty="0" err="1" smtClean="0">
                <a:ln w="0"/>
                <a:solidFill>
                  <a:prstClr val="black"/>
                </a:solidFill>
                <a:effectLst>
                  <a:outerShdw blurRad="38100" dist="19050" dir="2700000" algn="tl" rotWithShape="0">
                    <a:prstClr val="black">
                      <a:alpha val="40000"/>
                    </a:prstClr>
                  </a:outerShdw>
                </a:effectLst>
              </a:rPr>
              <a:t>eduGAIN</a:t>
            </a:r>
            <a:r>
              <a:rPr lang="it-IT" sz="5400" dirty="0" smtClean="0">
                <a:ln w="0"/>
                <a:solidFill>
                  <a:prstClr val="black"/>
                </a:solidFill>
                <a:effectLst>
                  <a:outerShdw blurRad="38100" dist="19050" dir="2700000" algn="tl" rotWithShape="0">
                    <a:prstClr val="black">
                      <a:alpha val="40000"/>
                    </a:prstClr>
                  </a:outerShdw>
                </a:effectLst>
              </a:rPr>
              <a:t> </a:t>
            </a:r>
            <a:r>
              <a:rPr lang="it-IT" sz="5400" b="1" dirty="0" err="1" smtClean="0">
                <a:ln w="0"/>
                <a:solidFill>
                  <a:prstClr val="black"/>
                </a:solidFill>
                <a:effectLst>
                  <a:outerShdw blurRad="38100" dist="19050" dir="2700000" algn="tl" rotWithShape="0">
                    <a:prstClr val="black">
                      <a:alpha val="40000"/>
                    </a:prstClr>
                  </a:outerShdw>
                </a:effectLst>
              </a:rPr>
              <a:t>SPs</a:t>
            </a:r>
            <a:endParaRPr lang="it-IT" sz="5400" b="1" dirty="0">
              <a:ln w="0"/>
              <a:solidFill>
                <a:prstClr val="black"/>
              </a:solidFill>
              <a:effectLst>
                <a:outerShdw blurRad="38100" dist="19050" dir="2700000" algn="tl" rotWithShape="0">
                  <a:prstClr val="black">
                    <a:alpha val="40000"/>
                  </a:prstClr>
                </a:outerShdw>
              </a:effectLst>
            </a:endParaRPr>
          </a:p>
        </p:txBody>
      </p:sp>
      <p:sp>
        <p:nvSpPr>
          <p:cNvPr id="14" name="CasellaDiTesto 13"/>
          <p:cNvSpPr txBox="1"/>
          <p:nvPr/>
        </p:nvSpPr>
        <p:spPr>
          <a:xfrm>
            <a:off x="461727" y="5930020"/>
            <a:ext cx="1294645" cy="369332"/>
          </a:xfrm>
          <a:prstGeom prst="rect">
            <a:avLst/>
          </a:prstGeom>
          <a:noFill/>
        </p:spPr>
        <p:txBody>
          <a:bodyPr wrap="square" rtlCol="0">
            <a:spAutoFit/>
          </a:bodyPr>
          <a:lstStyle/>
          <a:p>
            <a:r>
              <a:rPr lang="it-IT" dirty="0" err="1" smtClean="0">
                <a:solidFill>
                  <a:prstClr val="black"/>
                </a:solidFill>
              </a:rPr>
              <a:t>May</a:t>
            </a:r>
            <a:r>
              <a:rPr lang="it-IT" dirty="0" smtClean="0">
                <a:solidFill>
                  <a:prstClr val="black"/>
                </a:solidFill>
              </a:rPr>
              <a:t> 2016</a:t>
            </a:r>
            <a:endParaRPr lang="it-IT" dirty="0">
              <a:solidFill>
                <a:prstClr val="black"/>
              </a:solidFill>
            </a:endParaRPr>
          </a:p>
        </p:txBody>
      </p:sp>
    </p:spTree>
    <p:extLst>
      <p:ext uri="{BB962C8B-B14F-4D97-AF65-F5344CB8AC3E}">
        <p14:creationId xmlns:p14="http://schemas.microsoft.com/office/powerpoint/2010/main" val="418460921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marL="0" indent="0">
              <a:buNone/>
            </a:pPr>
            <a:r>
              <a:rPr lang="en-GB" dirty="0" smtClean="0"/>
              <a:t>IDEM GARR AAI has chosen to use both, plus its Default ARP:</a:t>
            </a:r>
          </a:p>
          <a:p>
            <a:pPr marL="457200" indent="-457200">
              <a:buFont typeface="+mj-lt"/>
              <a:buAutoNum type="arabicPeriod"/>
            </a:pPr>
            <a:r>
              <a:rPr lang="en-GB" dirty="0" smtClean="0"/>
              <a:t>Default ARP: </a:t>
            </a:r>
          </a:p>
          <a:p>
            <a:pPr lvl="1"/>
            <a:r>
              <a:rPr lang="en-GB" b="1" dirty="0" smtClean="0"/>
              <a:t>Default Federation ARP</a:t>
            </a:r>
            <a:r>
              <a:rPr lang="en-GB" dirty="0" smtClean="0"/>
              <a:t>: attribute filter that releases a very small set of attributes to all resources and allows to use only few essential federation resources.</a:t>
            </a:r>
            <a:br>
              <a:rPr lang="en-GB" dirty="0" smtClean="0"/>
            </a:br>
            <a:endParaRPr lang="en-GB" dirty="0" smtClean="0"/>
          </a:p>
          <a:p>
            <a:pPr marL="457200" indent="-457200">
              <a:buFont typeface="+mj-lt"/>
              <a:buAutoNum type="arabicPeriod"/>
            </a:pPr>
            <a:r>
              <a:rPr lang="en-GB" dirty="0"/>
              <a:t>EC ARP</a:t>
            </a:r>
            <a:r>
              <a:rPr lang="en-GB" dirty="0" smtClean="0"/>
              <a:t>:</a:t>
            </a:r>
          </a:p>
          <a:p>
            <a:pPr lvl="1"/>
            <a:r>
              <a:rPr lang="en-GB" b="1" dirty="0" smtClean="0"/>
              <a:t>R&amp;S EC ARP</a:t>
            </a:r>
            <a:r>
              <a:rPr lang="en-GB" dirty="0" smtClean="0"/>
              <a:t>: attribute filter that implement the rules established for all resources compliant with Research and Scholarship entity category.</a:t>
            </a:r>
          </a:p>
          <a:p>
            <a:pPr lvl="1"/>
            <a:r>
              <a:rPr lang="en-GB" b="1" dirty="0" smtClean="0"/>
              <a:t>CoCo EC ARP</a:t>
            </a:r>
            <a:r>
              <a:rPr lang="en-GB" dirty="0" smtClean="0"/>
              <a:t>: </a:t>
            </a:r>
            <a:r>
              <a:rPr lang="en-GB" dirty="0"/>
              <a:t>attribute filter that implement the rules established for all </a:t>
            </a:r>
            <a:r>
              <a:rPr lang="en-GB" dirty="0" smtClean="0"/>
              <a:t>resources compliant with </a:t>
            </a:r>
            <a:r>
              <a:rPr lang="en-GB" dirty="0"/>
              <a:t>Code Of </a:t>
            </a:r>
            <a:r>
              <a:rPr lang="en-GB" dirty="0" smtClean="0"/>
              <a:t>Conduct entity category.</a:t>
            </a:r>
            <a:br>
              <a:rPr lang="en-GB" dirty="0" smtClean="0"/>
            </a:br>
            <a:endParaRPr lang="en-GB" dirty="0" smtClean="0"/>
          </a:p>
          <a:p>
            <a:pPr marL="457200" indent="-457200">
              <a:buFont typeface="+mj-lt"/>
              <a:buAutoNum type="arabicPeriod"/>
            </a:pPr>
            <a:r>
              <a:rPr lang="en-GB" dirty="0" smtClean="0"/>
              <a:t>Registry ARP:</a:t>
            </a:r>
          </a:p>
          <a:p>
            <a:pPr lvl="1"/>
            <a:r>
              <a:rPr lang="en-GB" b="1" dirty="0" smtClean="0"/>
              <a:t>Custom IdP ARP</a:t>
            </a:r>
            <a:r>
              <a:rPr lang="en-GB" dirty="0" smtClean="0"/>
              <a:t>: An IdP Manager maintains the decisional power to release or not the attributes to the SPs by building his attribute filter with the help of IDEM Entity </a:t>
            </a:r>
            <a:r>
              <a:rPr lang="en-GB" dirty="0"/>
              <a:t>R</a:t>
            </a:r>
            <a:r>
              <a:rPr lang="en-GB" dirty="0" smtClean="0"/>
              <a:t>egistry. This ARP is useful to reach also SPs that didn’t join yet to R&amp;S and/or </a:t>
            </a:r>
            <a:r>
              <a:rPr lang="en-GB" dirty="0" err="1" smtClean="0"/>
              <a:t>CoCo</a:t>
            </a:r>
            <a:r>
              <a:rPr lang="en-GB" dirty="0" smtClean="0"/>
              <a:t> </a:t>
            </a:r>
            <a:r>
              <a:rPr lang="en-GB" smtClean="0"/>
              <a:t>entity categories.</a:t>
            </a:r>
            <a:endParaRPr lang="en-GB" dirty="0" smtClean="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GB" dirty="0" smtClean="0"/>
              <a:t>Proposal Federation choice: EC ARP + Registry ARP</a:t>
            </a:r>
            <a:endParaRPr lang="en-GB" dirty="0"/>
          </a:p>
        </p:txBody>
      </p:sp>
    </p:spTree>
    <p:extLst>
      <p:ext uri="{BB962C8B-B14F-4D97-AF65-F5344CB8AC3E}">
        <p14:creationId xmlns:p14="http://schemas.microsoft.com/office/powerpoint/2010/main" val="419547860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GB" dirty="0" smtClean="0"/>
              <a:t>Create or Retrieve the attribute filter</a:t>
            </a:r>
          </a:p>
          <a:p>
            <a:r>
              <a:rPr lang="en-GB" dirty="0" smtClean="0"/>
              <a:t>Add it to «services.xml»</a:t>
            </a:r>
          </a:p>
          <a:p>
            <a:r>
              <a:rPr lang="en-GB" dirty="0" smtClean="0"/>
              <a:t>Reload the attribute filter service (or entire Tomcat if it fails)</a:t>
            </a:r>
            <a:endParaRPr lang="en-GB"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GB" dirty="0" smtClean="0"/>
              <a:t>General Steps to apply a new Attribute Filter on a Shibboleth IdP</a:t>
            </a:r>
            <a:endParaRPr lang="en-GB" dirty="0"/>
          </a:p>
        </p:txBody>
      </p:sp>
    </p:spTree>
    <p:extLst>
      <p:ext uri="{BB962C8B-B14F-4D97-AF65-F5344CB8AC3E}">
        <p14:creationId xmlns:p14="http://schemas.microsoft.com/office/powerpoint/2010/main" val="18745073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contenuto 4"/>
          <p:cNvSpPr>
            <a:spLocks noGrp="1"/>
          </p:cNvSpPr>
          <p:nvPr>
            <p:ph idx="1"/>
          </p:nvPr>
        </p:nvSpPr>
        <p:spPr>
          <a:xfrm>
            <a:off x="547140" y="2696556"/>
            <a:ext cx="10909300" cy="914862"/>
          </a:xfrm>
        </p:spPr>
        <p:txBody>
          <a:bodyPr>
            <a:normAutofit/>
          </a:bodyPr>
          <a:lstStyle/>
          <a:p>
            <a:pPr marL="0" indent="0" algn="ctr">
              <a:buNone/>
            </a:pPr>
            <a:r>
              <a:rPr lang="en-GB" sz="5400" b="1" dirty="0" smtClean="0"/>
              <a:t>IDEM Default ARP + R&amp;S + CoCo</a:t>
            </a:r>
          </a:p>
        </p:txBody>
      </p:sp>
    </p:spTree>
    <p:extLst>
      <p:ext uri="{BB962C8B-B14F-4D97-AF65-F5344CB8AC3E}">
        <p14:creationId xmlns:p14="http://schemas.microsoft.com/office/powerpoint/2010/main" val="302337670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lnSpcReduction="10000"/>
          </a:bodyPr>
          <a:lstStyle/>
          <a:p>
            <a:pPr marL="457200" indent="-457200">
              <a:buFont typeface="+mj-lt"/>
              <a:buAutoNum type="arabicPeriod"/>
            </a:pPr>
            <a:r>
              <a:rPr lang="en-GB" dirty="0" smtClean="0"/>
              <a:t>Download the IDEM ARPs:</a:t>
            </a:r>
          </a:p>
          <a:p>
            <a:pPr lvl="1"/>
            <a:r>
              <a:rPr lang="en-GB" sz="1600" dirty="0" smtClean="0">
                <a:latin typeface="Courier New" panose="02070309020205020404" pitchFamily="49" charset="0"/>
                <a:cs typeface="Courier New" panose="02070309020205020404" pitchFamily="49" charset="0"/>
              </a:rPr>
              <a:t>cd /opt/shibboleth-</a:t>
            </a:r>
            <a:r>
              <a:rPr lang="en-GB" sz="1600" dirty="0" err="1" smtClean="0">
                <a:latin typeface="Courier New" panose="02070309020205020404" pitchFamily="49" charset="0"/>
                <a:cs typeface="Courier New" panose="02070309020205020404" pitchFamily="49" charset="0"/>
              </a:rPr>
              <a:t>idp</a:t>
            </a:r>
            <a:r>
              <a:rPr lang="en-GB" sz="1600" dirty="0" smtClean="0">
                <a:latin typeface="Courier New" panose="02070309020205020404" pitchFamily="49" charset="0"/>
                <a:cs typeface="Courier New" panose="02070309020205020404" pitchFamily="49" charset="0"/>
              </a:rPr>
              <a:t>/conf </a:t>
            </a:r>
          </a:p>
          <a:p>
            <a:pPr lvl="1"/>
            <a:r>
              <a:rPr lang="en-GB" sz="1600" dirty="0" smtClean="0">
                <a:latin typeface="Courier New" panose="02070309020205020404" pitchFamily="49" charset="0"/>
                <a:cs typeface="Courier New" panose="02070309020205020404" pitchFamily="49" charset="0"/>
              </a:rPr>
              <a:t>wget </a:t>
            </a:r>
            <a:r>
              <a:rPr lang="en-GB" sz="1600" dirty="0" smtClean="0">
                <a:latin typeface="Courier New" panose="02070309020205020404" pitchFamily="49" charset="0"/>
                <a:cs typeface="Courier New" panose="02070309020205020404" pitchFamily="49" charset="0"/>
                <a:hlinkClick r:id="rId3"/>
              </a:rPr>
              <a:t>http://www.garr.it/idem-conf/attribute-filter-v3-idem.xml</a:t>
            </a:r>
            <a:endParaRPr lang="en-GB" sz="1600" dirty="0" smtClean="0">
              <a:latin typeface="Courier New" panose="02070309020205020404" pitchFamily="49" charset="0"/>
              <a:cs typeface="Courier New" panose="02070309020205020404" pitchFamily="49" charset="0"/>
            </a:endParaRPr>
          </a:p>
          <a:p>
            <a:pPr lvl="1"/>
            <a:r>
              <a:rPr lang="en-GB" sz="1600" dirty="0" smtClean="0">
                <a:latin typeface="Courier New" panose="02070309020205020404" pitchFamily="49" charset="0"/>
                <a:cs typeface="Courier New" panose="02070309020205020404" pitchFamily="49" charset="0"/>
              </a:rPr>
              <a:t>wget </a:t>
            </a:r>
            <a:r>
              <a:rPr lang="en-GB" sz="1600" dirty="0" smtClean="0">
                <a:latin typeface="Courier New" panose="02070309020205020404" pitchFamily="49" charset="0"/>
                <a:cs typeface="Courier New" panose="02070309020205020404" pitchFamily="49" charset="0"/>
                <a:hlinkClick r:id="rId4"/>
              </a:rPr>
              <a:t>http://www.garr.it/idem-conf/attribute-filter-v3-rs.xml</a:t>
            </a:r>
            <a:endParaRPr lang="en-GB" sz="1600" dirty="0" smtClean="0">
              <a:latin typeface="Courier New" panose="02070309020205020404" pitchFamily="49" charset="0"/>
              <a:cs typeface="Courier New" panose="02070309020205020404" pitchFamily="49" charset="0"/>
            </a:endParaRPr>
          </a:p>
          <a:p>
            <a:pPr lvl="1"/>
            <a:r>
              <a:rPr lang="en-GB" sz="1600" dirty="0" smtClean="0">
                <a:latin typeface="Courier New" panose="02070309020205020404" pitchFamily="49" charset="0"/>
                <a:cs typeface="Courier New" panose="02070309020205020404" pitchFamily="49" charset="0"/>
              </a:rPr>
              <a:t>wget </a:t>
            </a:r>
            <a:r>
              <a:rPr lang="en-GB" sz="1600" dirty="0" smtClean="0">
                <a:latin typeface="Courier New" panose="02070309020205020404" pitchFamily="49" charset="0"/>
                <a:cs typeface="Courier New" panose="02070309020205020404" pitchFamily="49" charset="0"/>
                <a:hlinkClick r:id="rId5"/>
              </a:rPr>
              <a:t>http://www.garr.it/idem-conf/attribute-filter-v3-coco.xml</a:t>
            </a:r>
            <a:r>
              <a:rPr lang="en-GB" sz="1600" dirty="0" smtClean="0">
                <a:latin typeface="Courier New" panose="02070309020205020404" pitchFamily="49" charset="0"/>
                <a:cs typeface="Courier New" panose="02070309020205020404" pitchFamily="49" charset="0"/>
              </a:rPr>
              <a:t> </a:t>
            </a:r>
          </a:p>
          <a:p>
            <a:pPr marL="457200" indent="-457200">
              <a:buFont typeface="+mj-lt"/>
              <a:buAutoNum type="arabicPeriod"/>
            </a:pPr>
            <a:r>
              <a:rPr lang="en-GB" dirty="0" smtClean="0"/>
              <a:t>Modify the «services.xml» file:</a:t>
            </a:r>
          </a:p>
          <a:p>
            <a:pPr lvl="1"/>
            <a:r>
              <a:rPr lang="en-GB" sz="1600" dirty="0" smtClean="0">
                <a:latin typeface="Courier New" panose="02070309020205020404" pitchFamily="49" charset="0"/>
                <a:cs typeface="Courier New" panose="02070309020205020404" pitchFamily="49" charset="0"/>
              </a:rPr>
              <a:t>vim /opt/shibboleth-</a:t>
            </a:r>
            <a:r>
              <a:rPr lang="en-GB" sz="1600" dirty="0" err="1" smtClean="0">
                <a:latin typeface="Courier New" panose="02070309020205020404" pitchFamily="49" charset="0"/>
                <a:cs typeface="Courier New" panose="02070309020205020404" pitchFamily="49" charset="0"/>
              </a:rPr>
              <a:t>idp</a:t>
            </a:r>
            <a:r>
              <a:rPr lang="en-GB" sz="1600" dirty="0" smtClean="0">
                <a:latin typeface="Courier New" panose="02070309020205020404" pitchFamily="49" charset="0"/>
                <a:cs typeface="Courier New" panose="02070309020205020404" pitchFamily="49" charset="0"/>
              </a:rPr>
              <a:t>/conf/services.xml</a:t>
            </a:r>
            <a:br>
              <a:rPr lang="en-GB" sz="1600" dirty="0" smtClean="0">
                <a:latin typeface="Courier New" panose="02070309020205020404" pitchFamily="49" charset="0"/>
                <a:cs typeface="Courier New" panose="02070309020205020404" pitchFamily="49" charset="0"/>
              </a:rPr>
            </a:br>
            <a:endParaRPr lang="en-GB" dirty="0" smtClean="0"/>
          </a:p>
          <a:p>
            <a:pPr marL="1028700" lvl="3" indent="0">
              <a:buNone/>
            </a:pPr>
            <a:r>
              <a:rPr lang="en-GB" sz="1600" dirty="0" smtClean="0">
                <a:solidFill>
                  <a:schemeClr val="tx1"/>
                </a:solidFill>
                <a:latin typeface="Courier New" panose="02070309020205020404" pitchFamily="49" charset="0"/>
                <a:cs typeface="Courier New" panose="02070309020205020404" pitchFamily="49" charset="0"/>
              </a:rPr>
              <a:t>&lt;util:list id ="shibboleth.AttributeFilterResources"&gt;</a:t>
            </a:r>
          </a:p>
          <a:p>
            <a:pPr marL="1028700" lvl="3" indent="0">
              <a:buNone/>
            </a:pPr>
            <a:r>
              <a:rPr lang="en-GB" sz="1600" b="1" dirty="0" smtClean="0">
                <a:solidFill>
                  <a:schemeClr val="tx1"/>
                </a:solidFill>
                <a:latin typeface="Courier New" panose="02070309020205020404" pitchFamily="49" charset="0"/>
                <a:cs typeface="Courier New" panose="02070309020205020404" pitchFamily="49" charset="0"/>
              </a:rPr>
              <a:t>     &lt;value&gt;%{idp.home}/conf/attribute-filter-v3-idem.xml&lt;/value&gt;</a:t>
            </a:r>
          </a:p>
          <a:p>
            <a:pPr marL="1028700" lvl="3" indent="0">
              <a:buNone/>
            </a:pPr>
            <a:r>
              <a:rPr lang="en-GB" sz="1600" b="1" dirty="0" smtClean="0">
                <a:solidFill>
                  <a:schemeClr val="tx1"/>
                </a:solidFill>
                <a:latin typeface="Courier New" panose="02070309020205020404" pitchFamily="49" charset="0"/>
                <a:cs typeface="Courier New" panose="02070309020205020404" pitchFamily="49" charset="0"/>
              </a:rPr>
              <a:t>     &lt;value&gt;%{idp.home}/conf/attribute-filter-v3-rs.xml&lt;/value&gt;</a:t>
            </a:r>
          </a:p>
          <a:p>
            <a:pPr marL="1028700" lvl="3" indent="0">
              <a:buNone/>
            </a:pPr>
            <a:r>
              <a:rPr lang="en-GB" sz="1600" b="1" dirty="0" smtClean="0">
                <a:solidFill>
                  <a:schemeClr val="tx1"/>
                </a:solidFill>
                <a:latin typeface="Courier New" panose="02070309020205020404" pitchFamily="49" charset="0"/>
                <a:cs typeface="Courier New" panose="02070309020205020404" pitchFamily="49" charset="0"/>
              </a:rPr>
              <a:t>     &lt;value&gt;%{idp.home}/conf/attribute-filter-v3-coco.xml&lt;/value&gt;</a:t>
            </a:r>
          </a:p>
          <a:p>
            <a:pPr marL="1028700" lvl="3" indent="0">
              <a:buNone/>
            </a:pPr>
            <a:r>
              <a:rPr lang="en-GB" sz="1600" dirty="0" smtClean="0">
                <a:solidFill>
                  <a:schemeClr val="tx1"/>
                </a:solidFill>
                <a:latin typeface="Courier New" panose="02070309020205020404" pitchFamily="49" charset="0"/>
                <a:cs typeface="Courier New" panose="02070309020205020404" pitchFamily="49" charset="0"/>
              </a:rPr>
              <a:t>&lt;/util:list&gt;</a:t>
            </a:r>
            <a:br>
              <a:rPr lang="en-GB" sz="1600" dirty="0" smtClean="0">
                <a:solidFill>
                  <a:schemeClr val="tx1"/>
                </a:solidFill>
                <a:latin typeface="Courier New" panose="02070309020205020404" pitchFamily="49" charset="0"/>
                <a:cs typeface="Courier New" panose="02070309020205020404" pitchFamily="49" charset="0"/>
              </a:rPr>
            </a:br>
            <a:endParaRPr lang="en-GB" dirty="0" smtClean="0"/>
          </a:p>
          <a:p>
            <a:pPr marL="457200" indent="-457200">
              <a:buFont typeface="+mj-lt"/>
              <a:buAutoNum type="arabicPeriod"/>
            </a:pPr>
            <a:r>
              <a:rPr lang="en-GB" dirty="0" smtClean="0"/>
              <a:t>Restart the Attribute Filter Service of the Shibboleth IdP:</a:t>
            </a:r>
          </a:p>
          <a:p>
            <a:pPr lvl="1"/>
            <a:r>
              <a:rPr lang="en-GB" dirty="0" smtClean="0">
                <a:latin typeface="Courier New" panose="02070309020205020404" pitchFamily="49" charset="0"/>
                <a:cs typeface="Courier New" panose="02070309020205020404" pitchFamily="49" charset="0"/>
              </a:rPr>
              <a:t>cd /opt/shibboleth-</a:t>
            </a:r>
            <a:r>
              <a:rPr lang="en-GB" dirty="0" err="1" smtClean="0">
                <a:latin typeface="Courier New" panose="02070309020205020404" pitchFamily="49" charset="0"/>
                <a:cs typeface="Courier New" panose="02070309020205020404" pitchFamily="49" charset="0"/>
              </a:rPr>
              <a:t>idp</a:t>
            </a:r>
            <a:r>
              <a:rPr lang="en-GB" dirty="0" smtClean="0">
                <a:latin typeface="Courier New" panose="02070309020205020404" pitchFamily="49" charset="0"/>
                <a:cs typeface="Courier New" panose="02070309020205020404" pitchFamily="49" charset="0"/>
              </a:rPr>
              <a:t>/bin</a:t>
            </a:r>
          </a:p>
          <a:p>
            <a:pPr lvl="1"/>
            <a:r>
              <a:rPr lang="en-GB" dirty="0" smtClean="0">
                <a:latin typeface="Courier New" panose="02070309020205020404" pitchFamily="49" charset="0"/>
                <a:cs typeface="Courier New" panose="02070309020205020404" pitchFamily="49" charset="0"/>
              </a:rPr>
              <a:t>./reload-service.sh –id </a:t>
            </a:r>
            <a:r>
              <a:rPr lang="en-GB" dirty="0" err="1" smtClean="0">
                <a:latin typeface="Courier New" panose="02070309020205020404" pitchFamily="49" charset="0"/>
                <a:cs typeface="Courier New" panose="02070309020205020404" pitchFamily="49" charset="0"/>
              </a:rPr>
              <a:t>shibboleth.AttributeFilterService</a:t>
            </a:r>
            <a:endParaRPr lang="en-GB" dirty="0" smtClean="0">
              <a:cs typeface="Courier New" panose="02070309020205020404" pitchFamily="49" charset="0"/>
            </a:endParaRPr>
          </a:p>
          <a:p>
            <a:pPr marL="800100" lvl="1" indent="-457200">
              <a:buFont typeface="+mj-lt"/>
              <a:buAutoNum type="arabicPeriod"/>
            </a:pPr>
            <a:endParaRPr lang="en-GB" dirty="0" smtClean="0"/>
          </a:p>
          <a:p>
            <a:pPr marL="457200" indent="-457200">
              <a:buFont typeface="+mj-lt"/>
              <a:buAutoNum type="arabicPeriod"/>
            </a:pPr>
            <a:endParaRPr lang="en-GB" dirty="0"/>
          </a:p>
        </p:txBody>
      </p:sp>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lstStyle/>
          <a:p>
            <a:r>
              <a:rPr lang="en-GB" dirty="0" smtClean="0"/>
              <a:t>HOW TO Retrieve and Use IDEM Default and EC ARPs</a:t>
            </a:r>
            <a:endParaRPr lang="en-GB" dirty="0"/>
          </a:p>
        </p:txBody>
      </p:sp>
    </p:spTree>
    <p:extLst>
      <p:ext uri="{BB962C8B-B14F-4D97-AF65-F5344CB8AC3E}">
        <p14:creationId xmlns:p14="http://schemas.microsoft.com/office/powerpoint/2010/main" val="15965044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Campaigns for “</a:t>
            </a:r>
            <a:r>
              <a:rPr lang="en-GB" dirty="0" err="1" smtClean="0"/>
              <a:t>eduGAIN</a:t>
            </a:r>
            <a:r>
              <a:rPr lang="en-GB" dirty="0" smtClean="0"/>
              <a:t> works”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65078047"/>
              </p:ext>
            </p:extLst>
          </p:nvPr>
        </p:nvGraphicFramePr>
        <p:xfrm>
          <a:off x="305958" y="1277698"/>
          <a:ext cx="11147133" cy="4995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tella a 5 punte 2"/>
          <p:cNvSpPr/>
          <p:nvPr/>
        </p:nvSpPr>
        <p:spPr>
          <a:xfrm>
            <a:off x="2544099" y="2625212"/>
            <a:ext cx="545690" cy="50144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56868108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80</a:t>
            </a:fld>
            <a:endParaRPr kumimoji="0" lang="en-GB" sz="675"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contenuto 4"/>
          <p:cNvSpPr>
            <a:spLocks noGrp="1"/>
          </p:cNvSpPr>
          <p:nvPr>
            <p:ph idx="1"/>
          </p:nvPr>
        </p:nvSpPr>
        <p:spPr>
          <a:xfrm>
            <a:off x="382557" y="2568345"/>
            <a:ext cx="11318033" cy="1705082"/>
          </a:xfrm>
        </p:spPr>
        <p:txBody>
          <a:bodyPr>
            <a:normAutofit/>
          </a:bodyPr>
          <a:lstStyle/>
          <a:p>
            <a:pPr marL="0" indent="0" algn="ctr">
              <a:buNone/>
            </a:pPr>
            <a:r>
              <a:rPr lang="en-GB" sz="5400" b="1" dirty="0"/>
              <a:t>IDEM </a:t>
            </a:r>
            <a:r>
              <a:rPr lang="en-GB" sz="5400" b="1" dirty="0" smtClean="0"/>
              <a:t>Registry ARP</a:t>
            </a:r>
            <a:endParaRPr lang="en-GB" sz="5400" b="1" dirty="0"/>
          </a:p>
        </p:txBody>
      </p:sp>
    </p:spTree>
    <p:extLst>
      <p:ext uri="{BB962C8B-B14F-4D97-AF65-F5344CB8AC3E}">
        <p14:creationId xmlns:p14="http://schemas.microsoft.com/office/powerpoint/2010/main" val="346132264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0252" y="1439863"/>
            <a:ext cx="10157795" cy="4737100"/>
          </a:xfrm>
        </p:spPr>
      </p:pic>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81</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smtClean="0"/>
              <a:t>HOW TO </a:t>
            </a:r>
            <a:r>
              <a:rPr lang="en-GB" dirty="0"/>
              <a:t>Use the IDEM Entity </a:t>
            </a:r>
            <a:r>
              <a:rPr lang="en-GB" dirty="0" smtClean="0"/>
              <a:t>Registry for creating custom ARP</a:t>
            </a:r>
            <a:br>
              <a:rPr lang="en-GB" dirty="0" smtClean="0"/>
            </a:br>
            <a:r>
              <a:rPr lang="en-GB" dirty="0" smtClean="0">
                <a:solidFill>
                  <a:srgbClr val="F6791C"/>
                </a:solidFill>
              </a:rPr>
              <a:t>STEP 1 - Log </a:t>
            </a:r>
            <a:r>
              <a:rPr lang="en-GB" dirty="0">
                <a:solidFill>
                  <a:srgbClr val="F6791C"/>
                </a:solidFill>
              </a:rPr>
              <a:t>in via federated identity to the IDEM Entity </a:t>
            </a:r>
            <a:r>
              <a:rPr lang="en-GB" dirty="0" smtClean="0">
                <a:solidFill>
                  <a:srgbClr val="F6791C"/>
                </a:solidFill>
              </a:rPr>
              <a:t>Registry: https://registry.idem.garr.it</a:t>
            </a:r>
            <a:endParaRPr lang="it-IT" dirty="0"/>
          </a:p>
        </p:txBody>
      </p:sp>
    </p:spTree>
    <p:extLst>
      <p:ext uri="{BB962C8B-B14F-4D97-AF65-F5344CB8AC3E}">
        <p14:creationId xmlns:p14="http://schemas.microsoft.com/office/powerpoint/2010/main" val="23208998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1 - Log </a:t>
            </a:r>
            <a:r>
              <a:rPr lang="en-GB" dirty="0">
                <a:solidFill>
                  <a:srgbClr val="F6791C"/>
                </a:solidFill>
              </a:rPr>
              <a:t>in via federated identity to the IDEM Entity </a:t>
            </a:r>
            <a:r>
              <a:rPr lang="en-GB" dirty="0" smtClean="0">
                <a:solidFill>
                  <a:srgbClr val="F6791C"/>
                </a:solidFill>
              </a:rPr>
              <a:t>Registry</a:t>
            </a:r>
            <a:endParaRPr lang="it-IT" dirty="0"/>
          </a:p>
        </p:txBody>
      </p:sp>
      <p:pic>
        <p:nvPicPr>
          <p:cNvPr id="7" name="Segnaposto contenuto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2974" y="1439863"/>
            <a:ext cx="10232351" cy="4737100"/>
          </a:xfrm>
        </p:spPr>
      </p:pic>
    </p:spTree>
    <p:extLst>
      <p:ext uri="{BB962C8B-B14F-4D97-AF65-F5344CB8AC3E}">
        <p14:creationId xmlns:p14="http://schemas.microsoft.com/office/powerpoint/2010/main" val="83779551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2887387"/>
            <a:ext cx="10909300" cy="1842052"/>
          </a:xfrm>
        </p:spPr>
      </p:pic>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1 - Log </a:t>
            </a:r>
            <a:r>
              <a:rPr lang="en-GB" dirty="0">
                <a:solidFill>
                  <a:srgbClr val="F6791C"/>
                </a:solidFill>
              </a:rPr>
              <a:t>in via federated identity to the IDEM Entity </a:t>
            </a:r>
            <a:r>
              <a:rPr lang="en-GB" dirty="0" smtClean="0">
                <a:solidFill>
                  <a:srgbClr val="F6791C"/>
                </a:solidFill>
              </a:rPr>
              <a:t>Registry</a:t>
            </a:r>
            <a:endParaRPr lang="it-IT" dirty="0"/>
          </a:p>
        </p:txBody>
      </p:sp>
    </p:spTree>
    <p:extLst>
      <p:ext uri="{BB962C8B-B14F-4D97-AF65-F5344CB8AC3E}">
        <p14:creationId xmlns:p14="http://schemas.microsoft.com/office/powerpoint/2010/main" val="37001438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2379610"/>
            <a:ext cx="10909300" cy="2857606"/>
          </a:xfrm>
        </p:spPr>
      </p:pic>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2 – Declare which attributes are supported by the IdP</a:t>
            </a:r>
            <a:endParaRPr lang="it-IT" dirty="0"/>
          </a:p>
        </p:txBody>
      </p:sp>
    </p:spTree>
    <p:extLst>
      <p:ext uri="{BB962C8B-B14F-4D97-AF65-F5344CB8AC3E}">
        <p14:creationId xmlns:p14="http://schemas.microsoft.com/office/powerpoint/2010/main" val="243873263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1829850"/>
            <a:ext cx="10909300" cy="3957126"/>
          </a:xfrm>
        </p:spPr>
      </p:pic>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2 – Declare which Entity Category will be supported by the </a:t>
            </a:r>
            <a:r>
              <a:rPr lang="en-GB" dirty="0" err="1">
                <a:solidFill>
                  <a:srgbClr val="F6791C"/>
                </a:solidFill>
              </a:rPr>
              <a:t>IdP</a:t>
            </a:r>
            <a:endParaRPr lang="it-IT" dirty="0"/>
          </a:p>
        </p:txBody>
      </p:sp>
    </p:spTree>
    <p:extLst>
      <p:ext uri="{BB962C8B-B14F-4D97-AF65-F5344CB8AC3E}">
        <p14:creationId xmlns:p14="http://schemas.microsoft.com/office/powerpoint/2010/main" val="18631151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1622" y="1439863"/>
            <a:ext cx="10415055" cy="4737100"/>
          </a:xfrm>
        </p:spPr>
      </p:pic>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2 – Declare which Entity Category will be supported by the IdP</a:t>
            </a:r>
            <a:endParaRPr lang="it-IT" dirty="0"/>
          </a:p>
        </p:txBody>
      </p:sp>
    </p:spTree>
    <p:extLst>
      <p:ext uri="{BB962C8B-B14F-4D97-AF65-F5344CB8AC3E}">
        <p14:creationId xmlns:p14="http://schemas.microsoft.com/office/powerpoint/2010/main" val="151073739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87</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2 – Declare which Entity Category will be supported by the IdP</a:t>
            </a:r>
            <a:endParaRPr lang="it-IT" dirty="0"/>
          </a:p>
        </p:txBody>
      </p:sp>
      <p:pic>
        <p:nvPicPr>
          <p:cNvPr id="6" name="Segnaposto contenut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2168003"/>
            <a:ext cx="10909300" cy="3280819"/>
          </a:xfrm>
        </p:spPr>
      </p:pic>
    </p:spTree>
    <p:extLst>
      <p:ext uri="{BB962C8B-B14F-4D97-AF65-F5344CB8AC3E}">
        <p14:creationId xmlns:p14="http://schemas.microsoft.com/office/powerpoint/2010/main" val="238015578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88</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2 – Declare which Entity Category will be supported by the IdP</a:t>
            </a:r>
            <a:endParaRPr lang="it-IT" dirty="0"/>
          </a:p>
        </p:txBody>
      </p:sp>
      <p:pic>
        <p:nvPicPr>
          <p:cNvPr id="6" name="Segnaposto contenuto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44500" y="2152537"/>
            <a:ext cx="10909300" cy="3311751"/>
          </a:xfrm>
        </p:spPr>
      </p:pic>
    </p:spTree>
    <p:extLst>
      <p:ext uri="{BB962C8B-B14F-4D97-AF65-F5344CB8AC3E}">
        <p14:creationId xmlns:p14="http://schemas.microsoft.com/office/powerpoint/2010/main" val="333458384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1745730"/>
            <a:ext cx="10909300" cy="4125365"/>
          </a:xfrm>
        </p:spPr>
      </p:pic>
      <p:sp>
        <p:nvSpPr>
          <p:cNvPr id="3" name="Segnaposto numero diapositiva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89</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2 – Declare which Entity Category will be supported by the IdP</a:t>
            </a:r>
            <a:endParaRPr lang="it-IT" dirty="0"/>
          </a:p>
        </p:txBody>
      </p:sp>
    </p:spTree>
    <p:extLst>
      <p:ext uri="{BB962C8B-B14F-4D97-AF65-F5344CB8AC3E}">
        <p14:creationId xmlns:p14="http://schemas.microsoft.com/office/powerpoint/2010/main" val="20152620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73627" y="1651519"/>
            <a:ext cx="8374097" cy="4229485"/>
          </a:xfrm>
          <a:prstGeom prst="rect">
            <a:avLst/>
          </a:prstGeom>
        </p:spPr>
      </p:pic>
      <p:sp>
        <p:nvSpPr>
          <p:cNvPr id="7" name="Content Placeholder 6"/>
          <p:cNvSpPr>
            <a:spLocks noGrp="1"/>
          </p:cNvSpPr>
          <p:nvPr>
            <p:ph idx="1"/>
          </p:nvPr>
        </p:nvSpPr>
        <p:spPr/>
        <p:txBody>
          <a:bodyPr/>
          <a:lstStyle/>
          <a:p>
            <a:endParaRPr lang="en-US"/>
          </a:p>
        </p:txBody>
      </p:sp>
      <p:sp>
        <p:nvSpPr>
          <p:cNvPr id="8" name="Text Placeholder 7"/>
          <p:cNvSpPr>
            <a:spLocks noGrp="1"/>
          </p:cNvSpPr>
          <p:nvPr>
            <p:ph type="body" sz="half" idx="2"/>
          </p:nvPr>
        </p:nvSpPr>
        <p:spPr/>
        <p:txBody>
          <a:bodyPr>
            <a:normAutofit/>
          </a:bodyPr>
          <a:lstStyle/>
          <a:p>
            <a:r>
              <a:rPr lang="en-US" sz="3700" dirty="0"/>
              <a:t>Federations: 63%</a:t>
            </a:r>
          </a:p>
          <a:p>
            <a:r>
              <a:rPr lang="en-US" sz="3700" dirty="0"/>
              <a:t>  + joining: 70%</a:t>
            </a:r>
          </a:p>
          <a:p>
            <a:endParaRPr lang="en-US" sz="3700" dirty="0"/>
          </a:p>
          <a:p>
            <a:r>
              <a:rPr lang="en-US" sz="3700" dirty="0"/>
              <a:t>Entities: 27% (ALL)</a:t>
            </a:r>
          </a:p>
          <a:p>
            <a:r>
              <a:rPr lang="en-US" sz="3700" dirty="0"/>
              <a:t>	</a:t>
            </a:r>
            <a:r>
              <a:rPr lang="en-US" sz="3700" dirty="0" err="1"/>
              <a:t>IdPs</a:t>
            </a:r>
            <a:r>
              <a:rPr lang="en-US" sz="3700" dirty="0"/>
              <a:t>: 57%</a:t>
            </a:r>
          </a:p>
          <a:p>
            <a:r>
              <a:rPr lang="en-US" sz="3700" dirty="0"/>
              <a:t>	SPs: 14%</a:t>
            </a:r>
          </a:p>
        </p:txBody>
      </p:sp>
      <p:sp>
        <p:nvSpPr>
          <p:cNvPr id="3" name="Slide Number Placeholder 2"/>
          <p:cNvSpPr>
            <a:spLocks noGrp="1"/>
          </p:cNvSpPr>
          <p:nvPr>
            <p:ph type="sldNum" sz="quarter" idx="12"/>
          </p:nvPr>
        </p:nvSpPr>
        <p:spPr/>
        <p:txBody>
          <a:bodyPr/>
          <a:lstStyle/>
          <a:p>
            <a:fld id="{6F576E6A-F32A-4612-884C-86870357C6B4}" type="slidenum">
              <a:rPr lang="en-GB" smtClean="0"/>
              <a:pPr/>
              <a:t>9</a:t>
            </a:fld>
            <a:endParaRPr lang="en-GB"/>
          </a:p>
        </p:txBody>
      </p:sp>
      <p:sp>
        <p:nvSpPr>
          <p:cNvPr id="6" name="Title 5"/>
          <p:cNvSpPr>
            <a:spLocks noGrp="1"/>
          </p:cNvSpPr>
          <p:nvPr>
            <p:ph type="title"/>
          </p:nvPr>
        </p:nvSpPr>
        <p:spPr/>
        <p:txBody>
          <a:bodyPr/>
          <a:lstStyle/>
          <a:p>
            <a:r>
              <a:rPr lang="en-US" dirty="0" err="1" smtClean="0"/>
              <a:t>eduGAIN</a:t>
            </a:r>
            <a:r>
              <a:rPr lang="en-US" dirty="0" smtClean="0"/>
              <a:t> vs the World!</a:t>
            </a:r>
            <a:endParaRPr lang="en-US" dirty="0"/>
          </a:p>
        </p:txBody>
      </p:sp>
    </p:spTree>
    <p:extLst>
      <p:ext uri="{BB962C8B-B14F-4D97-AF65-F5344CB8AC3E}">
        <p14:creationId xmlns:p14="http://schemas.microsoft.com/office/powerpoint/2010/main" val="400590047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solidFill>
                  <a:prstClr val="black">
                    <a:tint val="75000"/>
                  </a:prstClr>
                </a:solidFill>
              </a:rPr>
              <a:pPr/>
              <a:t>90</a:t>
            </a:fld>
            <a:endParaRPr lang="en-GB">
              <a:solidFill>
                <a:prstClr val="black">
                  <a:tint val="75000"/>
                </a:prstClr>
              </a:solidFill>
            </a:endParaRPr>
          </a:p>
        </p:txBody>
      </p:sp>
      <p:sp>
        <p:nvSpPr>
          <p:cNvPr id="3" name="Titolo 2"/>
          <p:cNvSpPr>
            <a:spLocks noGrp="1"/>
          </p:cNvSpPr>
          <p:nvPr>
            <p:ph type="title"/>
          </p:nvPr>
        </p:nvSpPr>
        <p:spPr/>
        <p:txBody>
          <a:bodyPr/>
          <a:lstStyle/>
          <a:p>
            <a:r>
              <a:rPr lang="it-IT" dirty="0" err="1" smtClean="0"/>
              <a:t>eduGAIN</a:t>
            </a:r>
            <a:r>
              <a:rPr lang="it-IT" dirty="0" smtClean="0"/>
              <a:t> Service Providers</a:t>
            </a:r>
            <a:endParaRPr lang="it-IT" dirty="0"/>
          </a:p>
        </p:txBody>
      </p:sp>
      <p:sp>
        <p:nvSpPr>
          <p:cNvPr id="4" name="Ovale 3"/>
          <p:cNvSpPr/>
          <p:nvPr/>
        </p:nvSpPr>
        <p:spPr>
          <a:xfrm>
            <a:off x="261257" y="1270644"/>
            <a:ext cx="11541576" cy="5073607"/>
          </a:xfrm>
          <a:prstGeom prst="ellipse">
            <a:avLst/>
          </a:prstGeom>
          <a:solidFill>
            <a:schemeClr val="accent6">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5" name="Ovale 4"/>
          <p:cNvSpPr/>
          <p:nvPr/>
        </p:nvSpPr>
        <p:spPr>
          <a:xfrm>
            <a:off x="3065486" y="2725656"/>
            <a:ext cx="3650186" cy="20492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6" name="Ovale 5"/>
          <p:cNvSpPr/>
          <p:nvPr/>
        </p:nvSpPr>
        <p:spPr>
          <a:xfrm>
            <a:off x="5000078" y="2725656"/>
            <a:ext cx="4125143" cy="2049249"/>
          </a:xfrm>
          <a:prstGeom prst="ellipse">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7" name="CasellaDiTesto 6"/>
          <p:cNvSpPr txBox="1"/>
          <p:nvPr/>
        </p:nvSpPr>
        <p:spPr>
          <a:xfrm>
            <a:off x="5042264" y="1233666"/>
            <a:ext cx="2063932" cy="1107996"/>
          </a:xfrm>
          <a:prstGeom prst="rect">
            <a:avLst/>
          </a:prstGeom>
          <a:noFill/>
        </p:spPr>
        <p:txBody>
          <a:bodyPr wrap="square" rtlCol="0" anchor="ctr">
            <a:spAutoFit/>
          </a:bodyPr>
          <a:lstStyle/>
          <a:p>
            <a:pPr algn="ctr"/>
            <a:r>
              <a:rPr lang="it-IT" sz="6600" b="1" dirty="0" smtClean="0">
                <a:solidFill>
                  <a:prstClr val="black"/>
                </a:solidFill>
              </a:rPr>
              <a:t>1197</a:t>
            </a:r>
            <a:endParaRPr lang="it-IT" sz="6600" b="1" dirty="0">
              <a:solidFill>
                <a:prstClr val="black"/>
              </a:solidFill>
            </a:endParaRPr>
          </a:p>
        </p:txBody>
      </p:sp>
      <p:sp>
        <p:nvSpPr>
          <p:cNvPr id="8" name="CasellaDiTesto 7"/>
          <p:cNvSpPr txBox="1"/>
          <p:nvPr/>
        </p:nvSpPr>
        <p:spPr>
          <a:xfrm>
            <a:off x="2948662" y="2867113"/>
            <a:ext cx="2913018" cy="584775"/>
          </a:xfrm>
          <a:prstGeom prst="rect">
            <a:avLst/>
          </a:prstGeom>
          <a:noFill/>
        </p:spPr>
        <p:txBody>
          <a:bodyPr wrap="square" rtlCol="0">
            <a:spAutoFit/>
          </a:bodyPr>
          <a:lstStyle/>
          <a:p>
            <a:pPr algn="ctr"/>
            <a:r>
              <a:rPr lang="it-IT" sz="3200" b="1" dirty="0" smtClean="0">
                <a:solidFill>
                  <a:prstClr val="black"/>
                </a:solidFill>
              </a:rPr>
              <a:t>DP </a:t>
            </a:r>
            <a:r>
              <a:rPr lang="it-IT" sz="3200" b="1" dirty="0" err="1" smtClean="0">
                <a:solidFill>
                  <a:prstClr val="black"/>
                </a:solidFill>
              </a:rPr>
              <a:t>CoCo</a:t>
            </a:r>
            <a:endParaRPr lang="it-IT" sz="3200" b="1" dirty="0">
              <a:solidFill>
                <a:prstClr val="black"/>
              </a:solidFill>
            </a:endParaRPr>
          </a:p>
        </p:txBody>
      </p:sp>
      <p:sp>
        <p:nvSpPr>
          <p:cNvPr id="9" name="CasellaDiTesto 8"/>
          <p:cNvSpPr txBox="1"/>
          <p:nvPr/>
        </p:nvSpPr>
        <p:spPr>
          <a:xfrm>
            <a:off x="6494239" y="2873119"/>
            <a:ext cx="2217967" cy="584775"/>
          </a:xfrm>
          <a:prstGeom prst="rect">
            <a:avLst/>
          </a:prstGeom>
          <a:noFill/>
        </p:spPr>
        <p:txBody>
          <a:bodyPr wrap="square" rtlCol="0">
            <a:spAutoFit/>
          </a:bodyPr>
          <a:lstStyle/>
          <a:p>
            <a:pPr algn="ctr"/>
            <a:r>
              <a:rPr lang="it-IT" sz="3200" b="1" dirty="0" smtClean="0">
                <a:solidFill>
                  <a:prstClr val="black"/>
                </a:solidFill>
              </a:rPr>
              <a:t>R&amp;S</a:t>
            </a:r>
            <a:endParaRPr lang="it-IT" sz="3200" b="1" dirty="0">
              <a:solidFill>
                <a:prstClr val="black"/>
              </a:solidFill>
            </a:endParaRPr>
          </a:p>
        </p:txBody>
      </p:sp>
      <p:sp>
        <p:nvSpPr>
          <p:cNvPr id="10" name="CasellaDiTesto 9"/>
          <p:cNvSpPr txBox="1"/>
          <p:nvPr/>
        </p:nvSpPr>
        <p:spPr>
          <a:xfrm>
            <a:off x="3065486" y="3474604"/>
            <a:ext cx="2217967" cy="584775"/>
          </a:xfrm>
          <a:prstGeom prst="rect">
            <a:avLst/>
          </a:prstGeom>
          <a:noFill/>
        </p:spPr>
        <p:txBody>
          <a:bodyPr wrap="square" rtlCol="0">
            <a:spAutoFit/>
          </a:bodyPr>
          <a:lstStyle/>
          <a:p>
            <a:pPr algn="ctr"/>
            <a:r>
              <a:rPr lang="it-IT" sz="3200" b="1" dirty="0" smtClean="0">
                <a:solidFill>
                  <a:prstClr val="black"/>
                </a:solidFill>
              </a:rPr>
              <a:t>83</a:t>
            </a:r>
            <a:endParaRPr lang="it-IT" sz="3200" b="1" dirty="0">
              <a:solidFill>
                <a:prstClr val="black"/>
              </a:solidFill>
            </a:endParaRPr>
          </a:p>
        </p:txBody>
      </p:sp>
      <p:sp>
        <p:nvSpPr>
          <p:cNvPr id="11" name="CasellaDiTesto 10"/>
          <p:cNvSpPr txBox="1"/>
          <p:nvPr/>
        </p:nvSpPr>
        <p:spPr>
          <a:xfrm>
            <a:off x="6827781" y="3457894"/>
            <a:ext cx="2217967" cy="584775"/>
          </a:xfrm>
          <a:prstGeom prst="rect">
            <a:avLst/>
          </a:prstGeom>
          <a:noFill/>
        </p:spPr>
        <p:txBody>
          <a:bodyPr wrap="square" rtlCol="0">
            <a:spAutoFit/>
          </a:bodyPr>
          <a:lstStyle/>
          <a:p>
            <a:pPr algn="ctr"/>
            <a:r>
              <a:rPr lang="it-IT" sz="3200" b="1" dirty="0" smtClean="0">
                <a:solidFill>
                  <a:prstClr val="black"/>
                </a:solidFill>
              </a:rPr>
              <a:t>91</a:t>
            </a:r>
            <a:endParaRPr lang="it-IT" sz="3200" b="1" dirty="0">
              <a:solidFill>
                <a:prstClr val="black"/>
              </a:solidFill>
            </a:endParaRPr>
          </a:p>
        </p:txBody>
      </p:sp>
      <p:sp>
        <p:nvSpPr>
          <p:cNvPr id="12" name="CasellaDiTesto 11"/>
          <p:cNvSpPr txBox="1"/>
          <p:nvPr/>
        </p:nvSpPr>
        <p:spPr>
          <a:xfrm>
            <a:off x="5598795" y="3326031"/>
            <a:ext cx="1116877" cy="584775"/>
          </a:xfrm>
          <a:prstGeom prst="rect">
            <a:avLst/>
          </a:prstGeom>
          <a:noFill/>
        </p:spPr>
        <p:txBody>
          <a:bodyPr wrap="square" rtlCol="0">
            <a:spAutoFit/>
          </a:bodyPr>
          <a:lstStyle/>
          <a:p>
            <a:r>
              <a:rPr lang="it-IT" sz="3200" b="1" dirty="0" smtClean="0">
                <a:solidFill>
                  <a:prstClr val="black"/>
                </a:solidFill>
              </a:rPr>
              <a:t>41</a:t>
            </a:r>
            <a:endParaRPr lang="it-IT" sz="3200" b="1" dirty="0">
              <a:solidFill>
                <a:prstClr val="black"/>
              </a:solidFill>
            </a:endParaRPr>
          </a:p>
        </p:txBody>
      </p:sp>
      <p:sp>
        <p:nvSpPr>
          <p:cNvPr id="13" name="Rettangolo 12"/>
          <p:cNvSpPr/>
          <p:nvPr/>
        </p:nvSpPr>
        <p:spPr>
          <a:xfrm>
            <a:off x="4127324" y="5113638"/>
            <a:ext cx="3809441" cy="923330"/>
          </a:xfrm>
          <a:prstGeom prst="rect">
            <a:avLst/>
          </a:prstGeom>
          <a:noFill/>
          <a:scene3d>
            <a:camera prst="orthographicFront"/>
            <a:lightRig rig="threePt" dir="t">
              <a:rot lat="0" lon="0" rev="0"/>
            </a:lightRig>
          </a:scene3d>
        </p:spPr>
        <p:txBody>
          <a:bodyPr wrap="none" lIns="91440" tIns="45720" rIns="91440" bIns="45720">
            <a:prstTxWarp prst="textArchDown">
              <a:avLst/>
            </a:prstTxWarp>
            <a:spAutoFit/>
          </a:bodyPr>
          <a:lstStyle/>
          <a:p>
            <a:pPr algn="ctr"/>
            <a:r>
              <a:rPr lang="it-IT" sz="5400" b="1" dirty="0" err="1" smtClean="0">
                <a:ln w="0"/>
                <a:solidFill>
                  <a:prstClr val="black"/>
                </a:solidFill>
                <a:effectLst>
                  <a:outerShdw blurRad="38100" dist="19050" dir="2700000" algn="tl" rotWithShape="0">
                    <a:prstClr val="black">
                      <a:alpha val="40000"/>
                    </a:prstClr>
                  </a:outerShdw>
                </a:effectLst>
              </a:rPr>
              <a:t>eduGAIN</a:t>
            </a:r>
            <a:r>
              <a:rPr lang="it-IT" sz="5400" dirty="0" smtClean="0">
                <a:ln w="0"/>
                <a:solidFill>
                  <a:prstClr val="black"/>
                </a:solidFill>
                <a:effectLst>
                  <a:outerShdw blurRad="38100" dist="19050" dir="2700000" algn="tl" rotWithShape="0">
                    <a:prstClr val="black">
                      <a:alpha val="40000"/>
                    </a:prstClr>
                  </a:outerShdw>
                </a:effectLst>
              </a:rPr>
              <a:t> </a:t>
            </a:r>
            <a:r>
              <a:rPr lang="it-IT" sz="5400" b="1" dirty="0" err="1" smtClean="0">
                <a:ln w="0"/>
                <a:solidFill>
                  <a:prstClr val="black"/>
                </a:solidFill>
                <a:effectLst>
                  <a:outerShdw blurRad="38100" dist="19050" dir="2700000" algn="tl" rotWithShape="0">
                    <a:prstClr val="black">
                      <a:alpha val="40000"/>
                    </a:prstClr>
                  </a:outerShdw>
                </a:effectLst>
              </a:rPr>
              <a:t>SPs</a:t>
            </a:r>
            <a:endParaRPr lang="it-IT" sz="5400" b="1" dirty="0">
              <a:ln w="0"/>
              <a:solidFill>
                <a:prstClr val="black"/>
              </a:solidFill>
              <a:effectLst>
                <a:outerShdw blurRad="38100" dist="19050" dir="2700000" algn="tl" rotWithShape="0">
                  <a:prstClr val="black">
                    <a:alpha val="40000"/>
                  </a:prstClr>
                </a:outerShdw>
              </a:effectLst>
            </a:endParaRPr>
          </a:p>
        </p:txBody>
      </p:sp>
      <p:sp>
        <p:nvSpPr>
          <p:cNvPr id="14" name="CasellaDiTesto 13"/>
          <p:cNvSpPr txBox="1"/>
          <p:nvPr/>
        </p:nvSpPr>
        <p:spPr>
          <a:xfrm>
            <a:off x="461727" y="5930020"/>
            <a:ext cx="1294645" cy="369332"/>
          </a:xfrm>
          <a:prstGeom prst="rect">
            <a:avLst/>
          </a:prstGeom>
          <a:noFill/>
        </p:spPr>
        <p:txBody>
          <a:bodyPr wrap="square" rtlCol="0">
            <a:spAutoFit/>
          </a:bodyPr>
          <a:lstStyle/>
          <a:p>
            <a:r>
              <a:rPr lang="it-IT" dirty="0" err="1" smtClean="0">
                <a:solidFill>
                  <a:prstClr val="black"/>
                </a:solidFill>
              </a:rPr>
              <a:t>May</a:t>
            </a:r>
            <a:r>
              <a:rPr lang="it-IT" dirty="0" smtClean="0">
                <a:solidFill>
                  <a:prstClr val="black"/>
                </a:solidFill>
              </a:rPr>
              <a:t> 2016</a:t>
            </a:r>
            <a:endParaRPr lang="it-IT" dirty="0">
              <a:solidFill>
                <a:prstClr val="black"/>
              </a:solidFill>
            </a:endParaRPr>
          </a:p>
        </p:txBody>
      </p:sp>
    </p:spTree>
    <p:extLst>
      <p:ext uri="{BB962C8B-B14F-4D97-AF65-F5344CB8AC3E}">
        <p14:creationId xmlns:p14="http://schemas.microsoft.com/office/powerpoint/2010/main" val="27544199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3 </a:t>
            </a:r>
            <a:r>
              <a:rPr lang="en-GB" dirty="0">
                <a:solidFill>
                  <a:srgbClr val="F6791C"/>
                </a:solidFill>
              </a:rPr>
              <a:t>– Declare which attributes are supported by the IdP</a:t>
            </a:r>
            <a:endParaRPr lang="it-IT" dirty="0"/>
          </a:p>
        </p:txBody>
      </p:sp>
      <p:pic>
        <p:nvPicPr>
          <p:cNvPr id="6" name="Segnaposto contenut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1636866"/>
            <a:ext cx="10909300" cy="4343093"/>
          </a:xfrm>
        </p:spPr>
      </p:pic>
    </p:spTree>
    <p:extLst>
      <p:ext uri="{BB962C8B-B14F-4D97-AF65-F5344CB8AC3E}">
        <p14:creationId xmlns:p14="http://schemas.microsoft.com/office/powerpoint/2010/main" val="177440361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2840606"/>
            <a:ext cx="10909300" cy="1935613"/>
          </a:xfrm>
        </p:spPr>
      </p:pic>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92</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3</a:t>
            </a:r>
            <a:r>
              <a:rPr lang="en-GB" dirty="0" smtClean="0">
                <a:solidFill>
                  <a:srgbClr val="F6791C"/>
                </a:solidFill>
              </a:rPr>
              <a:t> </a:t>
            </a:r>
            <a:r>
              <a:rPr lang="en-GB" dirty="0">
                <a:solidFill>
                  <a:srgbClr val="F6791C"/>
                </a:solidFill>
              </a:rPr>
              <a:t>– Declare which attributes are supported by the IdP</a:t>
            </a:r>
            <a:endParaRPr lang="it-IT" dirty="0"/>
          </a:p>
        </p:txBody>
      </p:sp>
    </p:spTree>
    <p:extLst>
      <p:ext uri="{BB962C8B-B14F-4D97-AF65-F5344CB8AC3E}">
        <p14:creationId xmlns:p14="http://schemas.microsoft.com/office/powerpoint/2010/main" val="69679172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2834368"/>
            <a:ext cx="10909300" cy="1948089"/>
          </a:xfrm>
        </p:spPr>
      </p:pic>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93</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3 </a:t>
            </a:r>
            <a:r>
              <a:rPr lang="en-GB" dirty="0">
                <a:solidFill>
                  <a:srgbClr val="F6791C"/>
                </a:solidFill>
              </a:rPr>
              <a:t>– Declare which attributes are supported by the IdP</a:t>
            </a:r>
            <a:endParaRPr lang="it-IT" dirty="0"/>
          </a:p>
        </p:txBody>
      </p:sp>
    </p:spTree>
    <p:extLst>
      <p:ext uri="{BB962C8B-B14F-4D97-AF65-F5344CB8AC3E}">
        <p14:creationId xmlns:p14="http://schemas.microsoft.com/office/powerpoint/2010/main" val="257744889"/>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2567287"/>
            <a:ext cx="10909300" cy="2482252"/>
          </a:xfrm>
        </p:spPr>
      </p:pic>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94</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3 </a:t>
            </a:r>
            <a:r>
              <a:rPr lang="en-GB" dirty="0">
                <a:solidFill>
                  <a:srgbClr val="F6791C"/>
                </a:solidFill>
              </a:rPr>
              <a:t>– Declare which attributes are supported by the IdP</a:t>
            </a:r>
            <a:endParaRPr lang="it-IT" dirty="0"/>
          </a:p>
        </p:txBody>
      </p:sp>
    </p:spTree>
    <p:extLst>
      <p:ext uri="{BB962C8B-B14F-4D97-AF65-F5344CB8AC3E}">
        <p14:creationId xmlns:p14="http://schemas.microsoft.com/office/powerpoint/2010/main" val="1982427746"/>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95</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3 </a:t>
            </a:r>
            <a:r>
              <a:rPr lang="en-GB" dirty="0">
                <a:solidFill>
                  <a:srgbClr val="F6791C"/>
                </a:solidFill>
              </a:rPr>
              <a:t>– Declare which attributes are supported by the IdP</a:t>
            </a:r>
            <a:endParaRPr lang="it-IT" dirty="0"/>
          </a:p>
        </p:txBody>
      </p:sp>
      <p:pic>
        <p:nvPicPr>
          <p:cNvPr id="5" name="Segnaposto contenuto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44500" y="2456210"/>
            <a:ext cx="10909300" cy="2704406"/>
          </a:xfrm>
        </p:spPr>
      </p:pic>
    </p:spTree>
    <p:extLst>
      <p:ext uri="{BB962C8B-B14F-4D97-AF65-F5344CB8AC3E}">
        <p14:creationId xmlns:p14="http://schemas.microsoft.com/office/powerpoint/2010/main" val="177508406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96</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r>
              <a:rPr lang="en-GB" dirty="0" smtClean="0"/>
              <a:t/>
            </a:r>
            <a:br>
              <a:rPr lang="en-GB" dirty="0" smtClean="0"/>
            </a:br>
            <a:r>
              <a:rPr lang="en-GB" dirty="0" smtClean="0">
                <a:solidFill>
                  <a:srgbClr val="F6791C"/>
                </a:solidFill>
              </a:rPr>
              <a:t>STEP 4 – Set the Attribute Release Policy for SPs</a:t>
            </a:r>
            <a:endParaRPr lang="it-IT" dirty="0"/>
          </a:p>
        </p:txBody>
      </p:sp>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2708893"/>
            <a:ext cx="10909300" cy="2199040"/>
          </a:xfrm>
        </p:spPr>
      </p:pic>
    </p:spTree>
    <p:extLst>
      <p:ext uri="{BB962C8B-B14F-4D97-AF65-F5344CB8AC3E}">
        <p14:creationId xmlns:p14="http://schemas.microsoft.com/office/powerpoint/2010/main" val="1056871019"/>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97</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4 </a:t>
            </a:r>
            <a:r>
              <a:rPr lang="en-GB" dirty="0">
                <a:solidFill>
                  <a:srgbClr val="F6791C"/>
                </a:solidFill>
              </a:rPr>
              <a:t>– Set the Attribute Release Policy for SPs</a:t>
            </a:r>
            <a:endParaRPr lang="it-IT" dirty="0"/>
          </a:p>
        </p:txBody>
      </p:sp>
      <p:pic>
        <p:nvPicPr>
          <p:cNvPr id="3" name="Segnaposto contenuto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2242991"/>
            <a:ext cx="10909300" cy="3130843"/>
          </a:xfrm>
        </p:spPr>
      </p:pic>
    </p:spTree>
    <p:extLst>
      <p:ext uri="{BB962C8B-B14F-4D97-AF65-F5344CB8AC3E}">
        <p14:creationId xmlns:p14="http://schemas.microsoft.com/office/powerpoint/2010/main" val="2441004726"/>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98</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4 </a:t>
            </a:r>
            <a:r>
              <a:rPr lang="en-GB" dirty="0">
                <a:solidFill>
                  <a:srgbClr val="F6791C"/>
                </a:solidFill>
              </a:rPr>
              <a:t>– Set the Attribute Release Policy for SPs</a:t>
            </a:r>
            <a:endParaRPr lang="it-IT" dirty="0"/>
          </a:p>
        </p:txBody>
      </p:sp>
      <p:pic>
        <p:nvPicPr>
          <p:cNvPr id="6" name="Segnaposto contenuto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88018" y="1311964"/>
            <a:ext cx="10512333" cy="4957709"/>
          </a:xfrm>
        </p:spPr>
      </p:pic>
    </p:spTree>
    <p:extLst>
      <p:ext uri="{BB962C8B-B14F-4D97-AF65-F5344CB8AC3E}">
        <p14:creationId xmlns:p14="http://schemas.microsoft.com/office/powerpoint/2010/main" val="3179612966"/>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576E6A-F32A-4612-884C-86870357C6B4}" type="slidenum">
              <a:rPr kumimoji="0" lang="en-GB" sz="675"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99</a:t>
            </a:fld>
            <a:endParaRPr kumimoji="0" lang="en-GB" sz="675"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olo 3"/>
          <p:cNvSpPr>
            <a:spLocks noGrp="1"/>
          </p:cNvSpPr>
          <p:nvPr>
            <p:ph type="title"/>
          </p:nvPr>
        </p:nvSpPr>
        <p:spPr/>
        <p:txBody>
          <a:bodyPr>
            <a:normAutofit/>
          </a:bodyPr>
          <a:lstStyle/>
          <a:p>
            <a:r>
              <a:rPr lang="en-GB" dirty="0"/>
              <a:t>HOW TO Use the IDEM Entity Registry for creating custom ARP</a:t>
            </a:r>
            <a:br>
              <a:rPr lang="en-GB" dirty="0"/>
            </a:br>
            <a:r>
              <a:rPr lang="en-GB" dirty="0">
                <a:solidFill>
                  <a:srgbClr val="F6791C"/>
                </a:solidFill>
              </a:rPr>
              <a:t>STEP </a:t>
            </a:r>
            <a:r>
              <a:rPr lang="en-GB" dirty="0" smtClean="0">
                <a:solidFill>
                  <a:srgbClr val="F6791C"/>
                </a:solidFill>
              </a:rPr>
              <a:t>4 </a:t>
            </a:r>
            <a:r>
              <a:rPr lang="en-GB" dirty="0">
                <a:solidFill>
                  <a:srgbClr val="F6791C"/>
                </a:solidFill>
              </a:rPr>
              <a:t>– Set the Attribute Release Policy for SPs</a:t>
            </a:r>
            <a:endParaRPr lang="it-IT" dirty="0"/>
          </a:p>
        </p:txBody>
      </p:sp>
      <p:pic>
        <p:nvPicPr>
          <p:cNvPr id="6" name="Segnaposto contenut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500" y="1629993"/>
            <a:ext cx="10909300" cy="4356840"/>
          </a:xfrm>
        </p:spPr>
      </p:pic>
    </p:spTree>
    <p:extLst>
      <p:ext uri="{BB962C8B-B14F-4D97-AF65-F5344CB8AC3E}">
        <p14:creationId xmlns:p14="http://schemas.microsoft.com/office/powerpoint/2010/main" val="1033662270"/>
      </p:ext>
    </p:extLst>
  </p:cSld>
  <p:clrMapOvr>
    <a:masterClrMapping/>
  </p:clrMapOvr>
  <p:timing>
    <p:tnLst>
      <p:par>
        <p:cTn id="1" dur="indefinite" restart="never" nodeType="tmRoot"/>
      </p:par>
    </p:tnLst>
  </p:timing>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1_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5D342B61AA90142A8D5A114AFFAD389" ma:contentTypeVersion="1" ma:contentTypeDescription="Create a new document." ma:contentTypeScope="" ma:versionID="138dd77d572eb9aa87051d9216bdb443">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F8F0BB2-8848-4E68-80B0-B0624BDBD5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9AA3960-760A-4B61-8C8B-DBF90F37C8C8}">
  <ds:schemaRefs>
    <ds:schemaRef ds:uri="http://schemas.microsoft.com/sharepoint/v3"/>
    <ds:schemaRef ds:uri="http://schemas.microsoft.com/office/infopath/2007/PartnerControls"/>
    <ds:schemaRef ds:uri="http://schemas.microsoft.com/office/2006/metadata/properties"/>
    <ds:schemaRef ds:uri="http://purl.org/dc/elements/1.1/"/>
    <ds:schemaRef ds:uri="http://schemas.openxmlformats.org/package/2006/metadata/core-properties"/>
    <ds:schemaRef ds:uri="http://schemas.microsoft.com/office/2006/documentManagement/types"/>
    <ds:schemaRef ds:uri="http://www.w3.org/XML/1998/namespace"/>
    <ds:schemaRef ds:uri="http://purl.org/dc/dcmitype/"/>
    <ds:schemaRef ds:uri="http://purl.org/dc/terms/"/>
  </ds:schemaRefs>
</ds:datastoreItem>
</file>

<file path=customXml/itemProps3.xml><?xml version="1.0" encoding="utf-8"?>
<ds:datastoreItem xmlns:ds="http://schemas.openxmlformats.org/officeDocument/2006/customXml" ds:itemID="{22C07721-32FF-48B6-9D36-E09F4CC3A6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23329</TotalTime>
  <Words>5330</Words>
  <Application>Microsoft Macintosh PowerPoint</Application>
  <PresentationFormat>Widescreen</PresentationFormat>
  <Paragraphs>914</Paragraphs>
  <Slides>107</Slides>
  <Notes>57</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107</vt:i4>
      </vt:variant>
    </vt:vector>
  </HeadingPairs>
  <TitlesOfParts>
    <vt:vector size="117" baseType="lpstr">
      <vt:lpstr>Arial Bold</vt:lpstr>
      <vt:lpstr>Calibri</vt:lpstr>
      <vt:lpstr>Courier New</vt:lpstr>
      <vt:lpstr>Helvetica Neue</vt:lpstr>
      <vt:lpstr>ＭＳ Ｐゴシック</vt:lpstr>
      <vt:lpstr>Verdana</vt:lpstr>
      <vt:lpstr>Wingdings</vt:lpstr>
      <vt:lpstr>Arial</vt:lpstr>
      <vt:lpstr>GEANT Association</vt:lpstr>
      <vt:lpstr>1_GEANT Association</vt:lpstr>
      <vt:lpstr>PowerPoint Presentation</vt:lpstr>
      <vt:lpstr>PowerPoint Presentation</vt:lpstr>
      <vt:lpstr>PowerPoint Presentation</vt:lpstr>
      <vt:lpstr>PowerPoint Presentation</vt:lpstr>
      <vt:lpstr>PowerPoint Presentation</vt:lpstr>
      <vt:lpstr>Campaigns for “eduGAIN works”</vt:lpstr>
      <vt:lpstr>eduGAIN &amp; Federation Status</vt:lpstr>
      <vt:lpstr>Campaigns for “eduGAIN works”</vt:lpstr>
      <vt:lpstr>eduGAIN vs the World!</vt:lpstr>
      <vt:lpstr>eduGAIN &amp; Federation Status (% of entities)</vt:lpstr>
      <vt:lpstr>Is the entity in eduGAIN?</vt:lpstr>
      <vt:lpstr>Campaigns for “eduGAIN works”</vt:lpstr>
      <vt:lpstr>Does it talk with “friends”? https://technical.edugain.org/eccs/ </vt:lpstr>
      <vt:lpstr>Does it talk with “friends”?</vt:lpstr>
      <vt:lpstr>Campaigns for “eduGAIN works”</vt:lpstr>
      <vt:lpstr>We have experienced a severe problem</vt:lpstr>
      <vt:lpstr>Matches security practices?</vt:lpstr>
      <vt:lpstr>Campaigns for “eduGAIN works”</vt:lpstr>
      <vt:lpstr>Trust and Identity today Classic Identity Federations interoperating via eduGAIN</vt:lpstr>
      <vt:lpstr>eduGAIN interfederation</vt:lpstr>
      <vt:lpstr>No researcher works in isolation</vt:lpstr>
      <vt:lpstr>e-Research Trust and Identity Infrastructures</vt:lpstr>
      <vt:lpstr>Understand how hard for an SP to be happy in the interfederation EduOpen Example - https://learn.eduopen.org</vt:lpstr>
      <vt:lpstr>PowerPoint Presentation</vt:lpstr>
      <vt:lpstr>Does your IdP works with LIGO? LIGO Example</vt:lpstr>
      <vt:lpstr>LIGO needs to collaborate with you Italian Login Providers (IdPs)  </vt:lpstr>
      <vt:lpstr>What we can do</vt:lpstr>
      <vt:lpstr>The real world of interfederation</vt:lpstr>
      <vt:lpstr>ERROR AFTER SUCCESSFUL LOGIN: Frustration of user</vt:lpstr>
      <vt:lpstr>ERROR AFTER SUCCESSFUL LOGIN: Frustration of the SP</vt:lpstr>
      <vt:lpstr>ERROR AFTER SUCCESSFUL LOGIN: doesn’t the IdP care?</vt:lpstr>
      <vt:lpstr>The desired world of interfederation</vt:lpstr>
      <vt:lpstr>What is the desired world of interfederation</vt:lpstr>
      <vt:lpstr>ERROR AFTER SUCCESSFUL LOGIN: doesn’t the FedOp care?</vt:lpstr>
      <vt:lpstr>Campaigns for “eduGAIN works”</vt:lpstr>
      <vt:lpstr>Attribute Release Problems</vt:lpstr>
      <vt:lpstr>… And problems</vt:lpstr>
      <vt:lpstr>… And more problems….</vt:lpstr>
      <vt:lpstr>PowerPoint Presentation</vt:lpstr>
      <vt:lpstr>A possible approach</vt:lpstr>
      <vt:lpstr>How Entity Category works</vt:lpstr>
      <vt:lpstr>The Entity Category trust circle</vt:lpstr>
      <vt:lpstr>Entity Category attribute</vt:lpstr>
      <vt:lpstr>The Entity Category support attribute</vt:lpstr>
      <vt:lpstr>Research &amp; Scholarship Entity Category</vt:lpstr>
      <vt:lpstr>Research &amp; Scholarship attribute </vt:lpstr>
      <vt:lpstr>Research &amp; Scholarship (V2) IdP support attribute</vt:lpstr>
      <vt:lpstr>Research &amp; Scholarship IdP metadata</vt:lpstr>
      <vt:lpstr>Research &amp; Scholarship IdP filter</vt:lpstr>
      <vt:lpstr>GÉANT Data Protection Code of Conduct Entity Category</vt:lpstr>
      <vt:lpstr>DP_CoCo attribute</vt:lpstr>
      <vt:lpstr>DP_CoCo SP metadata</vt:lpstr>
      <vt:lpstr>DP_CoCo IdP support attribute </vt:lpstr>
      <vt:lpstr>DP_CoCo IdP – attribute-filter.xml</vt:lpstr>
      <vt:lpstr>DP_CoCo: Notes for IdP Managers</vt:lpstr>
      <vt:lpstr>eduGAIN Identity Providers</vt:lpstr>
      <vt:lpstr>PowerPoint Presentation</vt:lpstr>
      <vt:lpstr>PowerPoint Presentation</vt:lpstr>
      <vt:lpstr>PowerPoint Presentation</vt:lpstr>
      <vt:lpstr>Unlocking Attributes I am not a lawyer…</vt:lpstr>
      <vt:lpstr>Balancing Risk</vt:lpstr>
      <vt:lpstr>In Focus - Attribute Release  Tools to automate risk-analysis-based support of e-Research</vt:lpstr>
      <vt:lpstr>PowerPoint Presentation</vt:lpstr>
      <vt:lpstr>Attribute Release Process</vt:lpstr>
      <vt:lpstr>Attribute Schema: eduPerson and SCHAC</vt:lpstr>
      <vt:lpstr>Does your IdP manage these attributes?</vt:lpstr>
      <vt:lpstr>attribute management</vt:lpstr>
      <vt:lpstr>PowerPoint Presentation</vt:lpstr>
      <vt:lpstr>PowerPoint Presentation</vt:lpstr>
      <vt:lpstr>Fill values missing in the directory Dynamic Attributes Definitions Examples</vt:lpstr>
      <vt:lpstr>Attributes Filters are misconfigured</vt:lpstr>
      <vt:lpstr>Attributes Filters are misconfigured</vt:lpstr>
      <vt:lpstr>Attribute Release Policy (ARP) How to address the attribute release to the federated resources</vt:lpstr>
      <vt:lpstr>ARP EC based VS ARP Registry based PRO &amp; CONS</vt:lpstr>
      <vt:lpstr>eduGAIN Service Providers</vt:lpstr>
      <vt:lpstr>Proposal Federation choice: EC ARP + Registry ARP</vt:lpstr>
      <vt:lpstr>General Steps to apply a new Attribute Filter on a Shibboleth IdP</vt:lpstr>
      <vt:lpstr>PowerPoint Presentation</vt:lpstr>
      <vt:lpstr>HOW TO Retrieve and Use IDEM Default and EC ARPs</vt:lpstr>
      <vt:lpstr>PowerPoint Presentation</vt:lpstr>
      <vt:lpstr>HOW TO Use the IDEM Entity Registry for creating custom ARP STEP 1 - Log in via federated identity to the IDEM Entity Registry: https://registry.idem.garr.it</vt:lpstr>
      <vt:lpstr>HOW TO Use the IDEM Entity Registry for creating custom ARP STEP 1 - Log in via federated identity to the IDEM Entity Registry</vt:lpstr>
      <vt:lpstr>HOW TO Use the IDEM Entity Registry for creating custom ARP STEP 1 - Log in via federated identity to the IDEM Entity Registry</vt:lpstr>
      <vt:lpstr>HOW TO Use the IDEM Entity Registry for creating custom ARP STEP 2 – Declare which attributes are supported by the IdP</vt:lpstr>
      <vt:lpstr>HOW TO Use the IDEM Entity Registry for creating custom ARP STEP 2 – Declare which Entity Category will be supported by the IdP</vt:lpstr>
      <vt:lpstr>HOW TO Use the IDEM Entity Registry for creating custom ARP STEP 2 – Declare which Entity Category will be supported by the IdP</vt:lpstr>
      <vt:lpstr>HOW TO Use the IDEM Entity Registry for creating custom ARP STEP 2 – Declare which Entity Category will be supported by the IdP</vt:lpstr>
      <vt:lpstr>HOW TO Use the IDEM Entity Registry for creating custom ARP STEP 2 – Declare which Entity Category will be supported by the IdP</vt:lpstr>
      <vt:lpstr>HOW TO Use the IDEM Entity Registry for creating custom ARP STEP 2 – Declare which Entity Category will be supported by the IdP</vt:lpstr>
      <vt:lpstr>eduGAIN Service Providers</vt:lpstr>
      <vt:lpstr>HOW TO Use the IDEM Entity Registry for creating custom ARP STEP 3 – Declare which attributes are supported by the IdP</vt:lpstr>
      <vt:lpstr>HOW TO Use the IDEM Entity Registry for creating custom ARP STEP 3 – Declare which attributes are supported by the IdP</vt:lpstr>
      <vt:lpstr>HOW TO Use the IDEM Entity Registry for creating custom ARP STEP 3 – Declare which attributes are supported by the IdP</vt:lpstr>
      <vt:lpstr>HOW TO Use the IDEM Entity Registry for creating custom ARP STEP 3 – Declare which attributes are supported by the IdP</vt:lpstr>
      <vt:lpstr>HOW TO Use the IDEM Entity Registry for creating custom ARP STEP 3 – Declare which attributes are supported by the IdP</vt:lpstr>
      <vt:lpstr>HOW TO Use the IDEM Entity Registry for creating custom ARP STEP 4 – Set the Attribute Release Policy for SPs</vt:lpstr>
      <vt:lpstr>HOW TO Use the IDEM Entity Registry for creating custom ARP STEP 4 – Set the Attribute Release Policy for SPs</vt:lpstr>
      <vt:lpstr>HOW TO Use the IDEM Entity Registry for creating custom ARP STEP 4 – Set the Attribute Release Policy for SPs</vt:lpstr>
      <vt:lpstr>HOW TO Use the IDEM Entity Registry for creating custom ARP STEP 4 – Set the Attribute Release Policy for SPs</vt:lpstr>
      <vt:lpstr>HOW TO Use the IDEM Entity Registry for creating custom ARP STEP 4 – Set the Attribute Release Policy for SPs</vt:lpstr>
      <vt:lpstr>HOW TO Use the IDEM Entity Registry for creating custom ARP STEP 5 – Retrieve the new attribute policy release by URL</vt:lpstr>
      <vt:lpstr>HOW TO Use the IDEM Entity Registry for creating custom ARP STEP 5 – Retrieve the new attribute policy release by URL</vt:lpstr>
      <vt:lpstr>HOW TO Use the IDEM Entity Registry for creating custom ARP STEP 5 – Retrieve and Use the new custom attribute release policy</vt:lpstr>
      <vt:lpstr>HOW TO Use the IDEM Entity Registry for creating custom ARP STEP 5 – Retrieve and Use the new custom attribute release policy</vt:lpstr>
      <vt:lpstr>Conclusion</vt:lpstr>
      <vt:lpstr>Credits</vt:lpstr>
      <vt:lpstr>PowerPoint Presentation</vt:lpstr>
    </vt:vector>
  </TitlesOfParts>
  <Company>DANTE</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lastModifiedBy>Microsoft Office User</cp:lastModifiedBy>
  <cp:revision>360</cp:revision>
  <cp:lastPrinted>2015-05-01T10:30:08Z</cp:lastPrinted>
  <dcterms:created xsi:type="dcterms:W3CDTF">2015-04-29T14:13:57Z</dcterms:created>
  <dcterms:modified xsi:type="dcterms:W3CDTF">2016-08-05T09:20:48Z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0x01010015D342B61AA90142A8D5A114AFFAD389</vt:lpwstr>
  </property>
</Properties>
</file>