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6" r:id="rId2"/>
  </p:sldMasterIdLst>
  <p:notesMasterIdLst>
    <p:notesMasterId r:id="rId23"/>
  </p:notesMasterIdLst>
  <p:sldIdLst>
    <p:sldId id="265" r:id="rId3"/>
    <p:sldId id="281" r:id="rId4"/>
    <p:sldId id="268" r:id="rId5"/>
    <p:sldId id="267" r:id="rId6"/>
    <p:sldId id="269" r:id="rId7"/>
    <p:sldId id="273" r:id="rId8"/>
    <p:sldId id="271" r:id="rId9"/>
    <p:sldId id="272" r:id="rId10"/>
    <p:sldId id="270" r:id="rId11"/>
    <p:sldId id="280" r:id="rId12"/>
    <p:sldId id="276" r:id="rId13"/>
    <p:sldId id="257" r:id="rId14"/>
    <p:sldId id="258" r:id="rId15"/>
    <p:sldId id="259" r:id="rId16"/>
    <p:sldId id="260" r:id="rId17"/>
    <p:sldId id="274" r:id="rId18"/>
    <p:sldId id="278" r:id="rId19"/>
    <p:sldId id="279" r:id="rId20"/>
    <p:sldId id="277" r:id="rId21"/>
    <p:sldId id="266" r:id="rId22"/>
  </p:sldIdLst>
  <p:sldSz cx="9144000" cy="5143500" type="screen16x9"/>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791C"/>
    <a:srgbClr val="0043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065" autoAdjust="0"/>
  </p:normalViewPr>
  <p:slideViewPr>
    <p:cSldViewPr>
      <p:cViewPr varScale="1">
        <p:scale>
          <a:sx n="109" d="100"/>
          <a:sy n="109" d="100"/>
        </p:scale>
        <p:origin x="-828"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rgbClr val="013F5E"/>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eduGAIN?</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rgbClr val="003F5E"/>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rgbClr val="013F5E"/>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C9663707-E788-40A7-92E4-33DAC4B2F8F3}">
      <dgm:prSet/>
      <dgm:spPr>
        <a:solidFill>
          <a:srgbClr val="003F5D"/>
        </a:solidFill>
      </dgm:spPr>
      <dgm:t>
        <a:bodyPr/>
        <a:lstStyle/>
        <a:p>
          <a:pPr rtl="0"/>
          <a:r>
            <a:rPr lang="en-GB" smtClean="0"/>
            <a:t>Does</a:t>
          </a:r>
          <a:r>
            <a:rPr lang="en-GB" baseline="0" smtClean="0"/>
            <a:t> </a:t>
          </a:r>
          <a:r>
            <a:rPr lang="en-GB" baseline="0" dirty="0" smtClean="0"/>
            <a:t>it release attributes?</a:t>
          </a:r>
          <a:endParaRPr lang="en-GB" dirty="0"/>
        </a:p>
      </dgm:t>
    </dgm:pt>
    <dgm:pt modelId="{E335561C-6812-418B-A5FA-772F436313EC}" type="parTrans" cxnId="{7791B61F-C185-4F5B-938C-CE4480703E33}">
      <dgm:prSet/>
      <dgm:spPr/>
      <dgm:t>
        <a:bodyPr/>
        <a:lstStyle/>
        <a:p>
          <a:endParaRPr lang="it-IT"/>
        </a:p>
      </dgm:t>
    </dgm:pt>
    <dgm:pt modelId="{304D06DB-D7AE-4EFF-9B39-5D6DF2AFD7D5}" type="sibTrans" cxnId="{7791B61F-C185-4F5B-938C-CE4480703E33}">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7A3E9284-4DD3-4DCD-84BF-724EF728F1DB}" type="pres">
      <dgm:prSet presAssocID="{C9663707-E788-40A7-92E4-33DAC4B2F8F3}" presName="node" presStyleLbl="node1" presStyleIdx="4" presStyleCnt="6">
        <dgm:presLayoutVars>
          <dgm:bulletEnabled val="1"/>
        </dgm:presLayoutVars>
      </dgm:prSet>
      <dgm:spPr/>
      <dgm:t>
        <a:bodyPr/>
        <a:lstStyle/>
        <a:p>
          <a:endParaRPr lang="it-IT"/>
        </a:p>
      </dgm:t>
    </dgm:pt>
    <dgm:pt modelId="{C9AD1526-C1E4-4E47-99A5-669C8B15D4B2}" type="pres">
      <dgm:prSet presAssocID="{304D06DB-D7AE-4EFF-9B39-5D6DF2AFD7D5}" presName="sibTrans" presStyleLbl="sibTrans2D1" presStyleIdx="4" presStyleCnt="5"/>
      <dgm:spPr/>
      <dgm:t>
        <a:bodyPr/>
        <a:lstStyle/>
        <a:p>
          <a:endParaRPr lang="it-IT"/>
        </a:p>
      </dgm:t>
    </dgm:pt>
    <dgm:pt modelId="{2CDB22EC-CCB2-4016-98CD-074E6E2171BA}" type="pres">
      <dgm:prSet presAssocID="{304D06DB-D7AE-4EFF-9B39-5D6DF2AFD7D5}"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E762A8F4-A674-43AA-A29B-5D19007E98EB}" type="presOf" srcId="{0AE9E7C7-5537-9D4E-B18C-8230E1521AD7}" destId="{FB2B21EE-DEAC-DD4C-99E7-38E23DDD6CE9}" srcOrd="0" destOrd="0" presId="urn:microsoft.com/office/officeart/2005/8/layout/process5"/>
    <dgm:cxn modelId="{B65300B3-667C-4458-904F-3B84CBD99025}" type="presOf" srcId="{304D06DB-D7AE-4EFF-9B39-5D6DF2AFD7D5}" destId="{C9AD1526-C1E4-4E47-99A5-669C8B15D4B2}" srcOrd="0" destOrd="0" presId="urn:microsoft.com/office/officeart/2005/8/layout/process5"/>
    <dgm:cxn modelId="{99101F14-0D8E-F948-BAF0-01ED4DAE1B49}" srcId="{B12C40F9-485D-5842-9B90-E6F4FFE7FA33}" destId="{754B8265-B297-F74A-9C4A-C51684AC5199}" srcOrd="0" destOrd="0" parTransId="{B31B35DB-06AD-B74E-8182-271F1F7EACC2}" sibTransId="{AC5FFAC9-5D60-5243-8C39-F4FA1B7FAC56}"/>
    <dgm:cxn modelId="{5E02C69C-5195-4E6E-8755-451EC5DEB83D}" type="presOf" srcId="{754B8265-B297-F74A-9C4A-C51684AC5199}" destId="{EB1AFCFA-295C-3E4B-9A87-3E27B0ABF7B8}" srcOrd="0" destOrd="0" presId="urn:microsoft.com/office/officeart/2005/8/layout/process5"/>
    <dgm:cxn modelId="{A4007302-1418-4F18-A540-7D9F2ACB5C62}" type="presOf" srcId="{CE14CC5D-423A-8143-AF98-EAF5027A3EF9}" destId="{FF445E3B-B556-5E42-A162-C3B7546E8C9E}" srcOrd="1" destOrd="0" presId="urn:microsoft.com/office/officeart/2005/8/layout/process5"/>
    <dgm:cxn modelId="{E5D07801-62B3-4EE3-92F0-E3DAB0299C30}" type="presOf" srcId="{CE14CC5D-423A-8143-AF98-EAF5027A3EF9}" destId="{EACA3CAD-035B-2C47-8CE9-BE36FB5A6F7A}" srcOrd="0" destOrd="0" presId="urn:microsoft.com/office/officeart/2005/8/layout/process5"/>
    <dgm:cxn modelId="{1CA90BB7-BF88-49CA-A384-19CC1D62E4A5}" type="presOf" srcId="{B12C40F9-485D-5842-9B90-E6F4FFE7FA33}" destId="{0C9F0174-77CD-0249-A3AF-A2E4CD5CBFCC}" srcOrd="0" destOrd="0" presId="urn:microsoft.com/office/officeart/2005/8/layout/process5"/>
    <dgm:cxn modelId="{83471A8C-187B-44DD-8C93-8FEA6ADE0692}" type="presOf" srcId="{AC5FFAC9-5D60-5243-8C39-F4FA1B7FAC56}" destId="{3235DFAD-9366-934F-84A5-374ECCDDC188}" srcOrd="1" destOrd="0" presId="urn:microsoft.com/office/officeart/2005/8/layout/process5"/>
    <dgm:cxn modelId="{A2349619-D238-4E02-B05F-3322A88D2B0D}" type="presOf" srcId="{304D06DB-D7AE-4EFF-9B39-5D6DF2AFD7D5}" destId="{2CDB22EC-CCB2-4016-98CD-074E6E2171BA}" srcOrd="1"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CEBE4C43-BC91-4F45-80B2-016788D99801}" srcId="{B12C40F9-485D-5842-9B90-E6F4FFE7FA33}" destId="{5B285B6E-22FF-414E-9039-77C4E280A72C}" srcOrd="1" destOrd="0" parTransId="{24B399F8-7D09-7C42-86FF-EEAB35F26E7B}" sibTransId="{24CB8F10-D66C-184D-9E85-0457629C5B53}"/>
    <dgm:cxn modelId="{6E2BE2E7-56E5-4998-97DD-72C9D02113CC}" type="presOf" srcId="{6E7106A1-1891-174C-BA66-72AD171FDD38}" destId="{1F0676B1-F9ED-B249-A69D-40270CFA0BC3}"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5BEF517D-F582-426F-BFAB-FEF0CB291960}" type="presOf" srcId="{3C3E2B03-7525-3843-9608-4485A857AC6B}" destId="{F8CBB847-D3CB-EB4E-AD81-A60F67225B26}" srcOrd="0" destOrd="0" presId="urn:microsoft.com/office/officeart/2005/8/layout/process5"/>
    <dgm:cxn modelId="{06D92E6D-8B67-4CD2-B2E8-60655319DC58}" type="presOf" srcId="{24CB8F10-D66C-184D-9E85-0457629C5B53}" destId="{8D21E4FF-F2FE-284B-99B2-44948D655FF4}" srcOrd="1" destOrd="0" presId="urn:microsoft.com/office/officeart/2005/8/layout/process5"/>
    <dgm:cxn modelId="{38FD6504-B286-4F77-A748-33C01257CDC7}" type="presOf" srcId="{24CB8F10-D66C-184D-9E85-0457629C5B53}" destId="{519A477D-5F0A-624C-AE62-AE254EB769D8}" srcOrd="0" destOrd="0" presId="urn:microsoft.com/office/officeart/2005/8/layout/process5"/>
    <dgm:cxn modelId="{1920C260-6831-4E4C-AB17-8962CBFFEE09}" type="presOf" srcId="{5B285B6E-22FF-414E-9039-77C4E280A72C}" destId="{0089A4EC-EEA4-A546-996A-733C47425E2B}" srcOrd="0" destOrd="0" presId="urn:microsoft.com/office/officeart/2005/8/layout/process5"/>
    <dgm:cxn modelId="{DBABD8EC-EBB1-449D-A696-A05E7B3063FD}" type="presOf" srcId="{0AE9E7C7-5537-9D4E-B18C-8230E1521AD7}" destId="{7CC59218-6097-7943-BD2A-352F993B4F6B}" srcOrd="1" destOrd="0" presId="urn:microsoft.com/office/officeart/2005/8/layout/process5"/>
    <dgm:cxn modelId="{7791B61F-C185-4F5B-938C-CE4480703E33}" srcId="{B12C40F9-485D-5842-9B90-E6F4FFE7FA33}" destId="{C9663707-E788-40A7-92E4-33DAC4B2F8F3}" srcOrd="4" destOrd="0" parTransId="{E335561C-6812-418B-A5FA-772F436313EC}" sibTransId="{304D06DB-D7AE-4EFF-9B39-5D6DF2AFD7D5}"/>
    <dgm:cxn modelId="{425A097F-3B62-458D-9781-16501997E787}" type="presOf" srcId="{AC5FFAC9-5D60-5243-8C39-F4FA1B7FAC56}" destId="{2C61A0E2-B7FA-0647-823A-8567D3CF4A1D}" srcOrd="0" destOrd="0" presId="urn:microsoft.com/office/officeart/2005/8/layout/process5"/>
    <dgm:cxn modelId="{C045585A-4763-43E7-8B5F-F142CEC2C366}" type="presOf" srcId="{9E5A13BC-F466-6A41-9C96-10B61F7EF64B}" destId="{178C9FD4-8377-1D4C-B765-5642F0897286}" srcOrd="0" destOrd="0" presId="urn:microsoft.com/office/officeart/2005/8/layout/process5"/>
    <dgm:cxn modelId="{537F64B2-D314-48A4-AF45-DEE9D60A0A2B}" type="presOf" srcId="{C9663707-E788-40A7-92E4-33DAC4B2F8F3}" destId="{7A3E9284-4DD3-4DCD-84BF-724EF728F1DB}" srcOrd="0"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7A711D17-B6BE-44A8-813D-3F03E8DB1A39}" type="presParOf" srcId="{0C9F0174-77CD-0249-A3AF-A2E4CD5CBFCC}" destId="{EB1AFCFA-295C-3E4B-9A87-3E27B0ABF7B8}" srcOrd="0" destOrd="0" presId="urn:microsoft.com/office/officeart/2005/8/layout/process5"/>
    <dgm:cxn modelId="{1BBED5EC-D646-4D9B-80DC-EF5283C4C2B6}" type="presParOf" srcId="{0C9F0174-77CD-0249-A3AF-A2E4CD5CBFCC}" destId="{2C61A0E2-B7FA-0647-823A-8567D3CF4A1D}" srcOrd="1" destOrd="0" presId="urn:microsoft.com/office/officeart/2005/8/layout/process5"/>
    <dgm:cxn modelId="{99E0DF6D-7756-4D8C-B982-3E7C65A1BE5C}" type="presParOf" srcId="{2C61A0E2-B7FA-0647-823A-8567D3CF4A1D}" destId="{3235DFAD-9366-934F-84A5-374ECCDDC188}" srcOrd="0" destOrd="0" presId="urn:microsoft.com/office/officeart/2005/8/layout/process5"/>
    <dgm:cxn modelId="{0AC2DD5F-185E-4432-B5B5-66740A21EB47}" type="presParOf" srcId="{0C9F0174-77CD-0249-A3AF-A2E4CD5CBFCC}" destId="{0089A4EC-EEA4-A546-996A-733C47425E2B}" srcOrd="2" destOrd="0" presId="urn:microsoft.com/office/officeart/2005/8/layout/process5"/>
    <dgm:cxn modelId="{050306CA-CE9F-40CD-851C-675F0C055678}" type="presParOf" srcId="{0C9F0174-77CD-0249-A3AF-A2E4CD5CBFCC}" destId="{519A477D-5F0A-624C-AE62-AE254EB769D8}" srcOrd="3" destOrd="0" presId="urn:microsoft.com/office/officeart/2005/8/layout/process5"/>
    <dgm:cxn modelId="{40926CEE-56F7-41FE-AC19-CC481AF1E9B0}" type="presParOf" srcId="{519A477D-5F0A-624C-AE62-AE254EB769D8}" destId="{8D21E4FF-F2FE-284B-99B2-44948D655FF4}" srcOrd="0" destOrd="0" presId="urn:microsoft.com/office/officeart/2005/8/layout/process5"/>
    <dgm:cxn modelId="{B60D858C-82C7-4725-AB12-C054E5754BCF}" type="presParOf" srcId="{0C9F0174-77CD-0249-A3AF-A2E4CD5CBFCC}" destId="{1F0676B1-F9ED-B249-A69D-40270CFA0BC3}" srcOrd="4" destOrd="0" presId="urn:microsoft.com/office/officeart/2005/8/layout/process5"/>
    <dgm:cxn modelId="{8B36340F-190F-4AA8-8E05-2E1410E2297D}" type="presParOf" srcId="{0C9F0174-77CD-0249-A3AF-A2E4CD5CBFCC}" destId="{EACA3CAD-035B-2C47-8CE9-BE36FB5A6F7A}" srcOrd="5" destOrd="0" presId="urn:microsoft.com/office/officeart/2005/8/layout/process5"/>
    <dgm:cxn modelId="{C2C3CD4B-3073-481F-B273-2DD1CC984564}" type="presParOf" srcId="{EACA3CAD-035B-2C47-8CE9-BE36FB5A6F7A}" destId="{FF445E3B-B556-5E42-A162-C3B7546E8C9E}" srcOrd="0" destOrd="0" presId="urn:microsoft.com/office/officeart/2005/8/layout/process5"/>
    <dgm:cxn modelId="{21CECC5D-5B02-41E7-BFF7-B3E8E0FDABFF}" type="presParOf" srcId="{0C9F0174-77CD-0249-A3AF-A2E4CD5CBFCC}" destId="{178C9FD4-8377-1D4C-B765-5642F0897286}" srcOrd="6" destOrd="0" presId="urn:microsoft.com/office/officeart/2005/8/layout/process5"/>
    <dgm:cxn modelId="{E1F0B53E-E727-4AEA-8950-C28997B60DD5}" type="presParOf" srcId="{0C9F0174-77CD-0249-A3AF-A2E4CD5CBFCC}" destId="{FB2B21EE-DEAC-DD4C-99E7-38E23DDD6CE9}" srcOrd="7" destOrd="0" presId="urn:microsoft.com/office/officeart/2005/8/layout/process5"/>
    <dgm:cxn modelId="{444552C4-5B76-4B82-ADDA-7ADEB5BFD936}" type="presParOf" srcId="{FB2B21EE-DEAC-DD4C-99E7-38E23DDD6CE9}" destId="{7CC59218-6097-7943-BD2A-352F993B4F6B}" srcOrd="0" destOrd="0" presId="urn:microsoft.com/office/officeart/2005/8/layout/process5"/>
    <dgm:cxn modelId="{06C2DEF0-2317-406A-B866-D58554E6D3CB}" type="presParOf" srcId="{0C9F0174-77CD-0249-A3AF-A2E4CD5CBFCC}" destId="{7A3E9284-4DD3-4DCD-84BF-724EF728F1DB}" srcOrd="8" destOrd="0" presId="urn:microsoft.com/office/officeart/2005/8/layout/process5"/>
    <dgm:cxn modelId="{E25F910E-1BA2-479D-94D7-7C30AA499603}" type="presParOf" srcId="{0C9F0174-77CD-0249-A3AF-A2E4CD5CBFCC}" destId="{C9AD1526-C1E4-4E47-99A5-669C8B15D4B2}" srcOrd="9" destOrd="0" presId="urn:microsoft.com/office/officeart/2005/8/layout/process5"/>
    <dgm:cxn modelId="{155A28BA-27D4-4F25-9550-82C57FDBCC8F}" type="presParOf" srcId="{C9AD1526-C1E4-4E47-99A5-669C8B15D4B2}" destId="{2CDB22EC-CCB2-4016-98CD-074E6E2171BA}" srcOrd="0" destOrd="0" presId="urn:microsoft.com/office/officeart/2005/8/layout/process5"/>
    <dgm:cxn modelId="{BC95B793-7B81-4B56-AE69-5AD6EDF11826}"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7347" y="116270"/>
          <a:ext cx="2196224" cy="1317734"/>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dirty="0" smtClean="0"/>
            <a:t>100% of the federations</a:t>
          </a:r>
          <a:endParaRPr lang="en-GB" sz="2500" kern="1200" dirty="0"/>
        </a:p>
      </dsp:txBody>
      <dsp:txXfrm>
        <a:off x="45942" y="154865"/>
        <a:ext cx="2119034" cy="1240544"/>
      </dsp:txXfrm>
    </dsp:sp>
    <dsp:sp modelId="{2C61A0E2-B7FA-0647-823A-8567D3CF4A1D}">
      <dsp:nvSpPr>
        <dsp:cNvPr id="0" name=""/>
        <dsp:cNvSpPr/>
      </dsp:nvSpPr>
      <dsp:spPr>
        <a:xfrm>
          <a:off x="2396840" y="502805"/>
          <a:ext cx="465599" cy="544663"/>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a:off x="2396840" y="611738"/>
        <a:ext cx="325919" cy="326797"/>
      </dsp:txXfrm>
    </dsp:sp>
    <dsp:sp modelId="{0089A4EC-EEA4-A546-996A-733C47425E2B}">
      <dsp:nvSpPr>
        <dsp:cNvPr id="0" name=""/>
        <dsp:cNvSpPr/>
      </dsp:nvSpPr>
      <dsp:spPr>
        <a:xfrm>
          <a:off x="3082062" y="116270"/>
          <a:ext cx="2196224" cy="1317734"/>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dirty="0" smtClean="0"/>
            <a:t>Is the entity in eduGAIN?</a:t>
          </a:r>
          <a:endParaRPr lang="en-GB" sz="2500" kern="1200" dirty="0"/>
        </a:p>
      </dsp:txBody>
      <dsp:txXfrm>
        <a:off x="3120657" y="154865"/>
        <a:ext cx="2119034" cy="1240544"/>
      </dsp:txXfrm>
    </dsp:sp>
    <dsp:sp modelId="{519A477D-5F0A-624C-AE62-AE254EB769D8}">
      <dsp:nvSpPr>
        <dsp:cNvPr id="0" name=""/>
        <dsp:cNvSpPr/>
      </dsp:nvSpPr>
      <dsp:spPr>
        <a:xfrm>
          <a:off x="5471555" y="502805"/>
          <a:ext cx="465599" cy="544663"/>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5471555" y="611738"/>
        <a:ext cx="325919" cy="326797"/>
      </dsp:txXfrm>
    </dsp:sp>
    <dsp:sp modelId="{1F0676B1-F9ED-B249-A69D-40270CFA0BC3}">
      <dsp:nvSpPr>
        <dsp:cNvPr id="0" name=""/>
        <dsp:cNvSpPr/>
      </dsp:nvSpPr>
      <dsp:spPr>
        <a:xfrm>
          <a:off x="6156777" y="116270"/>
          <a:ext cx="2196224" cy="1317734"/>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dirty="0" smtClean="0"/>
            <a:t>Does it talk with “friends”?</a:t>
          </a:r>
          <a:endParaRPr lang="en-GB" sz="2500" kern="1200" dirty="0"/>
        </a:p>
      </dsp:txBody>
      <dsp:txXfrm>
        <a:off x="6195372" y="154865"/>
        <a:ext cx="2119034" cy="1240544"/>
      </dsp:txXfrm>
    </dsp:sp>
    <dsp:sp modelId="{EACA3CAD-035B-2C47-8CE9-BE36FB5A6F7A}">
      <dsp:nvSpPr>
        <dsp:cNvPr id="0" name=""/>
        <dsp:cNvSpPr/>
      </dsp:nvSpPr>
      <dsp:spPr>
        <a:xfrm rot="5400000">
          <a:off x="7022089" y="1587740"/>
          <a:ext cx="465599" cy="544663"/>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5400000">
        <a:off x="7091490" y="1627272"/>
        <a:ext cx="326797" cy="325919"/>
      </dsp:txXfrm>
    </dsp:sp>
    <dsp:sp modelId="{178C9FD4-8377-1D4C-B765-5642F0897286}">
      <dsp:nvSpPr>
        <dsp:cNvPr id="0" name=""/>
        <dsp:cNvSpPr/>
      </dsp:nvSpPr>
      <dsp:spPr>
        <a:xfrm>
          <a:off x="6156777" y="2312494"/>
          <a:ext cx="2196224" cy="1317734"/>
        </a:xfrm>
        <a:prstGeom prst="roundRect">
          <a:avLst>
            <a:gd name="adj" fmla="val 10000"/>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dirty="0" smtClean="0"/>
            <a:t>Matches security practices?</a:t>
          </a:r>
          <a:endParaRPr lang="en-GB" sz="2500" kern="1200" dirty="0"/>
        </a:p>
      </dsp:txBody>
      <dsp:txXfrm>
        <a:off x="6195372" y="2351089"/>
        <a:ext cx="2119034" cy="1240544"/>
      </dsp:txXfrm>
    </dsp:sp>
    <dsp:sp modelId="{FB2B21EE-DEAC-DD4C-99E7-38E23DDD6CE9}">
      <dsp:nvSpPr>
        <dsp:cNvPr id="0" name=""/>
        <dsp:cNvSpPr/>
      </dsp:nvSpPr>
      <dsp:spPr>
        <a:xfrm rot="10800000">
          <a:off x="5497909" y="2699030"/>
          <a:ext cx="465599" cy="544663"/>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10800000">
        <a:off x="5637589" y="2807963"/>
        <a:ext cx="325919" cy="326797"/>
      </dsp:txXfrm>
    </dsp:sp>
    <dsp:sp modelId="{7A3E9284-4DD3-4DCD-84BF-724EF728F1DB}">
      <dsp:nvSpPr>
        <dsp:cNvPr id="0" name=""/>
        <dsp:cNvSpPr/>
      </dsp:nvSpPr>
      <dsp:spPr>
        <a:xfrm>
          <a:off x="3082062" y="2312494"/>
          <a:ext cx="2196224" cy="1317734"/>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smtClean="0"/>
            <a:t>Does</a:t>
          </a:r>
          <a:r>
            <a:rPr lang="en-GB" sz="2500" kern="1200" baseline="0" smtClean="0"/>
            <a:t> </a:t>
          </a:r>
          <a:r>
            <a:rPr lang="en-GB" sz="2500" kern="1200" baseline="0" dirty="0" smtClean="0"/>
            <a:t>it release attributes?</a:t>
          </a:r>
          <a:endParaRPr lang="en-GB" sz="2500" kern="1200" dirty="0"/>
        </a:p>
      </dsp:txBody>
      <dsp:txXfrm>
        <a:off x="3120657" y="2351089"/>
        <a:ext cx="2119034" cy="1240544"/>
      </dsp:txXfrm>
    </dsp:sp>
    <dsp:sp modelId="{C9AD1526-C1E4-4E47-99A5-669C8B15D4B2}">
      <dsp:nvSpPr>
        <dsp:cNvPr id="0" name=""/>
        <dsp:cNvSpPr/>
      </dsp:nvSpPr>
      <dsp:spPr>
        <a:xfrm rot="10800000">
          <a:off x="2423195" y="2699030"/>
          <a:ext cx="465599" cy="544663"/>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it-IT" sz="2000" kern="1200"/>
        </a:p>
      </dsp:txBody>
      <dsp:txXfrm rot="10800000">
        <a:off x="2562875" y="2807963"/>
        <a:ext cx="325919" cy="326797"/>
      </dsp:txXfrm>
    </dsp:sp>
    <dsp:sp modelId="{F8CBB847-D3CB-EB4E-AD81-A60F67225B26}">
      <dsp:nvSpPr>
        <dsp:cNvPr id="0" name=""/>
        <dsp:cNvSpPr/>
      </dsp:nvSpPr>
      <dsp:spPr>
        <a:xfrm>
          <a:off x="7347" y="2312494"/>
          <a:ext cx="2196224" cy="1317734"/>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dirty="0" err="1" smtClean="0"/>
            <a:t>CoCo</a:t>
          </a:r>
          <a:r>
            <a:rPr lang="en-GB" sz="2500" kern="1200" baseline="0" dirty="0" smtClean="0"/>
            <a:t> and R&amp;S</a:t>
          </a:r>
          <a:endParaRPr lang="en-GB" sz="2500" kern="1200" dirty="0"/>
        </a:p>
      </dsp:txBody>
      <dsp:txXfrm>
        <a:off x="45942" y="2351089"/>
        <a:ext cx="2119034" cy="1240544"/>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E0585C-3CF9-41EA-B83F-868A56D8DCD9}" type="datetimeFigureOut">
              <a:rPr lang="it-IT" smtClean="0"/>
              <a:t>16/06/2016</a:t>
            </a:fld>
            <a:endParaRPr lang="it-IT"/>
          </a:p>
        </p:txBody>
      </p:sp>
      <p:sp>
        <p:nvSpPr>
          <p:cNvPr id="4" name="Segnaposto immagin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04749C-263A-4A7B-9856-FE71BDE0AFE3}" type="slidenum">
              <a:rPr lang="it-IT" smtClean="0"/>
              <a:t>‹N›</a:t>
            </a:fld>
            <a:endParaRPr lang="it-IT"/>
          </a:p>
        </p:txBody>
      </p:sp>
    </p:spTree>
    <p:extLst>
      <p:ext uri="{BB962C8B-B14F-4D97-AF65-F5344CB8AC3E}">
        <p14:creationId xmlns:p14="http://schemas.microsoft.com/office/powerpoint/2010/main" val="3556264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technical.edugain.org/entitie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Today here in majority we are federation operators. For this reason, in an homogeneous group, we often see primarily the positive and common aspects, the positive things that we share, what we have in common. So we all love federated access because we all know that federated access delivers a lot of benefits. And we are all aware of these benefits.</a:t>
            </a:r>
          </a:p>
          <a:p>
            <a:r>
              <a:rPr lang="en-US" dirty="0" smtClean="0"/>
              <a:t>For us, federation operators, Federated access is an essential mechanism for efficient, safe and secure access to shared resources and services.</a:t>
            </a:r>
          </a:p>
          <a:p>
            <a:endParaRPr lang="en-US" dirty="0" smtClean="0"/>
          </a:p>
          <a:p>
            <a:r>
              <a:rPr lang="en-US" dirty="0" smtClean="0"/>
              <a:t>But can others say the same? Can users say that they love federated access? Can SPs, research collaborations, e-infrastructures love federated access? </a:t>
            </a:r>
          </a:p>
          <a:p>
            <a:r>
              <a:rPr lang="en-US" dirty="0" smtClean="0"/>
              <a:t>We, as federation operators, need to change the point of view. Are we able to dress the clothes of other subjects in order to better understand their situations? And for </a:t>
            </a:r>
            <a:r>
              <a:rPr lang="en-US" dirty="0" err="1" smtClean="0"/>
              <a:t>IdPs</a:t>
            </a:r>
            <a:r>
              <a:rPr lang="en-US" dirty="0" smtClean="0"/>
              <a:t>, are we able to dress the clothes of </a:t>
            </a:r>
            <a:r>
              <a:rPr lang="en-US" dirty="0" err="1" smtClean="0"/>
              <a:t>IdPs</a:t>
            </a:r>
            <a:r>
              <a:rPr lang="en-US" dirty="0" smtClean="0"/>
              <a:t> and understand which are all the reasons that make them not perfectly working in the eduGAIN space?</a:t>
            </a:r>
          </a:p>
          <a:p>
            <a:endParaRPr lang="en-US" dirty="0" smtClean="0"/>
          </a:p>
          <a:p>
            <a:r>
              <a:rPr lang="en-US" dirty="0" smtClean="0"/>
              <a:t>Federations look after federated access. This statement for now is a wish. Is a wish that Identity federations ensure that federated access runs smoothly and seamlessly for the user.</a:t>
            </a:r>
          </a:p>
          <a:p>
            <a:r>
              <a:rPr lang="en-US" dirty="0" smtClean="0"/>
              <a:t>We know that Federations have not completed their job that consist in easing the user experience with federated access. </a:t>
            </a:r>
          </a:p>
          <a:p>
            <a:r>
              <a:rPr lang="en-US" dirty="0" smtClean="0"/>
              <a:t>Users sometimes don’t find their </a:t>
            </a:r>
            <a:r>
              <a:rPr lang="en-US" dirty="0" err="1" smtClean="0"/>
              <a:t>IdP</a:t>
            </a:r>
            <a:r>
              <a:rPr lang="en-US" dirty="0" smtClean="0"/>
              <a:t> or sometimes face unexpected errors. </a:t>
            </a:r>
          </a:p>
          <a:p>
            <a:r>
              <a:rPr lang="en-US" dirty="0" smtClean="0"/>
              <a:t>SPs would like to reach all their users but they find that many of them are homeless. In other cases SPs experience an insufficient care in charge of </a:t>
            </a:r>
            <a:r>
              <a:rPr lang="en-US" dirty="0" err="1" smtClean="0"/>
              <a:t>IdPs</a:t>
            </a:r>
            <a:r>
              <a:rPr lang="en-US" dirty="0" smtClean="0"/>
              <a:t>. Does someone remember Brook’s presentation at the last GÉANT symposium about Key Performance Indicator of eduGAIN?</a:t>
            </a:r>
          </a:p>
          <a:p>
            <a:endParaRPr lang="en-US" baseline="0" dirty="0" smtClean="0"/>
          </a:p>
          <a:p>
            <a:r>
              <a:rPr lang="en-US" baseline="0" dirty="0" smtClean="0"/>
              <a:t>These KPI are…</a:t>
            </a: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5</a:t>
            </a:fld>
            <a:endParaRPr lang="it-IT"/>
          </a:p>
        </p:txBody>
      </p:sp>
    </p:spTree>
    <p:extLst>
      <p:ext uri="{BB962C8B-B14F-4D97-AF65-F5344CB8AC3E}">
        <p14:creationId xmlns:p14="http://schemas.microsoft.com/office/powerpoint/2010/main" val="1519751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This</a:t>
            </a:r>
            <a:r>
              <a:rPr lang="it-IT" baseline="0" dirty="0" smtClean="0"/>
              <a:t> </a:t>
            </a:r>
            <a:r>
              <a:rPr lang="it-IT" baseline="0" dirty="0" err="1" smtClean="0"/>
              <a:t>trining</a:t>
            </a:r>
            <a:r>
              <a:rPr lang="it-IT" baseline="0" dirty="0" smtClean="0"/>
              <a:t> </a:t>
            </a:r>
            <a:r>
              <a:rPr lang="it-IT" baseline="0" dirty="0" err="1" smtClean="0"/>
              <a:t>is</a:t>
            </a:r>
            <a:r>
              <a:rPr lang="it-IT" baseline="0" dirty="0" smtClean="0"/>
              <a:t> </a:t>
            </a:r>
            <a:r>
              <a:rPr lang="it-IT" baseline="0" dirty="0" err="1" smtClean="0"/>
              <a:t>targeted</a:t>
            </a:r>
            <a:r>
              <a:rPr lang="it-IT" baseline="0" dirty="0" smtClean="0"/>
              <a:t> to </a:t>
            </a:r>
            <a:r>
              <a:rPr lang="it-IT" baseline="0" dirty="0" err="1" smtClean="0"/>
              <a:t>federations</a:t>
            </a:r>
            <a:r>
              <a:rPr lang="it-IT" baseline="0" dirty="0" smtClean="0"/>
              <a:t> </a:t>
            </a:r>
            <a:r>
              <a:rPr lang="it-IT" baseline="0" dirty="0" err="1" smtClean="0"/>
              <a:t>where</a:t>
            </a:r>
            <a:r>
              <a:rPr lang="it-IT" baseline="0" dirty="0" smtClean="0"/>
              <a:t> the </a:t>
            </a:r>
            <a:r>
              <a:rPr lang="it-IT" baseline="0" dirty="0" err="1" smtClean="0"/>
              <a:t>main</a:t>
            </a:r>
            <a:r>
              <a:rPr lang="it-IT" baseline="0" dirty="0" smtClean="0"/>
              <a:t> </a:t>
            </a:r>
            <a:r>
              <a:rPr lang="it-IT" baseline="0" dirty="0" err="1" smtClean="0"/>
              <a:t>deployment</a:t>
            </a:r>
            <a:r>
              <a:rPr lang="it-IT" baseline="0" dirty="0" smtClean="0"/>
              <a:t> </a:t>
            </a:r>
            <a:r>
              <a:rPr lang="it-IT" baseline="0" dirty="0" err="1" smtClean="0"/>
              <a:t>type</a:t>
            </a:r>
            <a:r>
              <a:rPr lang="it-IT" baseline="0" dirty="0" smtClean="0"/>
              <a:t> of </a:t>
            </a:r>
            <a:r>
              <a:rPr lang="it-IT" baseline="0" dirty="0" err="1" smtClean="0"/>
              <a:t>IdPs</a:t>
            </a:r>
            <a:r>
              <a:rPr lang="it-IT" baseline="0" dirty="0" smtClean="0"/>
              <a:t> </a:t>
            </a:r>
            <a:r>
              <a:rPr lang="it-IT" baseline="0" dirty="0" err="1" smtClean="0"/>
              <a:t>is</a:t>
            </a:r>
            <a:r>
              <a:rPr lang="it-IT" baseline="0" dirty="0" smtClean="0"/>
              <a:t> </a:t>
            </a:r>
            <a:r>
              <a:rPr lang="it-IT" baseline="0" dirty="0" err="1" smtClean="0"/>
              <a:t>based</a:t>
            </a:r>
            <a:r>
              <a:rPr lang="it-IT" baseline="0" dirty="0" smtClean="0"/>
              <a:t> on the </a:t>
            </a:r>
            <a:r>
              <a:rPr lang="it-IT" baseline="0" dirty="0" err="1" smtClean="0"/>
              <a:t>Shibboleth</a:t>
            </a:r>
            <a:r>
              <a:rPr lang="it-IT" baseline="0" dirty="0" smtClean="0"/>
              <a:t> </a:t>
            </a:r>
            <a:r>
              <a:rPr lang="it-IT" baseline="0" dirty="0" err="1" smtClean="0"/>
              <a:t>framework</a:t>
            </a:r>
            <a:endParaRPr lang="it-IT" dirty="0" smtClean="0"/>
          </a:p>
          <a:p>
            <a:r>
              <a:rPr lang="it-IT" dirty="0" smtClean="0"/>
              <a:t>In </a:t>
            </a:r>
            <a:r>
              <a:rPr lang="it-IT" dirty="0" err="1" smtClean="0"/>
              <a:t>Mesh</a:t>
            </a:r>
            <a:r>
              <a:rPr lang="it-IT" dirty="0" smtClean="0"/>
              <a:t> </a:t>
            </a:r>
            <a:r>
              <a:rPr lang="it-IT" dirty="0" err="1" smtClean="0"/>
              <a:t>Federation</a:t>
            </a: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16</a:t>
            </a:fld>
            <a:endParaRPr lang="it-IT"/>
          </a:p>
        </p:txBody>
      </p:sp>
    </p:spTree>
    <p:extLst>
      <p:ext uri="{BB962C8B-B14F-4D97-AF65-F5344CB8AC3E}">
        <p14:creationId xmlns:p14="http://schemas.microsoft.com/office/powerpoint/2010/main" val="3133926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Provide</a:t>
            </a:r>
            <a:r>
              <a:rPr lang="it-IT" dirty="0" smtClean="0"/>
              <a:t> to o </a:t>
            </a:r>
            <a:r>
              <a:rPr lang="it-IT" dirty="0" err="1" smtClean="0"/>
              <a:t>provide</a:t>
            </a:r>
            <a:r>
              <a:rPr lang="it-IT" dirty="0" smtClean="0"/>
              <a:t> with si può</a:t>
            </a:r>
            <a:r>
              <a:rPr lang="it-IT" baseline="0" dirty="0" smtClean="0"/>
              <a:t> dire in entrambi i modi. Io preferisco with.</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17</a:t>
            </a:fld>
            <a:endParaRPr lang="en-GB">
              <a:solidFill>
                <a:prstClr val="black"/>
              </a:solidFill>
            </a:endParaRPr>
          </a:p>
        </p:txBody>
      </p:sp>
    </p:spTree>
    <p:extLst>
      <p:ext uri="{BB962C8B-B14F-4D97-AF65-F5344CB8AC3E}">
        <p14:creationId xmlns:p14="http://schemas.microsoft.com/office/powerpoint/2010/main" val="2941768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Finally</a:t>
            </a:r>
            <a:r>
              <a:rPr lang="it-IT" baseline="0" dirty="0" smtClean="0"/>
              <a:t> </a:t>
            </a:r>
            <a:r>
              <a:rPr lang="it-IT" baseline="0" dirty="0" err="1" smtClean="0"/>
              <a:t>we</a:t>
            </a:r>
            <a:r>
              <a:rPr lang="it-IT" baseline="0" dirty="0" smtClean="0"/>
              <a:t> drive the </a:t>
            </a:r>
            <a:r>
              <a:rPr lang="it-IT" baseline="0" dirty="0" err="1" smtClean="0"/>
              <a:t>IdP</a:t>
            </a:r>
            <a:r>
              <a:rPr lang="it-IT" baseline="0" dirty="0" smtClean="0"/>
              <a:t> on the </a:t>
            </a:r>
            <a:r>
              <a:rPr lang="it-IT" baseline="0" dirty="0" err="1" smtClean="0"/>
              <a:t>implementation</a:t>
            </a:r>
            <a:r>
              <a:rPr lang="it-IT" baseline="0" dirty="0" smtClean="0"/>
              <a:t> of the </a:t>
            </a:r>
            <a:r>
              <a:rPr lang="it-IT" baseline="0" dirty="0" err="1" smtClean="0"/>
              <a:t>federation</a:t>
            </a:r>
            <a:r>
              <a:rPr lang="it-IT" baseline="0" dirty="0" smtClean="0"/>
              <a:t> </a:t>
            </a:r>
            <a:r>
              <a:rPr lang="it-IT" baseline="0" dirty="0" err="1" smtClean="0"/>
              <a:t>solution</a:t>
            </a:r>
            <a:r>
              <a:rPr lang="it-IT" baseline="0" dirty="0" smtClean="0"/>
              <a:t> </a:t>
            </a:r>
            <a:r>
              <a:rPr lang="it-IT" baseline="0" dirty="0" err="1" smtClean="0"/>
              <a:t>studied</a:t>
            </a:r>
            <a:r>
              <a:rPr lang="it-IT" baseline="0" dirty="0" smtClean="0"/>
              <a:t> </a:t>
            </a:r>
            <a:r>
              <a:rPr lang="it-IT" baseline="0" dirty="0" err="1" smtClean="0"/>
              <a:t>that</a:t>
            </a:r>
            <a:r>
              <a:rPr lang="it-IT" baseline="0" dirty="0" smtClean="0"/>
              <a:t> </a:t>
            </a:r>
            <a:r>
              <a:rPr lang="it-IT" baseline="0" dirty="0" err="1" smtClean="0"/>
              <a:t>was</a:t>
            </a:r>
            <a:r>
              <a:rPr lang="it-IT" baseline="0" dirty="0" smtClean="0"/>
              <a:t> </a:t>
            </a:r>
            <a:r>
              <a:rPr lang="it-IT" baseline="0" dirty="0" err="1" smtClean="0"/>
              <a:t>based</a:t>
            </a:r>
            <a:r>
              <a:rPr lang="it-IT" baseline="0" dirty="0" smtClean="0"/>
              <a:t> on:</a:t>
            </a:r>
          </a:p>
          <a:p>
            <a:pPr marL="171450" indent="-171450">
              <a:buFontTx/>
              <a:buChar char="-"/>
            </a:pPr>
            <a:r>
              <a:rPr lang="it-IT" baseline="0" dirty="0" smtClean="0"/>
              <a:t>A Default ARP </a:t>
            </a:r>
            <a:r>
              <a:rPr lang="it-IT" baseline="0" dirty="0" err="1" smtClean="0"/>
              <a:t>that</a:t>
            </a:r>
            <a:r>
              <a:rPr lang="it-IT" baseline="0" dirty="0" smtClean="0"/>
              <a:t> </a:t>
            </a:r>
            <a:r>
              <a:rPr lang="it-IT" baseline="0" dirty="0" err="1" smtClean="0"/>
              <a:t>implement</a:t>
            </a:r>
            <a:r>
              <a:rPr lang="it-IT" baseline="0" dirty="0" smtClean="0"/>
              <a:t> the </a:t>
            </a:r>
            <a:r>
              <a:rPr lang="it-IT" baseline="0" dirty="0" err="1" smtClean="0"/>
              <a:t>rules</a:t>
            </a:r>
            <a:r>
              <a:rPr lang="it-IT" baseline="0" dirty="0" smtClean="0"/>
              <a:t> for the </a:t>
            </a:r>
            <a:r>
              <a:rPr lang="it-IT" baseline="0" dirty="0" err="1" smtClean="0"/>
              <a:t>mandatory</a:t>
            </a:r>
            <a:r>
              <a:rPr lang="it-IT" baseline="0" dirty="0" smtClean="0"/>
              <a:t> </a:t>
            </a:r>
            <a:r>
              <a:rPr lang="it-IT" baseline="0" dirty="0" err="1" smtClean="0"/>
              <a:t>attribute</a:t>
            </a:r>
            <a:r>
              <a:rPr lang="it-IT" baseline="0" dirty="0" smtClean="0"/>
              <a:t> </a:t>
            </a:r>
            <a:r>
              <a:rPr lang="it-IT" baseline="0" dirty="0" err="1" smtClean="0"/>
              <a:t>requested</a:t>
            </a:r>
            <a:r>
              <a:rPr lang="it-IT" baseline="0" dirty="0" smtClean="0"/>
              <a:t> by the </a:t>
            </a:r>
            <a:r>
              <a:rPr lang="it-IT" baseline="0" dirty="0" err="1" smtClean="0"/>
              <a:t>federation</a:t>
            </a:r>
            <a:r>
              <a:rPr lang="it-IT" baseline="0" dirty="0" smtClean="0"/>
              <a:t> to be </a:t>
            </a:r>
            <a:r>
              <a:rPr lang="it-IT" baseline="0" dirty="0" err="1" smtClean="0"/>
              <a:t>called</a:t>
            </a:r>
            <a:r>
              <a:rPr lang="it-IT" baseline="0" dirty="0" smtClean="0"/>
              <a:t> «</a:t>
            </a:r>
            <a:r>
              <a:rPr lang="it-IT" baseline="0" dirty="0" err="1" smtClean="0"/>
              <a:t>member</a:t>
            </a:r>
            <a:r>
              <a:rPr lang="it-IT" baseline="0" dirty="0" smtClean="0"/>
              <a:t>»</a:t>
            </a:r>
          </a:p>
          <a:p>
            <a:pPr marL="171450" indent="-171450">
              <a:buFontTx/>
              <a:buChar char="-"/>
            </a:pPr>
            <a:r>
              <a:rPr lang="it-IT" baseline="0" dirty="0" smtClean="0"/>
              <a:t>The R&amp;S and </a:t>
            </a:r>
            <a:r>
              <a:rPr lang="it-IT" baseline="0" dirty="0" err="1" smtClean="0"/>
              <a:t>CoCo</a:t>
            </a:r>
            <a:r>
              <a:rPr lang="it-IT" baseline="0" dirty="0" smtClean="0"/>
              <a:t> EC ARP </a:t>
            </a:r>
            <a:r>
              <a:rPr lang="it-IT" baseline="0" dirty="0" err="1" smtClean="0"/>
              <a:t>that</a:t>
            </a:r>
            <a:r>
              <a:rPr lang="it-IT" baseline="0" dirty="0" smtClean="0"/>
              <a:t> </a:t>
            </a:r>
            <a:r>
              <a:rPr lang="it-IT" baseline="0" dirty="0" err="1" smtClean="0"/>
              <a:t>implement</a:t>
            </a:r>
            <a:r>
              <a:rPr lang="it-IT" baseline="0" dirty="0" smtClean="0"/>
              <a:t> the </a:t>
            </a:r>
            <a:r>
              <a:rPr lang="it-IT" baseline="0" dirty="0" err="1" smtClean="0"/>
              <a:t>rules</a:t>
            </a:r>
            <a:r>
              <a:rPr lang="it-IT" baseline="0" dirty="0" smtClean="0"/>
              <a:t> for the </a:t>
            </a:r>
            <a:r>
              <a:rPr lang="it-IT" baseline="0" dirty="0" err="1" smtClean="0"/>
              <a:t>attribute</a:t>
            </a:r>
            <a:r>
              <a:rPr lang="it-IT" baseline="0" dirty="0" smtClean="0"/>
              <a:t> </a:t>
            </a:r>
            <a:r>
              <a:rPr lang="it-IT" baseline="0" dirty="0" err="1" smtClean="0"/>
              <a:t>needed</a:t>
            </a:r>
            <a:r>
              <a:rPr lang="it-IT" baseline="0" dirty="0" smtClean="0"/>
              <a:t> to </a:t>
            </a:r>
            <a:r>
              <a:rPr lang="it-IT" baseline="0" dirty="0" err="1" smtClean="0"/>
              <a:t>support</a:t>
            </a:r>
            <a:r>
              <a:rPr lang="it-IT" baseline="0" dirty="0" smtClean="0"/>
              <a:t> to be a </a:t>
            </a:r>
            <a:r>
              <a:rPr lang="it-IT" baseline="0" dirty="0" err="1" smtClean="0"/>
              <a:t>member</a:t>
            </a:r>
            <a:r>
              <a:rPr lang="it-IT" baseline="0" dirty="0" smtClean="0"/>
              <a:t> of the R&amp;S and </a:t>
            </a:r>
            <a:r>
              <a:rPr lang="it-IT" baseline="0" dirty="0" err="1" smtClean="0"/>
              <a:t>CoCo</a:t>
            </a:r>
            <a:r>
              <a:rPr lang="it-IT" baseline="0" dirty="0" smtClean="0"/>
              <a:t> community.</a:t>
            </a:r>
          </a:p>
          <a:p>
            <a:pPr marL="171450" indent="-171450">
              <a:buFontTx/>
              <a:buChar char="-"/>
            </a:pPr>
            <a:r>
              <a:rPr lang="it-IT" baseline="0" dirty="0" smtClean="0"/>
              <a:t>A Custom </a:t>
            </a:r>
            <a:r>
              <a:rPr lang="it-IT" baseline="0" dirty="0" err="1" smtClean="0"/>
              <a:t>IdP</a:t>
            </a:r>
            <a:r>
              <a:rPr lang="it-IT" baseline="0" dirty="0" smtClean="0"/>
              <a:t> ARP </a:t>
            </a:r>
            <a:r>
              <a:rPr lang="it-IT" baseline="0" dirty="0" err="1" smtClean="0"/>
              <a:t>generated</a:t>
            </a:r>
            <a:r>
              <a:rPr lang="it-IT" baseline="0" dirty="0" smtClean="0"/>
              <a:t> with the help of Jagger </a:t>
            </a:r>
            <a:r>
              <a:rPr lang="it-IT" baseline="0" dirty="0" err="1" smtClean="0"/>
              <a:t>that</a:t>
            </a:r>
            <a:r>
              <a:rPr lang="it-IT" baseline="0" dirty="0" smtClean="0"/>
              <a:t> </a:t>
            </a:r>
            <a:r>
              <a:rPr lang="it-IT" baseline="0" dirty="0" err="1" smtClean="0"/>
              <a:t>implements</a:t>
            </a:r>
            <a:r>
              <a:rPr lang="it-IT" baseline="0" dirty="0" smtClean="0"/>
              <a:t> the </a:t>
            </a:r>
            <a:r>
              <a:rPr lang="it-IT" baseline="0" dirty="0" err="1" smtClean="0"/>
              <a:t>rules</a:t>
            </a:r>
            <a:r>
              <a:rPr lang="it-IT" baseline="0" dirty="0" smtClean="0"/>
              <a:t> for </a:t>
            </a:r>
            <a:r>
              <a:rPr lang="it-IT" baseline="0" dirty="0" err="1" smtClean="0"/>
              <a:t>those</a:t>
            </a:r>
            <a:r>
              <a:rPr lang="it-IT" baseline="0" dirty="0" smtClean="0"/>
              <a:t> </a:t>
            </a:r>
            <a:r>
              <a:rPr lang="it-IT" baseline="0" dirty="0" err="1" smtClean="0"/>
              <a:t>resources</a:t>
            </a:r>
            <a:r>
              <a:rPr lang="it-IT" baseline="0" dirty="0" smtClean="0"/>
              <a:t> </a:t>
            </a:r>
            <a:r>
              <a:rPr lang="it-IT" baseline="0" dirty="0" err="1" smtClean="0"/>
              <a:t>that</a:t>
            </a:r>
            <a:r>
              <a:rPr lang="it-IT" baseline="0" dirty="0" smtClean="0"/>
              <a:t> </a:t>
            </a:r>
            <a:r>
              <a:rPr lang="it-IT" baseline="0" dirty="0" err="1" smtClean="0"/>
              <a:t>didn’t</a:t>
            </a:r>
            <a:r>
              <a:rPr lang="it-IT" baseline="0" dirty="0" smtClean="0"/>
              <a:t> join in the R&amp;S and/or </a:t>
            </a:r>
            <a:r>
              <a:rPr lang="it-IT" baseline="0" dirty="0" err="1" smtClean="0"/>
              <a:t>CoCo</a:t>
            </a:r>
            <a:r>
              <a:rPr lang="it-IT" baseline="0" dirty="0" smtClean="0"/>
              <a:t> community.</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19</a:t>
            </a:fld>
            <a:endParaRPr lang="en-GB"/>
          </a:p>
        </p:txBody>
      </p:sp>
    </p:spTree>
    <p:extLst>
      <p:ext uri="{BB962C8B-B14F-4D97-AF65-F5344CB8AC3E}">
        <p14:creationId xmlns:p14="http://schemas.microsoft.com/office/powerpoint/2010/main" val="41379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6</a:t>
            </a:fld>
            <a:endParaRPr lang="it-IT"/>
          </a:p>
        </p:txBody>
      </p:sp>
    </p:spTree>
    <p:extLst>
      <p:ext uri="{BB962C8B-B14F-4D97-AF65-F5344CB8AC3E}">
        <p14:creationId xmlns:p14="http://schemas.microsoft.com/office/powerpoint/2010/main" val="4273612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KPI are:</a:t>
            </a:r>
          </a:p>
          <a:p>
            <a:pPr marL="228600" indent="-228600">
              <a:buAutoNum type="arabicPeriod"/>
            </a:pPr>
            <a:r>
              <a:rPr lang="it-IT" dirty="0" err="1" smtClean="0"/>
              <a:t>We</a:t>
            </a:r>
            <a:r>
              <a:rPr lang="it-IT" dirty="0" smtClean="0"/>
              <a:t> </a:t>
            </a:r>
            <a:r>
              <a:rPr lang="it-IT" dirty="0" err="1" smtClean="0"/>
              <a:t>need</a:t>
            </a:r>
            <a:r>
              <a:rPr lang="it-IT" dirty="0" smtClean="0"/>
              <a:t> </a:t>
            </a:r>
            <a:r>
              <a:rPr lang="it-IT" dirty="0" err="1" smtClean="0"/>
              <a:t>all</a:t>
            </a:r>
            <a:r>
              <a:rPr lang="it-IT" dirty="0" smtClean="0"/>
              <a:t> the </a:t>
            </a:r>
            <a:r>
              <a:rPr lang="it-IT" dirty="0" err="1" smtClean="0"/>
              <a:t>nations</a:t>
            </a:r>
            <a:r>
              <a:rPr lang="it-IT" baseline="0" dirty="0" smtClean="0"/>
              <a:t> in eduGAIN. 38/196 = 20% ; 61/196 = 31%</a:t>
            </a:r>
            <a:br>
              <a:rPr lang="it-IT" baseline="0" dirty="0" smtClean="0"/>
            </a:br>
            <a:r>
              <a:rPr lang="it-IT" baseline="0" dirty="0" err="1" smtClean="0"/>
              <a:t>well</a:t>
            </a:r>
            <a:r>
              <a:rPr lang="it-IT" baseline="0" dirty="0" smtClean="0"/>
              <a:t> </a:t>
            </a:r>
            <a:r>
              <a:rPr lang="it-IT" baseline="0" dirty="0" err="1" smtClean="0"/>
              <a:t>if</a:t>
            </a:r>
            <a:r>
              <a:rPr lang="it-IT" baseline="0" dirty="0" smtClean="0"/>
              <a:t> </a:t>
            </a:r>
            <a:r>
              <a:rPr lang="it-IT" baseline="0" dirty="0" err="1" smtClean="0"/>
              <a:t>your</a:t>
            </a:r>
            <a:r>
              <a:rPr lang="it-IT" baseline="0" dirty="0" smtClean="0"/>
              <a:t> </a:t>
            </a:r>
            <a:r>
              <a:rPr lang="it-IT" baseline="0" dirty="0" err="1" smtClean="0"/>
              <a:t>federation</a:t>
            </a:r>
            <a:r>
              <a:rPr lang="it-IT" baseline="0" dirty="0" smtClean="0"/>
              <a:t> </a:t>
            </a:r>
            <a:r>
              <a:rPr lang="it-IT" baseline="0" dirty="0" err="1" smtClean="0"/>
              <a:t>is</a:t>
            </a:r>
            <a:r>
              <a:rPr lang="it-IT" baseline="0" dirty="0" smtClean="0"/>
              <a:t> in eduGAIN </a:t>
            </a:r>
            <a:r>
              <a:rPr lang="it-IT" baseline="0" dirty="0" err="1" smtClean="0"/>
              <a:t>we</a:t>
            </a:r>
            <a:r>
              <a:rPr lang="it-IT" baseline="0" dirty="0" smtClean="0"/>
              <a:t> suppose </a:t>
            </a:r>
            <a:r>
              <a:rPr lang="it-IT" baseline="0" dirty="0" err="1" smtClean="0"/>
              <a:t>that</a:t>
            </a:r>
            <a:r>
              <a:rPr lang="it-IT" baseline="0" dirty="0" smtClean="0"/>
              <a:t> the </a:t>
            </a:r>
            <a:r>
              <a:rPr lang="it-IT" baseline="0" dirty="0" err="1" smtClean="0"/>
              <a:t>weight</a:t>
            </a:r>
            <a:r>
              <a:rPr lang="it-IT" baseline="0" dirty="0" smtClean="0"/>
              <a:t> of the </a:t>
            </a:r>
            <a:r>
              <a:rPr lang="it-IT" baseline="0" dirty="0" err="1" smtClean="0"/>
              <a:t>federation</a:t>
            </a:r>
            <a:r>
              <a:rPr lang="it-IT" baseline="0" dirty="0" smtClean="0"/>
              <a:t> </a:t>
            </a:r>
            <a:r>
              <a:rPr lang="it-IT" baseline="0" dirty="0" err="1" smtClean="0"/>
              <a:t>is</a:t>
            </a:r>
            <a:r>
              <a:rPr lang="it-IT" baseline="0" dirty="0" smtClean="0"/>
              <a:t> 1</a:t>
            </a:r>
          </a:p>
          <a:p>
            <a:pPr marL="228600" indent="-228600">
              <a:buAutoNum type="arabicPeriod"/>
            </a:pPr>
            <a:r>
              <a:rPr lang="it-IT" baseline="0" dirty="0" err="1" smtClean="0"/>
              <a:t>We</a:t>
            </a:r>
            <a:r>
              <a:rPr lang="it-IT" baseline="0" dirty="0" smtClean="0"/>
              <a:t> </a:t>
            </a:r>
            <a:r>
              <a:rPr lang="it-IT" baseline="0" dirty="0" err="1" smtClean="0"/>
              <a:t>need</a:t>
            </a:r>
            <a:r>
              <a:rPr lang="it-IT" baseline="0" dirty="0" smtClean="0"/>
              <a:t> </a:t>
            </a:r>
            <a:r>
              <a:rPr lang="it-IT" baseline="0" dirty="0" err="1" smtClean="0"/>
              <a:t>all</a:t>
            </a:r>
            <a:r>
              <a:rPr lang="it-IT" baseline="0" dirty="0" smtClean="0"/>
              <a:t> the </a:t>
            </a:r>
            <a:r>
              <a:rPr lang="it-IT" baseline="0" dirty="0" err="1" smtClean="0"/>
              <a:t>entity</a:t>
            </a:r>
            <a:r>
              <a:rPr lang="it-IT" baseline="0" dirty="0" smtClean="0"/>
              <a:t> in eduGAIN. </a:t>
            </a:r>
            <a:r>
              <a:rPr lang="it-IT" baseline="0" dirty="0" err="1" smtClean="0"/>
              <a:t>Does</a:t>
            </a:r>
            <a:r>
              <a:rPr lang="it-IT" baseline="0" dirty="0" smtClean="0"/>
              <a:t> </a:t>
            </a:r>
            <a:r>
              <a:rPr lang="it-IT" baseline="0" dirty="0" err="1" smtClean="0"/>
              <a:t>your</a:t>
            </a:r>
            <a:r>
              <a:rPr lang="it-IT" baseline="0" dirty="0" smtClean="0"/>
              <a:t> </a:t>
            </a:r>
            <a:r>
              <a:rPr lang="it-IT" baseline="0" dirty="0" err="1" smtClean="0"/>
              <a:t>Federation</a:t>
            </a:r>
            <a:r>
              <a:rPr lang="it-IT" baseline="0" dirty="0" smtClean="0"/>
              <a:t> </a:t>
            </a:r>
            <a:r>
              <a:rPr lang="it-IT" baseline="0" dirty="0" err="1" smtClean="0"/>
              <a:t>register</a:t>
            </a:r>
            <a:r>
              <a:rPr lang="it-IT" baseline="0" dirty="0" smtClean="0"/>
              <a:t> in eduGAIN </a:t>
            </a:r>
            <a:r>
              <a:rPr lang="it-IT" baseline="0" dirty="0" err="1" smtClean="0"/>
              <a:t>as</a:t>
            </a:r>
            <a:r>
              <a:rPr lang="it-IT" baseline="0" dirty="0" smtClean="0"/>
              <a:t> </a:t>
            </a:r>
            <a:r>
              <a:rPr lang="it-IT" baseline="0" dirty="0" err="1" smtClean="0"/>
              <a:t>IdPs</a:t>
            </a:r>
            <a:r>
              <a:rPr lang="it-IT" baseline="0" dirty="0" smtClean="0"/>
              <a:t> </a:t>
            </a:r>
            <a:r>
              <a:rPr lang="it-IT" baseline="0" dirty="0" err="1" smtClean="0"/>
              <a:t>all</a:t>
            </a:r>
            <a:r>
              <a:rPr lang="it-IT" baseline="0" dirty="0" smtClean="0"/>
              <a:t> the </a:t>
            </a:r>
            <a:r>
              <a:rPr lang="it-IT" baseline="0" dirty="0" err="1" smtClean="0"/>
              <a:t>relevant</a:t>
            </a:r>
            <a:r>
              <a:rPr lang="it-IT" baseline="0" dirty="0" smtClean="0"/>
              <a:t> </a:t>
            </a:r>
            <a:r>
              <a:rPr lang="it-IT" baseline="0" dirty="0" err="1" smtClean="0"/>
              <a:t>institutions</a:t>
            </a:r>
            <a:r>
              <a:rPr lang="it-IT" baseline="0" dirty="0" smtClean="0"/>
              <a:t>? </a:t>
            </a:r>
            <a:r>
              <a:rPr lang="it-IT" baseline="0" dirty="0" err="1" smtClean="0"/>
              <a:t>If</a:t>
            </a:r>
            <a:r>
              <a:rPr lang="it-IT" baseline="0" dirty="0" smtClean="0"/>
              <a:t> </a:t>
            </a:r>
            <a:r>
              <a:rPr lang="it-IT" baseline="0" dirty="0" err="1" smtClean="0"/>
              <a:t>not</a:t>
            </a:r>
            <a:r>
              <a:rPr lang="it-IT" baseline="0" dirty="0" smtClean="0"/>
              <a:t> </a:t>
            </a:r>
            <a:r>
              <a:rPr lang="it-IT" baseline="0" dirty="0" err="1" smtClean="0"/>
              <a:t>your</a:t>
            </a:r>
            <a:r>
              <a:rPr lang="it-IT" baseline="0" dirty="0" smtClean="0"/>
              <a:t> </a:t>
            </a:r>
            <a:r>
              <a:rPr lang="it-IT" baseline="0" dirty="0" err="1" smtClean="0"/>
              <a:t>federation</a:t>
            </a:r>
            <a:r>
              <a:rPr lang="it-IT" baseline="0" dirty="0" smtClean="0"/>
              <a:t> </a:t>
            </a:r>
            <a:r>
              <a:rPr lang="it-IT" baseline="0" dirty="0" err="1" smtClean="0"/>
              <a:t>don’t</a:t>
            </a:r>
            <a:r>
              <a:rPr lang="it-IT" baseline="0" dirty="0" smtClean="0"/>
              <a:t> </a:t>
            </a:r>
            <a:r>
              <a:rPr lang="it-IT" baseline="0" dirty="0" err="1" smtClean="0"/>
              <a:t>count</a:t>
            </a:r>
            <a:r>
              <a:rPr lang="it-IT" baseline="0" dirty="0" smtClean="0"/>
              <a:t> for 1, </a:t>
            </a:r>
            <a:r>
              <a:rPr lang="it-IT" baseline="0" dirty="0" err="1" smtClean="0"/>
              <a:t>but</a:t>
            </a:r>
            <a:r>
              <a:rPr lang="it-IT" baseline="0" dirty="0" smtClean="0"/>
              <a:t> for </a:t>
            </a:r>
            <a:r>
              <a:rPr lang="it-IT" baseline="0" dirty="0" err="1" smtClean="0"/>
              <a:t>less</a:t>
            </a:r>
            <a:r>
              <a:rPr lang="it-IT" baseline="0" dirty="0" smtClean="0"/>
              <a:t>.</a:t>
            </a:r>
          </a:p>
          <a:p>
            <a:pPr marL="228600" indent="-228600">
              <a:buAutoNum type="arabicPeriod"/>
            </a:pPr>
            <a:r>
              <a:rPr lang="it-IT" baseline="0" dirty="0" err="1" smtClean="0"/>
              <a:t>If</a:t>
            </a:r>
            <a:r>
              <a:rPr lang="it-IT" baseline="0" dirty="0" smtClean="0"/>
              <a:t> some of the </a:t>
            </a:r>
            <a:r>
              <a:rPr lang="it-IT" baseline="0" dirty="0" err="1" smtClean="0"/>
              <a:t>IdPs</a:t>
            </a:r>
            <a:r>
              <a:rPr lang="it-IT" baseline="0" dirty="0" smtClean="0"/>
              <a:t> of a </a:t>
            </a:r>
            <a:r>
              <a:rPr lang="it-IT" baseline="0" dirty="0" err="1" smtClean="0"/>
              <a:t>federation</a:t>
            </a:r>
            <a:r>
              <a:rPr lang="it-IT" baseline="0" dirty="0" smtClean="0"/>
              <a:t>, </a:t>
            </a:r>
            <a:r>
              <a:rPr lang="it-IT" baseline="0" dirty="0" err="1" smtClean="0"/>
              <a:t>registered</a:t>
            </a:r>
            <a:r>
              <a:rPr lang="it-IT" baseline="0" dirty="0" smtClean="0"/>
              <a:t> in eduGAIN, </a:t>
            </a:r>
            <a:r>
              <a:rPr lang="it-IT" baseline="0" dirty="0" err="1" smtClean="0"/>
              <a:t>don’t</a:t>
            </a:r>
            <a:r>
              <a:rPr lang="it-IT" baseline="0" dirty="0" smtClean="0"/>
              <a:t> </a:t>
            </a:r>
            <a:r>
              <a:rPr lang="it-IT" baseline="0" dirty="0" err="1" smtClean="0"/>
              <a:t>exchange</a:t>
            </a:r>
            <a:r>
              <a:rPr lang="it-IT" baseline="0" dirty="0" smtClean="0"/>
              <a:t> </a:t>
            </a:r>
            <a:r>
              <a:rPr lang="it-IT" baseline="0" dirty="0" err="1" smtClean="0"/>
              <a:t>metadata</a:t>
            </a:r>
            <a:r>
              <a:rPr lang="it-IT" baseline="0" dirty="0" smtClean="0"/>
              <a:t> with friends in the </a:t>
            </a:r>
            <a:r>
              <a:rPr lang="it-IT" baseline="0" dirty="0" err="1" smtClean="0"/>
              <a:t>correct</a:t>
            </a:r>
            <a:r>
              <a:rPr lang="it-IT" baseline="0" dirty="0" smtClean="0"/>
              <a:t> way, the </a:t>
            </a:r>
            <a:r>
              <a:rPr lang="it-IT" baseline="0" dirty="0" err="1" smtClean="0"/>
              <a:t>weight</a:t>
            </a:r>
            <a:r>
              <a:rPr lang="it-IT" baseline="0" dirty="0" smtClean="0"/>
              <a:t> of </a:t>
            </a:r>
            <a:r>
              <a:rPr lang="it-IT" baseline="0" dirty="0" err="1" smtClean="0"/>
              <a:t>your</a:t>
            </a:r>
            <a:r>
              <a:rPr lang="it-IT" baseline="0" dirty="0" smtClean="0"/>
              <a:t> </a:t>
            </a:r>
            <a:r>
              <a:rPr lang="it-IT" baseline="0" dirty="0" err="1" smtClean="0"/>
              <a:t>federation</a:t>
            </a:r>
            <a:r>
              <a:rPr lang="it-IT" baseline="0" dirty="0" smtClean="0"/>
              <a:t> </a:t>
            </a:r>
            <a:r>
              <a:rPr lang="it-IT" baseline="0" dirty="0" err="1" smtClean="0"/>
              <a:t>fall</a:t>
            </a:r>
            <a:r>
              <a:rPr lang="it-IT" baseline="0" dirty="0" smtClean="0"/>
              <a:t> down </a:t>
            </a:r>
            <a:r>
              <a:rPr lang="it-IT" baseline="0" dirty="0" err="1" smtClean="0"/>
              <a:t>again</a:t>
            </a:r>
            <a:r>
              <a:rPr lang="it-IT" baseline="0" dirty="0" smtClean="0"/>
              <a:t>.</a:t>
            </a:r>
          </a:p>
          <a:p>
            <a:pPr marL="228600" indent="-228600">
              <a:buAutoNum type="arabicPeriod"/>
            </a:pPr>
            <a:r>
              <a:rPr lang="it-IT" baseline="0" dirty="0" smtClean="0"/>
              <a:t>The </a:t>
            </a:r>
            <a:r>
              <a:rPr lang="it-IT" baseline="0" dirty="0" err="1" smtClean="0"/>
              <a:t>same</a:t>
            </a:r>
            <a:r>
              <a:rPr lang="it-IT" baseline="0" dirty="0" smtClean="0"/>
              <a:t> </a:t>
            </a:r>
            <a:r>
              <a:rPr lang="it-IT" baseline="0" dirty="0" err="1" smtClean="0"/>
              <a:t>if</a:t>
            </a:r>
            <a:r>
              <a:rPr lang="it-IT" baseline="0" dirty="0" smtClean="0"/>
              <a:t> </a:t>
            </a:r>
            <a:r>
              <a:rPr lang="it-IT" baseline="0" dirty="0" err="1" smtClean="0"/>
              <a:t>IdPs</a:t>
            </a:r>
            <a:r>
              <a:rPr lang="it-IT" baseline="0" dirty="0" smtClean="0"/>
              <a:t> </a:t>
            </a:r>
            <a:r>
              <a:rPr lang="it-IT" baseline="0" dirty="0" err="1" smtClean="0"/>
              <a:t>don’t</a:t>
            </a:r>
            <a:r>
              <a:rPr lang="it-IT" baseline="0" dirty="0" smtClean="0"/>
              <a:t> match security </a:t>
            </a:r>
            <a:r>
              <a:rPr lang="it-IT" baseline="0" dirty="0" err="1" smtClean="0"/>
              <a:t>practeces</a:t>
            </a:r>
            <a:r>
              <a:rPr lang="it-IT" baseline="0" dirty="0" smtClean="0"/>
              <a:t>.</a:t>
            </a:r>
          </a:p>
          <a:p>
            <a:pPr marL="228600" indent="-228600">
              <a:buAutoNum type="arabicPeriod"/>
            </a:pPr>
            <a:r>
              <a:rPr lang="it-IT" baseline="0" dirty="0" err="1" smtClean="0"/>
              <a:t>Lastly</a:t>
            </a:r>
            <a:r>
              <a:rPr lang="it-IT" baseline="0" dirty="0" smtClean="0"/>
              <a:t> </a:t>
            </a:r>
            <a:r>
              <a:rPr lang="it-IT" baseline="0" dirty="0" err="1" smtClean="0"/>
              <a:t>your</a:t>
            </a:r>
            <a:r>
              <a:rPr lang="it-IT" baseline="0" dirty="0" smtClean="0"/>
              <a:t> </a:t>
            </a:r>
            <a:r>
              <a:rPr lang="it-IT" baseline="0" dirty="0" err="1" smtClean="0"/>
              <a:t>federation</a:t>
            </a:r>
            <a:r>
              <a:rPr lang="it-IT" baseline="0" dirty="0" smtClean="0"/>
              <a:t> </a:t>
            </a:r>
            <a:r>
              <a:rPr lang="it-IT" baseline="0" dirty="0" err="1" smtClean="0"/>
              <a:t>loose</a:t>
            </a:r>
            <a:r>
              <a:rPr lang="it-IT" baseline="0" dirty="0" smtClean="0"/>
              <a:t> </a:t>
            </a:r>
            <a:r>
              <a:rPr lang="it-IT" baseline="0" dirty="0" err="1" smtClean="0"/>
              <a:t>further</a:t>
            </a:r>
            <a:r>
              <a:rPr lang="it-IT" baseline="0" dirty="0" smtClean="0"/>
              <a:t> </a:t>
            </a:r>
            <a:r>
              <a:rPr lang="it-IT" baseline="0" dirty="0" err="1" smtClean="0"/>
              <a:t>weight</a:t>
            </a:r>
            <a:r>
              <a:rPr lang="it-IT" baseline="0" dirty="0" smtClean="0"/>
              <a:t> </a:t>
            </a:r>
            <a:r>
              <a:rPr lang="it-IT" baseline="0" dirty="0" err="1" smtClean="0"/>
              <a:t>if</a:t>
            </a:r>
            <a:r>
              <a:rPr lang="it-IT" baseline="0" dirty="0" smtClean="0"/>
              <a:t> </a:t>
            </a:r>
            <a:r>
              <a:rPr lang="it-IT" baseline="0" dirty="0" err="1" smtClean="0"/>
              <a:t>your</a:t>
            </a:r>
            <a:r>
              <a:rPr lang="it-IT" baseline="0" dirty="0" smtClean="0"/>
              <a:t> </a:t>
            </a:r>
            <a:r>
              <a:rPr lang="it-IT" baseline="0" dirty="0" err="1" smtClean="0"/>
              <a:t>IdPs</a:t>
            </a:r>
            <a:r>
              <a:rPr lang="it-IT" baseline="0" dirty="0" smtClean="0"/>
              <a:t> </a:t>
            </a:r>
            <a:r>
              <a:rPr lang="it-IT" baseline="0" dirty="0" err="1" smtClean="0"/>
              <a:t>don’t</a:t>
            </a:r>
            <a:r>
              <a:rPr lang="it-IT" baseline="0" dirty="0" smtClean="0"/>
              <a:t> release </a:t>
            </a:r>
            <a:r>
              <a:rPr lang="it-IT" baseline="0" dirty="0" err="1" smtClean="0"/>
              <a:t>attributes</a:t>
            </a:r>
            <a:r>
              <a:rPr lang="it-IT" baseline="0" dirty="0" smtClean="0"/>
              <a:t> and dont </a:t>
            </a:r>
            <a:r>
              <a:rPr lang="it-IT" baseline="0" dirty="0" err="1" smtClean="0"/>
              <a:t>support</a:t>
            </a:r>
            <a:r>
              <a:rPr lang="it-IT" baseline="0" dirty="0" smtClean="0"/>
              <a:t> </a:t>
            </a:r>
            <a:r>
              <a:rPr lang="it-IT" baseline="0" dirty="0" err="1" smtClean="0"/>
              <a:t>CoCo</a:t>
            </a:r>
            <a:r>
              <a:rPr lang="it-IT" baseline="0" dirty="0" smtClean="0"/>
              <a:t> and R&amp;S</a:t>
            </a:r>
          </a:p>
          <a:p>
            <a:pPr marL="228600" indent="-228600">
              <a:buAutoNum type="arabicPeriod"/>
            </a:pPr>
            <a:endParaRPr lang="it-IT" baseline="0" dirty="0" smtClean="0"/>
          </a:p>
          <a:p>
            <a:pPr marL="0" indent="0">
              <a:buNone/>
            </a:pPr>
            <a:r>
              <a:rPr lang="it-IT" baseline="0" dirty="0" smtClean="0"/>
              <a:t>So </a:t>
            </a:r>
            <a:r>
              <a:rPr lang="it-IT" baseline="0" dirty="0" err="1" smtClean="0"/>
              <a:t>weight</a:t>
            </a:r>
            <a:r>
              <a:rPr lang="it-IT" baseline="0" dirty="0" smtClean="0"/>
              <a:t> of </a:t>
            </a:r>
            <a:r>
              <a:rPr lang="it-IT" baseline="0" dirty="0" err="1" smtClean="0"/>
              <a:t>federations</a:t>
            </a:r>
            <a:r>
              <a:rPr lang="it-IT" baseline="0" dirty="0" smtClean="0"/>
              <a:t> in eduGAIN </a:t>
            </a:r>
            <a:r>
              <a:rPr lang="it-IT" baseline="0" dirty="0" err="1" smtClean="0"/>
              <a:t>today</a:t>
            </a:r>
            <a:r>
              <a:rPr lang="it-IT" baseline="0" dirty="0" smtClean="0"/>
              <a:t> </a:t>
            </a:r>
            <a:r>
              <a:rPr lang="it-IT" baseline="0" dirty="0" err="1" smtClean="0"/>
              <a:t>is</a:t>
            </a:r>
            <a:r>
              <a:rPr lang="it-IT" baseline="0" dirty="0" smtClean="0"/>
              <a:t> </a:t>
            </a:r>
            <a:r>
              <a:rPr lang="it-IT" baseline="0" dirty="0" err="1" smtClean="0"/>
              <a:t>still</a:t>
            </a:r>
            <a:r>
              <a:rPr lang="it-IT" baseline="0" dirty="0" smtClean="0"/>
              <a:t> </a:t>
            </a:r>
            <a:r>
              <a:rPr lang="it-IT" baseline="0" dirty="0" err="1" smtClean="0"/>
              <a:t>very</a:t>
            </a:r>
            <a:r>
              <a:rPr lang="it-IT" baseline="0" dirty="0" smtClean="0"/>
              <a:t> </a:t>
            </a:r>
            <a:r>
              <a:rPr lang="it-IT" baseline="0" dirty="0" err="1" smtClean="0"/>
              <a:t>low</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7</a:t>
            </a:fld>
            <a:endParaRPr lang="it-IT"/>
          </a:p>
        </p:txBody>
      </p:sp>
    </p:spTree>
    <p:extLst>
      <p:ext uri="{BB962C8B-B14F-4D97-AF65-F5344CB8AC3E}">
        <p14:creationId xmlns:p14="http://schemas.microsoft.com/office/powerpoint/2010/main" val="3797073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a:t>
            </a:r>
            <a:r>
              <a:rPr lang="it-IT" dirty="0" err="1" smtClean="0"/>
              <a:t>main</a:t>
            </a:r>
            <a:r>
              <a:rPr lang="it-IT" baseline="0" dirty="0" smtClean="0"/>
              <a:t> </a:t>
            </a:r>
            <a:r>
              <a:rPr lang="it-IT" baseline="0" dirty="0" err="1" smtClean="0"/>
              <a:t>issue</a:t>
            </a:r>
            <a:r>
              <a:rPr lang="it-IT" baseline="0" dirty="0" smtClean="0"/>
              <a:t> </a:t>
            </a:r>
            <a:r>
              <a:rPr lang="it-IT" baseline="0" dirty="0" err="1" smtClean="0"/>
              <a:t>currently</a:t>
            </a:r>
            <a:r>
              <a:rPr lang="it-IT" baseline="0" dirty="0" smtClean="0"/>
              <a:t> </a:t>
            </a:r>
            <a:r>
              <a:rPr lang="it-IT" baseline="0" dirty="0" err="1" smtClean="0"/>
              <a:t>perceived</a:t>
            </a:r>
            <a:r>
              <a:rPr lang="it-IT" baseline="0" dirty="0" smtClean="0"/>
              <a:t> by </a:t>
            </a:r>
            <a:r>
              <a:rPr lang="it-IT" baseline="0" dirty="0" err="1" smtClean="0"/>
              <a:t>SPs</a:t>
            </a:r>
            <a:r>
              <a:rPr lang="it-IT" baseline="0" dirty="0" smtClean="0"/>
              <a:t>, </a:t>
            </a:r>
            <a:r>
              <a:rPr lang="it-IT" baseline="0" dirty="0" err="1" smtClean="0"/>
              <a:t>research</a:t>
            </a:r>
            <a:r>
              <a:rPr lang="it-IT" baseline="0" dirty="0" smtClean="0"/>
              <a:t> </a:t>
            </a:r>
            <a:r>
              <a:rPr lang="it-IT" baseline="0" dirty="0" err="1" smtClean="0"/>
              <a:t>collabborations</a:t>
            </a:r>
            <a:r>
              <a:rPr lang="it-IT" baseline="0" dirty="0" smtClean="0"/>
              <a:t>, e-</a:t>
            </a:r>
            <a:r>
              <a:rPr lang="it-IT" baseline="0" dirty="0" err="1" smtClean="0"/>
              <a:t>infrastructures</a:t>
            </a:r>
            <a:r>
              <a:rPr lang="it-IT" baseline="0" dirty="0" smtClean="0"/>
              <a:t> </a:t>
            </a:r>
            <a:r>
              <a:rPr lang="it-IT" baseline="0" dirty="0" err="1" smtClean="0"/>
              <a:t>is</a:t>
            </a:r>
            <a:r>
              <a:rPr lang="it-IT" baseline="0" dirty="0" smtClean="0"/>
              <a:t> </a:t>
            </a:r>
            <a:r>
              <a:rPr lang="en-US" baseline="0" dirty="0" smtClean="0"/>
              <a:t>a poor/insufficient attribute release that could deny access to federated resources.</a:t>
            </a:r>
          </a:p>
          <a:p>
            <a:endParaRPr lang="en-US" baseline="0" dirty="0" smtClean="0"/>
          </a:p>
          <a:p>
            <a:r>
              <a:rPr lang="en-US" baseline="0" dirty="0" smtClean="0"/>
              <a:t>If we really believe that </a:t>
            </a:r>
            <a:r>
              <a:rPr lang="en-US" dirty="0" smtClean="0"/>
              <a:t>Federations must look after federated access, we, as federation operators,</a:t>
            </a:r>
            <a:r>
              <a:rPr lang="en-US" baseline="0" dirty="0" smtClean="0"/>
              <a:t> are called to do something to fix the problem. We think that we cannot stay waiting that our users, our SPs, our </a:t>
            </a:r>
            <a:r>
              <a:rPr lang="en-US" baseline="0" dirty="0" err="1" smtClean="0"/>
              <a:t>IdPs</a:t>
            </a:r>
            <a:r>
              <a:rPr lang="en-US" baseline="0" dirty="0" smtClean="0"/>
              <a:t> come to us and tell us their problems, we need to do something to prevent their problems, their issues. </a:t>
            </a:r>
          </a:p>
        </p:txBody>
      </p:sp>
      <p:sp>
        <p:nvSpPr>
          <p:cNvPr id="4" name="Segnaposto numero diapositiva 3"/>
          <p:cNvSpPr>
            <a:spLocks noGrp="1"/>
          </p:cNvSpPr>
          <p:nvPr>
            <p:ph type="sldNum" sz="quarter" idx="10"/>
          </p:nvPr>
        </p:nvSpPr>
        <p:spPr/>
        <p:txBody>
          <a:bodyPr/>
          <a:lstStyle/>
          <a:p>
            <a:fld id="{FE04749C-263A-4A7B-9856-FE71BDE0AFE3}" type="slidenum">
              <a:rPr lang="it-IT" smtClean="0"/>
              <a:t>8</a:t>
            </a:fld>
            <a:endParaRPr lang="it-IT"/>
          </a:p>
        </p:txBody>
      </p:sp>
    </p:spTree>
    <p:extLst>
      <p:ext uri="{BB962C8B-B14F-4D97-AF65-F5344CB8AC3E}">
        <p14:creationId xmlns:p14="http://schemas.microsoft.com/office/powerpoint/2010/main" val="1519751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These are the Goals of this day and the goal of the material of the training that we will present in a while.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are encouraging a proactive behavior of the federation operator. A fed op that takes the initiative, that makes the first step.</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encouragement is addressed to you that are present here,</a:t>
            </a:r>
            <a:r>
              <a:rPr lang="en-US" sz="1200" kern="1200" baseline="0" dirty="0" smtClean="0">
                <a:solidFill>
                  <a:schemeClr val="tx1"/>
                </a:solidFill>
                <a:effectLst/>
                <a:latin typeface="+mn-lt"/>
                <a:ea typeface="+mn-ea"/>
                <a:cs typeface="+mn-cs"/>
              </a:rPr>
              <a:t> so you can think at you, at your federation, if this </a:t>
            </a:r>
            <a:r>
              <a:rPr lang="en-US" baseline="0" dirty="0" smtClean="0"/>
              <a:t>proactive behavior is feasible.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same time we are asking you also to think to other federations that are not present here, maybe we ask you to think to those federations that need help increase the level of their performance.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pro-active behavior is meant toward identity providers. We need more </a:t>
            </a:r>
            <a:r>
              <a:rPr lang="en-US" baseline="0" dirty="0" err="1" smtClean="0"/>
              <a:t>IdPs</a:t>
            </a:r>
            <a:r>
              <a:rPr lang="en-US" baseline="0" dirty="0" smtClean="0"/>
              <a:t> in eduGAIN to reach more users, we need </a:t>
            </a:r>
            <a:r>
              <a:rPr lang="en-US" baseline="0" dirty="0" err="1" smtClean="0"/>
              <a:t>IdPs</a:t>
            </a:r>
            <a:r>
              <a:rPr lang="en-US" baseline="0" dirty="0" smtClean="0"/>
              <a:t> well configured, we need </a:t>
            </a:r>
            <a:r>
              <a:rPr lang="en-US" baseline="0" dirty="0" err="1" smtClean="0"/>
              <a:t>IdP</a:t>
            </a:r>
            <a:r>
              <a:rPr lang="en-US" baseline="0" dirty="0" smtClean="0"/>
              <a:t> that release </a:t>
            </a:r>
            <a:r>
              <a:rPr lang="en-US" baseline="0" dirty="0" err="1" smtClean="0"/>
              <a:t>attribues</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 be proactive for a federation operator means </a:t>
            </a:r>
            <a:r>
              <a:rPr lang="en-US" dirty="0" smtClean="0"/>
              <a:t>provide configurations, tools, trainings, audits, support, raise the level of requirements to join the federation.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specific, for the attribute release issue, we</a:t>
            </a:r>
          </a:p>
          <a:p>
            <a:pPr lvl="2"/>
            <a:r>
              <a:rPr lang="en-US" dirty="0" smtClean="0">
                <a:solidFill>
                  <a:srgbClr val="F6791C"/>
                </a:solidFill>
              </a:rPr>
              <a:t>Encourage the use of a Federation Registry in order to help setting up the Entity Category support</a:t>
            </a:r>
          </a:p>
          <a:p>
            <a:pPr lvl="2"/>
            <a:r>
              <a:rPr lang="en-US" dirty="0" smtClean="0">
                <a:solidFill>
                  <a:srgbClr val="F6791C"/>
                </a:solidFill>
              </a:rPr>
              <a:t>Encourage the use of a Federation Registry in order to ease the ARP definition for the </a:t>
            </a:r>
            <a:r>
              <a:rPr lang="en-US" dirty="0" err="1" smtClean="0">
                <a:solidFill>
                  <a:srgbClr val="F6791C"/>
                </a:solidFill>
              </a:rPr>
              <a:t>IdP</a:t>
            </a:r>
            <a:r>
              <a:rPr lang="en-US" dirty="0" smtClean="0">
                <a:solidFill>
                  <a:srgbClr val="F6791C"/>
                </a:solidFill>
              </a:rPr>
              <a:t> operator for SPs outside</a:t>
            </a:r>
            <a:r>
              <a:rPr lang="en-US" baseline="0" dirty="0" smtClean="0">
                <a:solidFill>
                  <a:srgbClr val="F6791C"/>
                </a:solidFill>
              </a:rPr>
              <a:t> the ECs, that are the 90% of SPs in eduGAIN.</a:t>
            </a:r>
          </a:p>
          <a:p>
            <a:pPr lvl="2" algn="l"/>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Today we will</a:t>
            </a:r>
            <a:r>
              <a:rPr lang="en-US" sz="1200" kern="1200" baseline="0" dirty="0" smtClean="0">
                <a:solidFill>
                  <a:schemeClr val="tx1"/>
                </a:solidFill>
                <a:effectLst/>
                <a:latin typeface="+mn-lt"/>
                <a:ea typeface="+mn-ea"/>
                <a:cs typeface="+mn-cs"/>
              </a:rPr>
              <a:t> propose you a training package that you, as federation operator, could use to deliver a training to your identity providers. We are seeking for feedback on the usefulness of this training for you, for your federation, and for federations in general, especially the ones that are not present here.</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And the last thing that we will ask you is to give us suggestions and comments in order to improve this training. We will collect the comments here today and in the next days via email.</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active role of the federation operator</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Usefulness of the material for the federations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Feedback about the material</a:t>
            </a:r>
            <a:br>
              <a:rPr lang="en-US" sz="1200" kern="1200" dirty="0" smtClean="0">
                <a:solidFill>
                  <a:schemeClr val="tx1"/>
                </a:solidFill>
                <a:effectLst/>
                <a:latin typeface="+mn-lt"/>
                <a:ea typeface="+mn-ea"/>
                <a:cs typeface="+mn-cs"/>
              </a:rPr>
            </a:b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9</a:t>
            </a:fld>
            <a:endParaRPr lang="it-IT"/>
          </a:p>
        </p:txBody>
      </p:sp>
    </p:spTree>
    <p:extLst>
      <p:ext uri="{BB962C8B-B14F-4D97-AF65-F5344CB8AC3E}">
        <p14:creationId xmlns:p14="http://schemas.microsoft.com/office/powerpoint/2010/main" val="2706251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We</a:t>
            </a:r>
            <a:r>
              <a:rPr lang="it-IT" dirty="0" smtClean="0"/>
              <a:t> show the </a:t>
            </a:r>
            <a:r>
              <a:rPr lang="it-IT" dirty="0" err="1" smtClean="0"/>
              <a:t>number</a:t>
            </a:r>
            <a:r>
              <a:rPr lang="it-IT" dirty="0" smtClean="0"/>
              <a:t> of </a:t>
            </a:r>
            <a:r>
              <a:rPr lang="it-IT" dirty="0" err="1" smtClean="0"/>
              <a:t>SPs</a:t>
            </a:r>
            <a:r>
              <a:rPr lang="it-IT" dirty="0" smtClean="0"/>
              <a:t> </a:t>
            </a:r>
            <a:r>
              <a:rPr lang="it-IT" dirty="0" err="1" smtClean="0"/>
              <a:t>we</a:t>
            </a:r>
            <a:r>
              <a:rPr lang="it-IT" dirty="0" smtClean="0"/>
              <a:t> </a:t>
            </a:r>
            <a:r>
              <a:rPr lang="it-IT" dirty="0" err="1" smtClean="0"/>
              <a:t>need</a:t>
            </a:r>
            <a:r>
              <a:rPr lang="it-IT" dirty="0" smtClean="0"/>
              <a:t> to </a:t>
            </a:r>
            <a:r>
              <a:rPr lang="it-IT" dirty="0" err="1" smtClean="0"/>
              <a:t>satisfy</a:t>
            </a:r>
            <a:r>
              <a:rPr lang="it-IT" dirty="0" smtClean="0"/>
              <a:t> with </a:t>
            </a:r>
            <a:r>
              <a:rPr lang="it-IT" dirty="0" err="1" smtClean="0"/>
              <a:t>our</a:t>
            </a:r>
            <a:r>
              <a:rPr lang="it-IT" dirty="0" smtClean="0"/>
              <a:t> </a:t>
            </a:r>
            <a:r>
              <a:rPr lang="it-IT" dirty="0" err="1" smtClean="0"/>
              <a:t>solution</a:t>
            </a:r>
            <a:r>
              <a:rPr lang="it-IT" dirty="0" smtClean="0"/>
              <a:t> and </a:t>
            </a:r>
            <a:r>
              <a:rPr lang="it-IT" dirty="0" err="1" smtClean="0"/>
              <a:t>how</a:t>
            </a:r>
            <a:r>
              <a:rPr lang="it-IT" dirty="0" smtClean="0"/>
              <a:t> </a:t>
            </a:r>
            <a:r>
              <a:rPr lang="it-IT" dirty="0" err="1" smtClean="0"/>
              <a:t>many</a:t>
            </a:r>
            <a:r>
              <a:rPr lang="it-IT" dirty="0" smtClean="0"/>
              <a:t> </a:t>
            </a:r>
            <a:r>
              <a:rPr lang="it-IT" dirty="0" err="1" smtClean="0"/>
              <a:t>SPs</a:t>
            </a:r>
            <a:r>
              <a:rPr lang="it-IT" baseline="0" dirty="0" smtClean="0"/>
              <a:t> are </a:t>
            </a:r>
            <a:r>
              <a:rPr lang="it-IT" baseline="0" dirty="0" err="1" smtClean="0"/>
              <a:t>entity</a:t>
            </a:r>
            <a:r>
              <a:rPr lang="it-IT" baseline="0" dirty="0" smtClean="0"/>
              <a:t> </a:t>
            </a:r>
            <a:r>
              <a:rPr lang="it-IT" baseline="0" dirty="0" err="1" smtClean="0"/>
              <a:t>categories</a:t>
            </a:r>
            <a:r>
              <a:rPr lang="it-IT" baseline="0" dirty="0" smtClean="0"/>
              <a:t> </a:t>
            </a:r>
            <a:r>
              <a:rPr lang="it-IT" baseline="0" dirty="0" err="1" smtClean="0"/>
              <a:t>compliant</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10</a:t>
            </a:fld>
            <a:endParaRPr lang="en-GB">
              <a:solidFill>
                <a:prstClr val="black"/>
              </a:solidFill>
            </a:endParaRPr>
          </a:p>
        </p:txBody>
      </p:sp>
    </p:spTree>
    <p:extLst>
      <p:ext uri="{BB962C8B-B14F-4D97-AF65-F5344CB8AC3E}">
        <p14:creationId xmlns:p14="http://schemas.microsoft.com/office/powerpoint/2010/main" val="1212941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These are the Goals of this day and the goal of the material of the training that we will present in a while.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are encouraging a proactive behavior of the federation operator. A fed op that takes the initiative, that makes the first step.</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encouragement is addressed to you that are present here,</a:t>
            </a:r>
            <a:r>
              <a:rPr lang="en-US" sz="1200" kern="1200" baseline="0" dirty="0" smtClean="0">
                <a:solidFill>
                  <a:schemeClr val="tx1"/>
                </a:solidFill>
                <a:effectLst/>
                <a:latin typeface="+mn-lt"/>
                <a:ea typeface="+mn-ea"/>
                <a:cs typeface="+mn-cs"/>
              </a:rPr>
              <a:t> so you can think at you, at your federation, if this </a:t>
            </a:r>
            <a:r>
              <a:rPr lang="en-US" baseline="0" dirty="0" smtClean="0"/>
              <a:t>proactive behavior is feasible.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same time we are asking you also to think to other federations that are not present here, maybe we ask you to think to those federations that need help increase the level of their performance.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pro-active behavior is meant toward identity providers. We need more </a:t>
            </a:r>
            <a:r>
              <a:rPr lang="en-US" baseline="0" dirty="0" err="1" smtClean="0"/>
              <a:t>IdPs</a:t>
            </a:r>
            <a:r>
              <a:rPr lang="en-US" baseline="0" dirty="0" smtClean="0"/>
              <a:t> in eduGAIN to reach more users, we need </a:t>
            </a:r>
            <a:r>
              <a:rPr lang="en-US" baseline="0" dirty="0" err="1" smtClean="0"/>
              <a:t>IdPs</a:t>
            </a:r>
            <a:r>
              <a:rPr lang="en-US" baseline="0" dirty="0" smtClean="0"/>
              <a:t> well configured, we need </a:t>
            </a:r>
            <a:r>
              <a:rPr lang="en-US" baseline="0" dirty="0" err="1" smtClean="0"/>
              <a:t>IdP</a:t>
            </a:r>
            <a:r>
              <a:rPr lang="en-US" baseline="0" dirty="0" smtClean="0"/>
              <a:t> that release </a:t>
            </a:r>
            <a:r>
              <a:rPr lang="en-US" baseline="0" dirty="0" err="1" smtClean="0"/>
              <a:t>attribues</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 be proactive for a federation operator means </a:t>
            </a:r>
            <a:r>
              <a:rPr lang="en-US" dirty="0" smtClean="0"/>
              <a:t>provide configurations, tools, trainings, audits, support, raise the level of requirements to join the federation.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specific, for the attribute release issue, we</a:t>
            </a:r>
          </a:p>
          <a:p>
            <a:pPr lvl="2"/>
            <a:r>
              <a:rPr lang="en-US" dirty="0" smtClean="0">
                <a:solidFill>
                  <a:srgbClr val="F6791C"/>
                </a:solidFill>
              </a:rPr>
              <a:t>Encourage the use of a Federation Registry in order to help setting up the Entity Category support</a:t>
            </a:r>
          </a:p>
          <a:p>
            <a:pPr lvl="2"/>
            <a:r>
              <a:rPr lang="en-US" dirty="0" smtClean="0">
                <a:solidFill>
                  <a:srgbClr val="F6791C"/>
                </a:solidFill>
              </a:rPr>
              <a:t>Encourage the use of a Federation Registry in order to ease the ARP definition for the </a:t>
            </a:r>
            <a:r>
              <a:rPr lang="en-US" dirty="0" err="1" smtClean="0">
                <a:solidFill>
                  <a:srgbClr val="F6791C"/>
                </a:solidFill>
              </a:rPr>
              <a:t>IdP</a:t>
            </a:r>
            <a:r>
              <a:rPr lang="en-US" dirty="0" smtClean="0">
                <a:solidFill>
                  <a:srgbClr val="F6791C"/>
                </a:solidFill>
              </a:rPr>
              <a:t> operator for SPs outside</a:t>
            </a:r>
            <a:r>
              <a:rPr lang="en-US" baseline="0" dirty="0" smtClean="0">
                <a:solidFill>
                  <a:srgbClr val="F6791C"/>
                </a:solidFill>
              </a:rPr>
              <a:t> the ECs, that are the 90% of SPs in eduGAIN.</a:t>
            </a:r>
          </a:p>
          <a:p>
            <a:pPr lvl="2" algn="l"/>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Today we will</a:t>
            </a:r>
            <a:r>
              <a:rPr lang="en-US" sz="1200" kern="1200" baseline="0" dirty="0" smtClean="0">
                <a:solidFill>
                  <a:schemeClr val="tx1"/>
                </a:solidFill>
                <a:effectLst/>
                <a:latin typeface="+mn-lt"/>
                <a:ea typeface="+mn-ea"/>
                <a:cs typeface="+mn-cs"/>
              </a:rPr>
              <a:t> propose you a training package that you, as federation operator, could use to deliver a training to your identity providers. We are seeking for feedback on the usefulness of this training for you, for your federation, and for federations in general, especially the ones that are not present here.</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And the last thing that we will ask you is to give us suggestions and comments in order to improve this training. We will collect the comments here today and in the next days via email.</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active role of the federation operator</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Usefulness of the material for the federations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Feedback about the material</a:t>
            </a:r>
            <a:br>
              <a:rPr lang="en-US" sz="1200" kern="1200" dirty="0" smtClean="0">
                <a:solidFill>
                  <a:schemeClr val="tx1"/>
                </a:solidFill>
                <a:effectLst/>
                <a:latin typeface="+mn-lt"/>
                <a:ea typeface="+mn-ea"/>
                <a:cs typeface="+mn-cs"/>
              </a:rPr>
            </a:b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11</a:t>
            </a:fld>
            <a:endParaRPr lang="it-IT"/>
          </a:p>
        </p:txBody>
      </p:sp>
    </p:spTree>
    <p:extLst>
      <p:ext uri="{BB962C8B-B14F-4D97-AF65-F5344CB8AC3E}">
        <p14:creationId xmlns:p14="http://schemas.microsoft.com/office/powerpoint/2010/main" val="2706251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Seems</a:t>
            </a:r>
            <a:r>
              <a:rPr lang="it-IT" baseline="0" dirty="0" smtClean="0"/>
              <a:t> </a:t>
            </a:r>
            <a:r>
              <a:rPr lang="it-IT" baseline="0" dirty="0" err="1" smtClean="0"/>
              <a:t>that</a:t>
            </a:r>
            <a:r>
              <a:rPr lang="it-IT" baseline="0" dirty="0" smtClean="0"/>
              <a:t> </a:t>
            </a:r>
            <a:r>
              <a:rPr lang="it-IT" dirty="0" smtClean="0"/>
              <a:t>2 </a:t>
            </a:r>
            <a:r>
              <a:rPr lang="it-IT" dirty="0" err="1" smtClean="0"/>
              <a:t>Federations</a:t>
            </a:r>
            <a:r>
              <a:rPr lang="it-IT" dirty="0" smtClean="0"/>
              <a:t> </a:t>
            </a:r>
            <a:r>
              <a:rPr lang="it-IT" dirty="0" err="1" smtClean="0"/>
              <a:t>have</a:t>
            </a:r>
            <a:r>
              <a:rPr lang="it-IT" dirty="0" smtClean="0"/>
              <a:t> </a:t>
            </a:r>
            <a:r>
              <a:rPr lang="it-IT" dirty="0" err="1" smtClean="0"/>
              <a:t>done</a:t>
            </a:r>
            <a:r>
              <a:rPr lang="it-IT" dirty="0" smtClean="0"/>
              <a:t> a </a:t>
            </a:r>
            <a:r>
              <a:rPr lang="it-IT" dirty="0" err="1" smtClean="0"/>
              <a:t>lot</a:t>
            </a:r>
            <a:r>
              <a:rPr lang="it-IT" dirty="0" smtClean="0"/>
              <a:t> of work with </a:t>
            </a:r>
            <a:r>
              <a:rPr lang="it-IT" dirty="0" err="1" smtClean="0"/>
              <a:t>their</a:t>
            </a:r>
            <a:r>
              <a:rPr lang="it-IT" dirty="0" smtClean="0"/>
              <a:t> </a:t>
            </a:r>
            <a:r>
              <a:rPr lang="it-IT" dirty="0" err="1" smtClean="0"/>
              <a:t>IdPs</a:t>
            </a:r>
            <a:r>
              <a:rPr lang="it-IT" dirty="0" smtClean="0"/>
              <a:t>. The</a:t>
            </a:r>
            <a:r>
              <a:rPr lang="it-IT" baseline="0" dirty="0" smtClean="0"/>
              <a:t> situation </a:t>
            </a:r>
            <a:r>
              <a:rPr lang="it-IT" baseline="0" dirty="0" err="1" smtClean="0"/>
              <a:t>about</a:t>
            </a:r>
            <a:r>
              <a:rPr lang="it-IT" baseline="0" dirty="0" smtClean="0"/>
              <a:t> the 2 EC (R&amp;S and </a:t>
            </a:r>
            <a:r>
              <a:rPr lang="it-IT" baseline="0" dirty="0" err="1" smtClean="0"/>
              <a:t>CoCo</a:t>
            </a:r>
            <a:r>
              <a:rPr lang="it-IT" baseline="0" dirty="0" smtClean="0"/>
              <a:t>)  </a:t>
            </a:r>
            <a:r>
              <a:rPr lang="it-IT" baseline="0" dirty="0" err="1" smtClean="0"/>
              <a:t>federation</a:t>
            </a:r>
            <a:r>
              <a:rPr lang="it-IT" baseline="0" dirty="0" smtClean="0"/>
              <a:t> per </a:t>
            </a:r>
            <a:r>
              <a:rPr lang="it-IT" baseline="0" dirty="0" err="1" smtClean="0"/>
              <a:t>federation</a:t>
            </a:r>
            <a:r>
              <a:rPr lang="it-IT" baseline="0" dirty="0" smtClean="0"/>
              <a:t> can be </a:t>
            </a:r>
            <a:r>
              <a:rPr lang="it-IT" baseline="0" dirty="0" err="1" smtClean="0"/>
              <a:t>monitored</a:t>
            </a:r>
            <a:r>
              <a:rPr lang="it-IT" baseline="0" dirty="0" smtClean="0"/>
              <a:t> on the site </a:t>
            </a:r>
            <a:r>
              <a:rPr lang="en-US" sz="1200" u="sng" dirty="0" smtClean="0">
                <a:hlinkClick r:id="rId3"/>
              </a:rPr>
              <a:t>https://technical.edugain.org/entities</a:t>
            </a: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14</a:t>
            </a:fld>
            <a:endParaRPr lang="it-IT"/>
          </a:p>
        </p:txBody>
      </p:sp>
    </p:spTree>
    <p:extLst>
      <p:ext uri="{BB962C8B-B14F-4D97-AF65-F5344CB8AC3E}">
        <p14:creationId xmlns:p14="http://schemas.microsoft.com/office/powerpoint/2010/main" val="3343087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15</a:t>
            </a:fld>
            <a:endParaRPr lang="it-IT"/>
          </a:p>
        </p:txBody>
      </p:sp>
    </p:spTree>
    <p:extLst>
      <p:ext uri="{BB962C8B-B14F-4D97-AF65-F5344CB8AC3E}">
        <p14:creationId xmlns:p14="http://schemas.microsoft.com/office/powerpoint/2010/main" val="37602557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sp>
        <p:nvSpPr>
          <p:cNvPr id="19" name="Rectangle 18"/>
          <p:cNvSpPr/>
          <p:nvPr userDrawn="1"/>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sp>
        <p:nvSpPr>
          <p:cNvPr id="5" name="Text Placeholder 4"/>
          <p:cNvSpPr>
            <a:spLocks noGrp="1"/>
          </p:cNvSpPr>
          <p:nvPr>
            <p:ph type="body" sz="quarter" idx="11" hasCustomPrompt="1"/>
          </p:nvPr>
        </p:nvSpPr>
        <p:spPr>
          <a:xfrm>
            <a:off x="930193" y="2718757"/>
            <a:ext cx="5096933" cy="281467"/>
          </a:xfrm>
        </p:spPr>
        <p:txBody>
          <a:bodyPr>
            <a:normAutofit/>
          </a:bodyPr>
          <a:lstStyle>
            <a:lvl1pPr marL="0" indent="0">
              <a:buNone/>
              <a:defRPr sz="1500" b="1" baseline="0"/>
            </a:lvl1pPr>
          </a:lstStyle>
          <a:p>
            <a:pPr lvl="0"/>
            <a:r>
              <a:rPr lang="en-US" dirty="0" smtClean="0"/>
              <a:t>Presenter</a:t>
            </a:r>
          </a:p>
        </p:txBody>
      </p:sp>
      <p:sp>
        <p:nvSpPr>
          <p:cNvPr id="7" name="Text Placeholder 6"/>
          <p:cNvSpPr>
            <a:spLocks noGrp="1"/>
          </p:cNvSpPr>
          <p:nvPr>
            <p:ph type="body" sz="quarter" idx="12" hasCustomPrompt="1"/>
          </p:nvPr>
        </p:nvSpPr>
        <p:spPr>
          <a:xfrm>
            <a:off x="930193" y="4113071"/>
            <a:ext cx="5003270" cy="327255"/>
          </a:xfrm>
        </p:spPr>
        <p:txBody>
          <a:bodyPr>
            <a:normAutofit/>
          </a:bodyPr>
          <a:lstStyle>
            <a:lvl1pPr marL="0" indent="0">
              <a:buNone/>
              <a:defRPr sz="14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930193" y="2103260"/>
            <a:ext cx="5012795" cy="377594"/>
          </a:xfrm>
        </p:spPr>
        <p:txBody>
          <a:bodyPr>
            <a:normAutofit/>
          </a:bodyPr>
          <a:lstStyle>
            <a:lvl1pPr marL="0" indent="0">
              <a:buNone/>
              <a:defRPr sz="150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930193" y="1798732"/>
            <a:ext cx="5012795" cy="354932"/>
          </a:xfrm>
        </p:spPr>
        <p:txBody>
          <a:bodyPr>
            <a:noAutofit/>
          </a:bodyPr>
          <a:lstStyle>
            <a:lvl1pPr marL="0" indent="0">
              <a:buNone/>
              <a:defRPr sz="1800" b="1"/>
            </a:lvl1pPr>
          </a:lstStyle>
          <a:p>
            <a:pPr lvl="0"/>
            <a:r>
              <a:rPr lang="en-US" dirty="0" smtClean="0"/>
              <a:t>Title</a:t>
            </a:r>
          </a:p>
        </p:txBody>
      </p:sp>
      <p:sp>
        <p:nvSpPr>
          <p:cNvPr id="13" name="Text Placeholder 6"/>
          <p:cNvSpPr>
            <a:spLocks noGrp="1"/>
          </p:cNvSpPr>
          <p:nvPr>
            <p:ph type="body" sz="quarter" idx="18" hasCustomPrompt="1"/>
          </p:nvPr>
        </p:nvSpPr>
        <p:spPr>
          <a:xfrm>
            <a:off x="930193" y="4339000"/>
            <a:ext cx="5003270" cy="321239"/>
          </a:xfrm>
        </p:spPr>
        <p:txBody>
          <a:bodyPr>
            <a:normAutofit/>
          </a:bodyPr>
          <a:lstStyle>
            <a:lvl1pPr marL="0" indent="0">
              <a:buNone/>
              <a:defRPr sz="14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930193" y="2960391"/>
            <a:ext cx="5096933" cy="260411"/>
          </a:xfrm>
        </p:spPr>
        <p:txBody>
          <a:bodyPr>
            <a:normAutofit/>
          </a:bodyPr>
          <a:lstStyle>
            <a:lvl1pPr marL="0" indent="0">
              <a:buNone/>
              <a:defRPr sz="14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930193" y="3187318"/>
            <a:ext cx="6613609" cy="260411"/>
          </a:xfrm>
        </p:spPr>
        <p:txBody>
          <a:bodyPr>
            <a:normAutofit/>
          </a:bodyPr>
          <a:lstStyle>
            <a:lvl1pPr marL="0" indent="0">
              <a:buNone/>
              <a:defRPr sz="14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115094" y="3574438"/>
            <a:ext cx="914400" cy="142799"/>
          </a:xfrm>
        </p:spPr>
        <p:txBody>
          <a:bodyPr>
            <a:normAutofit/>
          </a:bodyPr>
          <a:lstStyle>
            <a:lvl1pPr marL="0" indent="0">
              <a:buNone/>
              <a:defRPr sz="5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92269" y="-31749"/>
            <a:ext cx="3292440" cy="5207000"/>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3262" y="360466"/>
            <a:ext cx="1112082" cy="1004786"/>
          </a:xfrm>
          <a:prstGeom prst="rect">
            <a:avLst/>
          </a:prstGeom>
        </p:spPr>
      </p:pic>
      <p:sp>
        <p:nvSpPr>
          <p:cNvPr id="23" name="TextBox 22"/>
          <p:cNvSpPr txBox="1"/>
          <p:nvPr userDrawn="1"/>
        </p:nvSpPr>
        <p:spPr>
          <a:xfrm>
            <a:off x="2114200" y="695848"/>
            <a:ext cx="4542910" cy="269304"/>
          </a:xfrm>
          <a:prstGeom prst="rect">
            <a:avLst/>
          </a:prstGeom>
          <a:noFill/>
        </p:spPr>
        <p:txBody>
          <a:bodyPr wrap="none" lIns="68580" tIns="34290" rIns="68580" bIns="34290" rtlCol="0">
            <a:spAutoFit/>
          </a:bodyPr>
          <a:lstStyle/>
          <a:p>
            <a:pPr defTabSz="685800"/>
            <a:r>
              <a:rPr lang="en-GB" sz="1300" dirty="0">
                <a:solidFill>
                  <a:srgbClr val="003F5E"/>
                </a:solidFill>
              </a:rPr>
              <a:t>Authentication and Authorisation for Research and Collaboration</a:t>
            </a:r>
          </a:p>
        </p:txBody>
      </p:sp>
    </p:spTree>
    <p:extLst>
      <p:ext uri="{BB962C8B-B14F-4D97-AF65-F5344CB8AC3E}">
        <p14:creationId xmlns:p14="http://schemas.microsoft.com/office/powerpoint/2010/main" val="31143204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8"/>
            <a:ext cx="4629150" cy="3108163"/>
          </a:xfrm>
        </p:spPr>
        <p:txBody>
          <a:bodyPr/>
          <a:lstStyle>
            <a:lvl1pPr marL="0" indent="0">
              <a:buNone/>
              <a:defRPr sz="1800"/>
            </a:lvl1pPr>
            <a:lvl2pPr marL="257175" indent="0">
              <a:buNone/>
              <a:defRPr sz="1600"/>
            </a:lvl2pPr>
            <a:lvl3pPr marL="514350" indent="0">
              <a:buNone/>
              <a:defRPr sz="1400"/>
            </a:lvl3pPr>
            <a:lvl4pPr marL="771525" indent="0">
              <a:buNone/>
              <a:defRPr sz="1100"/>
            </a:lvl4pPr>
            <a:lvl5pPr marL="1028700" indent="0">
              <a:buNone/>
              <a:defRPr sz="1100"/>
            </a:lvl5pPr>
            <a:lvl6pPr marL="1285875" indent="0">
              <a:buNone/>
              <a:defRPr sz="1100"/>
            </a:lvl6pPr>
            <a:lvl7pPr marL="1543050" indent="0">
              <a:buNone/>
              <a:defRPr sz="1100"/>
            </a:lvl7pPr>
            <a:lvl8pPr marL="1800225" indent="0">
              <a:buNone/>
              <a:defRPr sz="1100"/>
            </a:lvl8pPr>
            <a:lvl9pPr marL="2057400" indent="0">
              <a:buNone/>
              <a:defRPr sz="1100"/>
            </a:lvl9pPr>
          </a:lstStyle>
          <a:p>
            <a:r>
              <a:rPr lang="en-US" smtClean="0"/>
              <a:t>Click icon to add picture</a:t>
            </a:r>
            <a:endParaRPr lang="en-GB"/>
          </a:p>
        </p:txBody>
      </p:sp>
      <p:sp>
        <p:nvSpPr>
          <p:cNvPr id="4" name="Text Placeholder 3"/>
          <p:cNvSpPr>
            <a:spLocks noGrp="1"/>
          </p:cNvSpPr>
          <p:nvPr>
            <p:ph type="body" sz="half" idx="2"/>
          </p:nvPr>
        </p:nvSpPr>
        <p:spPr>
          <a:xfrm>
            <a:off x="342902" y="1287628"/>
            <a:ext cx="3236119" cy="3114116"/>
          </a:xfrm>
        </p:spPr>
        <p:txBody>
          <a:bodyPr/>
          <a:lstStyle>
            <a:lvl1pPr marL="0" indent="0">
              <a:buNone/>
              <a:defRPr sz="900"/>
            </a:lvl1pPr>
            <a:lvl2pPr marL="257175" indent="0">
              <a:buNone/>
              <a:defRPr sz="800"/>
            </a:lvl2pPr>
            <a:lvl3pPr marL="514350" indent="0">
              <a:buNone/>
              <a:defRPr sz="700"/>
            </a:lvl3pPr>
            <a:lvl4pPr marL="771525" indent="0">
              <a:buNone/>
              <a:defRPr sz="600"/>
            </a:lvl4pPr>
            <a:lvl5pPr marL="1028700" indent="0">
              <a:buNone/>
              <a:defRPr sz="600"/>
            </a:lvl5pPr>
            <a:lvl6pPr marL="1285875" indent="0">
              <a:buNone/>
              <a:defRPr sz="600"/>
            </a:lvl6pPr>
            <a:lvl7pPr marL="1543050" indent="0">
              <a:buNone/>
              <a:defRPr sz="600"/>
            </a:lvl7pPr>
            <a:lvl8pPr marL="1800225" indent="0">
              <a:buNone/>
              <a:defRPr sz="600"/>
            </a:lvl8pPr>
            <a:lvl9pPr marL="2057400" indent="0">
              <a:buNone/>
              <a:defRPr sz="6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363502330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2" name="TextBox 1"/>
          <p:cNvSpPr txBox="1"/>
          <p:nvPr userDrawn="1"/>
        </p:nvSpPr>
        <p:spPr>
          <a:xfrm>
            <a:off x="489287" y="228602"/>
            <a:ext cx="2799036" cy="500137"/>
          </a:xfrm>
          <a:prstGeom prst="rect">
            <a:avLst/>
          </a:prstGeom>
          <a:noFill/>
        </p:spPr>
        <p:txBody>
          <a:bodyPr wrap="none" lIns="68580" tIns="34290" rIns="68580" bIns="34290" rtlCol="0">
            <a:spAutoFit/>
          </a:bodyPr>
          <a:lstStyle/>
          <a:p>
            <a:pPr defTabSz="685800"/>
            <a:r>
              <a:rPr lang="en-GB" sz="1400" b="1" dirty="0">
                <a:solidFill>
                  <a:srgbClr val="003F5D"/>
                </a:solidFill>
              </a:rPr>
              <a:t>Style Guide</a:t>
            </a:r>
          </a:p>
          <a:p>
            <a:pPr defTabSz="685800"/>
            <a:r>
              <a:rPr lang="en-GB" sz="1400" dirty="0">
                <a:solidFill>
                  <a:srgbClr val="F57A1E"/>
                </a:solidFill>
              </a:rPr>
              <a:t>A Guide to Using the AARC Template</a:t>
            </a:r>
          </a:p>
        </p:txBody>
      </p:sp>
      <p:sp>
        <p:nvSpPr>
          <p:cNvPr id="4" name="TextBox 3"/>
          <p:cNvSpPr txBox="1"/>
          <p:nvPr userDrawn="1"/>
        </p:nvSpPr>
        <p:spPr>
          <a:xfrm>
            <a:off x="585275" y="1519327"/>
            <a:ext cx="7612243" cy="2223686"/>
          </a:xfrm>
          <a:prstGeom prst="rect">
            <a:avLst/>
          </a:prstGeom>
          <a:noFill/>
        </p:spPr>
        <p:txBody>
          <a:bodyPr wrap="square" lIns="68580" tIns="34290" rIns="68580" bIns="34290" rtlCol="0">
            <a:spAutoFit/>
          </a:bodyPr>
          <a:lstStyle/>
          <a:p>
            <a:pPr marL="160735" indent="-160735" defTabSz="685800">
              <a:buFont typeface="Arial" panose="020B0604020202020204" pitchFamily="34" charset="0"/>
              <a:buChar char="•"/>
            </a:pPr>
            <a:r>
              <a:rPr lang="en-GB" sz="1400" dirty="0">
                <a:solidFill>
                  <a:srgbClr val="003F5D"/>
                </a:solidFill>
              </a:rPr>
              <a:t>This template is to present information on behalf of the AARC Project</a:t>
            </a:r>
          </a:p>
          <a:p>
            <a:pPr marL="160735" indent="-160735" defTabSz="685800">
              <a:buFont typeface="Arial" panose="020B0604020202020204" pitchFamily="34" charset="0"/>
              <a:buChar char="•"/>
            </a:pPr>
            <a:r>
              <a:rPr lang="en-GB" sz="1400" dirty="0">
                <a:solidFill>
                  <a:srgbClr val="003F5D"/>
                </a:solidFill>
              </a:rPr>
              <a:t>Font is Calibri and will auto-size. Avoid using a font size less than 18pt.  Main font colour is Teal, </a:t>
            </a:r>
            <a:r>
              <a:rPr lang="en-GB" sz="1400" dirty="0">
                <a:solidFill>
                  <a:srgbClr val="F57B20"/>
                </a:solidFill>
              </a:rPr>
              <a:t>highlight colour is Orange and should be used sparingly.</a:t>
            </a:r>
            <a:r>
              <a:rPr lang="en-GB" sz="1400" dirty="0">
                <a:solidFill>
                  <a:srgbClr val="ED1556"/>
                </a:solidFill>
              </a:rPr>
              <a:t> </a:t>
            </a:r>
            <a:r>
              <a:rPr lang="en-GB" sz="1400" dirty="0">
                <a:solidFill>
                  <a:srgbClr val="003F5D"/>
                </a:solidFill>
              </a:rPr>
              <a:t>If the colours are not shown in PowerPoint use the colour picker to select the correct colour from the logo or these samples</a:t>
            </a:r>
            <a:endParaRPr lang="en-GB" sz="1400" dirty="0">
              <a:solidFill>
                <a:srgbClr val="ED1556"/>
              </a:solidFill>
            </a:endParaRPr>
          </a:p>
          <a:p>
            <a:pPr marL="160735" indent="-160735" defTabSz="685800">
              <a:buFont typeface="Arial" panose="020B0604020202020204" pitchFamily="34" charset="0"/>
              <a:buChar char="•"/>
            </a:pPr>
            <a:endParaRPr lang="en-GB" sz="1400" dirty="0">
              <a:solidFill>
                <a:srgbClr val="ED1556"/>
              </a:solidFill>
            </a:endParaRPr>
          </a:p>
          <a:p>
            <a:pPr marL="160735" indent="-160735" defTabSz="685800">
              <a:buFont typeface="Arial" panose="020B0604020202020204" pitchFamily="34" charset="0"/>
              <a:buChar char="•"/>
            </a:pPr>
            <a:r>
              <a:rPr lang="en-GB" sz="1400" dirty="0">
                <a:solidFill>
                  <a:srgbClr val="003F5D"/>
                </a:solidFill>
              </a:rPr>
              <a:t>The title slide has space for the speaker’s own organisation logo which should be no larger than the main AARC logo </a:t>
            </a:r>
          </a:p>
          <a:p>
            <a:pPr marL="160735" indent="-160735" defTabSz="685800">
              <a:buFont typeface="Arial" panose="020B0604020202020204" pitchFamily="34" charset="0"/>
              <a:buChar char="•"/>
            </a:pPr>
            <a:endParaRPr lang="en-GB" sz="1400" dirty="0">
              <a:solidFill>
                <a:srgbClr val="003F5D"/>
              </a:solidFill>
            </a:endParaRPr>
          </a:p>
          <a:p>
            <a:pPr marL="160735" indent="-160735" defTabSz="685800">
              <a:buFont typeface="Arial" panose="020B0604020202020204" pitchFamily="34" charset="0"/>
              <a:buChar char="•"/>
            </a:pPr>
            <a:r>
              <a:rPr lang="en-GB" sz="1400" dirty="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8167657" y="4170730"/>
            <a:ext cx="545432" cy="397043"/>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9" name="Oval 8"/>
          <p:cNvSpPr/>
          <p:nvPr userDrawn="1"/>
        </p:nvSpPr>
        <p:spPr>
          <a:xfrm>
            <a:off x="7413676" y="4170730"/>
            <a:ext cx="545432" cy="397043"/>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Tree>
    <p:extLst>
      <p:ext uri="{BB962C8B-B14F-4D97-AF65-F5344CB8AC3E}">
        <p14:creationId xmlns:p14="http://schemas.microsoft.com/office/powerpoint/2010/main" val="62959408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9144001" cy="51435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endParaRPr lang="en-GB" sz="1400" dirty="0">
              <a:solidFill>
                <a:prstClr val="white"/>
              </a:solidFill>
            </a:endParaRPr>
          </a:p>
        </p:txBody>
      </p:sp>
      <p:pic>
        <p:nvPicPr>
          <p:cNvPr id="7" name="Picture 6"/>
          <p:cNvPicPr>
            <a:picLocks noChangeAspect="1"/>
          </p:cNvPicPr>
          <p:nvPr userDrawn="1"/>
        </p:nvPicPr>
        <p:blipFill rotWithShape="1">
          <a:blip r:embed="rId2"/>
          <a:srcRect b="30428"/>
          <a:stretch/>
        </p:blipFill>
        <p:spPr>
          <a:xfrm>
            <a:off x="3912801" y="3627819"/>
            <a:ext cx="1038989" cy="589250"/>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11367" y="4474784"/>
            <a:ext cx="325256" cy="220998"/>
          </a:xfrm>
          <a:prstGeom prst="rect">
            <a:avLst/>
          </a:prstGeom>
        </p:spPr>
      </p:pic>
      <p:sp>
        <p:nvSpPr>
          <p:cNvPr id="8" name="TextBox 7"/>
          <p:cNvSpPr txBox="1"/>
          <p:nvPr userDrawn="1"/>
        </p:nvSpPr>
        <p:spPr>
          <a:xfrm>
            <a:off x="3083584" y="1796680"/>
            <a:ext cx="2811731" cy="1084913"/>
          </a:xfrm>
          <a:prstGeom prst="rect">
            <a:avLst/>
          </a:prstGeom>
          <a:noFill/>
        </p:spPr>
        <p:txBody>
          <a:bodyPr wrap="none" lIns="68580" tIns="34290" rIns="68580" bIns="34290" rtlCol="0">
            <a:spAutoFit/>
          </a:bodyPr>
          <a:lstStyle/>
          <a:p>
            <a:pPr algn="ctr" defTabSz="685800"/>
            <a:r>
              <a:rPr lang="en-GB" sz="3300" dirty="0">
                <a:solidFill>
                  <a:prstClr val="white"/>
                </a:solidFill>
              </a:rPr>
              <a:t>Thank you</a:t>
            </a:r>
          </a:p>
          <a:p>
            <a:pPr algn="ctr" defTabSz="685800"/>
            <a:r>
              <a:rPr lang="en-GB" sz="3300" dirty="0">
                <a:solidFill>
                  <a:srgbClr val="F6791C"/>
                </a:solidFill>
              </a:rPr>
              <a:t>Any Questions?</a:t>
            </a: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92268" y="-37666"/>
            <a:ext cx="3296182" cy="5212918"/>
          </a:xfrm>
          <a:prstGeom prst="rect">
            <a:avLst/>
          </a:prstGeom>
        </p:spPr>
      </p:pic>
      <p:sp>
        <p:nvSpPr>
          <p:cNvPr id="25" name="Content Placeholder 24"/>
          <p:cNvSpPr>
            <a:spLocks noGrp="1"/>
          </p:cNvSpPr>
          <p:nvPr>
            <p:ph sz="quarter" idx="11" hasCustomPrompt="1"/>
          </p:nvPr>
        </p:nvSpPr>
        <p:spPr>
          <a:xfrm>
            <a:off x="2806920" y="3079294"/>
            <a:ext cx="3334147" cy="280283"/>
          </a:xfrm>
        </p:spPr>
        <p:txBody>
          <a:bodyPr>
            <a:normAutofit/>
          </a:bodyPr>
          <a:lstStyle>
            <a:lvl1pPr marL="0" indent="0" algn="ctr">
              <a:buNone/>
              <a:defRPr sz="1400">
                <a:solidFill>
                  <a:schemeClr val="bg1"/>
                </a:solidFill>
              </a:defRPr>
            </a:lvl1pPr>
          </a:lstStyle>
          <a:p>
            <a:pPr lvl="0"/>
            <a:r>
              <a:rPr lang="en-US" dirty="0" smtClean="0"/>
              <a:t>Presenter email address</a:t>
            </a:r>
            <a:endParaRPr lang="en-GB" dirty="0"/>
          </a:p>
        </p:txBody>
      </p:sp>
      <p:sp>
        <p:nvSpPr>
          <p:cNvPr id="10" name="TextBox 9"/>
          <p:cNvSpPr txBox="1"/>
          <p:nvPr userDrawn="1"/>
        </p:nvSpPr>
        <p:spPr>
          <a:xfrm>
            <a:off x="2090809" y="4716979"/>
            <a:ext cx="4766369" cy="223138"/>
          </a:xfrm>
          <a:prstGeom prst="rect">
            <a:avLst/>
          </a:prstGeom>
          <a:noFill/>
        </p:spPr>
        <p:txBody>
          <a:bodyPr wrap="none" lIns="68580" tIns="34290" rIns="68580" bIns="34290" rtlCol="0">
            <a:spAutoFit/>
          </a:bodyPr>
          <a:lstStyle/>
          <a:p>
            <a:pPr algn="ctr" defTabSz="685800"/>
            <a:r>
              <a:rPr lang="en-GB" sz="500" dirty="0">
                <a:solidFill>
                  <a:prstClr val="white"/>
                </a:solidFill>
              </a:rPr>
              <a:t>© GÉANT  on behalf of the AARC project.</a:t>
            </a:r>
          </a:p>
          <a:p>
            <a:pPr algn="ctr" defTabSz="685800"/>
            <a:r>
              <a:rPr lang="en-GB" sz="500" dirty="0">
                <a:solidFill>
                  <a:prstClr val="white"/>
                </a:solidFill>
              </a:rPr>
              <a:t>The work leading to these results has received funding from the European Union’s Horizon 2020 research and innovation programme under Grant Agreement No. 653965 (AARC).</a:t>
            </a:r>
          </a:p>
        </p:txBody>
      </p:sp>
      <p:sp>
        <p:nvSpPr>
          <p:cNvPr id="11" name="TextBox 10"/>
          <p:cNvSpPr txBox="1"/>
          <p:nvPr userDrawn="1"/>
        </p:nvSpPr>
        <p:spPr>
          <a:xfrm>
            <a:off x="3955102" y="4193370"/>
            <a:ext cx="1100301" cy="192360"/>
          </a:xfrm>
          <a:prstGeom prst="rect">
            <a:avLst/>
          </a:prstGeom>
          <a:noFill/>
        </p:spPr>
        <p:txBody>
          <a:bodyPr wrap="none" lIns="68580" tIns="34290" rIns="68580" bIns="34290" rtlCol="0">
            <a:spAutoFit/>
          </a:bodyPr>
          <a:lstStyle/>
          <a:p>
            <a:pPr defTabSz="685800"/>
            <a:r>
              <a:rPr lang="en-GB" sz="800" dirty="0">
                <a:solidFill>
                  <a:prstClr val="white"/>
                </a:solidFill>
              </a:rPr>
              <a:t>https://aarc-project.eu</a:t>
            </a:r>
          </a:p>
        </p:txBody>
      </p:sp>
    </p:spTree>
    <p:extLst>
      <p:ext uri="{BB962C8B-B14F-4D97-AF65-F5344CB8AC3E}">
        <p14:creationId xmlns:p14="http://schemas.microsoft.com/office/powerpoint/2010/main" val="462726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3" y="226245"/>
            <a:ext cx="6035675" cy="648072"/>
          </a:xfrm>
        </p:spPr>
        <p:txBody>
          <a:bodyPr/>
          <a:lstStyle>
            <a:lvl1pPr>
              <a:defRPr sz="2300" b="1"/>
            </a:lvl1pPr>
          </a:lstStyle>
          <a:p>
            <a:r>
              <a:rPr lang="en-US" smtClean="0"/>
              <a:t>Click to edit Master title style</a:t>
            </a:r>
            <a:endParaRPr lang="es-ES" dirty="0"/>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dirty="0"/>
          </a:p>
        </p:txBody>
      </p:sp>
    </p:spTree>
    <p:extLst>
      <p:ext uri="{BB962C8B-B14F-4D97-AF65-F5344CB8AC3E}">
        <p14:creationId xmlns:p14="http://schemas.microsoft.com/office/powerpoint/2010/main" val="65558402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1" name="Rectangle 20"/>
          <p:cNvSpPr/>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dirty="0">
              <a:solidFill>
                <a:prstClr val="white"/>
              </a:solidFill>
            </a:endParaRPr>
          </a:p>
        </p:txBody>
      </p:sp>
      <p:sp>
        <p:nvSpPr>
          <p:cNvPr id="19" name="Rectangle 18"/>
          <p:cNvSpPr/>
          <p:nvPr/>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7356" y="178758"/>
            <a:ext cx="1112082" cy="1004786"/>
          </a:xfrm>
          <a:prstGeom prst="rect">
            <a:avLst/>
          </a:prstGeom>
        </p:spPr>
      </p:pic>
      <p:sp>
        <p:nvSpPr>
          <p:cNvPr id="15"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fld id="{6F576E6A-F32A-4612-884C-86870357C6B4}" type="slidenum">
              <a:rPr lang="en-GB" smtClean="0">
                <a:solidFill>
                  <a:prstClr val="black">
                    <a:tint val="75000"/>
                  </a:prstClr>
                </a:solidFill>
              </a:rPr>
              <a:pPr/>
              <a:t>‹N›</a:t>
            </a:fld>
            <a:endParaRPr lang="en-GB" dirty="0">
              <a:solidFill>
                <a:prstClr val="black">
                  <a:tint val="75000"/>
                </a:prstClr>
              </a:solidFill>
            </a:endParaRPr>
          </a:p>
        </p:txBody>
      </p:sp>
      <p:cxnSp>
        <p:nvCxnSpPr>
          <p:cNvPr id="17" name="Straight Connector 12"/>
          <p:cNvCxnSpPr/>
          <p:nvPr/>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
        <p:nvSpPr>
          <p:cNvPr id="13" name="Content Placeholder 2"/>
          <p:cNvSpPr>
            <a:spLocks noGrp="1"/>
          </p:cNvSpPr>
          <p:nvPr>
            <p:ph idx="1"/>
          </p:nvPr>
        </p:nvSpPr>
        <p:spPr>
          <a:xfrm>
            <a:off x="333377" y="1079500"/>
            <a:ext cx="8181975" cy="3553225"/>
          </a:xfrm>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3299547954"/>
      </p:ext>
    </p:extLst>
  </p:cSld>
  <p:clrMapOvr>
    <a:masterClrMapping/>
  </p:clrMapOvr>
  <p:timing>
    <p:tnLst>
      <p:par>
        <p:cTn id="1" dur="indefinite" restart="never" nodeType="tmRoot"/>
      </p:par>
    </p:tnLst>
  </p:timing>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21" name="Rectangle 20"/>
          <p:cNvSpPr/>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dirty="0">
              <a:solidFill>
                <a:prstClr val="white"/>
              </a:solidFill>
            </a:endParaRPr>
          </a:p>
        </p:txBody>
      </p:sp>
      <p:sp>
        <p:nvSpPr>
          <p:cNvPr id="19" name="Rectangle 18"/>
          <p:cNvSpPr/>
          <p:nvPr/>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7356" y="178758"/>
            <a:ext cx="1112082" cy="1004786"/>
          </a:xfrm>
          <a:prstGeom prst="rect">
            <a:avLst/>
          </a:prstGeom>
        </p:spPr>
      </p:pic>
      <p:sp>
        <p:nvSpPr>
          <p:cNvPr id="15"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fld id="{6F576E6A-F32A-4612-884C-86870357C6B4}" type="slidenum">
              <a:rPr lang="en-GB" smtClean="0">
                <a:solidFill>
                  <a:prstClr val="black">
                    <a:tint val="75000"/>
                  </a:prstClr>
                </a:solidFill>
              </a:rPr>
              <a:pPr/>
              <a:t>‹N›</a:t>
            </a:fld>
            <a:endParaRPr lang="en-GB" dirty="0">
              <a:solidFill>
                <a:prstClr val="black">
                  <a:tint val="75000"/>
                </a:prstClr>
              </a:solidFill>
            </a:endParaRPr>
          </a:p>
        </p:txBody>
      </p:sp>
      <p:cxnSp>
        <p:nvCxnSpPr>
          <p:cNvPr id="17" name="Straight Connector 12"/>
          <p:cNvCxnSpPr/>
          <p:nvPr/>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
        <p:nvSpPr>
          <p:cNvPr id="13" name="Content Placeholder 2"/>
          <p:cNvSpPr>
            <a:spLocks noGrp="1"/>
          </p:cNvSpPr>
          <p:nvPr>
            <p:ph idx="1"/>
          </p:nvPr>
        </p:nvSpPr>
        <p:spPr>
          <a:xfrm>
            <a:off x="333377" y="1079500"/>
            <a:ext cx="8181975" cy="3553225"/>
          </a:xfrm>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3899648617"/>
      </p:ext>
    </p:extLst>
  </p:cSld>
  <p:clrMapOvr>
    <a:masterClrMapping/>
  </p:clrMapOvr>
  <p:timing>
    <p:tnLst>
      <p:par>
        <p:cTn id="1" dur="indefinite" restart="never" nodeType="tmRoot"/>
      </p:par>
    </p:tnLst>
  </p:timing>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sp>
        <p:nvSpPr>
          <p:cNvPr id="19" name="Rectangle 18"/>
          <p:cNvSpPr/>
          <p:nvPr userDrawn="1"/>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sp>
        <p:nvSpPr>
          <p:cNvPr id="5" name="Text Placeholder 4"/>
          <p:cNvSpPr>
            <a:spLocks noGrp="1"/>
          </p:cNvSpPr>
          <p:nvPr>
            <p:ph type="body" sz="quarter" idx="11" hasCustomPrompt="1"/>
          </p:nvPr>
        </p:nvSpPr>
        <p:spPr>
          <a:xfrm>
            <a:off x="930193" y="2718757"/>
            <a:ext cx="5096933" cy="281467"/>
          </a:xfrm>
        </p:spPr>
        <p:txBody>
          <a:bodyPr>
            <a:normAutofit/>
          </a:bodyPr>
          <a:lstStyle>
            <a:lvl1pPr marL="0" indent="0">
              <a:buNone/>
              <a:defRPr sz="1500" b="1" baseline="0"/>
            </a:lvl1pPr>
          </a:lstStyle>
          <a:p>
            <a:pPr lvl="0"/>
            <a:r>
              <a:rPr lang="en-US" dirty="0" smtClean="0"/>
              <a:t>Presenter</a:t>
            </a:r>
          </a:p>
        </p:txBody>
      </p:sp>
      <p:sp>
        <p:nvSpPr>
          <p:cNvPr id="7" name="Text Placeholder 6"/>
          <p:cNvSpPr>
            <a:spLocks noGrp="1"/>
          </p:cNvSpPr>
          <p:nvPr>
            <p:ph type="body" sz="quarter" idx="12" hasCustomPrompt="1"/>
          </p:nvPr>
        </p:nvSpPr>
        <p:spPr>
          <a:xfrm>
            <a:off x="930193" y="4113071"/>
            <a:ext cx="5003270" cy="327255"/>
          </a:xfrm>
        </p:spPr>
        <p:txBody>
          <a:bodyPr>
            <a:normAutofit/>
          </a:bodyPr>
          <a:lstStyle>
            <a:lvl1pPr marL="0" indent="0">
              <a:buNone/>
              <a:defRPr sz="14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930193" y="2103260"/>
            <a:ext cx="5012795" cy="377594"/>
          </a:xfrm>
        </p:spPr>
        <p:txBody>
          <a:bodyPr>
            <a:normAutofit/>
          </a:bodyPr>
          <a:lstStyle>
            <a:lvl1pPr marL="0" indent="0">
              <a:buNone/>
              <a:defRPr sz="150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930193" y="1798732"/>
            <a:ext cx="5012795" cy="354932"/>
          </a:xfrm>
        </p:spPr>
        <p:txBody>
          <a:bodyPr>
            <a:noAutofit/>
          </a:bodyPr>
          <a:lstStyle>
            <a:lvl1pPr marL="0" indent="0">
              <a:buNone/>
              <a:defRPr sz="1800" b="1"/>
            </a:lvl1pPr>
          </a:lstStyle>
          <a:p>
            <a:pPr lvl="0"/>
            <a:r>
              <a:rPr lang="en-US" dirty="0" smtClean="0"/>
              <a:t>Title</a:t>
            </a:r>
          </a:p>
        </p:txBody>
      </p:sp>
      <p:sp>
        <p:nvSpPr>
          <p:cNvPr id="13" name="Text Placeholder 6"/>
          <p:cNvSpPr>
            <a:spLocks noGrp="1"/>
          </p:cNvSpPr>
          <p:nvPr>
            <p:ph type="body" sz="quarter" idx="18" hasCustomPrompt="1"/>
          </p:nvPr>
        </p:nvSpPr>
        <p:spPr>
          <a:xfrm>
            <a:off x="930193" y="4339000"/>
            <a:ext cx="5003270" cy="321239"/>
          </a:xfrm>
        </p:spPr>
        <p:txBody>
          <a:bodyPr>
            <a:normAutofit/>
          </a:bodyPr>
          <a:lstStyle>
            <a:lvl1pPr marL="0" indent="0">
              <a:buNone/>
              <a:defRPr sz="14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930193" y="2960391"/>
            <a:ext cx="5096933" cy="260411"/>
          </a:xfrm>
        </p:spPr>
        <p:txBody>
          <a:bodyPr>
            <a:normAutofit/>
          </a:bodyPr>
          <a:lstStyle>
            <a:lvl1pPr marL="0" indent="0">
              <a:buNone/>
              <a:defRPr sz="14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930193" y="3187318"/>
            <a:ext cx="6613609" cy="260411"/>
          </a:xfrm>
        </p:spPr>
        <p:txBody>
          <a:bodyPr>
            <a:normAutofit/>
          </a:bodyPr>
          <a:lstStyle>
            <a:lvl1pPr marL="0" indent="0">
              <a:buNone/>
              <a:defRPr sz="14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115094" y="3574438"/>
            <a:ext cx="914400" cy="142799"/>
          </a:xfrm>
        </p:spPr>
        <p:txBody>
          <a:bodyPr>
            <a:normAutofit/>
          </a:bodyPr>
          <a:lstStyle>
            <a:lvl1pPr marL="0" indent="0">
              <a:buNone/>
              <a:defRPr sz="5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92269" y="-31749"/>
            <a:ext cx="3292440" cy="5207000"/>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3262" y="360466"/>
            <a:ext cx="1112082" cy="1004786"/>
          </a:xfrm>
          <a:prstGeom prst="rect">
            <a:avLst/>
          </a:prstGeom>
        </p:spPr>
      </p:pic>
      <p:sp>
        <p:nvSpPr>
          <p:cNvPr id="23" name="TextBox 22"/>
          <p:cNvSpPr txBox="1"/>
          <p:nvPr userDrawn="1"/>
        </p:nvSpPr>
        <p:spPr>
          <a:xfrm>
            <a:off x="2114200" y="695848"/>
            <a:ext cx="4542910" cy="269304"/>
          </a:xfrm>
          <a:prstGeom prst="rect">
            <a:avLst/>
          </a:prstGeom>
          <a:noFill/>
        </p:spPr>
        <p:txBody>
          <a:bodyPr wrap="none" lIns="68580" tIns="34290" rIns="68580" bIns="34290" rtlCol="0">
            <a:spAutoFit/>
          </a:bodyPr>
          <a:lstStyle/>
          <a:p>
            <a:pPr defTabSz="685800"/>
            <a:r>
              <a:rPr lang="en-GB" sz="1300" dirty="0">
                <a:solidFill>
                  <a:srgbClr val="003F5E"/>
                </a:solidFill>
              </a:rPr>
              <a:t>Authentication and Authorisation for Research and Collaboration</a:t>
            </a:r>
          </a:p>
        </p:txBody>
      </p:sp>
    </p:spTree>
    <p:extLst>
      <p:ext uri="{BB962C8B-B14F-4D97-AF65-F5344CB8AC3E}">
        <p14:creationId xmlns:p14="http://schemas.microsoft.com/office/powerpoint/2010/main" val="20096920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
        <p:nvSpPr>
          <p:cNvPr id="5" name="Slide Number Placeholder 5"/>
          <p:cNvSpPr txBox="1">
            <a:spLocks/>
          </p:cNvSpPr>
          <p:nvPr userDrawn="1"/>
        </p:nvSpPr>
        <p:spPr>
          <a:xfrm>
            <a:off x="1383324" y="4822582"/>
            <a:ext cx="6797656" cy="206155"/>
          </a:xfrm>
          <a:prstGeom prst="rect">
            <a:avLst/>
          </a:prstGeom>
        </p:spPr>
        <p:txBody>
          <a:bodyPr vert="horz" lIns="68580" tIns="34290" rIns="68580" bIns="34290" rtlCol="0" anchor="ctr"/>
          <a:lstStyle>
            <a:defPPr>
              <a:defRPr lang="en-US"/>
            </a:defPPr>
            <a:lvl1pPr marL="0" algn="r" defTabSz="914400" rtl="0" eaLnBrk="1" latinLnBrk="0" hangingPunct="1">
              <a:defRPr sz="6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solidFill>
                <a:prstClr val="black">
                  <a:tint val="75000"/>
                </a:prstClr>
              </a:solidFill>
            </a:endParaRPr>
          </a:p>
        </p:txBody>
      </p:sp>
    </p:spTree>
    <p:extLst>
      <p:ext uri="{BB962C8B-B14F-4D97-AF65-F5344CB8AC3E}">
        <p14:creationId xmlns:p14="http://schemas.microsoft.com/office/powerpoint/2010/main" val="355959241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1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03632755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3" y="1260872"/>
            <a:ext cx="4136231" cy="617934"/>
          </a:xfrm>
        </p:spPr>
        <p:txBody>
          <a:bodyPr anchor="b"/>
          <a:lstStyle>
            <a:lvl1pPr marL="0" indent="0">
              <a:buNone/>
              <a:defRPr sz="1400" b="1"/>
            </a:lvl1pPr>
            <a:lvl2pPr marL="257175" indent="0">
              <a:buNone/>
              <a:defRPr sz="1100" b="1"/>
            </a:lvl2pPr>
            <a:lvl3pPr marL="514350" indent="0">
              <a:buNone/>
              <a:defRPr sz="1000"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smtClean="0"/>
              <a:t>Click to edit Master text styles</a:t>
            </a:r>
          </a:p>
        </p:txBody>
      </p:sp>
      <p:sp>
        <p:nvSpPr>
          <p:cNvPr id="4" name="Content Placeholder 3"/>
          <p:cNvSpPr>
            <a:spLocks noGrp="1"/>
          </p:cNvSpPr>
          <p:nvPr>
            <p:ph sz="half" idx="2"/>
          </p:nvPr>
        </p:nvSpPr>
        <p:spPr>
          <a:xfrm>
            <a:off x="361951" y="1866904"/>
            <a:ext cx="4164806" cy="27753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400" b="1"/>
            </a:lvl1pPr>
            <a:lvl2pPr marL="257175" indent="0">
              <a:buNone/>
              <a:defRPr sz="1100" b="1"/>
            </a:lvl2pPr>
            <a:lvl3pPr marL="514350" indent="0">
              <a:buNone/>
              <a:defRPr sz="1000"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smtClean="0"/>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10"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34507686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
        <p:nvSpPr>
          <p:cNvPr id="5" name="Slide Number Placeholder 5"/>
          <p:cNvSpPr txBox="1">
            <a:spLocks/>
          </p:cNvSpPr>
          <p:nvPr userDrawn="1"/>
        </p:nvSpPr>
        <p:spPr>
          <a:xfrm>
            <a:off x="1383324" y="4822582"/>
            <a:ext cx="6797656" cy="206155"/>
          </a:xfrm>
          <a:prstGeom prst="rect">
            <a:avLst/>
          </a:prstGeom>
        </p:spPr>
        <p:txBody>
          <a:bodyPr vert="horz" lIns="68580" tIns="34290" rIns="68580" bIns="34290" rtlCol="0" anchor="ctr"/>
          <a:lstStyle>
            <a:defPPr>
              <a:defRPr lang="en-US"/>
            </a:defPPr>
            <a:lvl1pPr marL="0" algn="r" defTabSz="914400" rtl="0" eaLnBrk="1" latinLnBrk="0" hangingPunct="1">
              <a:defRPr sz="6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solidFill>
                <a:prstClr val="black">
                  <a:tint val="75000"/>
                </a:prstClr>
              </a:solidFill>
            </a:endParaRPr>
          </a:p>
        </p:txBody>
      </p:sp>
    </p:spTree>
    <p:extLst>
      <p:ext uri="{BB962C8B-B14F-4D97-AF65-F5344CB8AC3E}">
        <p14:creationId xmlns:p14="http://schemas.microsoft.com/office/powerpoint/2010/main" val="400683085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1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740785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6"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65029354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5"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
        <p:nvSpPr>
          <p:cNvPr id="2" name="Rectangle 1"/>
          <p:cNvSpPr/>
          <p:nvPr userDrawn="1"/>
        </p:nvSpPr>
        <p:spPr>
          <a:xfrm>
            <a:off x="0" y="1257300"/>
            <a:ext cx="9144000" cy="1624263"/>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6" name="Text Placeholder 5"/>
          <p:cNvSpPr>
            <a:spLocks noGrp="1"/>
          </p:cNvSpPr>
          <p:nvPr>
            <p:ph type="body" sz="quarter" idx="13"/>
          </p:nvPr>
        </p:nvSpPr>
        <p:spPr>
          <a:xfrm>
            <a:off x="352930" y="3062288"/>
            <a:ext cx="8406062" cy="163604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71106230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5"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7" name="Text Placeholder 6"/>
          <p:cNvSpPr>
            <a:spLocks noGrp="1"/>
          </p:cNvSpPr>
          <p:nvPr>
            <p:ph type="body" sz="quarter" idx="13"/>
          </p:nvPr>
        </p:nvSpPr>
        <p:spPr>
          <a:xfrm>
            <a:off x="336215" y="1143439"/>
            <a:ext cx="8486943" cy="15756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9604211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2" y="1231641"/>
            <a:ext cx="3236119" cy="3170100"/>
          </a:xfrm>
        </p:spPr>
        <p:txBody>
          <a:bodyPr/>
          <a:lstStyle>
            <a:lvl1pPr marL="0" indent="0">
              <a:buNone/>
              <a:defRPr sz="900"/>
            </a:lvl1pPr>
            <a:lvl2pPr marL="257175" indent="0">
              <a:buNone/>
              <a:defRPr sz="800"/>
            </a:lvl2pPr>
            <a:lvl3pPr marL="514350" indent="0">
              <a:buNone/>
              <a:defRPr sz="700"/>
            </a:lvl3pPr>
            <a:lvl4pPr marL="771525" indent="0">
              <a:buNone/>
              <a:defRPr sz="600"/>
            </a:lvl4pPr>
            <a:lvl5pPr marL="1028700" indent="0">
              <a:buNone/>
              <a:defRPr sz="600"/>
            </a:lvl5pPr>
            <a:lvl6pPr marL="1285875" indent="0">
              <a:buNone/>
              <a:defRPr sz="600"/>
            </a:lvl6pPr>
            <a:lvl7pPr marL="1543050" indent="0">
              <a:buNone/>
              <a:defRPr sz="600"/>
            </a:lvl7pPr>
            <a:lvl8pPr marL="1800225" indent="0">
              <a:buNone/>
              <a:defRPr sz="600"/>
            </a:lvl8pPr>
            <a:lvl9pPr marL="2057400" indent="0">
              <a:buNone/>
              <a:defRPr sz="6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245905622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8"/>
            <a:ext cx="4629150" cy="3108163"/>
          </a:xfrm>
        </p:spPr>
        <p:txBody>
          <a:bodyPr/>
          <a:lstStyle>
            <a:lvl1pPr marL="0" indent="0">
              <a:buNone/>
              <a:defRPr sz="1800"/>
            </a:lvl1pPr>
            <a:lvl2pPr marL="257175" indent="0">
              <a:buNone/>
              <a:defRPr sz="1600"/>
            </a:lvl2pPr>
            <a:lvl3pPr marL="514350" indent="0">
              <a:buNone/>
              <a:defRPr sz="1400"/>
            </a:lvl3pPr>
            <a:lvl4pPr marL="771525" indent="0">
              <a:buNone/>
              <a:defRPr sz="1100"/>
            </a:lvl4pPr>
            <a:lvl5pPr marL="1028700" indent="0">
              <a:buNone/>
              <a:defRPr sz="1100"/>
            </a:lvl5pPr>
            <a:lvl6pPr marL="1285875" indent="0">
              <a:buNone/>
              <a:defRPr sz="1100"/>
            </a:lvl6pPr>
            <a:lvl7pPr marL="1543050" indent="0">
              <a:buNone/>
              <a:defRPr sz="1100"/>
            </a:lvl7pPr>
            <a:lvl8pPr marL="1800225" indent="0">
              <a:buNone/>
              <a:defRPr sz="1100"/>
            </a:lvl8pPr>
            <a:lvl9pPr marL="2057400" indent="0">
              <a:buNone/>
              <a:defRPr sz="1100"/>
            </a:lvl9pPr>
          </a:lstStyle>
          <a:p>
            <a:r>
              <a:rPr lang="en-US" smtClean="0"/>
              <a:t>Click icon to add picture</a:t>
            </a:r>
            <a:endParaRPr lang="en-GB"/>
          </a:p>
        </p:txBody>
      </p:sp>
      <p:sp>
        <p:nvSpPr>
          <p:cNvPr id="4" name="Text Placeholder 3"/>
          <p:cNvSpPr>
            <a:spLocks noGrp="1"/>
          </p:cNvSpPr>
          <p:nvPr>
            <p:ph type="body" sz="half" idx="2"/>
          </p:nvPr>
        </p:nvSpPr>
        <p:spPr>
          <a:xfrm>
            <a:off x="342902" y="1287628"/>
            <a:ext cx="3236119" cy="3114116"/>
          </a:xfrm>
        </p:spPr>
        <p:txBody>
          <a:bodyPr/>
          <a:lstStyle>
            <a:lvl1pPr marL="0" indent="0">
              <a:buNone/>
              <a:defRPr sz="900"/>
            </a:lvl1pPr>
            <a:lvl2pPr marL="257175" indent="0">
              <a:buNone/>
              <a:defRPr sz="800"/>
            </a:lvl2pPr>
            <a:lvl3pPr marL="514350" indent="0">
              <a:buNone/>
              <a:defRPr sz="700"/>
            </a:lvl3pPr>
            <a:lvl4pPr marL="771525" indent="0">
              <a:buNone/>
              <a:defRPr sz="600"/>
            </a:lvl4pPr>
            <a:lvl5pPr marL="1028700" indent="0">
              <a:buNone/>
              <a:defRPr sz="600"/>
            </a:lvl5pPr>
            <a:lvl6pPr marL="1285875" indent="0">
              <a:buNone/>
              <a:defRPr sz="600"/>
            </a:lvl6pPr>
            <a:lvl7pPr marL="1543050" indent="0">
              <a:buNone/>
              <a:defRPr sz="600"/>
            </a:lvl7pPr>
            <a:lvl8pPr marL="1800225" indent="0">
              <a:buNone/>
              <a:defRPr sz="600"/>
            </a:lvl8pPr>
            <a:lvl9pPr marL="2057400" indent="0">
              <a:buNone/>
              <a:defRPr sz="6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4910618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2" name="TextBox 1"/>
          <p:cNvSpPr txBox="1"/>
          <p:nvPr userDrawn="1"/>
        </p:nvSpPr>
        <p:spPr>
          <a:xfrm>
            <a:off x="489287" y="228602"/>
            <a:ext cx="2799036" cy="500137"/>
          </a:xfrm>
          <a:prstGeom prst="rect">
            <a:avLst/>
          </a:prstGeom>
          <a:noFill/>
        </p:spPr>
        <p:txBody>
          <a:bodyPr wrap="none" lIns="68580" tIns="34290" rIns="68580" bIns="34290" rtlCol="0">
            <a:spAutoFit/>
          </a:bodyPr>
          <a:lstStyle/>
          <a:p>
            <a:pPr defTabSz="685800"/>
            <a:r>
              <a:rPr lang="en-GB" sz="1400" b="1" dirty="0">
                <a:solidFill>
                  <a:srgbClr val="003F5D"/>
                </a:solidFill>
              </a:rPr>
              <a:t>Style Guide</a:t>
            </a:r>
          </a:p>
          <a:p>
            <a:pPr defTabSz="685800"/>
            <a:r>
              <a:rPr lang="en-GB" sz="1400" dirty="0">
                <a:solidFill>
                  <a:srgbClr val="F57A1E"/>
                </a:solidFill>
              </a:rPr>
              <a:t>A Guide to Using the AARC Template</a:t>
            </a:r>
          </a:p>
        </p:txBody>
      </p:sp>
      <p:sp>
        <p:nvSpPr>
          <p:cNvPr id="4" name="TextBox 3"/>
          <p:cNvSpPr txBox="1"/>
          <p:nvPr userDrawn="1"/>
        </p:nvSpPr>
        <p:spPr>
          <a:xfrm>
            <a:off x="585275" y="1519327"/>
            <a:ext cx="7612243" cy="2223686"/>
          </a:xfrm>
          <a:prstGeom prst="rect">
            <a:avLst/>
          </a:prstGeom>
          <a:noFill/>
        </p:spPr>
        <p:txBody>
          <a:bodyPr wrap="square" lIns="68580" tIns="34290" rIns="68580" bIns="34290" rtlCol="0">
            <a:spAutoFit/>
          </a:bodyPr>
          <a:lstStyle/>
          <a:p>
            <a:pPr marL="160735" indent="-160735" defTabSz="685800">
              <a:buFont typeface="Arial" panose="020B0604020202020204" pitchFamily="34" charset="0"/>
              <a:buChar char="•"/>
            </a:pPr>
            <a:r>
              <a:rPr lang="en-GB" sz="1400" dirty="0">
                <a:solidFill>
                  <a:srgbClr val="003F5D"/>
                </a:solidFill>
              </a:rPr>
              <a:t>This template is to present information on behalf of the AARC Project</a:t>
            </a:r>
          </a:p>
          <a:p>
            <a:pPr marL="160735" indent="-160735" defTabSz="685800">
              <a:buFont typeface="Arial" panose="020B0604020202020204" pitchFamily="34" charset="0"/>
              <a:buChar char="•"/>
            </a:pPr>
            <a:r>
              <a:rPr lang="en-GB" sz="1400" dirty="0">
                <a:solidFill>
                  <a:srgbClr val="003F5D"/>
                </a:solidFill>
              </a:rPr>
              <a:t>Font is Calibri and will auto-size. Avoid using a font size less than 18pt.  Main font colour is Teal, </a:t>
            </a:r>
            <a:r>
              <a:rPr lang="en-GB" sz="1400" dirty="0">
                <a:solidFill>
                  <a:srgbClr val="F57B20"/>
                </a:solidFill>
              </a:rPr>
              <a:t>highlight colour is Orange and should be used sparingly.</a:t>
            </a:r>
            <a:r>
              <a:rPr lang="en-GB" sz="1400" dirty="0">
                <a:solidFill>
                  <a:srgbClr val="ED1556"/>
                </a:solidFill>
              </a:rPr>
              <a:t> </a:t>
            </a:r>
            <a:r>
              <a:rPr lang="en-GB" sz="1400" dirty="0">
                <a:solidFill>
                  <a:srgbClr val="003F5D"/>
                </a:solidFill>
              </a:rPr>
              <a:t>If the colours are not shown in PowerPoint use the colour picker to select the correct colour from the logo or these samples</a:t>
            </a:r>
            <a:endParaRPr lang="en-GB" sz="1400" dirty="0">
              <a:solidFill>
                <a:srgbClr val="ED1556"/>
              </a:solidFill>
            </a:endParaRPr>
          </a:p>
          <a:p>
            <a:pPr marL="160735" indent="-160735" defTabSz="685800">
              <a:buFont typeface="Arial" panose="020B0604020202020204" pitchFamily="34" charset="0"/>
              <a:buChar char="•"/>
            </a:pPr>
            <a:endParaRPr lang="en-GB" sz="1400" dirty="0">
              <a:solidFill>
                <a:srgbClr val="ED1556"/>
              </a:solidFill>
            </a:endParaRPr>
          </a:p>
          <a:p>
            <a:pPr marL="160735" indent="-160735" defTabSz="685800">
              <a:buFont typeface="Arial" panose="020B0604020202020204" pitchFamily="34" charset="0"/>
              <a:buChar char="•"/>
            </a:pPr>
            <a:r>
              <a:rPr lang="en-GB" sz="1400" dirty="0">
                <a:solidFill>
                  <a:srgbClr val="003F5D"/>
                </a:solidFill>
              </a:rPr>
              <a:t>The title slide has space for the speaker’s own organisation logo which should be no larger than the main AARC logo </a:t>
            </a:r>
          </a:p>
          <a:p>
            <a:pPr marL="160735" indent="-160735" defTabSz="685800">
              <a:buFont typeface="Arial" panose="020B0604020202020204" pitchFamily="34" charset="0"/>
              <a:buChar char="•"/>
            </a:pPr>
            <a:endParaRPr lang="en-GB" sz="1400" dirty="0">
              <a:solidFill>
                <a:srgbClr val="003F5D"/>
              </a:solidFill>
            </a:endParaRPr>
          </a:p>
          <a:p>
            <a:pPr marL="160735" indent="-160735" defTabSz="685800">
              <a:buFont typeface="Arial" panose="020B0604020202020204" pitchFamily="34" charset="0"/>
              <a:buChar char="•"/>
            </a:pPr>
            <a:r>
              <a:rPr lang="en-GB" sz="1400" dirty="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8167657" y="4170730"/>
            <a:ext cx="545432" cy="397043"/>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9" name="Oval 8"/>
          <p:cNvSpPr/>
          <p:nvPr userDrawn="1"/>
        </p:nvSpPr>
        <p:spPr>
          <a:xfrm>
            <a:off x="7413676" y="4170730"/>
            <a:ext cx="545432" cy="397043"/>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Tree>
    <p:extLst>
      <p:ext uri="{BB962C8B-B14F-4D97-AF65-F5344CB8AC3E}">
        <p14:creationId xmlns:p14="http://schemas.microsoft.com/office/powerpoint/2010/main" val="426006141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9144001" cy="51435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endParaRPr lang="en-GB" sz="1400" dirty="0">
              <a:solidFill>
                <a:prstClr val="white"/>
              </a:solidFill>
            </a:endParaRPr>
          </a:p>
        </p:txBody>
      </p:sp>
      <p:pic>
        <p:nvPicPr>
          <p:cNvPr id="7" name="Picture 6"/>
          <p:cNvPicPr>
            <a:picLocks noChangeAspect="1"/>
          </p:cNvPicPr>
          <p:nvPr userDrawn="1"/>
        </p:nvPicPr>
        <p:blipFill rotWithShape="1">
          <a:blip r:embed="rId2"/>
          <a:srcRect b="30428"/>
          <a:stretch/>
        </p:blipFill>
        <p:spPr>
          <a:xfrm>
            <a:off x="3912801" y="3627819"/>
            <a:ext cx="1038989" cy="589250"/>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11367" y="4474784"/>
            <a:ext cx="325256" cy="220998"/>
          </a:xfrm>
          <a:prstGeom prst="rect">
            <a:avLst/>
          </a:prstGeom>
        </p:spPr>
      </p:pic>
      <p:sp>
        <p:nvSpPr>
          <p:cNvPr id="8" name="TextBox 7"/>
          <p:cNvSpPr txBox="1"/>
          <p:nvPr userDrawn="1"/>
        </p:nvSpPr>
        <p:spPr>
          <a:xfrm>
            <a:off x="3083584" y="1796680"/>
            <a:ext cx="2811731" cy="1084913"/>
          </a:xfrm>
          <a:prstGeom prst="rect">
            <a:avLst/>
          </a:prstGeom>
          <a:noFill/>
        </p:spPr>
        <p:txBody>
          <a:bodyPr wrap="none" lIns="68580" tIns="34290" rIns="68580" bIns="34290" rtlCol="0">
            <a:spAutoFit/>
          </a:bodyPr>
          <a:lstStyle/>
          <a:p>
            <a:pPr algn="ctr" defTabSz="685800"/>
            <a:r>
              <a:rPr lang="en-GB" sz="3300" dirty="0">
                <a:solidFill>
                  <a:prstClr val="white"/>
                </a:solidFill>
              </a:rPr>
              <a:t>Thank you</a:t>
            </a:r>
          </a:p>
          <a:p>
            <a:pPr algn="ctr" defTabSz="685800"/>
            <a:r>
              <a:rPr lang="en-GB" sz="3300" dirty="0">
                <a:solidFill>
                  <a:srgbClr val="F6791C"/>
                </a:solidFill>
              </a:rPr>
              <a:t>Any Questions?</a:t>
            </a: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92268" y="-37666"/>
            <a:ext cx="3296182" cy="5212918"/>
          </a:xfrm>
          <a:prstGeom prst="rect">
            <a:avLst/>
          </a:prstGeom>
        </p:spPr>
      </p:pic>
      <p:sp>
        <p:nvSpPr>
          <p:cNvPr id="25" name="Content Placeholder 24"/>
          <p:cNvSpPr>
            <a:spLocks noGrp="1"/>
          </p:cNvSpPr>
          <p:nvPr>
            <p:ph sz="quarter" idx="11" hasCustomPrompt="1"/>
          </p:nvPr>
        </p:nvSpPr>
        <p:spPr>
          <a:xfrm>
            <a:off x="2806920" y="3079294"/>
            <a:ext cx="3334147" cy="280283"/>
          </a:xfrm>
        </p:spPr>
        <p:txBody>
          <a:bodyPr>
            <a:normAutofit/>
          </a:bodyPr>
          <a:lstStyle>
            <a:lvl1pPr marL="0" indent="0" algn="ctr">
              <a:buNone/>
              <a:defRPr sz="1400">
                <a:solidFill>
                  <a:schemeClr val="bg1"/>
                </a:solidFill>
              </a:defRPr>
            </a:lvl1pPr>
          </a:lstStyle>
          <a:p>
            <a:pPr lvl="0"/>
            <a:r>
              <a:rPr lang="en-US" dirty="0" smtClean="0"/>
              <a:t>Presenter email address</a:t>
            </a:r>
            <a:endParaRPr lang="en-GB" dirty="0"/>
          </a:p>
        </p:txBody>
      </p:sp>
      <p:sp>
        <p:nvSpPr>
          <p:cNvPr id="10" name="TextBox 9"/>
          <p:cNvSpPr txBox="1"/>
          <p:nvPr userDrawn="1"/>
        </p:nvSpPr>
        <p:spPr>
          <a:xfrm>
            <a:off x="2090809" y="4716979"/>
            <a:ext cx="4766369" cy="223138"/>
          </a:xfrm>
          <a:prstGeom prst="rect">
            <a:avLst/>
          </a:prstGeom>
          <a:noFill/>
        </p:spPr>
        <p:txBody>
          <a:bodyPr wrap="none" lIns="68580" tIns="34290" rIns="68580" bIns="34290" rtlCol="0">
            <a:spAutoFit/>
          </a:bodyPr>
          <a:lstStyle/>
          <a:p>
            <a:pPr algn="ctr" defTabSz="685800"/>
            <a:r>
              <a:rPr lang="en-GB" sz="500" dirty="0">
                <a:solidFill>
                  <a:prstClr val="white"/>
                </a:solidFill>
              </a:rPr>
              <a:t>© GÉANT  on behalf of the AARC project.</a:t>
            </a:r>
          </a:p>
          <a:p>
            <a:pPr algn="ctr" defTabSz="685800"/>
            <a:r>
              <a:rPr lang="en-GB" sz="500" dirty="0">
                <a:solidFill>
                  <a:prstClr val="white"/>
                </a:solidFill>
              </a:rPr>
              <a:t>The work leading to these results has received funding from the European Union’s Horizon 2020 research and innovation programme under Grant Agreement No. 653965 (AARC).</a:t>
            </a:r>
          </a:p>
        </p:txBody>
      </p:sp>
      <p:sp>
        <p:nvSpPr>
          <p:cNvPr id="11" name="TextBox 10"/>
          <p:cNvSpPr txBox="1"/>
          <p:nvPr userDrawn="1"/>
        </p:nvSpPr>
        <p:spPr>
          <a:xfrm>
            <a:off x="3955102" y="4193370"/>
            <a:ext cx="1100301" cy="192360"/>
          </a:xfrm>
          <a:prstGeom prst="rect">
            <a:avLst/>
          </a:prstGeom>
          <a:noFill/>
        </p:spPr>
        <p:txBody>
          <a:bodyPr wrap="none" lIns="68580" tIns="34290" rIns="68580" bIns="34290" rtlCol="0">
            <a:spAutoFit/>
          </a:bodyPr>
          <a:lstStyle/>
          <a:p>
            <a:pPr defTabSz="685800"/>
            <a:r>
              <a:rPr lang="en-GB" sz="800" dirty="0">
                <a:solidFill>
                  <a:prstClr val="white"/>
                </a:solidFill>
              </a:rPr>
              <a:t>https://aarc-project.eu</a:t>
            </a:r>
          </a:p>
        </p:txBody>
      </p:sp>
    </p:spTree>
    <p:extLst>
      <p:ext uri="{BB962C8B-B14F-4D97-AF65-F5344CB8AC3E}">
        <p14:creationId xmlns:p14="http://schemas.microsoft.com/office/powerpoint/2010/main" val="410821303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3" y="226245"/>
            <a:ext cx="6035675" cy="648072"/>
          </a:xfrm>
        </p:spPr>
        <p:txBody>
          <a:bodyPr/>
          <a:lstStyle>
            <a:lvl1pPr>
              <a:defRPr sz="2300" b="1"/>
            </a:lvl1pPr>
          </a:lstStyle>
          <a:p>
            <a:r>
              <a:rPr lang="en-US" smtClean="0"/>
              <a:t>Click to edit Master title style</a:t>
            </a:r>
            <a:endParaRPr lang="es-ES" dirty="0"/>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dirty="0"/>
          </a:p>
        </p:txBody>
      </p:sp>
    </p:spTree>
    <p:extLst>
      <p:ext uri="{BB962C8B-B14F-4D97-AF65-F5344CB8AC3E}">
        <p14:creationId xmlns:p14="http://schemas.microsoft.com/office/powerpoint/2010/main" val="36509822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1" name="Rectangle 20"/>
          <p:cNvSpPr/>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dirty="0">
              <a:solidFill>
                <a:prstClr val="white"/>
              </a:solidFill>
            </a:endParaRPr>
          </a:p>
        </p:txBody>
      </p:sp>
      <p:sp>
        <p:nvSpPr>
          <p:cNvPr id="19" name="Rectangle 18"/>
          <p:cNvSpPr/>
          <p:nvPr/>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7356" y="178758"/>
            <a:ext cx="1112082" cy="1004786"/>
          </a:xfrm>
          <a:prstGeom prst="rect">
            <a:avLst/>
          </a:prstGeom>
        </p:spPr>
      </p:pic>
      <p:sp>
        <p:nvSpPr>
          <p:cNvPr id="15"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fld id="{6F576E6A-F32A-4612-884C-86870357C6B4}" type="slidenum">
              <a:rPr lang="en-GB" smtClean="0">
                <a:solidFill>
                  <a:prstClr val="black">
                    <a:tint val="75000"/>
                  </a:prstClr>
                </a:solidFill>
              </a:rPr>
              <a:pPr/>
              <a:t>‹N›</a:t>
            </a:fld>
            <a:endParaRPr lang="en-GB" dirty="0">
              <a:solidFill>
                <a:prstClr val="black">
                  <a:tint val="75000"/>
                </a:prstClr>
              </a:solidFill>
            </a:endParaRPr>
          </a:p>
        </p:txBody>
      </p:sp>
      <p:cxnSp>
        <p:nvCxnSpPr>
          <p:cNvPr id="17" name="Straight Connector 12"/>
          <p:cNvCxnSpPr/>
          <p:nvPr/>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
        <p:nvSpPr>
          <p:cNvPr id="13" name="Content Placeholder 2"/>
          <p:cNvSpPr>
            <a:spLocks noGrp="1"/>
          </p:cNvSpPr>
          <p:nvPr>
            <p:ph idx="1"/>
          </p:nvPr>
        </p:nvSpPr>
        <p:spPr>
          <a:xfrm>
            <a:off x="333377" y="1079500"/>
            <a:ext cx="8181975" cy="3553225"/>
          </a:xfrm>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2530473144"/>
      </p:ext>
    </p:extLst>
  </p:cSld>
  <p:clrMapOvr>
    <a:masterClrMapping/>
  </p:clrMapOvr>
  <p:timing>
    <p:tnLst>
      <p:par>
        <p:cTn id="1" dur="indefinite" restart="never" nodeType="tmRoot"/>
      </p:par>
    </p:tnLst>
  </p:timing>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1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60021822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21" name="Rectangle 20"/>
          <p:cNvSpPr/>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dirty="0">
              <a:solidFill>
                <a:prstClr val="white"/>
              </a:solidFill>
            </a:endParaRPr>
          </a:p>
        </p:txBody>
      </p:sp>
      <p:sp>
        <p:nvSpPr>
          <p:cNvPr id="19" name="Rectangle 18"/>
          <p:cNvSpPr/>
          <p:nvPr/>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7356" y="178758"/>
            <a:ext cx="1112082" cy="1004786"/>
          </a:xfrm>
          <a:prstGeom prst="rect">
            <a:avLst/>
          </a:prstGeom>
        </p:spPr>
      </p:pic>
      <p:sp>
        <p:nvSpPr>
          <p:cNvPr id="15"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fld id="{6F576E6A-F32A-4612-884C-86870357C6B4}" type="slidenum">
              <a:rPr lang="en-GB" smtClean="0">
                <a:solidFill>
                  <a:prstClr val="black">
                    <a:tint val="75000"/>
                  </a:prstClr>
                </a:solidFill>
              </a:rPr>
              <a:pPr/>
              <a:t>‹N›</a:t>
            </a:fld>
            <a:endParaRPr lang="en-GB" dirty="0">
              <a:solidFill>
                <a:prstClr val="black">
                  <a:tint val="75000"/>
                </a:prstClr>
              </a:solidFill>
            </a:endParaRPr>
          </a:p>
        </p:txBody>
      </p:sp>
      <p:cxnSp>
        <p:nvCxnSpPr>
          <p:cNvPr id="17" name="Straight Connector 12"/>
          <p:cNvCxnSpPr/>
          <p:nvPr/>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
        <p:nvSpPr>
          <p:cNvPr id="13" name="Content Placeholder 2"/>
          <p:cNvSpPr>
            <a:spLocks noGrp="1"/>
          </p:cNvSpPr>
          <p:nvPr>
            <p:ph idx="1"/>
          </p:nvPr>
        </p:nvSpPr>
        <p:spPr>
          <a:xfrm>
            <a:off x="333377" y="1079500"/>
            <a:ext cx="8181975" cy="3553225"/>
          </a:xfrm>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3628660279"/>
      </p:ext>
    </p:extLst>
  </p:cSld>
  <p:clrMapOvr>
    <a:masterClrMapping/>
  </p:clrMapOvr>
  <p:timing>
    <p:tnLst>
      <p:par>
        <p:cTn id="1" dur="indefinite" restart="never" nodeType="tmRoot"/>
      </p:par>
    </p:tnLst>
  </p:timing>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3" y="1260872"/>
            <a:ext cx="4136231" cy="617934"/>
          </a:xfrm>
        </p:spPr>
        <p:txBody>
          <a:bodyPr anchor="b"/>
          <a:lstStyle>
            <a:lvl1pPr marL="0" indent="0">
              <a:buNone/>
              <a:defRPr sz="1400" b="1"/>
            </a:lvl1pPr>
            <a:lvl2pPr marL="257175" indent="0">
              <a:buNone/>
              <a:defRPr sz="1100" b="1"/>
            </a:lvl2pPr>
            <a:lvl3pPr marL="514350" indent="0">
              <a:buNone/>
              <a:defRPr sz="1000"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smtClean="0"/>
              <a:t>Click to edit Master text styles</a:t>
            </a:r>
          </a:p>
        </p:txBody>
      </p:sp>
      <p:sp>
        <p:nvSpPr>
          <p:cNvPr id="4" name="Content Placeholder 3"/>
          <p:cNvSpPr>
            <a:spLocks noGrp="1"/>
          </p:cNvSpPr>
          <p:nvPr>
            <p:ph sz="half" idx="2"/>
          </p:nvPr>
        </p:nvSpPr>
        <p:spPr>
          <a:xfrm>
            <a:off x="361951" y="1866904"/>
            <a:ext cx="4164806" cy="27753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400" b="1"/>
            </a:lvl1pPr>
            <a:lvl2pPr marL="257175" indent="0">
              <a:buNone/>
              <a:defRPr sz="1100" b="1"/>
            </a:lvl2pPr>
            <a:lvl3pPr marL="514350" indent="0">
              <a:buNone/>
              <a:defRPr sz="1000"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smtClean="0"/>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10"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35109159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1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959186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6"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6650561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5"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
        <p:nvSpPr>
          <p:cNvPr id="2" name="Rectangle 1"/>
          <p:cNvSpPr/>
          <p:nvPr userDrawn="1"/>
        </p:nvSpPr>
        <p:spPr>
          <a:xfrm>
            <a:off x="0" y="1257300"/>
            <a:ext cx="9144000" cy="1624263"/>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6" name="Text Placeholder 5"/>
          <p:cNvSpPr>
            <a:spLocks noGrp="1"/>
          </p:cNvSpPr>
          <p:nvPr>
            <p:ph type="body" sz="quarter" idx="13"/>
          </p:nvPr>
        </p:nvSpPr>
        <p:spPr>
          <a:xfrm>
            <a:off x="352930" y="3062288"/>
            <a:ext cx="8406062" cy="163604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35456060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5"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7" name="Text Placeholder 6"/>
          <p:cNvSpPr>
            <a:spLocks noGrp="1"/>
          </p:cNvSpPr>
          <p:nvPr>
            <p:ph type="body" sz="quarter" idx="13"/>
          </p:nvPr>
        </p:nvSpPr>
        <p:spPr>
          <a:xfrm>
            <a:off x="336215" y="1143439"/>
            <a:ext cx="8486943" cy="15756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242989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2" y="1231641"/>
            <a:ext cx="3236119" cy="3170100"/>
          </a:xfrm>
        </p:spPr>
        <p:txBody>
          <a:bodyPr/>
          <a:lstStyle>
            <a:lvl1pPr marL="0" indent="0">
              <a:buNone/>
              <a:defRPr sz="900"/>
            </a:lvl1pPr>
            <a:lvl2pPr marL="257175" indent="0">
              <a:buNone/>
              <a:defRPr sz="800"/>
            </a:lvl2pPr>
            <a:lvl3pPr marL="514350" indent="0">
              <a:buNone/>
              <a:defRPr sz="700"/>
            </a:lvl3pPr>
            <a:lvl4pPr marL="771525" indent="0">
              <a:buNone/>
              <a:defRPr sz="600"/>
            </a:lvl4pPr>
            <a:lvl5pPr marL="1028700" indent="0">
              <a:buNone/>
              <a:defRPr sz="600"/>
            </a:lvl5pPr>
            <a:lvl6pPr marL="1285875" indent="0">
              <a:buNone/>
              <a:defRPr sz="600"/>
            </a:lvl6pPr>
            <a:lvl7pPr marL="1543050" indent="0">
              <a:buNone/>
              <a:defRPr sz="600"/>
            </a:lvl7pPr>
            <a:lvl8pPr marL="1800225" indent="0">
              <a:buNone/>
              <a:defRPr sz="600"/>
            </a:lvl8pPr>
            <a:lvl9pPr marL="2057400" indent="0">
              <a:buNone/>
              <a:defRPr sz="6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‹N›</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420136312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2.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1.png"/><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152400"/>
            <a:ext cx="6780516" cy="695826"/>
          </a:xfrm>
          <a:prstGeom prst="rect">
            <a:avLst/>
          </a:prstGeom>
        </p:spPr>
        <p:txBody>
          <a:bodyPr vert="horz" lIns="68580" tIns="34290" rIns="68580" bIns="3429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7" y="1079500"/>
            <a:ext cx="8181975" cy="3553225"/>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pPr defTabSz="685800"/>
            <a:fld id="{6F576E6A-F32A-4612-884C-86870357C6B4}" type="slidenum">
              <a:rPr lang="en-GB" smtClean="0">
                <a:solidFill>
                  <a:prstClr val="black">
                    <a:tint val="75000"/>
                  </a:prstClr>
                </a:solidFill>
              </a:rPr>
              <a:pPr defTabSz="685800"/>
              <a:t>‹N›</a:t>
            </a:fld>
            <a:endParaRPr lang="en-GB" dirty="0">
              <a:solidFill>
                <a:prstClr val="black">
                  <a:tint val="75000"/>
                </a:prstClr>
              </a:solidFill>
            </a:endParaRPr>
          </a:p>
        </p:txBody>
      </p:sp>
      <p:cxnSp>
        <p:nvCxnSpPr>
          <p:cNvPr id="13" name="Straight Connector 12"/>
          <p:cNvCxnSpPr/>
          <p:nvPr userDrawn="1"/>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cxnSp>
        <p:nvCxnSpPr>
          <p:cNvPr id="8" name="Straight Connector 7"/>
          <p:cNvCxnSpPr/>
          <p:nvPr userDrawn="1"/>
        </p:nvCxnSpPr>
        <p:spPr>
          <a:xfrm flipH="1">
            <a:off x="333378" y="918246"/>
            <a:ext cx="7705723" cy="2165"/>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7993612" y="107948"/>
            <a:ext cx="858513" cy="775682"/>
          </a:xfrm>
          <a:prstGeom prst="rect">
            <a:avLst/>
          </a:prstGeom>
        </p:spPr>
      </p:pic>
      <p:pic>
        <p:nvPicPr>
          <p:cNvPr id="22" name="Picture 21"/>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Tree>
    <p:extLst>
      <p:ext uri="{BB962C8B-B14F-4D97-AF65-F5344CB8AC3E}">
        <p14:creationId xmlns:p14="http://schemas.microsoft.com/office/powerpoint/2010/main" val="14771334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iming>
    <p:tnLst>
      <p:par>
        <p:cTn id="1" dur="indefinite" restart="never" nodeType="tmRoot"/>
      </p:par>
    </p:tnLst>
  </p:timing>
  <p:hf hdr="0" dt="0"/>
  <p:txStyles>
    <p:titleStyle>
      <a:lvl1pPr algn="l" defTabSz="51435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700" kern="1200">
          <a:solidFill>
            <a:srgbClr val="004360"/>
          </a:solidFill>
          <a:latin typeface="+mn-lt"/>
          <a:ea typeface="Verdana" panose="020B0604030504040204" pitchFamily="34" charset="0"/>
          <a:cs typeface="Verdana" panose="020B0604030504040204" pitchFamily="34" charset="0"/>
        </a:defRPr>
      </a:lvl1pPr>
      <a:lvl2pPr marL="385763" indent="-128588" algn="l" defTabSz="514350" rtl="0" eaLnBrk="1" latinLnBrk="0" hangingPunct="1">
        <a:lnSpc>
          <a:spcPct val="90000"/>
        </a:lnSpc>
        <a:spcBef>
          <a:spcPts val="281"/>
        </a:spcBef>
        <a:buFont typeface="Arial" panose="020B0604020202020204" pitchFamily="34" charset="0"/>
        <a:buChar char="•"/>
        <a:defRPr sz="1400" kern="1200">
          <a:solidFill>
            <a:srgbClr val="004361"/>
          </a:solidFill>
          <a:latin typeface="+mn-lt"/>
          <a:ea typeface="Verdana" panose="020B0604030504040204" pitchFamily="34" charset="0"/>
          <a:cs typeface="Verdana" panose="020B0604030504040204" pitchFamily="34" charset="0"/>
        </a:defRPr>
      </a:lvl2pPr>
      <a:lvl3pPr marL="642938" indent="-128588" algn="l" defTabSz="514350" rtl="0" eaLnBrk="1" latinLnBrk="0" hangingPunct="1">
        <a:lnSpc>
          <a:spcPct val="90000"/>
        </a:lnSpc>
        <a:spcBef>
          <a:spcPts val="281"/>
        </a:spcBef>
        <a:buFont typeface="Arial" panose="020B0604020202020204" pitchFamily="34" charset="0"/>
        <a:buChar char="•"/>
        <a:defRPr sz="1400" kern="1200">
          <a:solidFill>
            <a:srgbClr val="003F5E"/>
          </a:solidFill>
          <a:latin typeface="+mn-lt"/>
          <a:ea typeface="Verdana" panose="020B0604030504040204" pitchFamily="34" charset="0"/>
          <a:cs typeface="Verdana" panose="020B0604030504040204" pitchFamily="34" charset="0"/>
        </a:defRPr>
      </a:lvl3pPr>
      <a:lvl4pPr marL="900113" indent="-128588" algn="l" defTabSz="514350" rtl="0" eaLnBrk="1" latinLnBrk="0" hangingPunct="1">
        <a:lnSpc>
          <a:spcPct val="90000"/>
        </a:lnSpc>
        <a:spcBef>
          <a:spcPts val="281"/>
        </a:spcBef>
        <a:buFont typeface="Arial" panose="020B0604020202020204" pitchFamily="34" charset="0"/>
        <a:buChar char="•"/>
        <a:defRPr sz="1400" kern="1200">
          <a:solidFill>
            <a:srgbClr val="004360"/>
          </a:solidFill>
          <a:latin typeface="+mn-lt"/>
          <a:ea typeface="Verdana" panose="020B0604030504040204" pitchFamily="34" charset="0"/>
          <a:cs typeface="Verdana" panose="020B0604030504040204" pitchFamily="34" charset="0"/>
        </a:defRPr>
      </a:lvl4pPr>
      <a:lvl5pPr marL="1157288" indent="-128588" algn="l" defTabSz="514350" rtl="0" eaLnBrk="1" latinLnBrk="0" hangingPunct="1">
        <a:lnSpc>
          <a:spcPct val="90000"/>
        </a:lnSpc>
        <a:spcBef>
          <a:spcPts val="281"/>
        </a:spcBef>
        <a:buFont typeface="Arial" panose="020B0604020202020204" pitchFamily="34" charset="0"/>
        <a:buChar char="•"/>
        <a:defRPr sz="1400" kern="1200">
          <a:solidFill>
            <a:srgbClr val="004360"/>
          </a:solidFill>
          <a:latin typeface="+mn-lt"/>
          <a:ea typeface="Verdana" panose="020B0604030504040204" pitchFamily="34" charset="0"/>
          <a:cs typeface="Verdana" panose="020B060403050404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9pPr>
    </p:bodyStyle>
    <p:otherStyle>
      <a:defPPr>
        <a:defRPr lang="en-US"/>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050" algn="l" defTabSz="514350" rtl="0" eaLnBrk="1" latinLnBrk="0" hangingPunct="1">
        <a:defRPr sz="1000" kern="1200">
          <a:solidFill>
            <a:schemeClr val="tx1"/>
          </a:solidFill>
          <a:latin typeface="+mn-lt"/>
          <a:ea typeface="+mn-ea"/>
          <a:cs typeface="+mn-cs"/>
        </a:defRPr>
      </a:lvl7pPr>
      <a:lvl8pPr marL="1800225" algn="l" defTabSz="514350" rtl="0" eaLnBrk="1" latinLnBrk="0" hangingPunct="1">
        <a:defRPr sz="1000" kern="1200">
          <a:solidFill>
            <a:schemeClr val="tx1"/>
          </a:solidFill>
          <a:latin typeface="+mn-lt"/>
          <a:ea typeface="+mn-ea"/>
          <a:cs typeface="+mn-cs"/>
        </a:defRPr>
      </a:lvl8pPr>
      <a:lvl9pPr marL="2057400" algn="l" defTabSz="514350" rtl="0" eaLnBrk="1" latinLnBrk="0" hangingPunct="1">
        <a:defRPr sz="1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152400"/>
            <a:ext cx="6780516" cy="695826"/>
          </a:xfrm>
          <a:prstGeom prst="rect">
            <a:avLst/>
          </a:prstGeom>
        </p:spPr>
        <p:txBody>
          <a:bodyPr vert="horz" lIns="68580" tIns="34290" rIns="68580" bIns="3429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7" y="1079500"/>
            <a:ext cx="8181975" cy="3553225"/>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pPr defTabSz="685800"/>
            <a:fld id="{6F576E6A-F32A-4612-884C-86870357C6B4}" type="slidenum">
              <a:rPr lang="en-GB" smtClean="0">
                <a:solidFill>
                  <a:prstClr val="black">
                    <a:tint val="75000"/>
                  </a:prstClr>
                </a:solidFill>
              </a:rPr>
              <a:pPr defTabSz="685800"/>
              <a:t>‹N›</a:t>
            </a:fld>
            <a:endParaRPr lang="en-GB" dirty="0">
              <a:solidFill>
                <a:prstClr val="black">
                  <a:tint val="75000"/>
                </a:prstClr>
              </a:solidFill>
            </a:endParaRPr>
          </a:p>
        </p:txBody>
      </p:sp>
      <p:cxnSp>
        <p:nvCxnSpPr>
          <p:cNvPr id="13" name="Straight Connector 12"/>
          <p:cNvCxnSpPr/>
          <p:nvPr userDrawn="1"/>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cxnSp>
        <p:nvCxnSpPr>
          <p:cNvPr id="8" name="Straight Connector 7"/>
          <p:cNvCxnSpPr/>
          <p:nvPr userDrawn="1"/>
        </p:nvCxnSpPr>
        <p:spPr>
          <a:xfrm flipH="1">
            <a:off x="333378" y="918246"/>
            <a:ext cx="7705723" cy="2165"/>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7993612" y="107948"/>
            <a:ext cx="858513" cy="775682"/>
          </a:xfrm>
          <a:prstGeom prst="rect">
            <a:avLst/>
          </a:prstGeom>
        </p:spPr>
      </p:pic>
      <p:pic>
        <p:nvPicPr>
          <p:cNvPr id="22" name="Picture 21"/>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Tree>
    <p:extLst>
      <p:ext uri="{BB962C8B-B14F-4D97-AF65-F5344CB8AC3E}">
        <p14:creationId xmlns:p14="http://schemas.microsoft.com/office/powerpoint/2010/main" val="186237561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Lst>
  <p:timing>
    <p:tnLst>
      <p:par>
        <p:cTn id="1" dur="indefinite" restart="never" nodeType="tmRoot"/>
      </p:par>
    </p:tnLst>
  </p:timing>
  <p:hf hdr="0" dt="0"/>
  <p:txStyles>
    <p:titleStyle>
      <a:lvl1pPr algn="l" defTabSz="51435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700" kern="1200">
          <a:solidFill>
            <a:srgbClr val="004360"/>
          </a:solidFill>
          <a:latin typeface="+mn-lt"/>
          <a:ea typeface="Verdana" panose="020B0604030504040204" pitchFamily="34" charset="0"/>
          <a:cs typeface="Verdana" panose="020B0604030504040204" pitchFamily="34" charset="0"/>
        </a:defRPr>
      </a:lvl1pPr>
      <a:lvl2pPr marL="385763" indent="-128588" algn="l" defTabSz="514350" rtl="0" eaLnBrk="1" latinLnBrk="0" hangingPunct="1">
        <a:lnSpc>
          <a:spcPct val="90000"/>
        </a:lnSpc>
        <a:spcBef>
          <a:spcPts val="281"/>
        </a:spcBef>
        <a:buFont typeface="Arial" panose="020B0604020202020204" pitchFamily="34" charset="0"/>
        <a:buChar char="•"/>
        <a:defRPr sz="1400" kern="1200">
          <a:solidFill>
            <a:srgbClr val="004361"/>
          </a:solidFill>
          <a:latin typeface="+mn-lt"/>
          <a:ea typeface="Verdana" panose="020B0604030504040204" pitchFamily="34" charset="0"/>
          <a:cs typeface="Verdana" panose="020B0604030504040204" pitchFamily="34" charset="0"/>
        </a:defRPr>
      </a:lvl2pPr>
      <a:lvl3pPr marL="642938" indent="-128588" algn="l" defTabSz="514350" rtl="0" eaLnBrk="1" latinLnBrk="0" hangingPunct="1">
        <a:lnSpc>
          <a:spcPct val="90000"/>
        </a:lnSpc>
        <a:spcBef>
          <a:spcPts val="281"/>
        </a:spcBef>
        <a:buFont typeface="Arial" panose="020B0604020202020204" pitchFamily="34" charset="0"/>
        <a:buChar char="•"/>
        <a:defRPr sz="1400" kern="1200">
          <a:solidFill>
            <a:srgbClr val="003F5E"/>
          </a:solidFill>
          <a:latin typeface="+mn-lt"/>
          <a:ea typeface="Verdana" panose="020B0604030504040204" pitchFamily="34" charset="0"/>
          <a:cs typeface="Verdana" panose="020B0604030504040204" pitchFamily="34" charset="0"/>
        </a:defRPr>
      </a:lvl3pPr>
      <a:lvl4pPr marL="900113" indent="-128588" algn="l" defTabSz="514350" rtl="0" eaLnBrk="1" latinLnBrk="0" hangingPunct="1">
        <a:lnSpc>
          <a:spcPct val="90000"/>
        </a:lnSpc>
        <a:spcBef>
          <a:spcPts val="281"/>
        </a:spcBef>
        <a:buFont typeface="Arial" panose="020B0604020202020204" pitchFamily="34" charset="0"/>
        <a:buChar char="•"/>
        <a:defRPr sz="1400" kern="1200">
          <a:solidFill>
            <a:srgbClr val="004360"/>
          </a:solidFill>
          <a:latin typeface="+mn-lt"/>
          <a:ea typeface="Verdana" panose="020B0604030504040204" pitchFamily="34" charset="0"/>
          <a:cs typeface="Verdana" panose="020B0604030504040204" pitchFamily="34" charset="0"/>
        </a:defRPr>
      </a:lvl4pPr>
      <a:lvl5pPr marL="1157288" indent="-128588" algn="l" defTabSz="514350" rtl="0" eaLnBrk="1" latinLnBrk="0" hangingPunct="1">
        <a:lnSpc>
          <a:spcPct val="90000"/>
        </a:lnSpc>
        <a:spcBef>
          <a:spcPts val="281"/>
        </a:spcBef>
        <a:buFont typeface="Arial" panose="020B0604020202020204" pitchFamily="34" charset="0"/>
        <a:buChar char="•"/>
        <a:defRPr sz="1400" kern="1200">
          <a:solidFill>
            <a:srgbClr val="004360"/>
          </a:solidFill>
          <a:latin typeface="+mn-lt"/>
          <a:ea typeface="Verdana" panose="020B0604030504040204" pitchFamily="34" charset="0"/>
          <a:cs typeface="Verdana" panose="020B060403050404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9pPr>
    </p:bodyStyle>
    <p:otherStyle>
      <a:defPPr>
        <a:defRPr lang="en-US"/>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050" algn="l" defTabSz="514350" rtl="0" eaLnBrk="1" latinLnBrk="0" hangingPunct="1">
        <a:defRPr sz="1000" kern="1200">
          <a:solidFill>
            <a:schemeClr val="tx1"/>
          </a:solidFill>
          <a:latin typeface="+mn-lt"/>
          <a:ea typeface="+mn-ea"/>
          <a:cs typeface="+mn-cs"/>
        </a:defRPr>
      </a:lvl7pPr>
      <a:lvl8pPr marL="1800225" algn="l" defTabSz="514350" rtl="0" eaLnBrk="1" latinLnBrk="0" hangingPunct="1">
        <a:defRPr sz="1000" kern="1200">
          <a:solidFill>
            <a:schemeClr val="tx1"/>
          </a:solidFill>
          <a:latin typeface="+mn-lt"/>
          <a:ea typeface="+mn-ea"/>
          <a:cs typeface="+mn-cs"/>
        </a:defRPr>
      </a:lvl8pPr>
      <a:lvl9pPr marL="2057400" algn="l" defTabSz="514350"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technical.edugain.org/entitie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goo.gl/H5Ro1k" TargetMode="External"/><Relationship Id="rId2" Type="http://schemas.openxmlformats.org/officeDocument/2006/relationships/hyperlink" Target="https://goo.gl/uOyJP6" TargetMode="External"/><Relationship Id="rId1" Type="http://schemas.openxmlformats.org/officeDocument/2006/relationships/slideLayout" Target="../slideLayouts/slideLayout2.xml"/><Relationship Id="rId4" Type="http://schemas.openxmlformats.org/officeDocument/2006/relationships/hyperlink" Target="https://goo.gl/AALu7i"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0193" y="2718757"/>
            <a:ext cx="5096933" cy="429057"/>
          </a:xfrm>
        </p:spPr>
        <p:txBody>
          <a:bodyPr>
            <a:normAutofit fontScale="92500" lnSpcReduction="10000"/>
          </a:bodyPr>
          <a:lstStyle/>
          <a:p>
            <a:r>
              <a:rPr lang="en-GB" dirty="0" smtClean="0"/>
              <a:t>Maria Laura </a:t>
            </a:r>
            <a:r>
              <a:rPr lang="en-GB" dirty="0" err="1" smtClean="0"/>
              <a:t>Mantovani</a:t>
            </a:r>
            <a:r>
              <a:rPr lang="en-GB" dirty="0" smtClean="0"/>
              <a:t>, Simona Venuti, Marco </a:t>
            </a:r>
            <a:r>
              <a:rPr lang="en-GB" dirty="0" err="1" smtClean="0"/>
              <a:t>Malavolti</a:t>
            </a:r>
            <a:r>
              <a:rPr lang="en-GB" dirty="0"/>
              <a:t>, </a:t>
            </a:r>
            <a:r>
              <a:rPr lang="en-GB" dirty="0" smtClean="0"/>
              <a:t/>
            </a:r>
            <a:br>
              <a:rPr lang="en-GB" dirty="0" smtClean="0"/>
            </a:br>
            <a:r>
              <a:rPr lang="en-GB" dirty="0" smtClean="0"/>
              <a:t>Irina </a:t>
            </a:r>
            <a:r>
              <a:rPr lang="en-GB" dirty="0" err="1" smtClean="0"/>
              <a:t>Mikhailava</a:t>
            </a:r>
            <a:endParaRPr lang="en-GB" dirty="0"/>
          </a:p>
        </p:txBody>
      </p:sp>
      <p:sp>
        <p:nvSpPr>
          <p:cNvPr id="3" name="Text Placeholder 2"/>
          <p:cNvSpPr>
            <a:spLocks noGrp="1"/>
          </p:cNvSpPr>
          <p:nvPr>
            <p:ph type="body" sz="quarter" idx="12"/>
          </p:nvPr>
        </p:nvSpPr>
        <p:spPr/>
        <p:txBody>
          <a:bodyPr/>
          <a:lstStyle/>
          <a:p>
            <a:r>
              <a:rPr lang="en-GB" dirty="0" smtClean="0"/>
              <a:t>TNC2016, Prague</a:t>
            </a:r>
            <a:endParaRPr lang="en-GB" dirty="0"/>
          </a:p>
        </p:txBody>
      </p:sp>
      <p:sp>
        <p:nvSpPr>
          <p:cNvPr id="4" name="Text Placeholder 3"/>
          <p:cNvSpPr>
            <a:spLocks noGrp="1"/>
          </p:cNvSpPr>
          <p:nvPr>
            <p:ph type="body" sz="quarter" idx="17"/>
          </p:nvPr>
        </p:nvSpPr>
        <p:spPr/>
        <p:txBody>
          <a:bodyPr>
            <a:normAutofit fontScale="92500" lnSpcReduction="20000"/>
          </a:bodyPr>
          <a:lstStyle/>
          <a:p>
            <a:r>
              <a:rPr lang="en-US" b="1" dirty="0"/>
              <a:t>Defining a training module for scalable attribute release in federation and </a:t>
            </a:r>
            <a:r>
              <a:rPr lang="en-US" b="1" dirty="0" err="1"/>
              <a:t>interfederation</a:t>
            </a:r>
            <a:endParaRPr lang="en-US" dirty="0"/>
          </a:p>
          <a:p>
            <a:endParaRPr lang="en-US" dirty="0" smtClean="0"/>
          </a:p>
          <a:p>
            <a:endParaRPr lang="en-GB" dirty="0"/>
          </a:p>
        </p:txBody>
      </p:sp>
      <p:sp>
        <p:nvSpPr>
          <p:cNvPr id="5" name="Text Placeholder 4"/>
          <p:cNvSpPr>
            <a:spLocks noGrp="1"/>
          </p:cNvSpPr>
          <p:nvPr>
            <p:ph type="body" sz="quarter" idx="14"/>
          </p:nvPr>
        </p:nvSpPr>
        <p:spPr>
          <a:xfrm>
            <a:off x="971600" y="1707654"/>
            <a:ext cx="5012795" cy="354932"/>
          </a:xfrm>
        </p:spPr>
        <p:txBody>
          <a:bodyPr/>
          <a:lstStyle/>
          <a:p>
            <a:r>
              <a:rPr lang="en-US" dirty="0"/>
              <a:t>Workshop: AARC Training</a:t>
            </a:r>
            <a:r>
              <a:rPr lang="en-US" dirty="0" smtClean="0"/>
              <a:t>:</a:t>
            </a:r>
            <a:endParaRPr lang="it-IT" dirty="0"/>
          </a:p>
        </p:txBody>
      </p:sp>
      <p:sp>
        <p:nvSpPr>
          <p:cNvPr id="6" name="Text Placeholder 5"/>
          <p:cNvSpPr>
            <a:spLocks noGrp="1"/>
          </p:cNvSpPr>
          <p:nvPr>
            <p:ph type="body" sz="quarter" idx="18"/>
          </p:nvPr>
        </p:nvSpPr>
        <p:spPr/>
        <p:txBody>
          <a:bodyPr/>
          <a:lstStyle/>
          <a:p>
            <a:r>
              <a:rPr lang="en-GB" dirty="0" smtClean="0"/>
              <a:t>16 June 2016</a:t>
            </a:r>
            <a:endParaRPr lang="en-GB" dirty="0"/>
          </a:p>
        </p:txBody>
      </p:sp>
      <p:sp>
        <p:nvSpPr>
          <p:cNvPr id="7" name="Text Placeholder 6"/>
          <p:cNvSpPr>
            <a:spLocks noGrp="1"/>
          </p:cNvSpPr>
          <p:nvPr>
            <p:ph type="body" sz="quarter" idx="19"/>
          </p:nvPr>
        </p:nvSpPr>
        <p:spPr>
          <a:xfrm>
            <a:off x="971600" y="3075806"/>
            <a:ext cx="5096933" cy="260411"/>
          </a:xfrm>
        </p:spPr>
        <p:txBody>
          <a:bodyPr>
            <a:normAutofit lnSpcReduction="10000"/>
          </a:bodyPr>
          <a:lstStyle/>
          <a:p>
            <a:r>
              <a:rPr lang="en-GB" dirty="0" smtClean="0"/>
              <a:t>NA2, AARC</a:t>
            </a:r>
            <a:endParaRPr lang="en-GB" dirty="0"/>
          </a:p>
        </p:txBody>
      </p:sp>
      <p:sp>
        <p:nvSpPr>
          <p:cNvPr id="8" name="Text Placeholder 7"/>
          <p:cNvSpPr>
            <a:spLocks noGrp="1"/>
          </p:cNvSpPr>
          <p:nvPr>
            <p:ph type="body" sz="quarter" idx="20"/>
          </p:nvPr>
        </p:nvSpPr>
        <p:spPr>
          <a:xfrm>
            <a:off x="971600" y="3291830"/>
            <a:ext cx="6613609" cy="504056"/>
          </a:xfrm>
        </p:spPr>
        <p:txBody>
          <a:bodyPr>
            <a:normAutofit/>
          </a:bodyPr>
          <a:lstStyle/>
          <a:p>
            <a:r>
              <a:rPr lang="en-GB" dirty="0" smtClean="0"/>
              <a:t>GARR, GÉANT</a:t>
            </a:r>
            <a:endParaRPr lang="en-GB" dirty="0"/>
          </a:p>
        </p:txBody>
      </p:sp>
      <p:sp>
        <p:nvSpPr>
          <p:cNvPr id="9" name="Text Placeholder 8"/>
          <p:cNvSpPr>
            <a:spLocks noGrp="1"/>
          </p:cNvSpPr>
          <p:nvPr>
            <p:ph type="body" sz="quarter" idx="21"/>
          </p:nvPr>
        </p:nvSpPr>
        <p:spPr>
          <a:xfrm>
            <a:off x="1043608" y="3939902"/>
            <a:ext cx="914400" cy="142799"/>
          </a:xfrm>
        </p:spPr>
        <p:txBody>
          <a:bodyPr/>
          <a:lstStyle/>
          <a:p>
            <a:endParaRPr lang="en-GB" dirty="0"/>
          </a:p>
        </p:txBody>
      </p:sp>
    </p:spTree>
    <p:extLst>
      <p:ext uri="{BB962C8B-B14F-4D97-AF65-F5344CB8AC3E}">
        <p14:creationId xmlns:p14="http://schemas.microsoft.com/office/powerpoint/2010/main" val="23918202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solidFill>
                  <a:prstClr val="black">
                    <a:tint val="75000"/>
                  </a:prstClr>
                </a:solidFill>
              </a:rPr>
              <a:pPr/>
              <a:t>10</a:t>
            </a:fld>
            <a:endParaRPr lang="en-GB">
              <a:solidFill>
                <a:prstClr val="black">
                  <a:tint val="75000"/>
                </a:prstClr>
              </a:solidFill>
            </a:endParaRPr>
          </a:p>
        </p:txBody>
      </p:sp>
      <p:sp>
        <p:nvSpPr>
          <p:cNvPr id="3" name="Titolo 2"/>
          <p:cNvSpPr>
            <a:spLocks noGrp="1"/>
          </p:cNvSpPr>
          <p:nvPr>
            <p:ph type="title"/>
          </p:nvPr>
        </p:nvSpPr>
        <p:spPr/>
        <p:txBody>
          <a:bodyPr/>
          <a:lstStyle/>
          <a:p>
            <a:r>
              <a:rPr lang="it-IT" dirty="0" err="1" smtClean="0"/>
              <a:t>eduGAIN</a:t>
            </a:r>
            <a:r>
              <a:rPr lang="it-IT" dirty="0" smtClean="0"/>
              <a:t> Service Providers</a:t>
            </a:r>
            <a:endParaRPr lang="it-IT" dirty="0"/>
          </a:p>
        </p:txBody>
      </p:sp>
      <p:sp>
        <p:nvSpPr>
          <p:cNvPr id="4" name="Ovale 3"/>
          <p:cNvSpPr/>
          <p:nvPr/>
        </p:nvSpPr>
        <p:spPr>
          <a:xfrm>
            <a:off x="195943" y="952983"/>
            <a:ext cx="8656182" cy="3805205"/>
          </a:xfrm>
          <a:prstGeom prst="ellipse">
            <a:avLst/>
          </a:prstGeom>
          <a:solidFill>
            <a:schemeClr val="accent6">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t-IT">
              <a:solidFill>
                <a:prstClr val="white"/>
              </a:solidFill>
            </a:endParaRPr>
          </a:p>
        </p:txBody>
      </p:sp>
      <p:sp>
        <p:nvSpPr>
          <p:cNvPr id="5" name="Ovale 4"/>
          <p:cNvSpPr/>
          <p:nvPr/>
        </p:nvSpPr>
        <p:spPr>
          <a:xfrm>
            <a:off x="2299114" y="2044242"/>
            <a:ext cx="2737640" cy="1536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t-IT">
              <a:solidFill>
                <a:prstClr val="white"/>
              </a:solidFill>
            </a:endParaRPr>
          </a:p>
        </p:txBody>
      </p:sp>
      <p:sp>
        <p:nvSpPr>
          <p:cNvPr id="6" name="Ovale 5"/>
          <p:cNvSpPr/>
          <p:nvPr/>
        </p:nvSpPr>
        <p:spPr>
          <a:xfrm>
            <a:off x="3750059" y="2044242"/>
            <a:ext cx="3093857" cy="1536937"/>
          </a:xfrm>
          <a:prstGeom prst="ellipse">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t-IT">
              <a:solidFill>
                <a:prstClr val="white"/>
              </a:solidFill>
            </a:endParaRPr>
          </a:p>
        </p:txBody>
      </p:sp>
      <p:sp>
        <p:nvSpPr>
          <p:cNvPr id="7" name="CasellaDiTesto 6"/>
          <p:cNvSpPr txBox="1"/>
          <p:nvPr/>
        </p:nvSpPr>
        <p:spPr>
          <a:xfrm>
            <a:off x="3781698" y="925250"/>
            <a:ext cx="1547949" cy="830997"/>
          </a:xfrm>
          <a:prstGeom prst="rect">
            <a:avLst/>
          </a:prstGeom>
          <a:noFill/>
        </p:spPr>
        <p:txBody>
          <a:bodyPr wrap="square" lIns="68580" tIns="34290" rIns="68580" bIns="34290" rtlCol="0" anchor="ctr">
            <a:spAutoFit/>
          </a:bodyPr>
          <a:lstStyle/>
          <a:p>
            <a:pPr algn="ctr"/>
            <a:r>
              <a:rPr lang="it-IT" sz="5000" b="1" dirty="0">
                <a:solidFill>
                  <a:prstClr val="black"/>
                </a:solidFill>
              </a:rPr>
              <a:t>1197</a:t>
            </a:r>
            <a:endParaRPr lang="it-IT" sz="5000" b="1" dirty="0">
              <a:solidFill>
                <a:prstClr val="black"/>
              </a:solidFill>
            </a:endParaRPr>
          </a:p>
        </p:txBody>
      </p:sp>
      <p:sp>
        <p:nvSpPr>
          <p:cNvPr id="8" name="CasellaDiTesto 7"/>
          <p:cNvSpPr txBox="1"/>
          <p:nvPr/>
        </p:nvSpPr>
        <p:spPr>
          <a:xfrm>
            <a:off x="2211496" y="2150335"/>
            <a:ext cx="2184764" cy="438581"/>
          </a:xfrm>
          <a:prstGeom prst="rect">
            <a:avLst/>
          </a:prstGeom>
          <a:noFill/>
        </p:spPr>
        <p:txBody>
          <a:bodyPr wrap="square" lIns="68580" tIns="34290" rIns="68580" bIns="34290" rtlCol="0">
            <a:spAutoFit/>
          </a:bodyPr>
          <a:lstStyle/>
          <a:p>
            <a:pPr algn="ctr"/>
            <a:r>
              <a:rPr lang="it-IT" sz="2400" b="1" dirty="0">
                <a:solidFill>
                  <a:prstClr val="black"/>
                </a:solidFill>
              </a:rPr>
              <a:t>DP </a:t>
            </a:r>
            <a:r>
              <a:rPr lang="it-IT" sz="2400" b="1" dirty="0" err="1">
                <a:solidFill>
                  <a:prstClr val="black"/>
                </a:solidFill>
              </a:rPr>
              <a:t>CoCo</a:t>
            </a:r>
            <a:endParaRPr lang="it-IT" sz="2400" b="1" dirty="0">
              <a:solidFill>
                <a:prstClr val="black"/>
              </a:solidFill>
            </a:endParaRPr>
          </a:p>
        </p:txBody>
      </p:sp>
      <p:sp>
        <p:nvSpPr>
          <p:cNvPr id="9" name="CasellaDiTesto 8"/>
          <p:cNvSpPr txBox="1"/>
          <p:nvPr/>
        </p:nvSpPr>
        <p:spPr>
          <a:xfrm>
            <a:off x="4870680" y="2154840"/>
            <a:ext cx="1663475" cy="438581"/>
          </a:xfrm>
          <a:prstGeom prst="rect">
            <a:avLst/>
          </a:prstGeom>
          <a:noFill/>
        </p:spPr>
        <p:txBody>
          <a:bodyPr wrap="square" lIns="68580" tIns="34290" rIns="68580" bIns="34290" rtlCol="0">
            <a:spAutoFit/>
          </a:bodyPr>
          <a:lstStyle/>
          <a:p>
            <a:pPr algn="ctr"/>
            <a:r>
              <a:rPr lang="it-IT" sz="2400" b="1" dirty="0">
                <a:solidFill>
                  <a:prstClr val="black"/>
                </a:solidFill>
              </a:rPr>
              <a:t>R&amp;S</a:t>
            </a:r>
            <a:endParaRPr lang="it-IT" sz="2400" b="1" dirty="0">
              <a:solidFill>
                <a:prstClr val="black"/>
              </a:solidFill>
            </a:endParaRPr>
          </a:p>
        </p:txBody>
      </p:sp>
      <p:sp>
        <p:nvSpPr>
          <p:cNvPr id="10" name="CasellaDiTesto 9"/>
          <p:cNvSpPr txBox="1"/>
          <p:nvPr/>
        </p:nvSpPr>
        <p:spPr>
          <a:xfrm>
            <a:off x="2299115" y="2605954"/>
            <a:ext cx="1663475" cy="438581"/>
          </a:xfrm>
          <a:prstGeom prst="rect">
            <a:avLst/>
          </a:prstGeom>
          <a:noFill/>
        </p:spPr>
        <p:txBody>
          <a:bodyPr wrap="square" lIns="68580" tIns="34290" rIns="68580" bIns="34290" rtlCol="0">
            <a:spAutoFit/>
          </a:bodyPr>
          <a:lstStyle/>
          <a:p>
            <a:pPr algn="ctr"/>
            <a:r>
              <a:rPr lang="it-IT" sz="2400" b="1" dirty="0">
                <a:solidFill>
                  <a:prstClr val="black"/>
                </a:solidFill>
              </a:rPr>
              <a:t>83</a:t>
            </a:r>
            <a:endParaRPr lang="it-IT" sz="2400" b="1" dirty="0">
              <a:solidFill>
                <a:prstClr val="black"/>
              </a:solidFill>
            </a:endParaRPr>
          </a:p>
        </p:txBody>
      </p:sp>
      <p:sp>
        <p:nvSpPr>
          <p:cNvPr id="11" name="CasellaDiTesto 10"/>
          <p:cNvSpPr txBox="1"/>
          <p:nvPr/>
        </p:nvSpPr>
        <p:spPr>
          <a:xfrm>
            <a:off x="5120836" y="2593421"/>
            <a:ext cx="1663475" cy="438581"/>
          </a:xfrm>
          <a:prstGeom prst="rect">
            <a:avLst/>
          </a:prstGeom>
          <a:noFill/>
        </p:spPr>
        <p:txBody>
          <a:bodyPr wrap="square" lIns="68580" tIns="34290" rIns="68580" bIns="34290" rtlCol="0">
            <a:spAutoFit/>
          </a:bodyPr>
          <a:lstStyle/>
          <a:p>
            <a:pPr algn="ctr"/>
            <a:r>
              <a:rPr lang="it-IT" sz="2400" b="1" dirty="0">
                <a:solidFill>
                  <a:prstClr val="black"/>
                </a:solidFill>
              </a:rPr>
              <a:t>91</a:t>
            </a:r>
            <a:endParaRPr lang="it-IT" sz="2400" b="1" dirty="0">
              <a:solidFill>
                <a:prstClr val="black"/>
              </a:solidFill>
            </a:endParaRPr>
          </a:p>
        </p:txBody>
      </p:sp>
      <p:sp>
        <p:nvSpPr>
          <p:cNvPr id="12" name="CasellaDiTesto 11"/>
          <p:cNvSpPr txBox="1"/>
          <p:nvPr/>
        </p:nvSpPr>
        <p:spPr>
          <a:xfrm>
            <a:off x="4199097" y="2494524"/>
            <a:ext cx="837658" cy="438581"/>
          </a:xfrm>
          <a:prstGeom prst="rect">
            <a:avLst/>
          </a:prstGeom>
          <a:noFill/>
        </p:spPr>
        <p:txBody>
          <a:bodyPr wrap="square" lIns="68580" tIns="34290" rIns="68580" bIns="34290" rtlCol="0">
            <a:spAutoFit/>
          </a:bodyPr>
          <a:lstStyle/>
          <a:p>
            <a:r>
              <a:rPr lang="it-IT" sz="2400" b="1" dirty="0">
                <a:solidFill>
                  <a:prstClr val="black"/>
                </a:solidFill>
              </a:rPr>
              <a:t>41</a:t>
            </a:r>
            <a:endParaRPr lang="it-IT" sz="2400" b="1" dirty="0">
              <a:solidFill>
                <a:prstClr val="black"/>
              </a:solidFill>
            </a:endParaRPr>
          </a:p>
        </p:txBody>
      </p:sp>
      <p:sp>
        <p:nvSpPr>
          <p:cNvPr id="13" name="Rettangolo 12"/>
          <p:cNvSpPr/>
          <p:nvPr/>
        </p:nvSpPr>
        <p:spPr>
          <a:xfrm>
            <a:off x="3095493" y="3835228"/>
            <a:ext cx="2857081" cy="692498"/>
          </a:xfrm>
          <a:prstGeom prst="rect">
            <a:avLst/>
          </a:prstGeom>
          <a:noFill/>
          <a:scene3d>
            <a:camera prst="orthographicFront"/>
            <a:lightRig rig="threePt" dir="t">
              <a:rot lat="0" lon="0" rev="0"/>
            </a:lightRig>
          </a:scene3d>
        </p:spPr>
        <p:txBody>
          <a:bodyPr wrap="none" lIns="68580" tIns="34290" rIns="68580" bIns="34290">
            <a:prstTxWarp prst="textArchDown">
              <a:avLst/>
            </a:prstTxWarp>
            <a:spAutoFit/>
          </a:bodyPr>
          <a:lstStyle/>
          <a:p>
            <a:pPr algn="ctr"/>
            <a:r>
              <a:rPr lang="it-IT" sz="4100" b="1" dirty="0" err="1">
                <a:ln w="0"/>
                <a:solidFill>
                  <a:prstClr val="black"/>
                </a:solidFill>
                <a:effectLst>
                  <a:outerShdw blurRad="38100" dist="19050" dir="2700000" algn="tl" rotWithShape="0">
                    <a:prstClr val="black">
                      <a:alpha val="40000"/>
                    </a:prstClr>
                  </a:outerShdw>
                </a:effectLst>
              </a:rPr>
              <a:t>eduGAIN</a:t>
            </a:r>
            <a:r>
              <a:rPr lang="it-IT" sz="4100" dirty="0">
                <a:ln w="0"/>
                <a:solidFill>
                  <a:prstClr val="black"/>
                </a:solidFill>
                <a:effectLst>
                  <a:outerShdw blurRad="38100" dist="19050" dir="2700000" algn="tl" rotWithShape="0">
                    <a:prstClr val="black">
                      <a:alpha val="40000"/>
                    </a:prstClr>
                  </a:outerShdw>
                </a:effectLst>
              </a:rPr>
              <a:t> </a:t>
            </a:r>
            <a:r>
              <a:rPr lang="it-IT" sz="4100" b="1" dirty="0" err="1">
                <a:ln w="0"/>
                <a:solidFill>
                  <a:prstClr val="black"/>
                </a:solidFill>
                <a:effectLst>
                  <a:outerShdw blurRad="38100" dist="19050" dir="2700000" algn="tl" rotWithShape="0">
                    <a:prstClr val="black">
                      <a:alpha val="40000"/>
                    </a:prstClr>
                  </a:outerShdw>
                </a:effectLst>
              </a:rPr>
              <a:t>SPs</a:t>
            </a:r>
            <a:endParaRPr lang="it-IT" sz="4100" b="1" dirty="0">
              <a:ln w="0"/>
              <a:solidFill>
                <a:prstClr val="black"/>
              </a:solidFill>
              <a:effectLst>
                <a:outerShdw blurRad="38100" dist="19050" dir="2700000" algn="tl" rotWithShape="0">
                  <a:prstClr val="black">
                    <a:alpha val="40000"/>
                  </a:prstClr>
                </a:outerShdw>
              </a:effectLst>
            </a:endParaRPr>
          </a:p>
        </p:txBody>
      </p:sp>
      <p:sp>
        <p:nvSpPr>
          <p:cNvPr id="14" name="CasellaDiTesto 13"/>
          <p:cNvSpPr txBox="1"/>
          <p:nvPr/>
        </p:nvSpPr>
        <p:spPr>
          <a:xfrm>
            <a:off x="346296" y="4447515"/>
            <a:ext cx="970984" cy="623248"/>
          </a:xfrm>
          <a:prstGeom prst="rect">
            <a:avLst/>
          </a:prstGeom>
          <a:noFill/>
        </p:spPr>
        <p:txBody>
          <a:bodyPr wrap="square" lIns="68580" tIns="34290" rIns="68580" bIns="34290" rtlCol="0">
            <a:spAutoFit/>
          </a:bodyPr>
          <a:lstStyle/>
          <a:p>
            <a:r>
              <a:rPr lang="it-IT" dirty="0" err="1" smtClean="0">
                <a:solidFill>
                  <a:prstClr val="black"/>
                </a:solidFill>
              </a:rPr>
              <a:t>May</a:t>
            </a:r>
            <a:r>
              <a:rPr lang="it-IT" dirty="0" smtClean="0">
                <a:solidFill>
                  <a:prstClr val="black"/>
                </a:solidFill>
              </a:rPr>
              <a:t> 2016</a:t>
            </a:r>
            <a:endParaRPr lang="it-IT" dirty="0">
              <a:solidFill>
                <a:prstClr val="black"/>
              </a:solidFill>
            </a:endParaRPr>
          </a:p>
        </p:txBody>
      </p:sp>
    </p:spTree>
    <p:extLst>
      <p:ext uri="{BB962C8B-B14F-4D97-AF65-F5344CB8AC3E}">
        <p14:creationId xmlns:p14="http://schemas.microsoft.com/office/powerpoint/2010/main" val="38379092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smtClean="0"/>
              <a:t>Encourage federation operators (not only people present here) to be more pro-active toward the identity providers registered in their federation</a:t>
            </a:r>
          </a:p>
          <a:p>
            <a:pPr lvl="1"/>
            <a:r>
              <a:rPr lang="en-US" dirty="0" smtClean="0"/>
              <a:t>Pro-active means: provide configurations, tools, trainings, audits</a:t>
            </a:r>
            <a:r>
              <a:rPr lang="en-US" dirty="0"/>
              <a:t>, support, raise the level of </a:t>
            </a:r>
            <a:r>
              <a:rPr lang="en-US" dirty="0" smtClean="0"/>
              <a:t>requirements.</a:t>
            </a:r>
          </a:p>
          <a:p>
            <a:pPr lvl="1"/>
            <a:r>
              <a:rPr lang="en-US" dirty="0" smtClean="0"/>
              <a:t>In the specific: </a:t>
            </a:r>
          </a:p>
          <a:p>
            <a:pPr lvl="2"/>
            <a:r>
              <a:rPr lang="en-US" dirty="0" smtClean="0">
                <a:solidFill>
                  <a:srgbClr val="F6791C"/>
                </a:solidFill>
              </a:rPr>
              <a:t>Encourage the use of a Federation Registry in order to help setting up Entity Category support</a:t>
            </a:r>
          </a:p>
          <a:p>
            <a:pPr lvl="2"/>
            <a:r>
              <a:rPr lang="en-US" dirty="0">
                <a:solidFill>
                  <a:srgbClr val="F6791C"/>
                </a:solidFill>
              </a:rPr>
              <a:t>Encourage the use of a Federation Registry in </a:t>
            </a:r>
            <a:r>
              <a:rPr lang="en-US" dirty="0" smtClean="0">
                <a:solidFill>
                  <a:srgbClr val="F6791C"/>
                </a:solidFill>
              </a:rPr>
              <a:t>order to ease the ARP definition for the </a:t>
            </a:r>
            <a:r>
              <a:rPr lang="en-US" dirty="0" err="1">
                <a:solidFill>
                  <a:srgbClr val="F6791C"/>
                </a:solidFill>
              </a:rPr>
              <a:t>IdP</a:t>
            </a:r>
            <a:r>
              <a:rPr lang="en-US" dirty="0">
                <a:solidFill>
                  <a:srgbClr val="F6791C"/>
                </a:solidFill>
              </a:rPr>
              <a:t> </a:t>
            </a:r>
            <a:r>
              <a:rPr lang="en-US" dirty="0" smtClean="0">
                <a:solidFill>
                  <a:srgbClr val="F6791C"/>
                </a:solidFill>
              </a:rPr>
              <a:t>Manager </a:t>
            </a:r>
          </a:p>
          <a:p>
            <a:r>
              <a:rPr lang="en-US" b="1" u="sng" dirty="0" smtClean="0"/>
              <a:t>seek </a:t>
            </a:r>
            <a:r>
              <a:rPr lang="en-US" b="1" u="sng" dirty="0"/>
              <a:t>feedback </a:t>
            </a:r>
            <a:r>
              <a:rPr lang="en-US" b="1" u="sng" dirty="0" smtClean="0"/>
              <a:t>on usefulness for Federations in general (not only for you, also for less skilled federations) of the </a:t>
            </a:r>
            <a:r>
              <a:rPr lang="en-US" b="1" u="sng" dirty="0"/>
              <a:t>proposed training package to support Identity Providers in the attribute release </a:t>
            </a:r>
            <a:r>
              <a:rPr lang="en-US" b="1" u="sng" dirty="0" smtClean="0"/>
              <a:t>process</a:t>
            </a:r>
          </a:p>
          <a:p>
            <a:r>
              <a:rPr lang="en-US" b="1" u="sng" dirty="0" smtClean="0"/>
              <a:t>Seek feedback for improvements </a:t>
            </a:r>
            <a:r>
              <a:rPr lang="en-US" b="1" u="sng" dirty="0"/>
              <a:t>of the proposed training </a:t>
            </a:r>
            <a:r>
              <a:rPr lang="en-US" b="1" u="sng" dirty="0" smtClean="0"/>
              <a:t>package (will be collected here and in the future via email)</a:t>
            </a:r>
            <a:endParaRPr lang="it-IT" b="1" u="sng" dirty="0"/>
          </a:p>
          <a:p>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11</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a:t>Introduction &amp; </a:t>
            </a:r>
            <a:r>
              <a:rPr lang="en-US" dirty="0">
                <a:solidFill>
                  <a:srgbClr val="F6791C"/>
                </a:solidFill>
              </a:rPr>
              <a:t>Goals</a:t>
            </a:r>
            <a:endParaRPr lang="it-IT" dirty="0">
              <a:solidFill>
                <a:srgbClr val="F6791C"/>
              </a:solidFill>
            </a:endParaRPr>
          </a:p>
        </p:txBody>
      </p:sp>
    </p:spTree>
    <p:extLst>
      <p:ext uri="{BB962C8B-B14F-4D97-AF65-F5344CB8AC3E}">
        <p14:creationId xmlns:p14="http://schemas.microsoft.com/office/powerpoint/2010/main" val="36530312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a:defRPr/>
            </a:pPr>
            <a:fld id="{6F576E6A-F32A-4612-884C-86870357C6B4}" type="slidenum">
              <a:rPr lang="en-GB">
                <a:solidFill>
                  <a:prstClr val="black">
                    <a:tint val="75000"/>
                  </a:prstClr>
                </a:solidFill>
              </a:rPr>
              <a:pPr>
                <a:defRPr/>
              </a:pPr>
              <a:t>12</a:t>
            </a:fld>
            <a:endParaRPr lang="en-GB">
              <a:solidFill>
                <a:prstClr val="black">
                  <a:tint val="75000"/>
                </a:prstClr>
              </a:solidFill>
            </a:endParaRPr>
          </a:p>
        </p:txBody>
      </p:sp>
      <p:sp>
        <p:nvSpPr>
          <p:cNvPr id="5" name="Segnaposto contenuto 4"/>
          <p:cNvSpPr>
            <a:spLocks noGrp="1"/>
          </p:cNvSpPr>
          <p:nvPr>
            <p:ph idx="1"/>
          </p:nvPr>
        </p:nvSpPr>
        <p:spPr>
          <a:xfrm>
            <a:off x="286919" y="1926259"/>
            <a:ext cx="8488525" cy="1278812"/>
          </a:xfrm>
        </p:spPr>
        <p:txBody>
          <a:bodyPr>
            <a:normAutofit/>
          </a:bodyPr>
          <a:lstStyle/>
          <a:p>
            <a:pPr marL="0" indent="0" algn="ctr">
              <a:buNone/>
            </a:pPr>
            <a:endParaRPr lang="en-GB" sz="4100" b="1" dirty="0"/>
          </a:p>
          <a:p>
            <a:pPr marL="0" indent="0" algn="ctr">
              <a:buNone/>
            </a:pPr>
            <a:r>
              <a:rPr lang="en-GB" sz="4100" b="1" dirty="0"/>
              <a:t>THE FEDERATION OPERATOR’S ROLE</a:t>
            </a:r>
          </a:p>
        </p:txBody>
      </p:sp>
    </p:spTree>
    <p:extLst>
      <p:ext uri="{BB962C8B-B14F-4D97-AF65-F5344CB8AC3E}">
        <p14:creationId xmlns:p14="http://schemas.microsoft.com/office/powerpoint/2010/main" val="3543229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a:t>IDEM also until </a:t>
            </a:r>
            <a:r>
              <a:rPr lang="en-US" dirty="0" smtClean="0"/>
              <a:t>May 2016 </a:t>
            </a:r>
            <a:r>
              <a:rPr lang="en-US" dirty="0"/>
              <a:t>has done nothing </a:t>
            </a:r>
            <a:r>
              <a:rPr lang="en-US" dirty="0" smtClean="0"/>
              <a:t>to push entity category support for </a:t>
            </a:r>
            <a:r>
              <a:rPr lang="en-US" dirty="0" err="1" smtClean="0"/>
              <a:t>IdPs</a:t>
            </a:r>
            <a:r>
              <a:rPr lang="en-US" dirty="0"/>
              <a:t/>
            </a:r>
            <a:br>
              <a:rPr lang="en-US" dirty="0"/>
            </a:br>
            <a:r>
              <a:rPr lang="en-US" dirty="0" smtClean="0"/>
              <a:t>and </a:t>
            </a:r>
            <a:r>
              <a:rPr lang="en-US" dirty="0"/>
              <a:t>the result </a:t>
            </a:r>
            <a:r>
              <a:rPr lang="en-US" dirty="0" smtClean="0"/>
              <a:t>was </a:t>
            </a:r>
            <a:r>
              <a:rPr lang="en-US" dirty="0"/>
              <a:t>that 0 </a:t>
            </a:r>
            <a:r>
              <a:rPr lang="en-US" dirty="0" err="1"/>
              <a:t>IdPs</a:t>
            </a:r>
            <a:r>
              <a:rPr lang="en-US" dirty="0"/>
              <a:t> support R&amp;S and 0 </a:t>
            </a:r>
            <a:r>
              <a:rPr lang="en-US" dirty="0" err="1"/>
              <a:t>IdPs</a:t>
            </a:r>
            <a:r>
              <a:rPr lang="en-US" dirty="0"/>
              <a:t> support </a:t>
            </a:r>
            <a:r>
              <a:rPr lang="en-US" dirty="0" err="1" smtClean="0"/>
              <a:t>DP_CoCo</a:t>
            </a:r>
            <a:endParaRPr lang="en-US" dirty="0" smtClean="0"/>
          </a:p>
          <a:p>
            <a:endParaRPr lang="en-US" dirty="0"/>
          </a:p>
          <a:p>
            <a:r>
              <a:rPr lang="en-US" dirty="0" smtClean="0"/>
              <a:t>On the other hand we have begun to promote EC towards </a:t>
            </a:r>
            <a:r>
              <a:rPr lang="en-US" dirty="0" smtClean="0"/>
              <a:t>SPs</a:t>
            </a:r>
            <a:br>
              <a:rPr lang="en-US" dirty="0" smtClean="0"/>
            </a:br>
            <a:r>
              <a:rPr lang="en-US" dirty="0" smtClean="0"/>
              <a:t>and </a:t>
            </a:r>
            <a:r>
              <a:rPr lang="en-US" dirty="0"/>
              <a:t>the result is that </a:t>
            </a:r>
            <a:r>
              <a:rPr lang="en-US" dirty="0" smtClean="0"/>
              <a:t>7 SPs </a:t>
            </a:r>
            <a:r>
              <a:rPr lang="en-US" dirty="0"/>
              <a:t>support R&amp;S and </a:t>
            </a:r>
            <a:r>
              <a:rPr lang="en-US" dirty="0" smtClean="0"/>
              <a:t>12 SPs </a:t>
            </a:r>
            <a:r>
              <a:rPr lang="en-US" dirty="0"/>
              <a:t>support </a:t>
            </a:r>
            <a:r>
              <a:rPr lang="en-US" dirty="0" err="1" smtClean="0"/>
              <a:t>DP_CoCo</a:t>
            </a:r>
            <a:endParaRPr lang="en-US" dirty="0" smtClean="0"/>
          </a:p>
          <a:p>
            <a:endParaRPr lang="en-US" dirty="0"/>
          </a:p>
          <a:p>
            <a:r>
              <a:rPr lang="en-US" dirty="0" err="1" smtClean="0"/>
              <a:t>FedOps</a:t>
            </a:r>
            <a:r>
              <a:rPr lang="en-US" dirty="0" smtClean="0"/>
              <a:t> involvement care!</a:t>
            </a:r>
            <a:endParaRPr lang="en-US" dirty="0"/>
          </a:p>
          <a:p>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13</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The IDEM use case</a:t>
            </a:r>
            <a:endParaRPr lang="it-IT" dirty="0"/>
          </a:p>
        </p:txBody>
      </p:sp>
    </p:spTree>
    <p:extLst>
      <p:ext uri="{BB962C8B-B14F-4D97-AF65-F5344CB8AC3E}">
        <p14:creationId xmlns:p14="http://schemas.microsoft.com/office/powerpoint/2010/main" val="27357760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lvl="0"/>
            <a:r>
              <a:rPr lang="en-US" sz="1800" u="sng" dirty="0">
                <a:hlinkClick r:id="rId3"/>
              </a:rPr>
              <a:t>https://technical.edugain.org/entities</a:t>
            </a:r>
            <a:r>
              <a:rPr lang="en-US" sz="1800" dirty="0"/>
              <a:t> </a:t>
            </a:r>
            <a:br>
              <a:rPr lang="en-US" sz="1800" dirty="0"/>
            </a:br>
            <a:endParaRPr lang="en-US" sz="1800" dirty="0"/>
          </a:p>
          <a:p>
            <a:pPr lvl="0"/>
            <a:r>
              <a:rPr lang="en-US" sz="1800" dirty="0" err="1" smtClean="0"/>
              <a:t>SWITCHaai</a:t>
            </a:r>
            <a:r>
              <a:rPr lang="en-US" sz="1800" dirty="0" smtClean="0"/>
              <a:t> </a:t>
            </a:r>
            <a:r>
              <a:rPr lang="en-US" sz="1800" dirty="0"/>
              <a:t>and </a:t>
            </a:r>
            <a:r>
              <a:rPr lang="en-US" sz="1800" dirty="0" err="1"/>
              <a:t>InCommon</a:t>
            </a:r>
            <a:r>
              <a:rPr lang="en-US" sz="1800" dirty="0"/>
              <a:t> have done a lot </a:t>
            </a:r>
            <a:br>
              <a:rPr lang="en-US" sz="1800" dirty="0"/>
            </a:br>
            <a:r>
              <a:rPr lang="en-US" sz="1800" dirty="0" err="1" smtClean="0"/>
              <a:t>IdP</a:t>
            </a:r>
            <a:r>
              <a:rPr lang="en-US" sz="1800" dirty="0" smtClean="0"/>
              <a:t> </a:t>
            </a:r>
            <a:r>
              <a:rPr lang="en-US" sz="1800" dirty="0" err="1"/>
              <a:t>CoCo</a:t>
            </a:r>
            <a:r>
              <a:rPr lang="en-US" sz="1800" dirty="0"/>
              <a:t>-support from Switch = 33 (100% !!!)</a:t>
            </a:r>
            <a:br>
              <a:rPr lang="en-US" sz="1800" dirty="0"/>
            </a:br>
            <a:r>
              <a:rPr lang="en-US" sz="1800" dirty="0" err="1"/>
              <a:t>IdP</a:t>
            </a:r>
            <a:r>
              <a:rPr lang="en-US" sz="1800" dirty="0"/>
              <a:t> R&amp;S-support from Switch = 33 (100% !!!)</a:t>
            </a:r>
            <a:br>
              <a:rPr lang="en-US" sz="1800" dirty="0"/>
            </a:br>
            <a:r>
              <a:rPr lang="en-US" sz="1800" dirty="0" err="1"/>
              <a:t>IdP</a:t>
            </a:r>
            <a:r>
              <a:rPr lang="en-US" sz="1800" dirty="0"/>
              <a:t> R&amp;S-support from </a:t>
            </a:r>
            <a:r>
              <a:rPr lang="en-US" sz="1800" dirty="0" err="1"/>
              <a:t>InCommon</a:t>
            </a:r>
            <a:r>
              <a:rPr lang="en-US" sz="1800" dirty="0"/>
              <a:t> = 39 (9%)</a:t>
            </a:r>
            <a:endParaRPr lang="it-IT" sz="1800" dirty="0"/>
          </a:p>
          <a:p>
            <a:pPr lvl="1"/>
            <a:r>
              <a:rPr lang="en-US" dirty="0"/>
              <a:t>Why </a:t>
            </a:r>
            <a:r>
              <a:rPr lang="en-US" dirty="0" err="1"/>
              <a:t>InCommon</a:t>
            </a:r>
            <a:r>
              <a:rPr lang="en-US" dirty="0"/>
              <a:t> </a:t>
            </a:r>
            <a:r>
              <a:rPr lang="en-US" dirty="0" err="1"/>
              <a:t>IdPs</a:t>
            </a:r>
            <a:r>
              <a:rPr lang="en-US" dirty="0"/>
              <a:t> don’t support </a:t>
            </a:r>
            <a:r>
              <a:rPr lang="en-US" dirty="0" err="1" smtClean="0"/>
              <a:t>DP_CoCo</a:t>
            </a:r>
            <a:r>
              <a:rPr lang="en-US" dirty="0"/>
              <a:t>?</a:t>
            </a:r>
            <a:endParaRPr lang="it-IT" dirty="0"/>
          </a:p>
          <a:p>
            <a:pPr lvl="0"/>
            <a:r>
              <a:rPr lang="en-US" sz="1800" dirty="0"/>
              <a:t>All the rest of eduGAIN, not </a:t>
            </a:r>
            <a:r>
              <a:rPr lang="en-US" sz="1800" dirty="0" err="1"/>
              <a:t>su</a:t>
            </a:r>
            <a:r>
              <a:rPr lang="en-US" sz="1800" dirty="0"/>
              <a:t> much</a:t>
            </a:r>
            <a:br>
              <a:rPr lang="en-US" sz="1800" dirty="0"/>
            </a:br>
            <a:r>
              <a:rPr lang="en-US" sz="1800" dirty="0" err="1"/>
              <a:t>IdP</a:t>
            </a:r>
            <a:r>
              <a:rPr lang="en-US" sz="1800" dirty="0"/>
              <a:t> </a:t>
            </a:r>
            <a:r>
              <a:rPr lang="en-US" sz="1800" dirty="0" err="1" smtClean="0"/>
              <a:t>DP_CoCo</a:t>
            </a:r>
            <a:r>
              <a:rPr lang="en-US" sz="1800" dirty="0" smtClean="0"/>
              <a:t>-support </a:t>
            </a:r>
            <a:r>
              <a:rPr lang="en-US" sz="1800" dirty="0"/>
              <a:t>from eduGAIN-Switch = 41 (2%)</a:t>
            </a:r>
            <a:br>
              <a:rPr lang="en-US" sz="1800" dirty="0"/>
            </a:br>
            <a:r>
              <a:rPr lang="en-US" sz="1800" dirty="0" err="1"/>
              <a:t>IdP</a:t>
            </a:r>
            <a:r>
              <a:rPr lang="en-US" sz="1800" dirty="0"/>
              <a:t> R&amp;S-support from eduGAIN-Switch-</a:t>
            </a:r>
            <a:r>
              <a:rPr lang="en-US" sz="1800" dirty="0" err="1"/>
              <a:t>InCommon</a:t>
            </a:r>
            <a:r>
              <a:rPr lang="en-US" sz="1800" dirty="0"/>
              <a:t> = 36 (1,7%) </a:t>
            </a:r>
            <a:endParaRPr lang="it-IT" sz="1800" dirty="0"/>
          </a:p>
          <a:p>
            <a:pPr lvl="1"/>
            <a:r>
              <a:rPr lang="en-US" dirty="0"/>
              <a:t>(from only 9 federations. 4-5 per federation on average)</a:t>
            </a:r>
            <a:endParaRPr lang="it-IT" dirty="0"/>
          </a:p>
          <a:p>
            <a:pPr lvl="0"/>
            <a:r>
              <a:rPr lang="en-US" sz="1800" dirty="0"/>
              <a:t>Of 38 federations in eduGAIN, 27 of them don’t have </a:t>
            </a:r>
            <a:r>
              <a:rPr lang="en-US" sz="1800" dirty="0" err="1"/>
              <a:t>IdPs</a:t>
            </a:r>
            <a:r>
              <a:rPr lang="en-US" sz="1800" dirty="0"/>
              <a:t> that support R&amp;S and </a:t>
            </a:r>
            <a:r>
              <a:rPr lang="en-US" sz="1800" dirty="0" err="1"/>
              <a:t>CoCo</a:t>
            </a:r>
            <a:r>
              <a:rPr lang="en-US" sz="1800" dirty="0"/>
              <a:t> EC (73%)</a:t>
            </a:r>
            <a:endParaRPr lang="it-IT" sz="18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14</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err="1"/>
              <a:t>FedOps</a:t>
            </a:r>
            <a:r>
              <a:rPr lang="en-US" dirty="0"/>
              <a:t> involvement care</a:t>
            </a:r>
            <a:r>
              <a:rPr lang="en-US" dirty="0" smtClean="0"/>
              <a:t>!</a:t>
            </a:r>
            <a:endParaRPr lang="it-IT" dirty="0"/>
          </a:p>
        </p:txBody>
      </p:sp>
    </p:spTree>
    <p:extLst>
      <p:ext uri="{BB962C8B-B14F-4D97-AF65-F5344CB8AC3E}">
        <p14:creationId xmlns:p14="http://schemas.microsoft.com/office/powerpoint/2010/main" val="12983074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endParaRPr lang="en-US" dirty="0"/>
          </a:p>
          <a:p>
            <a:pPr fontAlgn="base"/>
            <a:r>
              <a:rPr lang="en-US" dirty="0"/>
              <a:t>=&gt; An active role of Federation Operators is needed in order </a:t>
            </a:r>
            <a:r>
              <a:rPr lang="en-US" dirty="0" err="1"/>
              <a:t>IdPs</a:t>
            </a:r>
            <a:r>
              <a:rPr lang="en-US" dirty="0"/>
              <a:t> support R&amp;S and </a:t>
            </a:r>
            <a:r>
              <a:rPr lang="en-US" dirty="0" err="1"/>
              <a:t>CoCo</a:t>
            </a:r>
            <a:r>
              <a:rPr lang="en-US" dirty="0"/>
              <a:t> EC</a:t>
            </a:r>
          </a:p>
          <a:p>
            <a:pPr fontAlgn="base"/>
            <a:endParaRPr lang="en-US" dirty="0" smtClean="0"/>
          </a:p>
          <a:p>
            <a:pPr fontAlgn="base"/>
            <a:r>
              <a:rPr lang="en-US" dirty="0" smtClean="0"/>
              <a:t>IDEM delivered the training to their </a:t>
            </a:r>
            <a:r>
              <a:rPr lang="en-US" dirty="0" err="1" smtClean="0"/>
              <a:t>IdPs</a:t>
            </a:r>
            <a:r>
              <a:rPr lang="en-US" dirty="0" smtClean="0"/>
              <a:t> on the 7</a:t>
            </a:r>
            <a:r>
              <a:rPr lang="en-US" baseline="30000" dirty="0" smtClean="0"/>
              <a:t>th  </a:t>
            </a:r>
            <a:r>
              <a:rPr lang="en-US" dirty="0" smtClean="0"/>
              <a:t>of </a:t>
            </a:r>
            <a:r>
              <a:rPr lang="en-US" dirty="0"/>
              <a:t>June </a:t>
            </a:r>
            <a:endParaRPr lang="en-US" dirty="0" smtClean="0"/>
          </a:p>
          <a:p>
            <a:pPr lvl="1" fontAlgn="base"/>
            <a:r>
              <a:rPr lang="en-US" dirty="0" smtClean="0"/>
              <a:t>40 people attended in presence + 70 via streaming</a:t>
            </a:r>
          </a:p>
          <a:p>
            <a:pPr lvl="1" fontAlgn="base"/>
            <a:endParaRPr lang="en-US" dirty="0" smtClean="0"/>
          </a:p>
          <a:p>
            <a:pPr fontAlgn="base"/>
            <a:r>
              <a:rPr lang="en-US" dirty="0" smtClean="0"/>
              <a:t>IDEM </a:t>
            </a:r>
            <a:r>
              <a:rPr lang="en-US" dirty="0"/>
              <a:t>wants to measure inside the Federation, after pushing and helping for </a:t>
            </a:r>
            <a:r>
              <a:rPr lang="en-US" dirty="0" smtClean="0"/>
              <a:t>support the 2 categories, </a:t>
            </a:r>
            <a:r>
              <a:rPr lang="en-US" dirty="0"/>
              <a:t>which will be the result after 1 year.</a:t>
            </a:r>
          </a:p>
          <a:p>
            <a:pPr marL="0" indent="0">
              <a:buNone/>
            </a:pP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15</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How the </a:t>
            </a:r>
            <a:r>
              <a:rPr lang="it-IT" dirty="0" err="1" smtClean="0"/>
              <a:t>FedOps</a:t>
            </a:r>
            <a:r>
              <a:rPr lang="it-IT" dirty="0" smtClean="0"/>
              <a:t> can take care of </a:t>
            </a:r>
            <a:r>
              <a:rPr lang="it-IT" dirty="0" err="1" smtClean="0"/>
              <a:t>their</a:t>
            </a:r>
            <a:r>
              <a:rPr lang="it-IT" dirty="0" smtClean="0"/>
              <a:t> </a:t>
            </a:r>
            <a:r>
              <a:rPr lang="it-IT" dirty="0" err="1" smtClean="0"/>
              <a:t>IdPs</a:t>
            </a:r>
            <a:r>
              <a:rPr lang="it-IT" dirty="0" smtClean="0"/>
              <a:t>?</a:t>
            </a:r>
            <a:endParaRPr lang="it-IT" dirty="0"/>
          </a:p>
        </p:txBody>
      </p:sp>
    </p:spTree>
    <p:extLst>
      <p:ext uri="{BB962C8B-B14F-4D97-AF65-F5344CB8AC3E}">
        <p14:creationId xmlns:p14="http://schemas.microsoft.com/office/powerpoint/2010/main" val="35318676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fontAlgn="base"/>
            <a:r>
              <a:rPr lang="en-US" dirty="0" smtClean="0"/>
              <a:t>Mesh</a:t>
            </a:r>
            <a:endParaRPr lang="en-US" dirty="0"/>
          </a:p>
          <a:p>
            <a:pPr fontAlgn="base"/>
            <a:r>
              <a:rPr lang="en-US" dirty="0"/>
              <a:t>H&amp;S (easier issues</a:t>
            </a:r>
            <a:r>
              <a:rPr lang="en-US" dirty="0" smtClean="0"/>
              <a:t>)</a:t>
            </a:r>
            <a:endParaRPr lang="en-US" dirty="0"/>
          </a:p>
          <a:p>
            <a:pPr fontAlgn="base"/>
            <a:r>
              <a:rPr lang="en-US" dirty="0"/>
              <a:t>In the following for H&amp;S only some hints will be provided</a:t>
            </a:r>
          </a:p>
          <a:p>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16</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a:t>Differences between Mesh and H&amp;S federations with respect to the attribute </a:t>
            </a:r>
            <a:r>
              <a:rPr lang="en-US" dirty="0" smtClean="0"/>
              <a:t>release</a:t>
            </a:r>
            <a:endParaRPr lang="it-IT" dirty="0"/>
          </a:p>
        </p:txBody>
      </p:sp>
      <p:graphicFrame>
        <p:nvGraphicFramePr>
          <p:cNvPr id="6" name="Tabella 5"/>
          <p:cNvGraphicFramePr>
            <a:graphicFrameLocks noGrp="1"/>
          </p:cNvGraphicFramePr>
          <p:nvPr>
            <p:extLst>
              <p:ext uri="{D42A27DB-BD31-4B8C-83A1-F6EECF244321}">
                <p14:modId xmlns:p14="http://schemas.microsoft.com/office/powerpoint/2010/main" val="3372977346"/>
              </p:ext>
            </p:extLst>
          </p:nvPr>
        </p:nvGraphicFramePr>
        <p:xfrm>
          <a:off x="323528" y="2049750"/>
          <a:ext cx="8487096" cy="2682240"/>
        </p:xfrm>
        <a:graphic>
          <a:graphicData uri="http://schemas.openxmlformats.org/drawingml/2006/table">
            <a:tbl>
              <a:tblPr firstRow="1" bandRow="1">
                <a:tableStyleId>{5C22544A-7EE6-4342-B048-85BDC9FD1C3A}</a:tableStyleId>
              </a:tblPr>
              <a:tblGrid>
                <a:gridCol w="2829032">
                  <a:extLst>
                    <a:ext uri="{9D8B030D-6E8A-4147-A177-3AD203B41FA5}">
                      <a16:colId xmlns="" xmlns:a16="http://schemas.microsoft.com/office/drawing/2014/main" val="177513023"/>
                    </a:ext>
                  </a:extLst>
                </a:gridCol>
                <a:gridCol w="2829032">
                  <a:extLst>
                    <a:ext uri="{9D8B030D-6E8A-4147-A177-3AD203B41FA5}">
                      <a16:colId xmlns="" xmlns:a16="http://schemas.microsoft.com/office/drawing/2014/main" val="787377916"/>
                    </a:ext>
                  </a:extLst>
                </a:gridCol>
                <a:gridCol w="2829032">
                  <a:extLst>
                    <a:ext uri="{9D8B030D-6E8A-4147-A177-3AD203B41FA5}">
                      <a16:colId xmlns="" xmlns:a16="http://schemas.microsoft.com/office/drawing/2014/main" val="2932069020"/>
                    </a:ext>
                  </a:extLst>
                </a:gridCol>
              </a:tblGrid>
              <a:tr h="218507">
                <a:tc gridSpan="3">
                  <a:txBody>
                    <a:bodyPr/>
                    <a:lstStyle/>
                    <a:p>
                      <a:pPr algn="ctr"/>
                      <a:r>
                        <a:rPr lang="it-IT" sz="1600" b="1" dirty="0" err="1" smtClean="0"/>
                        <a:t>eduGAIN</a:t>
                      </a:r>
                      <a:r>
                        <a:rPr lang="it-IT" sz="1600" b="1" dirty="0" smtClean="0"/>
                        <a:t> </a:t>
                      </a:r>
                      <a:r>
                        <a:rPr lang="it-IT" sz="1600" b="1" dirty="0" err="1" smtClean="0"/>
                        <a:t>Federations</a:t>
                      </a:r>
                      <a:r>
                        <a:rPr lang="it-IT" sz="1600" b="1" dirty="0" smtClean="0"/>
                        <a:t> (38, 7 </a:t>
                      </a:r>
                      <a:r>
                        <a:rPr lang="it-IT" sz="1600" b="1" dirty="0" err="1" smtClean="0"/>
                        <a:t>without</a:t>
                      </a:r>
                      <a:r>
                        <a:rPr lang="it-IT" sz="1600" b="1" baseline="0" dirty="0" smtClean="0"/>
                        <a:t> </a:t>
                      </a:r>
                      <a:r>
                        <a:rPr lang="it-IT" sz="1600" b="1" baseline="0" dirty="0" err="1" smtClean="0"/>
                        <a:t>enough</a:t>
                      </a:r>
                      <a:r>
                        <a:rPr lang="it-IT" sz="1600" b="1" baseline="0" dirty="0" smtClean="0"/>
                        <a:t> information)</a:t>
                      </a:r>
                      <a:endParaRPr lang="it-IT" sz="1600" b="1" dirty="0"/>
                    </a:p>
                  </a:txBody>
                  <a:tcPr anchor="ctr"/>
                </a:tc>
                <a:tc hMerge="1">
                  <a:txBody>
                    <a:bodyPr/>
                    <a:lstStyle/>
                    <a:p>
                      <a:endParaRPr lang="it-IT" dirty="0"/>
                    </a:p>
                  </a:txBody>
                  <a:tcPr/>
                </a:tc>
                <a:tc hMerge="1">
                  <a:txBody>
                    <a:bodyPr/>
                    <a:lstStyle/>
                    <a:p>
                      <a:endParaRPr lang="it-IT" dirty="0"/>
                    </a:p>
                  </a:txBody>
                  <a:tcPr/>
                </a:tc>
                <a:extLst>
                  <a:ext uri="{0D108BD9-81ED-4DB2-BD59-A6C34878D82A}">
                    <a16:rowId xmlns="" xmlns:a16="http://schemas.microsoft.com/office/drawing/2014/main" val="3466111070"/>
                  </a:ext>
                </a:extLst>
              </a:tr>
              <a:tr h="218507">
                <a:tc rowSpan="2">
                  <a:txBody>
                    <a:bodyPr/>
                    <a:lstStyle/>
                    <a:p>
                      <a:pPr algn="ctr"/>
                      <a:r>
                        <a:rPr lang="it-IT" sz="1400" b="1" dirty="0" err="1" smtClean="0"/>
                        <a:t>Hub</a:t>
                      </a:r>
                      <a:r>
                        <a:rPr lang="it-IT" sz="1400" b="1" dirty="0" smtClean="0"/>
                        <a:t> &amp; </a:t>
                      </a:r>
                      <a:r>
                        <a:rPr lang="it-IT" sz="1400" b="1" dirty="0" err="1" smtClean="0"/>
                        <a:t>Spoke</a:t>
                      </a:r>
                      <a:r>
                        <a:rPr lang="it-IT" sz="1400" b="1" dirty="0" smtClean="0"/>
                        <a:t> </a:t>
                      </a:r>
                      <a:r>
                        <a:rPr lang="it-IT" sz="1400" b="1" dirty="0" err="1" smtClean="0"/>
                        <a:t>Federations</a:t>
                      </a:r>
                      <a:r>
                        <a:rPr lang="it-IT" sz="1400" b="1" dirty="0" smtClean="0"/>
                        <a:t> (5)</a:t>
                      </a:r>
                      <a:endParaRPr lang="it-IT" sz="1400" b="1" dirty="0"/>
                    </a:p>
                  </a:txBody>
                  <a:tcPr anchor="ctr"/>
                </a:tc>
                <a:tc gridSpan="2">
                  <a:txBody>
                    <a:bodyPr/>
                    <a:lstStyle/>
                    <a:p>
                      <a:pPr algn="ctr"/>
                      <a:r>
                        <a:rPr lang="it-IT" sz="1400" b="1" dirty="0" err="1" smtClean="0"/>
                        <a:t>Mesh</a:t>
                      </a:r>
                      <a:r>
                        <a:rPr lang="it-IT" sz="1400" b="1" dirty="0" smtClean="0"/>
                        <a:t> </a:t>
                      </a:r>
                      <a:r>
                        <a:rPr lang="it-IT" sz="1400" b="1" dirty="0" err="1" smtClean="0"/>
                        <a:t>Federations</a:t>
                      </a:r>
                      <a:r>
                        <a:rPr lang="it-IT" sz="1400" b="1" dirty="0" smtClean="0"/>
                        <a:t> (26)</a:t>
                      </a:r>
                      <a:endParaRPr lang="it-IT" sz="1400" b="1" dirty="0"/>
                    </a:p>
                  </a:txBody>
                  <a:tcPr anchor="ctr"/>
                </a:tc>
                <a:tc hMerge="1">
                  <a:txBody>
                    <a:bodyPr/>
                    <a:lstStyle/>
                    <a:p>
                      <a:endParaRPr lang="it-IT" dirty="0"/>
                    </a:p>
                  </a:txBody>
                  <a:tcPr/>
                </a:tc>
                <a:extLst>
                  <a:ext uri="{0D108BD9-81ED-4DB2-BD59-A6C34878D82A}">
                    <a16:rowId xmlns="" xmlns:a16="http://schemas.microsoft.com/office/drawing/2014/main" val="1139707926"/>
                  </a:ext>
                </a:extLst>
              </a:tr>
              <a:tr h="218507">
                <a:tc vMerge="1">
                  <a:txBody>
                    <a:bodyPr/>
                    <a:lstStyle/>
                    <a:p>
                      <a:pPr algn="ctr"/>
                      <a:endParaRPr lang="it-IT" dirty="0"/>
                    </a:p>
                  </a:txBody>
                  <a:tcPr anchor="ctr"/>
                </a:tc>
                <a:tc>
                  <a:txBody>
                    <a:bodyPr/>
                    <a:lstStyle/>
                    <a:p>
                      <a:pPr algn="ctr"/>
                      <a:r>
                        <a:rPr lang="it-IT" sz="1200" b="1" dirty="0" err="1" smtClean="0"/>
                        <a:t>Mainly</a:t>
                      </a:r>
                      <a:r>
                        <a:rPr lang="it-IT" sz="1200" b="1" dirty="0" smtClean="0"/>
                        <a:t> </a:t>
                      </a:r>
                      <a:r>
                        <a:rPr lang="it-IT" sz="1200" b="1" dirty="0" err="1" smtClean="0"/>
                        <a:t>Shibboleth</a:t>
                      </a:r>
                      <a:r>
                        <a:rPr lang="it-IT" sz="1200" b="1" dirty="0" smtClean="0"/>
                        <a:t> (22)</a:t>
                      </a:r>
                      <a:endParaRPr lang="it-IT" sz="1200" b="1" dirty="0"/>
                    </a:p>
                  </a:txBody>
                  <a:tcPr anchor="ctr"/>
                </a:tc>
                <a:tc>
                  <a:txBody>
                    <a:bodyPr/>
                    <a:lstStyle/>
                    <a:p>
                      <a:pPr algn="ctr"/>
                      <a:r>
                        <a:rPr lang="it-IT" sz="1200" b="1" dirty="0" err="1" smtClean="0"/>
                        <a:t>Mainly</a:t>
                      </a:r>
                      <a:r>
                        <a:rPr lang="it-IT" sz="1200" b="1" dirty="0" smtClean="0"/>
                        <a:t> </a:t>
                      </a:r>
                      <a:r>
                        <a:rPr lang="it-IT" sz="1200" b="1" dirty="0" err="1" smtClean="0"/>
                        <a:t>SimpleSAMLphp</a:t>
                      </a:r>
                      <a:r>
                        <a:rPr lang="it-IT" sz="1200" b="1" dirty="0" smtClean="0"/>
                        <a:t> (4)</a:t>
                      </a:r>
                      <a:endParaRPr lang="it-IT" sz="1200" b="1" dirty="0"/>
                    </a:p>
                  </a:txBody>
                  <a:tcPr anchor="ctr"/>
                </a:tc>
                <a:extLst>
                  <a:ext uri="{0D108BD9-81ED-4DB2-BD59-A6C34878D82A}">
                    <a16:rowId xmlns="" xmlns:a16="http://schemas.microsoft.com/office/drawing/2014/main" val="387850233"/>
                  </a:ext>
                </a:extLst>
              </a:tr>
              <a:tr h="1720744">
                <a:tc>
                  <a:txBody>
                    <a:bodyPr/>
                    <a:lstStyle/>
                    <a:p>
                      <a:pPr algn="ctr"/>
                      <a:r>
                        <a:rPr lang="it-IT" dirty="0" err="1" smtClean="0"/>
                        <a:t>SURFconext</a:t>
                      </a:r>
                      <a:r>
                        <a:rPr lang="it-IT" dirty="0" smtClean="0"/>
                        <a:t>(The Netherlands) - SIR!(</a:t>
                      </a:r>
                      <a:r>
                        <a:rPr lang="it-IT" dirty="0" err="1" smtClean="0"/>
                        <a:t>Spain</a:t>
                      </a:r>
                      <a:r>
                        <a:rPr lang="it-IT" dirty="0" smtClean="0"/>
                        <a:t>) - TAAT(Estonia) - WAYF(</a:t>
                      </a:r>
                      <a:r>
                        <a:rPr lang="it-IT" dirty="0" err="1" smtClean="0"/>
                        <a:t>Denmark</a:t>
                      </a:r>
                      <a:r>
                        <a:rPr lang="it-IT" dirty="0" smtClean="0"/>
                        <a:t>) - </a:t>
                      </a:r>
                      <a:r>
                        <a:rPr lang="it-IT" dirty="0" err="1" smtClean="0"/>
                        <a:t>AAI@EduHr</a:t>
                      </a:r>
                      <a:r>
                        <a:rPr lang="it-IT" dirty="0" smtClean="0"/>
                        <a:t>(</a:t>
                      </a:r>
                      <a:r>
                        <a:rPr lang="it-IT" dirty="0" err="1" smtClean="0"/>
                        <a:t>Croatia</a:t>
                      </a:r>
                      <a:r>
                        <a:rPr lang="it-IT" dirty="0" smtClean="0"/>
                        <a:t>)</a:t>
                      </a:r>
                      <a:endParaRPr lang="it-IT" dirty="0"/>
                    </a:p>
                  </a:txBody>
                  <a:tcPr anchor="ctr"/>
                </a:tc>
                <a:tc>
                  <a:txBody>
                    <a:bodyPr/>
                    <a:lstStyle/>
                    <a:p>
                      <a:pPr algn="ctr"/>
                      <a:r>
                        <a:rPr lang="it-IT" dirty="0" smtClean="0"/>
                        <a:t>AFIRE(Armenia) - AAF(Australia) - </a:t>
                      </a:r>
                      <a:r>
                        <a:rPr lang="it-IT" dirty="0" err="1" smtClean="0"/>
                        <a:t>ACOnet</a:t>
                      </a:r>
                      <a:r>
                        <a:rPr lang="it-IT" dirty="0" smtClean="0"/>
                        <a:t>(Austria) - </a:t>
                      </a:r>
                      <a:r>
                        <a:rPr lang="it-IT" dirty="0" err="1" smtClean="0"/>
                        <a:t>Belnet</a:t>
                      </a:r>
                      <a:r>
                        <a:rPr lang="it-IT" dirty="0" smtClean="0"/>
                        <a:t>(</a:t>
                      </a:r>
                      <a:r>
                        <a:rPr lang="it-IT" dirty="0" err="1" smtClean="0"/>
                        <a:t>Belgium</a:t>
                      </a:r>
                      <a:r>
                        <a:rPr lang="it-IT" dirty="0" smtClean="0"/>
                        <a:t>) - </a:t>
                      </a:r>
                      <a:r>
                        <a:rPr lang="it-IT" dirty="0" err="1" smtClean="0"/>
                        <a:t>CaFe</a:t>
                      </a:r>
                      <a:r>
                        <a:rPr lang="it-IT" dirty="0" smtClean="0"/>
                        <a:t>!(Brazil) - Canadian Access </a:t>
                      </a:r>
                      <a:r>
                        <a:rPr lang="it-IT" dirty="0" err="1" smtClean="0"/>
                        <a:t>Federation</a:t>
                      </a:r>
                      <a:r>
                        <a:rPr lang="it-IT" dirty="0" smtClean="0"/>
                        <a:t>(Canada) - </a:t>
                      </a:r>
                      <a:r>
                        <a:rPr lang="it-IT" dirty="0" err="1" smtClean="0"/>
                        <a:t>COFRe</a:t>
                      </a:r>
                      <a:r>
                        <a:rPr lang="it-IT" dirty="0" smtClean="0"/>
                        <a:t>(Chile) - eduID.cz(</a:t>
                      </a:r>
                      <a:r>
                        <a:rPr lang="it-IT" dirty="0" err="1" smtClean="0"/>
                        <a:t>Czech</a:t>
                      </a:r>
                      <a:r>
                        <a:rPr lang="it-IT" dirty="0" smtClean="0"/>
                        <a:t> Republic) - HAKA!(</a:t>
                      </a:r>
                      <a:r>
                        <a:rPr lang="it-IT" dirty="0" err="1" smtClean="0"/>
                        <a:t>Finland</a:t>
                      </a:r>
                      <a:r>
                        <a:rPr lang="it-IT" dirty="0" smtClean="0"/>
                        <a:t>) - </a:t>
                      </a:r>
                      <a:r>
                        <a:rPr lang="it-IT" dirty="0" err="1" smtClean="0"/>
                        <a:t>Fédération</a:t>
                      </a:r>
                      <a:r>
                        <a:rPr lang="it-IT" dirty="0" smtClean="0"/>
                        <a:t> </a:t>
                      </a:r>
                      <a:r>
                        <a:rPr lang="it-IT" dirty="0" err="1" smtClean="0"/>
                        <a:t>Éducation-Recherche</a:t>
                      </a:r>
                      <a:r>
                        <a:rPr lang="it-IT" dirty="0" smtClean="0"/>
                        <a:t>(France) - DFN AAI(Germany) - GRNET(</a:t>
                      </a:r>
                      <a:r>
                        <a:rPr lang="it-IT" dirty="0" err="1" smtClean="0"/>
                        <a:t>Greece</a:t>
                      </a:r>
                      <a:r>
                        <a:rPr lang="it-IT" dirty="0" smtClean="0"/>
                        <a:t>) - eduId.hu(</a:t>
                      </a:r>
                      <a:r>
                        <a:rPr lang="it-IT" dirty="0" err="1" smtClean="0"/>
                        <a:t>Hungary</a:t>
                      </a:r>
                      <a:r>
                        <a:rPr lang="it-IT" dirty="0" smtClean="0"/>
                        <a:t>) - </a:t>
                      </a:r>
                      <a:r>
                        <a:rPr lang="it-IT" dirty="0" err="1" smtClean="0"/>
                        <a:t>Edugate</a:t>
                      </a:r>
                      <a:r>
                        <a:rPr lang="it-IT" dirty="0" smtClean="0"/>
                        <a:t>(</a:t>
                      </a:r>
                      <a:r>
                        <a:rPr lang="it-IT" dirty="0" err="1" smtClean="0"/>
                        <a:t>Ireland</a:t>
                      </a:r>
                      <a:r>
                        <a:rPr lang="it-IT" dirty="0" smtClean="0"/>
                        <a:t>) - IDEM(</a:t>
                      </a:r>
                      <a:r>
                        <a:rPr lang="it-IT" dirty="0" err="1" smtClean="0"/>
                        <a:t>Italy</a:t>
                      </a:r>
                      <a:r>
                        <a:rPr lang="it-IT" dirty="0" smtClean="0"/>
                        <a:t>) - </a:t>
                      </a:r>
                      <a:r>
                        <a:rPr lang="it-IT" dirty="0" err="1" smtClean="0"/>
                        <a:t>GakuNin</a:t>
                      </a:r>
                      <a:r>
                        <a:rPr lang="it-IT" dirty="0" smtClean="0"/>
                        <a:t>(Japan) - </a:t>
                      </a:r>
                      <a:r>
                        <a:rPr lang="it-IT" dirty="0" err="1" smtClean="0"/>
                        <a:t>PIONIER.Id</a:t>
                      </a:r>
                      <a:r>
                        <a:rPr lang="it-IT" dirty="0" smtClean="0"/>
                        <a:t>(Poland) - </a:t>
                      </a:r>
                      <a:r>
                        <a:rPr lang="it-IT" dirty="0" err="1" smtClean="0"/>
                        <a:t>RCTSaai</a:t>
                      </a:r>
                      <a:r>
                        <a:rPr lang="it-IT" dirty="0" smtClean="0"/>
                        <a:t>(Portugal) - SWAMID(</a:t>
                      </a:r>
                      <a:r>
                        <a:rPr lang="it-IT" dirty="0" err="1" smtClean="0"/>
                        <a:t>Sweden</a:t>
                      </a:r>
                      <a:r>
                        <a:rPr lang="it-IT" dirty="0" smtClean="0"/>
                        <a:t>) - </a:t>
                      </a:r>
                      <a:r>
                        <a:rPr lang="it-IT" dirty="0" err="1" smtClean="0"/>
                        <a:t>SWITCHaai</a:t>
                      </a:r>
                      <a:r>
                        <a:rPr lang="it-IT" dirty="0" smtClean="0"/>
                        <a:t>(</a:t>
                      </a:r>
                      <a:r>
                        <a:rPr lang="it-IT" dirty="0" err="1" smtClean="0"/>
                        <a:t>Switzerland</a:t>
                      </a:r>
                      <a:r>
                        <a:rPr lang="it-IT" dirty="0" smtClean="0"/>
                        <a:t>) - </a:t>
                      </a:r>
                      <a:r>
                        <a:rPr lang="it-IT" dirty="0" err="1" smtClean="0"/>
                        <a:t>InCommon</a:t>
                      </a:r>
                      <a:r>
                        <a:rPr lang="it-IT" dirty="0" smtClean="0"/>
                        <a:t>(U.S.) - UK </a:t>
                      </a:r>
                      <a:r>
                        <a:rPr lang="it-IT" dirty="0" err="1" smtClean="0"/>
                        <a:t>federation</a:t>
                      </a:r>
                      <a:r>
                        <a:rPr lang="it-IT" dirty="0" smtClean="0"/>
                        <a:t>(</a:t>
                      </a:r>
                      <a:r>
                        <a:rPr lang="it-IT" dirty="0" err="1" smtClean="0"/>
                        <a:t>United</a:t>
                      </a:r>
                      <a:r>
                        <a:rPr lang="it-IT" dirty="0" smtClean="0"/>
                        <a:t> Kingdom)</a:t>
                      </a:r>
                      <a:endParaRPr lang="it-IT" dirty="0"/>
                    </a:p>
                  </a:txBody>
                  <a:tcPr anchor="ctr"/>
                </a:tc>
                <a:tc>
                  <a:txBody>
                    <a:bodyPr/>
                    <a:lstStyle/>
                    <a:p>
                      <a:pPr algn="ctr"/>
                      <a:r>
                        <a:rPr lang="it-IT" dirty="0" smtClean="0"/>
                        <a:t>LAIFE(Latvia) - LITNET FEDI(Lithuania) - </a:t>
                      </a:r>
                      <a:r>
                        <a:rPr lang="it-IT" dirty="0" err="1" smtClean="0"/>
                        <a:t>eduID</a:t>
                      </a:r>
                      <a:r>
                        <a:rPr lang="it-IT" dirty="0" smtClean="0"/>
                        <a:t> </a:t>
                      </a:r>
                      <a:r>
                        <a:rPr lang="it-IT" dirty="0" err="1" smtClean="0"/>
                        <a:t>Luxembourg</a:t>
                      </a:r>
                      <a:r>
                        <a:rPr lang="it-IT" dirty="0" smtClean="0"/>
                        <a:t>(</a:t>
                      </a:r>
                      <a:r>
                        <a:rPr lang="it-IT" dirty="0" err="1" smtClean="0"/>
                        <a:t>Luxembourg</a:t>
                      </a:r>
                      <a:r>
                        <a:rPr lang="it-IT" dirty="0" smtClean="0"/>
                        <a:t>) - </a:t>
                      </a:r>
                      <a:r>
                        <a:rPr lang="it-IT" dirty="0" err="1" smtClean="0"/>
                        <a:t>ArnesAAI</a:t>
                      </a:r>
                      <a:r>
                        <a:rPr lang="it-IT" dirty="0" smtClean="0"/>
                        <a:t> </a:t>
                      </a:r>
                      <a:r>
                        <a:rPr lang="it-IT" dirty="0" err="1" smtClean="0"/>
                        <a:t>Slovenska</a:t>
                      </a:r>
                      <a:r>
                        <a:rPr lang="it-IT" dirty="0" smtClean="0"/>
                        <a:t> </a:t>
                      </a:r>
                      <a:r>
                        <a:rPr lang="it-IT" dirty="0" err="1" smtClean="0"/>
                        <a:t>izobraževalno</a:t>
                      </a:r>
                      <a:r>
                        <a:rPr lang="it-IT" dirty="0" smtClean="0"/>
                        <a:t> </a:t>
                      </a:r>
                      <a:r>
                        <a:rPr lang="it-IT" dirty="0" err="1" smtClean="0"/>
                        <a:t>raziskovalna</a:t>
                      </a:r>
                      <a:r>
                        <a:rPr lang="it-IT" dirty="0" smtClean="0"/>
                        <a:t> </a:t>
                      </a:r>
                      <a:r>
                        <a:rPr lang="it-IT" dirty="0" err="1" smtClean="0"/>
                        <a:t>federacija</a:t>
                      </a:r>
                      <a:r>
                        <a:rPr lang="it-IT" dirty="0" smtClean="0"/>
                        <a:t>(Slovenia)</a:t>
                      </a:r>
                      <a:endParaRPr lang="it-IT" dirty="0"/>
                    </a:p>
                  </a:txBody>
                  <a:tcPr anchor="ctr"/>
                </a:tc>
                <a:extLst>
                  <a:ext uri="{0D108BD9-81ED-4DB2-BD59-A6C34878D82A}">
                    <a16:rowId xmlns="" xmlns:a16="http://schemas.microsoft.com/office/drawing/2014/main" val="1967549272"/>
                  </a:ext>
                </a:extLst>
              </a:tr>
            </a:tbl>
          </a:graphicData>
        </a:graphic>
      </p:graphicFrame>
    </p:spTree>
    <p:extLst>
      <p:ext uri="{BB962C8B-B14F-4D97-AF65-F5344CB8AC3E}">
        <p14:creationId xmlns:p14="http://schemas.microsoft.com/office/powerpoint/2010/main" val="14825336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fontAlgn="base"/>
            <a:r>
              <a:rPr lang="en-US" dirty="0" smtClean="0"/>
              <a:t>Provide </a:t>
            </a:r>
            <a:r>
              <a:rPr lang="en-US" dirty="0"/>
              <a:t>Home </a:t>
            </a:r>
            <a:r>
              <a:rPr lang="en-US" dirty="0" err="1" smtClean="0"/>
              <a:t>Organisations</a:t>
            </a:r>
            <a:r>
              <a:rPr lang="en-US" dirty="0" smtClean="0"/>
              <a:t> </a:t>
            </a:r>
            <a:r>
              <a:rPr lang="en-US" dirty="0"/>
              <a:t>with a value </a:t>
            </a:r>
            <a:r>
              <a:rPr lang="en-US" dirty="0" smtClean="0"/>
              <a:t>proposition and trainings </a:t>
            </a:r>
            <a:r>
              <a:rPr lang="en-US" dirty="0"/>
              <a:t>about R&amp;S and </a:t>
            </a:r>
            <a:r>
              <a:rPr lang="en-US" dirty="0" err="1" smtClean="0"/>
              <a:t>DP_CoCo</a:t>
            </a:r>
            <a:r>
              <a:rPr lang="en-US" dirty="0" smtClean="0"/>
              <a:t> </a:t>
            </a:r>
            <a:r>
              <a:rPr lang="en-US" dirty="0"/>
              <a:t>support in order to </a:t>
            </a:r>
            <a:r>
              <a:rPr lang="en-US" dirty="0" smtClean="0"/>
              <a:t>clarify </a:t>
            </a:r>
            <a:r>
              <a:rPr lang="en-US" dirty="0"/>
              <a:t>which are the benefits of releasing attributes and move out of fear about legal implications</a:t>
            </a:r>
            <a:r>
              <a:rPr lang="en-US" dirty="0" smtClean="0"/>
              <a:t>.</a:t>
            </a:r>
          </a:p>
          <a:p>
            <a:pPr fontAlgn="base"/>
            <a:endParaRPr lang="en-US" dirty="0"/>
          </a:p>
          <a:p>
            <a:pPr fontAlgn="base"/>
            <a:r>
              <a:rPr lang="en-US" dirty="0"/>
              <a:t>Setup the federation registry (Jagger</a:t>
            </a:r>
            <a:r>
              <a:rPr lang="en-US" dirty="0" smtClean="0"/>
              <a:t>)</a:t>
            </a:r>
          </a:p>
          <a:p>
            <a:pPr fontAlgn="base"/>
            <a:endParaRPr lang="en-US" dirty="0"/>
          </a:p>
          <a:p>
            <a:pPr fontAlgn="base"/>
            <a:r>
              <a:rPr lang="en-US" dirty="0"/>
              <a:t>Define the workflow to be adopted in order to </a:t>
            </a:r>
            <a:r>
              <a:rPr lang="en-US" dirty="0" smtClean="0"/>
              <a:t>add the </a:t>
            </a:r>
            <a:r>
              <a:rPr lang="en-US" dirty="0"/>
              <a:t>ECs-support to </a:t>
            </a:r>
            <a:r>
              <a:rPr lang="en-US" dirty="0" err="1"/>
              <a:t>IdPs</a:t>
            </a:r>
            <a:r>
              <a:rPr lang="en-US" dirty="0"/>
              <a:t> and advertise </a:t>
            </a:r>
            <a:r>
              <a:rPr lang="en-US" dirty="0" err="1"/>
              <a:t>IdPs</a:t>
            </a:r>
            <a:r>
              <a:rPr lang="en-US" dirty="0"/>
              <a:t> of this </a:t>
            </a:r>
            <a:r>
              <a:rPr lang="en-US" dirty="0" smtClean="0"/>
              <a:t>procedure (will see in the training)</a:t>
            </a:r>
          </a:p>
          <a:p>
            <a:pPr fontAlgn="base"/>
            <a:endParaRPr lang="en-US" dirty="0" smtClean="0"/>
          </a:p>
          <a:p>
            <a:pPr fontAlgn="base"/>
            <a:r>
              <a:rPr lang="en-US" dirty="0"/>
              <a:t>If necessary, provide with paperwork and/or registry functions in order to make </a:t>
            </a:r>
            <a:r>
              <a:rPr lang="en-US" dirty="0" err="1"/>
              <a:t>IdPs</a:t>
            </a:r>
            <a:r>
              <a:rPr lang="en-US" dirty="0"/>
              <a:t> able to </a:t>
            </a:r>
            <a:r>
              <a:rPr lang="en-US" dirty="0" smtClean="0"/>
              <a:t>declare </a:t>
            </a:r>
            <a:r>
              <a:rPr lang="en-US" dirty="0"/>
              <a:t>to support Entity </a:t>
            </a:r>
            <a:r>
              <a:rPr lang="en-US" dirty="0" smtClean="0"/>
              <a:t>Category</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17</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A Proactive Federation Operator</a:t>
            </a:r>
            <a:endParaRPr lang="it-IT" dirty="0"/>
          </a:p>
        </p:txBody>
      </p:sp>
    </p:spTree>
    <p:extLst>
      <p:ext uri="{BB962C8B-B14F-4D97-AF65-F5344CB8AC3E}">
        <p14:creationId xmlns:p14="http://schemas.microsoft.com/office/powerpoint/2010/main" val="9742578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pPr marL="0" indent="0" fontAlgn="base">
              <a:buNone/>
            </a:pPr>
            <a:r>
              <a:rPr lang="en-US" dirty="0"/>
              <a:t>Help the </a:t>
            </a:r>
            <a:r>
              <a:rPr lang="en-US" dirty="0" err="1"/>
              <a:t>IdPs</a:t>
            </a:r>
            <a:r>
              <a:rPr lang="en-US" dirty="0"/>
              <a:t> by providing a correct set of configuration file for attribute releasing</a:t>
            </a:r>
          </a:p>
          <a:p>
            <a:pPr fontAlgn="base"/>
            <a:endParaRPr lang="en-US" dirty="0" smtClean="0"/>
          </a:p>
          <a:p>
            <a:pPr fontAlgn="base"/>
            <a:r>
              <a:rPr lang="en-US" dirty="0"/>
              <a:t>Define a Default Attribute Release Policy that an </a:t>
            </a:r>
            <a:r>
              <a:rPr lang="en-US" dirty="0" err="1"/>
              <a:t>IdP</a:t>
            </a:r>
            <a:r>
              <a:rPr lang="en-US" dirty="0"/>
              <a:t> have to follow for releasing the minimal set of mandatory attributes decided by the federation and provide the </a:t>
            </a:r>
            <a:r>
              <a:rPr lang="en-US" dirty="0" err="1"/>
              <a:t>IdPs</a:t>
            </a:r>
            <a:r>
              <a:rPr lang="en-US" dirty="0"/>
              <a:t> with a </a:t>
            </a:r>
            <a:r>
              <a:rPr lang="en-US" dirty="0" err="1"/>
              <a:t>skel</a:t>
            </a:r>
            <a:r>
              <a:rPr lang="en-US" dirty="0"/>
              <a:t> or working example or </a:t>
            </a:r>
            <a:r>
              <a:rPr lang="en-US" dirty="0" smtClean="0"/>
              <a:t>template</a:t>
            </a:r>
          </a:p>
          <a:p>
            <a:pPr fontAlgn="base"/>
            <a:endParaRPr lang="en-US" dirty="0" smtClean="0"/>
          </a:p>
          <a:p>
            <a:pPr fontAlgn="base"/>
            <a:r>
              <a:rPr lang="en-US" dirty="0" smtClean="0"/>
              <a:t>Provide </a:t>
            </a:r>
            <a:r>
              <a:rPr lang="en-US" dirty="0"/>
              <a:t>a working configuration for releasing the correct attributes for R&amp;S and </a:t>
            </a:r>
            <a:r>
              <a:rPr lang="en-US" dirty="0" err="1"/>
              <a:t>CoCo</a:t>
            </a:r>
            <a:r>
              <a:rPr lang="en-US" dirty="0"/>
              <a:t> SPs in </a:t>
            </a:r>
            <a:r>
              <a:rPr lang="en-US" dirty="0" err="1" smtClean="0"/>
              <a:t>eduGAIN</a:t>
            </a:r>
            <a:endParaRPr lang="en-US" dirty="0" smtClean="0"/>
          </a:p>
          <a:p>
            <a:pPr fontAlgn="base"/>
            <a:endParaRPr lang="en-US" dirty="0"/>
          </a:p>
          <a:p>
            <a:pPr fontAlgn="base"/>
            <a:r>
              <a:rPr lang="en-US" dirty="0"/>
              <a:t>Train the </a:t>
            </a:r>
            <a:r>
              <a:rPr lang="en-US" dirty="0" err="1"/>
              <a:t>IdPs</a:t>
            </a:r>
            <a:r>
              <a:rPr lang="en-US" dirty="0"/>
              <a:t> </a:t>
            </a:r>
            <a:r>
              <a:rPr lang="en-US" dirty="0" smtClean="0"/>
              <a:t>on the registry usage in order to create </a:t>
            </a:r>
            <a:r>
              <a:rPr lang="en-US" dirty="0"/>
              <a:t>any other specific Attribute Release </a:t>
            </a:r>
            <a:r>
              <a:rPr lang="en-US" dirty="0" smtClean="0"/>
              <a:t>Policy</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solidFill>
                  <a:prstClr val="black">
                    <a:tint val="75000"/>
                  </a:prstClr>
                </a:solidFill>
              </a:rPr>
              <a:pPr/>
              <a:t>18</a:t>
            </a:fld>
            <a:endParaRPr lang="en-GB">
              <a:solidFill>
                <a:prstClr val="black">
                  <a:tint val="75000"/>
                </a:prstClr>
              </a:solidFill>
            </a:endParaRPr>
          </a:p>
        </p:txBody>
      </p:sp>
      <p:sp>
        <p:nvSpPr>
          <p:cNvPr id="4" name="Title 3"/>
          <p:cNvSpPr>
            <a:spLocks noGrp="1"/>
          </p:cNvSpPr>
          <p:nvPr>
            <p:ph type="title"/>
          </p:nvPr>
        </p:nvSpPr>
        <p:spPr/>
        <p:txBody>
          <a:bodyPr/>
          <a:lstStyle/>
          <a:p>
            <a:r>
              <a:rPr lang="en-US" dirty="0"/>
              <a:t>A Proactive Federation Operator</a:t>
            </a:r>
            <a:endParaRPr lang="it-IT" dirty="0"/>
          </a:p>
        </p:txBody>
      </p:sp>
    </p:spTree>
    <p:extLst>
      <p:ext uri="{BB962C8B-B14F-4D97-AF65-F5344CB8AC3E}">
        <p14:creationId xmlns:p14="http://schemas.microsoft.com/office/powerpoint/2010/main" val="36112759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en-GB" dirty="0" smtClean="0"/>
              <a:t>Federation can choose to use:</a:t>
            </a:r>
          </a:p>
          <a:p>
            <a:pPr marL="342900" indent="-342900">
              <a:buFont typeface="+mj-lt"/>
              <a:buAutoNum type="arabicPeriod"/>
            </a:pPr>
            <a:r>
              <a:rPr lang="en-GB" dirty="0" smtClean="0"/>
              <a:t>Default ARP: </a:t>
            </a:r>
          </a:p>
          <a:p>
            <a:pPr lvl="1"/>
            <a:r>
              <a:rPr lang="en-GB" b="1" dirty="0" smtClean="0"/>
              <a:t>Default Federation ARP</a:t>
            </a:r>
            <a:r>
              <a:rPr lang="en-GB" dirty="0" smtClean="0"/>
              <a:t>: attribute filter that releases a very small set of attributes to all resources and allows to use only few essential federation resources.</a:t>
            </a:r>
            <a:br>
              <a:rPr lang="en-GB" dirty="0" smtClean="0"/>
            </a:br>
            <a:endParaRPr lang="en-GB" dirty="0" smtClean="0"/>
          </a:p>
          <a:p>
            <a:pPr marL="342900" indent="-342900">
              <a:buFont typeface="+mj-lt"/>
              <a:buAutoNum type="arabicPeriod"/>
            </a:pPr>
            <a:r>
              <a:rPr lang="en-GB" dirty="0"/>
              <a:t>EC ARP</a:t>
            </a:r>
            <a:r>
              <a:rPr lang="en-GB" dirty="0" smtClean="0"/>
              <a:t>:</a:t>
            </a:r>
          </a:p>
          <a:p>
            <a:pPr lvl="1"/>
            <a:r>
              <a:rPr lang="en-GB" b="1" dirty="0" smtClean="0"/>
              <a:t>R&amp;S EC ARP</a:t>
            </a:r>
            <a:r>
              <a:rPr lang="en-GB" dirty="0" smtClean="0"/>
              <a:t>: attribute filter that implement the rules established for all resources compliant with Research and Scholarship entity category.</a:t>
            </a:r>
          </a:p>
          <a:p>
            <a:pPr lvl="1"/>
            <a:r>
              <a:rPr lang="en-GB" b="1" dirty="0" smtClean="0"/>
              <a:t>CoCo EC ARP</a:t>
            </a:r>
            <a:r>
              <a:rPr lang="en-GB" dirty="0" smtClean="0"/>
              <a:t>: </a:t>
            </a:r>
            <a:r>
              <a:rPr lang="en-GB" dirty="0"/>
              <a:t>attribute filter that implement the rules established for all </a:t>
            </a:r>
            <a:r>
              <a:rPr lang="en-GB" dirty="0" smtClean="0"/>
              <a:t>resources compliant with </a:t>
            </a:r>
            <a:r>
              <a:rPr lang="en-GB" dirty="0"/>
              <a:t>Code Of </a:t>
            </a:r>
            <a:r>
              <a:rPr lang="en-GB" dirty="0" smtClean="0"/>
              <a:t>Conduct entity category.</a:t>
            </a:r>
            <a:br>
              <a:rPr lang="en-GB" dirty="0" smtClean="0"/>
            </a:br>
            <a:endParaRPr lang="en-GB" dirty="0" smtClean="0"/>
          </a:p>
          <a:p>
            <a:pPr marL="342900" indent="-342900">
              <a:buFont typeface="+mj-lt"/>
              <a:buAutoNum type="arabicPeriod"/>
            </a:pPr>
            <a:r>
              <a:rPr lang="en-GB" dirty="0" smtClean="0"/>
              <a:t>Registry ARP:</a:t>
            </a:r>
          </a:p>
          <a:p>
            <a:pPr lvl="1"/>
            <a:r>
              <a:rPr lang="en-GB" b="1" dirty="0" smtClean="0"/>
              <a:t>Custom IdP ARP</a:t>
            </a:r>
            <a:r>
              <a:rPr lang="en-GB" dirty="0" smtClean="0"/>
              <a:t>: An IdP Manager maintains the decisional power to release or not the attributes to the SPs by building his attribute filter with the help of IDEM Entity </a:t>
            </a:r>
            <a:r>
              <a:rPr lang="en-GB" dirty="0"/>
              <a:t>R</a:t>
            </a:r>
            <a:r>
              <a:rPr lang="en-GB" dirty="0" smtClean="0"/>
              <a:t>egistry.</a:t>
            </a:r>
          </a:p>
        </p:txBody>
      </p:sp>
      <p:sp>
        <p:nvSpPr>
          <p:cNvPr id="3" name="Segnaposto numero diapositiva 2"/>
          <p:cNvSpPr>
            <a:spLocks noGrp="1"/>
          </p:cNvSpPr>
          <p:nvPr>
            <p:ph type="sldNum" sz="quarter" idx="12"/>
          </p:nvPr>
        </p:nvSpPr>
        <p:spPr/>
        <p:txBody>
          <a:bodyPr/>
          <a:lstStyle/>
          <a:p>
            <a:pPr defTabSz="685800">
              <a:defRPr/>
            </a:pPr>
            <a:fld id="{6F576E6A-F32A-4612-884C-86870357C6B4}" type="slidenum">
              <a:rPr lang="en-GB">
                <a:solidFill>
                  <a:prstClr val="black">
                    <a:tint val="75000"/>
                  </a:prstClr>
                </a:solidFill>
                <a:latin typeface="Calibri" panose="020F0502020204030204"/>
              </a:rPr>
              <a:pPr defTabSz="685800">
                <a:defRPr/>
              </a:pPr>
              <a:t>19</a:t>
            </a:fld>
            <a:endParaRPr lang="en-GB" dirty="0">
              <a:solidFill>
                <a:prstClr val="black">
                  <a:tint val="75000"/>
                </a:prstClr>
              </a:solidFill>
              <a:latin typeface="Calibri" panose="020F0502020204030204"/>
            </a:endParaRPr>
          </a:p>
        </p:txBody>
      </p:sp>
      <p:sp>
        <p:nvSpPr>
          <p:cNvPr id="4" name="Titolo 3"/>
          <p:cNvSpPr>
            <a:spLocks noGrp="1"/>
          </p:cNvSpPr>
          <p:nvPr>
            <p:ph type="title"/>
          </p:nvPr>
        </p:nvSpPr>
        <p:spPr/>
        <p:txBody>
          <a:bodyPr/>
          <a:lstStyle/>
          <a:p>
            <a:r>
              <a:rPr lang="en-GB" dirty="0" smtClean="0"/>
              <a:t>Proposal for Federations: central distribution of filters and registry usage</a:t>
            </a:r>
            <a:endParaRPr lang="en-GB" dirty="0"/>
          </a:p>
        </p:txBody>
      </p:sp>
    </p:spTree>
    <p:extLst>
      <p:ext uri="{BB962C8B-B14F-4D97-AF65-F5344CB8AC3E}">
        <p14:creationId xmlns:p14="http://schemas.microsoft.com/office/powerpoint/2010/main" val="1140357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r>
              <a:rPr lang="it-IT" sz="2400" dirty="0" smtClean="0"/>
              <a:t>The </a:t>
            </a:r>
            <a:r>
              <a:rPr lang="it-IT" sz="2400" dirty="0" err="1" smtClean="0"/>
              <a:t>Federation</a:t>
            </a:r>
            <a:r>
              <a:rPr lang="it-IT" sz="2400" dirty="0" smtClean="0"/>
              <a:t> Operator </a:t>
            </a:r>
            <a:r>
              <a:rPr lang="it-IT" sz="2400" dirty="0" err="1" smtClean="0"/>
              <a:t>role</a:t>
            </a:r>
            <a:r>
              <a:rPr lang="it-IT" sz="2400" dirty="0" smtClean="0"/>
              <a:t> (download </a:t>
            </a:r>
            <a:r>
              <a:rPr lang="it-IT" sz="2400" dirty="0" err="1" smtClean="0"/>
              <a:t>this</a:t>
            </a:r>
            <a:r>
              <a:rPr lang="it-IT" sz="2400" dirty="0" smtClean="0"/>
              <a:t> slide </a:t>
            </a:r>
            <a:r>
              <a:rPr lang="it-IT" sz="2400" dirty="0"/>
              <a:t>deck)</a:t>
            </a:r>
            <a:br>
              <a:rPr lang="it-IT" sz="2400" dirty="0"/>
            </a:br>
            <a:r>
              <a:rPr lang="it-IT" sz="2400" dirty="0">
                <a:hlinkClick r:id="rId2"/>
              </a:rPr>
              <a:t>https://</a:t>
            </a:r>
            <a:r>
              <a:rPr lang="it-IT" sz="2400" dirty="0" smtClean="0">
                <a:hlinkClick r:id="rId2"/>
              </a:rPr>
              <a:t>goo.gl/uOyJP6</a:t>
            </a:r>
            <a:r>
              <a:rPr lang="it-IT" sz="2400" dirty="0" smtClean="0"/>
              <a:t>  </a:t>
            </a:r>
          </a:p>
          <a:p>
            <a:endParaRPr lang="it-IT" sz="2400" dirty="0"/>
          </a:p>
          <a:p>
            <a:r>
              <a:rPr lang="it-IT" sz="2400" dirty="0" smtClean="0"/>
              <a:t>AARC </a:t>
            </a:r>
            <a:r>
              <a:rPr lang="it-IT" sz="2400" dirty="0" err="1" smtClean="0"/>
              <a:t>IdP</a:t>
            </a:r>
            <a:r>
              <a:rPr lang="it-IT" sz="2400" dirty="0" smtClean="0"/>
              <a:t> </a:t>
            </a:r>
            <a:r>
              <a:rPr lang="it-IT" sz="2400" dirty="0" err="1" smtClean="0"/>
              <a:t>Attribute</a:t>
            </a:r>
            <a:r>
              <a:rPr lang="it-IT" sz="2400" dirty="0" smtClean="0"/>
              <a:t> Release training (download slide </a:t>
            </a:r>
            <a:r>
              <a:rPr lang="it-IT" sz="2400" dirty="0"/>
              <a:t>deck)</a:t>
            </a:r>
            <a:br>
              <a:rPr lang="it-IT" sz="2400" dirty="0"/>
            </a:br>
            <a:r>
              <a:rPr lang="it-IT" sz="2400" dirty="0">
                <a:hlinkClick r:id="rId3"/>
              </a:rPr>
              <a:t>https://</a:t>
            </a:r>
            <a:r>
              <a:rPr lang="it-IT" sz="2400" dirty="0" smtClean="0">
                <a:hlinkClick r:id="rId3"/>
              </a:rPr>
              <a:t>goo.gl/H5Ro1k</a:t>
            </a:r>
            <a:r>
              <a:rPr lang="it-IT" sz="2400" dirty="0" smtClean="0"/>
              <a:t> </a:t>
            </a:r>
          </a:p>
          <a:p>
            <a:endParaRPr lang="it-IT" sz="2400" dirty="0"/>
          </a:p>
          <a:p>
            <a:r>
              <a:rPr lang="it-IT" sz="2400" dirty="0" smtClean="0"/>
              <a:t>Work </a:t>
            </a:r>
            <a:r>
              <a:rPr lang="it-IT" sz="2400" dirty="0" err="1" smtClean="0"/>
              <a:t>group</a:t>
            </a:r>
            <a:r>
              <a:rPr lang="it-IT" sz="2400" dirty="0" smtClean="0"/>
              <a:t> </a:t>
            </a:r>
            <a:r>
              <a:rPr lang="it-IT" sz="2400" dirty="0" err="1" smtClean="0"/>
              <a:t>questions</a:t>
            </a:r>
            <a:r>
              <a:rPr lang="it-IT" sz="2400" dirty="0" smtClean="0"/>
              <a:t> (collaborate on Google doc </a:t>
            </a:r>
            <a:r>
              <a:rPr lang="it-IT" sz="2400" smtClean="0"/>
              <a:t>on line)</a:t>
            </a:r>
            <a:r>
              <a:rPr lang="it-IT" sz="2400" dirty="0"/>
              <a:t/>
            </a:r>
            <a:br>
              <a:rPr lang="it-IT" sz="2400" dirty="0"/>
            </a:br>
            <a:r>
              <a:rPr lang="it-IT" sz="2400" dirty="0">
                <a:hlinkClick r:id="rId4"/>
              </a:rPr>
              <a:t>https://</a:t>
            </a:r>
            <a:r>
              <a:rPr lang="it-IT" sz="2400" dirty="0" smtClean="0">
                <a:hlinkClick r:id="rId4"/>
              </a:rPr>
              <a:t>goo.gl/AALu7i</a:t>
            </a:r>
            <a:r>
              <a:rPr lang="it-IT" sz="2400" dirty="0" smtClean="0"/>
              <a:t> </a:t>
            </a:r>
            <a:br>
              <a:rPr lang="it-IT" sz="2400" dirty="0" smtClean="0"/>
            </a:br>
            <a:endParaRPr lang="it-IT" sz="2400" dirty="0" smtClean="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2</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err="1" smtClean="0"/>
              <a:t>Material</a:t>
            </a:r>
            <a:r>
              <a:rPr lang="it-IT" dirty="0" smtClean="0"/>
              <a:t> for </a:t>
            </a:r>
            <a:r>
              <a:rPr lang="it-IT" dirty="0" err="1" smtClean="0"/>
              <a:t>today</a:t>
            </a:r>
            <a:endParaRPr lang="it-IT" dirty="0"/>
          </a:p>
        </p:txBody>
      </p:sp>
    </p:spTree>
    <p:extLst>
      <p:ext uri="{BB962C8B-B14F-4D97-AF65-F5344CB8AC3E}">
        <p14:creationId xmlns:p14="http://schemas.microsoft.com/office/powerpoint/2010/main" val="41846795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2806920" y="2887581"/>
            <a:ext cx="3334147" cy="721895"/>
          </a:xfrm>
        </p:spPr>
        <p:txBody>
          <a:bodyPr>
            <a:normAutofit fontScale="92500" lnSpcReduction="10000"/>
          </a:bodyPr>
          <a:lstStyle/>
          <a:p>
            <a:r>
              <a:rPr lang="en-GB" dirty="0" smtClean="0"/>
              <a:t>marialaura.mantovani@garr.it</a:t>
            </a:r>
          </a:p>
          <a:p>
            <a:r>
              <a:rPr lang="en-GB" dirty="0" smtClean="0"/>
              <a:t>simona.venuti@garr.it</a:t>
            </a:r>
            <a:endParaRPr lang="en-GB" dirty="0"/>
          </a:p>
          <a:p>
            <a:r>
              <a:rPr lang="en-GB" dirty="0"/>
              <a:t>marco.malavolti@garr.it</a:t>
            </a:r>
          </a:p>
          <a:p>
            <a:endParaRPr lang="en-GB" dirty="0"/>
          </a:p>
        </p:txBody>
      </p:sp>
    </p:spTree>
    <p:extLst>
      <p:ext uri="{BB962C8B-B14F-4D97-AF65-F5344CB8AC3E}">
        <p14:creationId xmlns:p14="http://schemas.microsoft.com/office/powerpoint/2010/main" val="3145794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Round </a:t>
            </a:r>
            <a:r>
              <a:rPr lang="it-IT" dirty="0" err="1" smtClean="0"/>
              <a:t>table</a:t>
            </a:r>
            <a:r>
              <a:rPr lang="it-IT" dirty="0" smtClean="0"/>
              <a:t> </a:t>
            </a:r>
            <a:r>
              <a:rPr lang="it-IT" dirty="0" err="1" smtClean="0"/>
              <a:t>presentations</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3</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Welcome to Worksho</a:t>
            </a:r>
            <a:r>
              <a:rPr lang="it-IT" dirty="0"/>
              <a:t>p</a:t>
            </a:r>
          </a:p>
        </p:txBody>
      </p:sp>
    </p:spTree>
    <p:extLst>
      <p:ext uri="{BB962C8B-B14F-4D97-AF65-F5344CB8AC3E}">
        <p14:creationId xmlns:p14="http://schemas.microsoft.com/office/powerpoint/2010/main" val="2109658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extLst>
              <p:ext uri="{D42A27DB-BD31-4B8C-83A1-F6EECF244321}">
                <p14:modId xmlns:p14="http://schemas.microsoft.com/office/powerpoint/2010/main" val="563950520"/>
              </p:ext>
            </p:extLst>
          </p:nvPr>
        </p:nvGraphicFramePr>
        <p:xfrm>
          <a:off x="1547669" y="1079500"/>
          <a:ext cx="5753386" cy="3516140"/>
        </p:xfrm>
        <a:graphic>
          <a:graphicData uri="http://schemas.openxmlformats.org/drawingml/2006/table">
            <a:tbl>
              <a:tblPr firstRow="1" firstCol="1" bandRow="1">
                <a:tableStyleId>{5C22544A-7EE6-4342-B048-85BDC9FD1C3A}</a:tableStyleId>
              </a:tblPr>
              <a:tblGrid>
                <a:gridCol w="1100731"/>
                <a:gridCol w="4652655"/>
              </a:tblGrid>
              <a:tr h="169182">
                <a:tc>
                  <a:txBody>
                    <a:bodyPr/>
                    <a:lstStyle/>
                    <a:p>
                      <a:pPr>
                        <a:lnSpc>
                          <a:spcPct val="107000"/>
                        </a:lnSpc>
                        <a:spcAft>
                          <a:spcPts val="0"/>
                        </a:spcAft>
                      </a:pPr>
                      <a:r>
                        <a:rPr lang="en-US" sz="1000" dirty="0">
                          <a:effectLst/>
                        </a:rPr>
                        <a:t>Time </a:t>
                      </a:r>
                      <a:endParaRPr lang="it-IT" sz="1000" dirty="0">
                        <a:effectLst/>
                        <a:latin typeface="Calibri"/>
                        <a:ea typeface="Calibri"/>
                        <a:cs typeface="Times New Roman"/>
                      </a:endParaRPr>
                    </a:p>
                  </a:txBody>
                  <a:tcPr marL="64678" marR="64678" marT="0" marB="0"/>
                </a:tc>
                <a:tc>
                  <a:txBody>
                    <a:bodyPr/>
                    <a:lstStyle/>
                    <a:p>
                      <a:pPr>
                        <a:lnSpc>
                          <a:spcPct val="107000"/>
                        </a:lnSpc>
                        <a:spcAft>
                          <a:spcPts val="0"/>
                        </a:spcAft>
                      </a:pPr>
                      <a:r>
                        <a:rPr lang="en-US" sz="1000">
                          <a:effectLst/>
                        </a:rPr>
                        <a:t>Topic</a:t>
                      </a:r>
                      <a:endParaRPr lang="it-IT" sz="1000">
                        <a:effectLst/>
                        <a:latin typeface="Calibri"/>
                        <a:ea typeface="Calibri"/>
                        <a:cs typeface="Times New Roman"/>
                      </a:endParaRPr>
                    </a:p>
                  </a:txBody>
                  <a:tcPr marL="64678" marR="64678" marT="0" marB="0"/>
                </a:tc>
              </a:tr>
              <a:tr h="338364">
                <a:tc>
                  <a:txBody>
                    <a:bodyPr/>
                    <a:lstStyle/>
                    <a:p>
                      <a:pPr>
                        <a:lnSpc>
                          <a:spcPct val="107000"/>
                        </a:lnSpc>
                        <a:spcAft>
                          <a:spcPts val="0"/>
                        </a:spcAft>
                      </a:pPr>
                      <a:r>
                        <a:rPr lang="en-US" sz="1000">
                          <a:effectLst/>
                        </a:rPr>
                        <a:t>14:00 – 14:15 </a:t>
                      </a:r>
                      <a:endParaRPr lang="it-IT" sz="1000">
                        <a:effectLst/>
                        <a:latin typeface="Calibri"/>
                        <a:ea typeface="Calibri"/>
                        <a:cs typeface="Times New Roman"/>
                      </a:endParaRPr>
                    </a:p>
                  </a:txBody>
                  <a:tcPr marL="64678" marR="64678" marT="0" marB="0"/>
                </a:tc>
                <a:tc>
                  <a:txBody>
                    <a:bodyPr/>
                    <a:lstStyle/>
                    <a:p>
                      <a:pPr>
                        <a:lnSpc>
                          <a:spcPct val="107000"/>
                        </a:lnSpc>
                        <a:spcAft>
                          <a:spcPts val="0"/>
                        </a:spcAft>
                      </a:pPr>
                      <a:r>
                        <a:rPr lang="en-US" sz="1000">
                          <a:effectLst/>
                        </a:rPr>
                        <a:t>Welcome to Workshop</a:t>
                      </a:r>
                      <a:endParaRPr lang="it-IT" sz="1000">
                        <a:effectLst/>
                      </a:endParaRPr>
                    </a:p>
                    <a:p>
                      <a:pPr>
                        <a:lnSpc>
                          <a:spcPct val="107000"/>
                        </a:lnSpc>
                        <a:spcAft>
                          <a:spcPts val="0"/>
                        </a:spcAft>
                      </a:pPr>
                      <a:r>
                        <a:rPr lang="en-US" sz="1000">
                          <a:effectLst/>
                        </a:rPr>
                        <a:t> </a:t>
                      </a:r>
                      <a:endParaRPr lang="it-IT" sz="1000">
                        <a:effectLst/>
                        <a:latin typeface="Calibri"/>
                        <a:ea typeface="Calibri"/>
                        <a:cs typeface="Times New Roman"/>
                      </a:endParaRPr>
                    </a:p>
                  </a:txBody>
                  <a:tcPr marL="64678" marR="64678" marT="0" marB="0"/>
                </a:tc>
              </a:tr>
              <a:tr h="507547">
                <a:tc>
                  <a:txBody>
                    <a:bodyPr/>
                    <a:lstStyle/>
                    <a:p>
                      <a:pPr>
                        <a:lnSpc>
                          <a:spcPct val="107000"/>
                        </a:lnSpc>
                        <a:spcAft>
                          <a:spcPts val="0"/>
                        </a:spcAft>
                      </a:pPr>
                      <a:r>
                        <a:rPr lang="en-US" sz="1000">
                          <a:effectLst/>
                        </a:rPr>
                        <a:t>14:15 – 14:50</a:t>
                      </a:r>
                      <a:endParaRPr lang="it-IT" sz="1000">
                        <a:effectLst/>
                        <a:latin typeface="Calibri"/>
                        <a:ea typeface="Calibri"/>
                        <a:cs typeface="Times New Roman"/>
                      </a:endParaRPr>
                    </a:p>
                  </a:txBody>
                  <a:tcPr marL="64678" marR="64678" marT="0" marB="0"/>
                </a:tc>
                <a:tc>
                  <a:txBody>
                    <a:bodyPr/>
                    <a:lstStyle/>
                    <a:p>
                      <a:pPr>
                        <a:lnSpc>
                          <a:spcPct val="107000"/>
                        </a:lnSpc>
                        <a:spcAft>
                          <a:spcPts val="0"/>
                        </a:spcAft>
                      </a:pPr>
                      <a:r>
                        <a:rPr lang="en-US" sz="1000" dirty="0">
                          <a:effectLst/>
                        </a:rPr>
                        <a:t>Introduction &amp; </a:t>
                      </a:r>
                      <a:r>
                        <a:rPr lang="en-US" sz="1000" dirty="0" smtClean="0">
                          <a:effectLst/>
                        </a:rPr>
                        <a:t>Goals</a:t>
                      </a:r>
                    </a:p>
                    <a:p>
                      <a:pPr>
                        <a:lnSpc>
                          <a:spcPct val="107000"/>
                        </a:lnSpc>
                        <a:spcAft>
                          <a:spcPts val="0"/>
                        </a:spcAft>
                      </a:pPr>
                      <a:r>
                        <a:rPr lang="en-US" sz="1000" dirty="0" smtClean="0">
                          <a:effectLst/>
                        </a:rPr>
                        <a:t>The </a:t>
                      </a:r>
                      <a:r>
                        <a:rPr lang="en-US" sz="1000" dirty="0">
                          <a:effectLst/>
                        </a:rPr>
                        <a:t>Federation Operator role</a:t>
                      </a:r>
                      <a:endParaRPr lang="it-IT" sz="1000" dirty="0">
                        <a:effectLst/>
                      </a:endParaRPr>
                    </a:p>
                    <a:p>
                      <a:pPr>
                        <a:lnSpc>
                          <a:spcPct val="107000"/>
                        </a:lnSpc>
                        <a:spcAft>
                          <a:spcPts val="0"/>
                        </a:spcAft>
                      </a:pPr>
                      <a:r>
                        <a:rPr lang="en-US" sz="1000" dirty="0">
                          <a:effectLst/>
                        </a:rPr>
                        <a:t>Q&amp;A</a:t>
                      </a:r>
                      <a:endParaRPr lang="it-IT" sz="1000" dirty="0">
                        <a:effectLst/>
                      </a:endParaRPr>
                    </a:p>
                    <a:p>
                      <a:pPr>
                        <a:lnSpc>
                          <a:spcPct val="107000"/>
                        </a:lnSpc>
                        <a:spcAft>
                          <a:spcPts val="0"/>
                        </a:spcAft>
                      </a:pPr>
                      <a:r>
                        <a:rPr lang="en-US" sz="1000" dirty="0">
                          <a:effectLst/>
                        </a:rPr>
                        <a:t> </a:t>
                      </a:r>
                      <a:endParaRPr lang="it-IT" sz="1000" dirty="0">
                        <a:effectLst/>
                        <a:latin typeface="Calibri"/>
                        <a:ea typeface="Calibri"/>
                        <a:cs typeface="Times New Roman"/>
                      </a:endParaRPr>
                    </a:p>
                  </a:txBody>
                  <a:tcPr marL="64678" marR="64678" marT="0" marB="0"/>
                </a:tc>
              </a:tr>
              <a:tr h="338364">
                <a:tc>
                  <a:txBody>
                    <a:bodyPr/>
                    <a:lstStyle/>
                    <a:p>
                      <a:pPr>
                        <a:lnSpc>
                          <a:spcPct val="107000"/>
                        </a:lnSpc>
                        <a:spcAft>
                          <a:spcPts val="0"/>
                        </a:spcAft>
                      </a:pPr>
                      <a:r>
                        <a:rPr lang="en-US" sz="1000" dirty="0">
                          <a:effectLst/>
                        </a:rPr>
                        <a:t>14:50 – 15:00</a:t>
                      </a:r>
                      <a:endParaRPr lang="it-IT" sz="1000" dirty="0">
                        <a:effectLst/>
                        <a:latin typeface="Calibri"/>
                        <a:ea typeface="Calibri"/>
                        <a:cs typeface="Times New Roman"/>
                      </a:endParaRPr>
                    </a:p>
                  </a:txBody>
                  <a:tcPr marL="64678" marR="64678" marT="0" marB="0"/>
                </a:tc>
                <a:tc>
                  <a:txBody>
                    <a:bodyPr/>
                    <a:lstStyle/>
                    <a:p>
                      <a:pPr>
                        <a:lnSpc>
                          <a:spcPct val="107000"/>
                        </a:lnSpc>
                        <a:spcAft>
                          <a:spcPts val="0"/>
                        </a:spcAft>
                      </a:pPr>
                      <a:r>
                        <a:rPr lang="en-US" sz="1000" dirty="0">
                          <a:effectLst/>
                        </a:rPr>
                        <a:t>a break</a:t>
                      </a:r>
                      <a:endParaRPr lang="it-IT" sz="1000" dirty="0">
                        <a:effectLst/>
                      </a:endParaRPr>
                    </a:p>
                    <a:p>
                      <a:pPr>
                        <a:lnSpc>
                          <a:spcPct val="107000"/>
                        </a:lnSpc>
                        <a:spcAft>
                          <a:spcPts val="0"/>
                        </a:spcAft>
                      </a:pPr>
                      <a:r>
                        <a:rPr lang="en-US" sz="1000" dirty="0">
                          <a:effectLst/>
                        </a:rPr>
                        <a:t> </a:t>
                      </a:r>
                      <a:endParaRPr lang="it-IT" sz="1000" dirty="0">
                        <a:effectLst/>
                        <a:latin typeface="Calibri"/>
                        <a:ea typeface="Calibri"/>
                        <a:cs typeface="Times New Roman"/>
                      </a:endParaRPr>
                    </a:p>
                  </a:txBody>
                  <a:tcPr marL="64678" marR="64678" marT="0" marB="0"/>
                </a:tc>
              </a:tr>
              <a:tr h="845911">
                <a:tc>
                  <a:txBody>
                    <a:bodyPr/>
                    <a:lstStyle/>
                    <a:p>
                      <a:pPr>
                        <a:lnSpc>
                          <a:spcPct val="107000"/>
                        </a:lnSpc>
                        <a:spcAft>
                          <a:spcPts val="0"/>
                        </a:spcAft>
                      </a:pPr>
                      <a:r>
                        <a:rPr lang="en-US" sz="1000">
                          <a:effectLst/>
                        </a:rPr>
                        <a:t>15:00 – 16:00 </a:t>
                      </a:r>
                      <a:endParaRPr lang="it-IT" sz="1000">
                        <a:effectLst/>
                        <a:latin typeface="Calibri"/>
                        <a:ea typeface="Calibri"/>
                        <a:cs typeface="Times New Roman"/>
                      </a:endParaRPr>
                    </a:p>
                  </a:txBody>
                  <a:tcPr marL="64678" marR="64678" marT="0" marB="0"/>
                </a:tc>
                <a:tc>
                  <a:txBody>
                    <a:bodyPr/>
                    <a:lstStyle/>
                    <a:p>
                      <a:pPr>
                        <a:lnSpc>
                          <a:spcPct val="107000"/>
                        </a:lnSpc>
                        <a:spcAft>
                          <a:spcPts val="0"/>
                        </a:spcAft>
                      </a:pPr>
                      <a:r>
                        <a:rPr lang="en-US" sz="1000">
                          <a:effectLst/>
                        </a:rPr>
                        <a:t>Presentation of the training material (summary):</a:t>
                      </a:r>
                      <a:br>
                        <a:rPr lang="en-US" sz="1000">
                          <a:effectLst/>
                        </a:rPr>
                      </a:br>
                      <a:r>
                        <a:rPr lang="en-US" sz="1000">
                          <a:effectLst/>
                        </a:rPr>
                        <a:t>Part I: Attribute release - understanding the problem </a:t>
                      </a:r>
                      <a:br>
                        <a:rPr lang="en-US" sz="1000">
                          <a:effectLst/>
                        </a:rPr>
                      </a:br>
                      <a:r>
                        <a:rPr lang="en-US" sz="1000">
                          <a:effectLst/>
                        </a:rPr>
                        <a:t>Part II: Solutions – theory and practice of entity categories </a:t>
                      </a:r>
                      <a:endParaRPr lang="it-IT" sz="1000">
                        <a:effectLst/>
                      </a:endParaRPr>
                    </a:p>
                    <a:p>
                      <a:pPr>
                        <a:lnSpc>
                          <a:spcPct val="107000"/>
                        </a:lnSpc>
                        <a:spcAft>
                          <a:spcPts val="0"/>
                        </a:spcAft>
                      </a:pPr>
                      <a:r>
                        <a:rPr lang="en-US" sz="1000">
                          <a:effectLst/>
                        </a:rPr>
                        <a:t>Part III: Solutions – federation registry</a:t>
                      </a:r>
                      <a:endParaRPr lang="it-IT" sz="1000">
                        <a:effectLst/>
                      </a:endParaRPr>
                    </a:p>
                    <a:p>
                      <a:pPr>
                        <a:lnSpc>
                          <a:spcPct val="107000"/>
                        </a:lnSpc>
                        <a:spcAft>
                          <a:spcPts val="0"/>
                        </a:spcAft>
                      </a:pPr>
                      <a:r>
                        <a:rPr lang="en-US" sz="1000">
                          <a:effectLst/>
                        </a:rPr>
                        <a:t> </a:t>
                      </a:r>
                      <a:endParaRPr lang="it-IT" sz="1000">
                        <a:effectLst/>
                        <a:latin typeface="Calibri"/>
                        <a:ea typeface="Calibri"/>
                        <a:cs typeface="Times New Roman"/>
                      </a:endParaRPr>
                    </a:p>
                  </a:txBody>
                  <a:tcPr marL="64678" marR="64678" marT="0" marB="0"/>
                </a:tc>
              </a:tr>
              <a:tr h="338364">
                <a:tc>
                  <a:txBody>
                    <a:bodyPr/>
                    <a:lstStyle/>
                    <a:p>
                      <a:pPr>
                        <a:lnSpc>
                          <a:spcPct val="107000"/>
                        </a:lnSpc>
                        <a:spcAft>
                          <a:spcPts val="0"/>
                        </a:spcAft>
                      </a:pPr>
                      <a:r>
                        <a:rPr lang="en-US" sz="1000">
                          <a:effectLst/>
                        </a:rPr>
                        <a:t>16:00 – 16:10 </a:t>
                      </a:r>
                      <a:endParaRPr lang="it-IT" sz="1000">
                        <a:effectLst/>
                        <a:latin typeface="Calibri"/>
                        <a:ea typeface="Calibri"/>
                        <a:cs typeface="Times New Roman"/>
                      </a:endParaRPr>
                    </a:p>
                  </a:txBody>
                  <a:tcPr marL="64678" marR="64678" marT="0" marB="0"/>
                </a:tc>
                <a:tc>
                  <a:txBody>
                    <a:bodyPr/>
                    <a:lstStyle/>
                    <a:p>
                      <a:pPr>
                        <a:lnSpc>
                          <a:spcPct val="107000"/>
                        </a:lnSpc>
                        <a:spcAft>
                          <a:spcPts val="0"/>
                        </a:spcAft>
                      </a:pPr>
                      <a:r>
                        <a:rPr lang="en-US" sz="1000">
                          <a:effectLst/>
                        </a:rPr>
                        <a:t>a break</a:t>
                      </a:r>
                      <a:endParaRPr lang="it-IT" sz="1000">
                        <a:effectLst/>
                      </a:endParaRPr>
                    </a:p>
                    <a:p>
                      <a:pPr>
                        <a:lnSpc>
                          <a:spcPct val="107000"/>
                        </a:lnSpc>
                        <a:spcAft>
                          <a:spcPts val="0"/>
                        </a:spcAft>
                      </a:pPr>
                      <a:r>
                        <a:rPr lang="en-US" sz="1000">
                          <a:effectLst/>
                        </a:rPr>
                        <a:t> </a:t>
                      </a:r>
                      <a:endParaRPr lang="it-IT" sz="1000">
                        <a:effectLst/>
                        <a:latin typeface="Calibri"/>
                        <a:ea typeface="Calibri"/>
                        <a:cs typeface="Times New Roman"/>
                      </a:endParaRPr>
                    </a:p>
                  </a:txBody>
                  <a:tcPr marL="64678" marR="64678" marT="0" marB="0"/>
                </a:tc>
              </a:tr>
              <a:tr h="169182">
                <a:tc>
                  <a:txBody>
                    <a:bodyPr/>
                    <a:lstStyle/>
                    <a:p>
                      <a:pPr>
                        <a:lnSpc>
                          <a:spcPct val="107000"/>
                        </a:lnSpc>
                        <a:spcAft>
                          <a:spcPts val="0"/>
                        </a:spcAft>
                      </a:pPr>
                      <a:r>
                        <a:rPr lang="en-US" sz="1000">
                          <a:effectLst/>
                        </a:rPr>
                        <a:t>16:10 – 16:40</a:t>
                      </a:r>
                      <a:endParaRPr lang="it-IT" sz="1000">
                        <a:effectLst/>
                        <a:latin typeface="Calibri"/>
                        <a:ea typeface="Calibri"/>
                        <a:cs typeface="Times New Roman"/>
                      </a:endParaRPr>
                    </a:p>
                  </a:txBody>
                  <a:tcPr marL="64678" marR="64678" marT="0" marB="0"/>
                </a:tc>
                <a:tc>
                  <a:txBody>
                    <a:bodyPr/>
                    <a:lstStyle/>
                    <a:p>
                      <a:pPr>
                        <a:lnSpc>
                          <a:spcPct val="107000"/>
                        </a:lnSpc>
                        <a:spcAft>
                          <a:spcPts val="0"/>
                        </a:spcAft>
                      </a:pPr>
                      <a:r>
                        <a:rPr lang="en-US" sz="1000" dirty="0" smtClean="0">
                          <a:effectLst/>
                        </a:rPr>
                        <a:t>Workgroups: </a:t>
                      </a:r>
                      <a:r>
                        <a:rPr lang="en-US" sz="1000" dirty="0">
                          <a:effectLst/>
                        </a:rPr>
                        <a:t>review the material and answer the </a:t>
                      </a:r>
                      <a:r>
                        <a:rPr lang="en-US" sz="1000" dirty="0" smtClean="0">
                          <a:effectLst/>
                        </a:rPr>
                        <a:t>questions</a:t>
                      </a:r>
                    </a:p>
                    <a:p>
                      <a:pPr>
                        <a:lnSpc>
                          <a:spcPct val="107000"/>
                        </a:lnSpc>
                        <a:spcAft>
                          <a:spcPts val="0"/>
                        </a:spcAft>
                      </a:pPr>
                      <a:endParaRPr lang="it-IT" sz="1000" dirty="0">
                        <a:effectLst/>
                        <a:latin typeface="Calibri"/>
                        <a:ea typeface="Calibri"/>
                        <a:cs typeface="Times New Roman"/>
                      </a:endParaRPr>
                    </a:p>
                  </a:txBody>
                  <a:tcPr marL="64678" marR="64678" marT="0" marB="0"/>
                </a:tc>
              </a:tr>
              <a:tr h="507547">
                <a:tc>
                  <a:txBody>
                    <a:bodyPr/>
                    <a:lstStyle/>
                    <a:p>
                      <a:pPr>
                        <a:lnSpc>
                          <a:spcPct val="107000"/>
                        </a:lnSpc>
                        <a:spcAft>
                          <a:spcPts val="0"/>
                        </a:spcAft>
                      </a:pPr>
                      <a:r>
                        <a:rPr lang="en-US" sz="1000">
                          <a:effectLst/>
                        </a:rPr>
                        <a:t>16:40 – 17:00 </a:t>
                      </a:r>
                      <a:endParaRPr lang="it-IT" sz="1000">
                        <a:effectLst/>
                        <a:latin typeface="Calibri"/>
                        <a:ea typeface="Calibri"/>
                        <a:cs typeface="Times New Roman"/>
                      </a:endParaRPr>
                    </a:p>
                  </a:txBody>
                  <a:tcPr marL="64678" marR="64678" marT="0" marB="0"/>
                </a:tc>
                <a:tc>
                  <a:txBody>
                    <a:bodyPr/>
                    <a:lstStyle/>
                    <a:p>
                      <a:pPr>
                        <a:lnSpc>
                          <a:spcPct val="107000"/>
                        </a:lnSpc>
                        <a:spcAft>
                          <a:spcPts val="0"/>
                        </a:spcAft>
                      </a:pPr>
                      <a:r>
                        <a:rPr lang="en-US" sz="1000" dirty="0">
                          <a:effectLst/>
                        </a:rPr>
                        <a:t>Report from the groups</a:t>
                      </a:r>
                      <a:endParaRPr lang="it-IT" sz="1000" dirty="0">
                        <a:effectLst/>
                      </a:endParaRPr>
                    </a:p>
                    <a:p>
                      <a:pPr>
                        <a:lnSpc>
                          <a:spcPct val="107000"/>
                        </a:lnSpc>
                        <a:spcAft>
                          <a:spcPts val="0"/>
                        </a:spcAft>
                      </a:pPr>
                      <a:r>
                        <a:rPr lang="en-US" sz="1000" dirty="0">
                          <a:effectLst/>
                        </a:rPr>
                        <a:t>Debriefing &amp; Summary </a:t>
                      </a:r>
                      <a:endParaRPr lang="it-IT" sz="1000" dirty="0">
                        <a:effectLst/>
                      </a:endParaRPr>
                    </a:p>
                    <a:p>
                      <a:pPr>
                        <a:lnSpc>
                          <a:spcPct val="107000"/>
                        </a:lnSpc>
                        <a:spcAft>
                          <a:spcPts val="0"/>
                        </a:spcAft>
                      </a:pPr>
                      <a:r>
                        <a:rPr lang="en-US" sz="1000" dirty="0">
                          <a:effectLst/>
                        </a:rPr>
                        <a:t> </a:t>
                      </a:r>
                      <a:endParaRPr lang="it-IT" sz="1000" dirty="0">
                        <a:effectLst/>
                        <a:latin typeface="Calibri"/>
                        <a:ea typeface="Calibri"/>
                        <a:cs typeface="Times New Roman"/>
                      </a:endParaRPr>
                    </a:p>
                  </a:txBody>
                  <a:tcPr marL="64678" marR="64678" marT="0" marB="0"/>
                </a:tc>
              </a:tr>
            </a:tbl>
          </a:graphicData>
        </a:graphic>
      </p:graphicFrame>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Agenda</a:t>
            </a:r>
            <a:endParaRPr lang="it-IT" dirty="0"/>
          </a:p>
        </p:txBody>
      </p:sp>
    </p:spTree>
    <p:extLst>
      <p:ext uri="{BB962C8B-B14F-4D97-AF65-F5344CB8AC3E}">
        <p14:creationId xmlns:p14="http://schemas.microsoft.com/office/powerpoint/2010/main" val="24640996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smtClean="0"/>
              <a:t>I love federated access. </a:t>
            </a:r>
          </a:p>
          <a:p>
            <a:pPr lvl="1"/>
            <a:r>
              <a:rPr lang="en-US" dirty="0">
                <a:solidFill>
                  <a:srgbClr val="F6791C"/>
                </a:solidFill>
              </a:rPr>
              <a:t>Federated access is an essential mechanism for efficient, safe </a:t>
            </a:r>
            <a:r>
              <a:rPr lang="en-US" dirty="0" smtClean="0">
                <a:solidFill>
                  <a:srgbClr val="F6791C"/>
                </a:solidFill>
              </a:rPr>
              <a:t>and secure </a:t>
            </a:r>
            <a:r>
              <a:rPr lang="en-US" dirty="0">
                <a:solidFill>
                  <a:srgbClr val="F6791C"/>
                </a:solidFill>
              </a:rPr>
              <a:t>access to shared resources and services.</a:t>
            </a:r>
            <a:endParaRPr lang="en-US" dirty="0" smtClean="0">
              <a:solidFill>
                <a:srgbClr val="F6791C"/>
              </a:solidFill>
            </a:endParaRPr>
          </a:p>
          <a:p>
            <a:pPr lvl="1"/>
            <a:r>
              <a:rPr lang="en-US" dirty="0" smtClean="0"/>
              <a:t>Can others (</a:t>
            </a:r>
            <a:r>
              <a:rPr lang="en-US" dirty="0" err="1" smtClean="0"/>
              <a:t>IdPs</a:t>
            </a:r>
            <a:r>
              <a:rPr lang="en-US" dirty="0" smtClean="0"/>
              <a:t>, SPs, users, research collaborations, e-infrastructures) say the same?</a:t>
            </a:r>
          </a:p>
          <a:p>
            <a:r>
              <a:rPr lang="en-US" dirty="0" smtClean="0"/>
              <a:t>Federations look after federated access</a:t>
            </a:r>
          </a:p>
          <a:p>
            <a:pPr lvl="1"/>
            <a:r>
              <a:rPr lang="en-US" dirty="0">
                <a:solidFill>
                  <a:srgbClr val="F6791C"/>
                </a:solidFill>
              </a:rPr>
              <a:t>Identity </a:t>
            </a:r>
            <a:r>
              <a:rPr lang="en-US" dirty="0" smtClean="0">
                <a:solidFill>
                  <a:srgbClr val="F6791C"/>
                </a:solidFill>
              </a:rPr>
              <a:t>federations ensure </a:t>
            </a:r>
            <a:r>
              <a:rPr lang="en-US" dirty="0">
                <a:solidFill>
                  <a:srgbClr val="F6791C"/>
                </a:solidFill>
              </a:rPr>
              <a:t>that federated access runs smoothly and seamlessly for </a:t>
            </a:r>
            <a:r>
              <a:rPr lang="en-US" dirty="0" smtClean="0">
                <a:solidFill>
                  <a:srgbClr val="F6791C"/>
                </a:solidFill>
              </a:rPr>
              <a:t>the user.</a:t>
            </a:r>
          </a:p>
          <a:p>
            <a:pPr lvl="1"/>
            <a:r>
              <a:rPr lang="en-US" dirty="0" smtClean="0"/>
              <a:t>Federations have not completed their job (Does someone remember Brook’s eduGAIN KPI?)</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a:solidFill>
                  <a:srgbClr val="F6791C"/>
                </a:solidFill>
              </a:rPr>
              <a:t>Introduction</a:t>
            </a:r>
            <a:r>
              <a:rPr lang="en-US" dirty="0"/>
              <a:t> &amp; </a:t>
            </a:r>
            <a:r>
              <a:rPr lang="en-US" dirty="0" smtClean="0"/>
              <a:t>Goals</a:t>
            </a:r>
            <a:endParaRPr lang="it-IT" dirty="0"/>
          </a:p>
        </p:txBody>
      </p:sp>
    </p:spTree>
    <p:extLst>
      <p:ext uri="{BB962C8B-B14F-4D97-AF65-F5344CB8AC3E}">
        <p14:creationId xmlns:p14="http://schemas.microsoft.com/office/powerpoint/2010/main" val="381165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6</a:t>
            </a:fld>
            <a:endParaRPr lang="en-GB">
              <a:solidFill>
                <a:prstClr val="black">
                  <a:tint val="75000"/>
                </a:prstClr>
              </a:solidFill>
            </a:endParaRPr>
          </a:p>
        </p:txBody>
      </p:sp>
      <p:sp>
        <p:nvSpPr>
          <p:cNvPr id="5" name="Titolo 4"/>
          <p:cNvSpPr>
            <a:spLocks noGrp="1"/>
          </p:cNvSpPr>
          <p:nvPr>
            <p:ph type="title"/>
          </p:nvPr>
        </p:nvSpPr>
        <p:spPr/>
        <p:txBody>
          <a:bodyPr/>
          <a:lstStyle/>
          <a:p>
            <a:endParaRPr lang="it-IT"/>
          </a:p>
        </p:txBody>
      </p:sp>
      <p:pic>
        <p:nvPicPr>
          <p:cNvPr id="7"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20" y="1049448"/>
            <a:ext cx="5256936" cy="3711685"/>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779662"/>
            <a:ext cx="4543042" cy="2251259"/>
          </a:xfrm>
          <a:prstGeom prst="rect">
            <a:avLst/>
          </a:prstGeom>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59632" y="164257"/>
            <a:ext cx="1771326" cy="929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Segnaposto contenuto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52120" y="1031572"/>
            <a:ext cx="2171700" cy="542925"/>
          </a:xfrm>
          <a:prstGeom prst="rect">
            <a:avLst/>
          </a:prstGeom>
        </p:spPr>
      </p:pic>
    </p:spTree>
    <p:extLst>
      <p:ext uri="{BB962C8B-B14F-4D97-AF65-F5344CB8AC3E}">
        <p14:creationId xmlns:p14="http://schemas.microsoft.com/office/powerpoint/2010/main" val="32395213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65626545"/>
              </p:ext>
            </p:extLst>
          </p:nvPr>
        </p:nvGraphicFramePr>
        <p:xfrm>
          <a:off x="229469" y="958274"/>
          <a:ext cx="8360350" cy="3746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ttangolo 8"/>
          <p:cNvSpPr/>
          <p:nvPr/>
        </p:nvSpPr>
        <p:spPr>
          <a:xfrm>
            <a:off x="323528" y="2643758"/>
            <a:ext cx="6264696" cy="36004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p:cNvSpPr txBox="1"/>
          <p:nvPr/>
        </p:nvSpPr>
        <p:spPr>
          <a:xfrm>
            <a:off x="6660232" y="2643758"/>
            <a:ext cx="504056" cy="369332"/>
          </a:xfrm>
          <a:prstGeom prst="rect">
            <a:avLst/>
          </a:prstGeom>
          <a:noFill/>
        </p:spPr>
        <p:txBody>
          <a:bodyPr wrap="square" rtlCol="0">
            <a:spAutoFit/>
          </a:bodyPr>
          <a:lstStyle/>
          <a:p>
            <a:r>
              <a:rPr lang="it-IT" dirty="0" smtClean="0"/>
              <a:t>1</a:t>
            </a:r>
            <a:endParaRPr lang="it-IT" dirty="0"/>
          </a:p>
        </p:txBody>
      </p:sp>
      <p:sp>
        <p:nvSpPr>
          <p:cNvPr id="12" name="Rettangolo 11"/>
          <p:cNvSpPr/>
          <p:nvPr/>
        </p:nvSpPr>
        <p:spPr>
          <a:xfrm>
            <a:off x="4572000" y="2643758"/>
            <a:ext cx="2016224" cy="36004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p:cNvSpPr/>
          <p:nvPr/>
        </p:nvSpPr>
        <p:spPr>
          <a:xfrm>
            <a:off x="3455876" y="2641270"/>
            <a:ext cx="1107401" cy="36004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p:cNvSpPr/>
          <p:nvPr/>
        </p:nvSpPr>
        <p:spPr>
          <a:xfrm>
            <a:off x="2348475" y="2643758"/>
            <a:ext cx="1107401" cy="36004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asellaDiTesto 14"/>
          <p:cNvSpPr txBox="1"/>
          <p:nvPr/>
        </p:nvSpPr>
        <p:spPr>
          <a:xfrm>
            <a:off x="6660232" y="2639112"/>
            <a:ext cx="504056" cy="369332"/>
          </a:xfrm>
          <a:prstGeom prst="rect">
            <a:avLst/>
          </a:prstGeom>
          <a:noFill/>
        </p:spPr>
        <p:txBody>
          <a:bodyPr wrap="square" rtlCol="0">
            <a:spAutoFit/>
          </a:bodyPr>
          <a:lstStyle/>
          <a:p>
            <a:r>
              <a:rPr lang="it-IT" dirty="0" smtClean="0"/>
              <a:t>0.7</a:t>
            </a:r>
            <a:endParaRPr lang="it-IT" dirty="0"/>
          </a:p>
        </p:txBody>
      </p:sp>
      <p:sp>
        <p:nvSpPr>
          <p:cNvPr id="16" name="CasellaDiTesto 15"/>
          <p:cNvSpPr txBox="1"/>
          <p:nvPr/>
        </p:nvSpPr>
        <p:spPr>
          <a:xfrm>
            <a:off x="6660232" y="2636624"/>
            <a:ext cx="504056" cy="369332"/>
          </a:xfrm>
          <a:prstGeom prst="rect">
            <a:avLst/>
          </a:prstGeom>
          <a:noFill/>
        </p:spPr>
        <p:txBody>
          <a:bodyPr wrap="square" rtlCol="0">
            <a:spAutoFit/>
          </a:bodyPr>
          <a:lstStyle/>
          <a:p>
            <a:r>
              <a:rPr lang="it-IT" dirty="0" smtClean="0"/>
              <a:t>0.5</a:t>
            </a:r>
            <a:endParaRPr lang="it-IT" dirty="0"/>
          </a:p>
        </p:txBody>
      </p:sp>
      <p:sp>
        <p:nvSpPr>
          <p:cNvPr id="17" name="CasellaDiTesto 16"/>
          <p:cNvSpPr txBox="1"/>
          <p:nvPr/>
        </p:nvSpPr>
        <p:spPr>
          <a:xfrm>
            <a:off x="6660232" y="2634466"/>
            <a:ext cx="504056" cy="369332"/>
          </a:xfrm>
          <a:prstGeom prst="rect">
            <a:avLst/>
          </a:prstGeom>
          <a:noFill/>
        </p:spPr>
        <p:txBody>
          <a:bodyPr wrap="square" rtlCol="0">
            <a:spAutoFit/>
          </a:bodyPr>
          <a:lstStyle/>
          <a:p>
            <a:r>
              <a:rPr lang="it-IT" dirty="0" smtClean="0"/>
              <a:t>0.3</a:t>
            </a:r>
            <a:endParaRPr lang="it-IT" dirty="0"/>
          </a:p>
        </p:txBody>
      </p:sp>
    </p:spTree>
    <p:extLst>
      <p:ext uri="{BB962C8B-B14F-4D97-AF65-F5344CB8AC3E}">
        <p14:creationId xmlns:p14="http://schemas.microsoft.com/office/powerpoint/2010/main" val="182033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10"/>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16"/>
                                        </p:tgtEl>
                                        <p:attrNameLst>
                                          <p:attrName>style.visibility</p:attrName>
                                        </p:attrNameLst>
                                      </p:cBhvr>
                                      <p:to>
                                        <p:strVal val="hidden"/>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0" grpId="1"/>
      <p:bldP spid="12" grpId="0" animBg="1"/>
      <p:bldP spid="13" grpId="0" animBg="1"/>
      <p:bldP spid="14" grpId="0" animBg="1"/>
      <p:bldP spid="15" grpId="0"/>
      <p:bldP spid="15" grpId="1"/>
      <p:bldP spid="16" grpId="0"/>
      <p:bldP spid="16" grpId="1"/>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smtClean="0"/>
              <a:t>I love federated access. </a:t>
            </a:r>
          </a:p>
          <a:p>
            <a:pPr lvl="1"/>
            <a:r>
              <a:rPr lang="en-US" dirty="0">
                <a:solidFill>
                  <a:srgbClr val="F6791C"/>
                </a:solidFill>
              </a:rPr>
              <a:t>Federated access is an essential mechanism for efficient, safe </a:t>
            </a:r>
            <a:r>
              <a:rPr lang="en-US" dirty="0" smtClean="0">
                <a:solidFill>
                  <a:srgbClr val="F6791C"/>
                </a:solidFill>
              </a:rPr>
              <a:t>and secure </a:t>
            </a:r>
            <a:r>
              <a:rPr lang="en-US" dirty="0">
                <a:solidFill>
                  <a:srgbClr val="F6791C"/>
                </a:solidFill>
              </a:rPr>
              <a:t>access to shared resources and services.</a:t>
            </a:r>
            <a:endParaRPr lang="en-US" dirty="0" smtClean="0">
              <a:solidFill>
                <a:srgbClr val="F6791C"/>
              </a:solidFill>
            </a:endParaRPr>
          </a:p>
          <a:p>
            <a:pPr lvl="1"/>
            <a:r>
              <a:rPr lang="en-US" dirty="0" smtClean="0"/>
              <a:t>Can others (</a:t>
            </a:r>
            <a:r>
              <a:rPr lang="en-US" dirty="0" err="1" smtClean="0"/>
              <a:t>IdPs</a:t>
            </a:r>
            <a:r>
              <a:rPr lang="en-US" dirty="0" smtClean="0"/>
              <a:t>, SPs, users, research collaborations, e-infrastructures) say the same?</a:t>
            </a:r>
          </a:p>
          <a:p>
            <a:r>
              <a:rPr lang="en-US" dirty="0" smtClean="0"/>
              <a:t>Federations look after federated access</a:t>
            </a:r>
          </a:p>
          <a:p>
            <a:pPr lvl="1"/>
            <a:r>
              <a:rPr lang="en-US" dirty="0">
                <a:solidFill>
                  <a:srgbClr val="F6791C"/>
                </a:solidFill>
              </a:rPr>
              <a:t>Identity </a:t>
            </a:r>
            <a:r>
              <a:rPr lang="en-US" dirty="0" smtClean="0">
                <a:solidFill>
                  <a:srgbClr val="F6791C"/>
                </a:solidFill>
              </a:rPr>
              <a:t>federations ensure </a:t>
            </a:r>
            <a:r>
              <a:rPr lang="en-US" dirty="0">
                <a:solidFill>
                  <a:srgbClr val="F6791C"/>
                </a:solidFill>
              </a:rPr>
              <a:t>that federated access runs smoothly and seamlessly for </a:t>
            </a:r>
            <a:r>
              <a:rPr lang="en-US" dirty="0" smtClean="0">
                <a:solidFill>
                  <a:srgbClr val="F6791C"/>
                </a:solidFill>
              </a:rPr>
              <a:t>the user.</a:t>
            </a:r>
          </a:p>
          <a:p>
            <a:pPr lvl="1"/>
            <a:r>
              <a:rPr lang="en-US" dirty="0" smtClean="0"/>
              <a:t>Federations have not completed their job (Does someone remember Brook’s eduGAIN KPI?)</a:t>
            </a:r>
          </a:p>
          <a:p>
            <a:r>
              <a:rPr lang="en-US" b="1" u="sng" dirty="0" smtClean="0"/>
              <a:t>The main issue currently perceived is:</a:t>
            </a:r>
          </a:p>
          <a:p>
            <a:pPr lvl="1"/>
            <a:r>
              <a:rPr lang="en-US" b="1" u="sng" dirty="0" smtClean="0">
                <a:solidFill>
                  <a:srgbClr val="F6791C"/>
                </a:solidFill>
              </a:rPr>
              <a:t>Service </a:t>
            </a:r>
            <a:r>
              <a:rPr lang="en-US" b="1" u="sng" dirty="0">
                <a:solidFill>
                  <a:srgbClr val="F6791C"/>
                </a:solidFill>
              </a:rPr>
              <a:t>providers and research </a:t>
            </a:r>
            <a:r>
              <a:rPr lang="en-US" b="1" u="sng" dirty="0" smtClean="0">
                <a:solidFill>
                  <a:srgbClr val="F6791C"/>
                </a:solidFill>
              </a:rPr>
              <a:t>collaborations experience </a:t>
            </a:r>
            <a:r>
              <a:rPr lang="en-US" b="1" u="sng" dirty="0">
                <a:solidFill>
                  <a:srgbClr val="F6791C"/>
                </a:solidFill>
              </a:rPr>
              <a:t>a poor/insufficient attribute </a:t>
            </a:r>
            <a:r>
              <a:rPr lang="en-US" b="1" u="sng" dirty="0" smtClean="0">
                <a:solidFill>
                  <a:srgbClr val="F6791C"/>
                </a:solidFill>
              </a:rPr>
              <a:t>release that </a:t>
            </a:r>
            <a:r>
              <a:rPr lang="en-US" b="1" u="sng" dirty="0">
                <a:solidFill>
                  <a:srgbClr val="F6791C"/>
                </a:solidFill>
              </a:rPr>
              <a:t>could deny access to federated </a:t>
            </a:r>
            <a:r>
              <a:rPr lang="en-US" b="1" u="sng" dirty="0" smtClean="0">
                <a:solidFill>
                  <a:srgbClr val="F6791C"/>
                </a:solidFill>
              </a:rPr>
              <a:t>resources.</a:t>
            </a:r>
          </a:p>
          <a:p>
            <a:r>
              <a:rPr lang="en-US" dirty="0" smtClean="0"/>
              <a:t>All this may lead to a belief: eduGAIN doesn’t work</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8</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a:solidFill>
                  <a:srgbClr val="F6791C"/>
                </a:solidFill>
              </a:rPr>
              <a:t>Introduction</a:t>
            </a:r>
            <a:r>
              <a:rPr lang="en-US" dirty="0"/>
              <a:t> &amp; </a:t>
            </a:r>
            <a:r>
              <a:rPr lang="en-US" dirty="0" smtClean="0"/>
              <a:t>Goals</a:t>
            </a:r>
            <a:endParaRPr lang="it-IT" dirty="0"/>
          </a:p>
        </p:txBody>
      </p:sp>
    </p:spTree>
    <p:extLst>
      <p:ext uri="{BB962C8B-B14F-4D97-AF65-F5344CB8AC3E}">
        <p14:creationId xmlns:p14="http://schemas.microsoft.com/office/powerpoint/2010/main" val="2101722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smtClean="0"/>
              <a:t>Encourage federation operators (not only people present here) to be more pro-active toward the identity providers registered in their federation</a:t>
            </a:r>
          </a:p>
          <a:p>
            <a:pPr lvl="1"/>
            <a:r>
              <a:rPr lang="en-US" dirty="0" smtClean="0"/>
              <a:t>Pro-active means: provide configurations, tools, trainings, audits</a:t>
            </a:r>
            <a:r>
              <a:rPr lang="en-US" dirty="0"/>
              <a:t>, support, raise the level of </a:t>
            </a:r>
            <a:r>
              <a:rPr lang="en-US" dirty="0" smtClean="0"/>
              <a:t>requirements.</a:t>
            </a:r>
          </a:p>
          <a:p>
            <a:pPr lvl="1"/>
            <a:r>
              <a:rPr lang="en-US" dirty="0" smtClean="0"/>
              <a:t>In the specific: </a:t>
            </a:r>
          </a:p>
          <a:p>
            <a:pPr lvl="2"/>
            <a:r>
              <a:rPr lang="en-US" dirty="0" smtClean="0">
                <a:solidFill>
                  <a:srgbClr val="F6791C"/>
                </a:solidFill>
              </a:rPr>
              <a:t>Encourage the use of a Federation Registry in order to help setting up Entity Category support</a:t>
            </a:r>
          </a:p>
          <a:p>
            <a:pPr lvl="2"/>
            <a:r>
              <a:rPr lang="en-US" dirty="0">
                <a:solidFill>
                  <a:srgbClr val="F6791C"/>
                </a:solidFill>
              </a:rPr>
              <a:t>Encourage the use of a Federation Registry in </a:t>
            </a:r>
            <a:r>
              <a:rPr lang="en-US" dirty="0" smtClean="0">
                <a:solidFill>
                  <a:srgbClr val="F6791C"/>
                </a:solidFill>
              </a:rPr>
              <a:t>order to ease the ARP definition for the </a:t>
            </a:r>
            <a:r>
              <a:rPr lang="en-US" dirty="0" err="1">
                <a:solidFill>
                  <a:srgbClr val="F6791C"/>
                </a:solidFill>
              </a:rPr>
              <a:t>IdP</a:t>
            </a:r>
            <a:r>
              <a:rPr lang="en-US" dirty="0">
                <a:solidFill>
                  <a:srgbClr val="F6791C"/>
                </a:solidFill>
              </a:rPr>
              <a:t> </a:t>
            </a:r>
            <a:r>
              <a:rPr lang="en-US" dirty="0" smtClean="0">
                <a:solidFill>
                  <a:srgbClr val="F6791C"/>
                </a:solidFill>
              </a:rPr>
              <a:t>Manager</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9</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a:t>Introduction &amp; </a:t>
            </a:r>
            <a:r>
              <a:rPr lang="en-US" dirty="0">
                <a:solidFill>
                  <a:srgbClr val="F6791C"/>
                </a:solidFill>
              </a:rPr>
              <a:t>Goals</a:t>
            </a:r>
            <a:endParaRPr lang="it-IT" dirty="0">
              <a:solidFill>
                <a:srgbClr val="F6791C"/>
              </a:solidFill>
            </a:endParaRPr>
          </a:p>
        </p:txBody>
      </p:sp>
    </p:spTree>
    <p:extLst>
      <p:ext uri="{BB962C8B-B14F-4D97-AF65-F5344CB8AC3E}">
        <p14:creationId xmlns:p14="http://schemas.microsoft.com/office/powerpoint/2010/main" val="2684100499"/>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10D0992E-CCCF-45DB-AB26-A4F50B75E4D6}" vid="{C2252C9B-28CB-4431-8278-C26B15A76942}"/>
    </a:ext>
  </a:extLst>
</a:theme>
</file>

<file path=ppt/theme/theme2.xml><?xml version="1.0" encoding="utf-8"?>
<a:theme xmlns:a="http://schemas.openxmlformats.org/drawingml/2006/main" name="1_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10D0992E-CCCF-45DB-AB26-A4F50B75E4D6}" vid="{C2252C9B-28CB-4431-8278-C26B15A76942}"/>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5162</TotalTime>
  <Words>2416</Words>
  <Application>Microsoft Office PowerPoint</Application>
  <PresentationFormat>Presentazione su schermo (16:9)</PresentationFormat>
  <Paragraphs>248</Paragraphs>
  <Slides>20</Slides>
  <Notes>12</Notes>
  <HiddenSlides>0</HiddenSlides>
  <MMClips>0</MMClips>
  <ScaleCrop>false</ScaleCrop>
  <HeadingPairs>
    <vt:vector size="4" baseType="variant">
      <vt:variant>
        <vt:lpstr>Tema</vt:lpstr>
      </vt:variant>
      <vt:variant>
        <vt:i4>2</vt:i4>
      </vt:variant>
      <vt:variant>
        <vt:lpstr>Titoli diapositive</vt:lpstr>
      </vt:variant>
      <vt:variant>
        <vt:i4>20</vt:i4>
      </vt:variant>
    </vt:vector>
  </HeadingPairs>
  <TitlesOfParts>
    <vt:vector size="22" baseType="lpstr">
      <vt:lpstr>GEANT Association</vt:lpstr>
      <vt:lpstr>1_GEANT Association</vt:lpstr>
      <vt:lpstr>Presentazione standard di PowerPoint</vt:lpstr>
      <vt:lpstr>Material for today</vt:lpstr>
      <vt:lpstr>Welcome to Workshop</vt:lpstr>
      <vt:lpstr>Agenda</vt:lpstr>
      <vt:lpstr>Introduction &amp; Goals</vt:lpstr>
      <vt:lpstr>Presentazione standard di PowerPoint</vt:lpstr>
      <vt:lpstr>Campaigns for “eduGAIN works”</vt:lpstr>
      <vt:lpstr>Introduction &amp; Goals</vt:lpstr>
      <vt:lpstr>Introduction &amp; Goals</vt:lpstr>
      <vt:lpstr>eduGAIN Service Providers</vt:lpstr>
      <vt:lpstr>Introduction &amp; Goals</vt:lpstr>
      <vt:lpstr>Presentazione standard di PowerPoint</vt:lpstr>
      <vt:lpstr>The IDEM use case</vt:lpstr>
      <vt:lpstr>FedOps involvement care!</vt:lpstr>
      <vt:lpstr>How the FedOps can take care of their IdPs?</vt:lpstr>
      <vt:lpstr>Differences between Mesh and H&amp;S federations with respect to the attribute release</vt:lpstr>
      <vt:lpstr>A Proactive Federation Operator</vt:lpstr>
      <vt:lpstr>A Proactive Federation Operator</vt:lpstr>
      <vt:lpstr>Proposal for Federations: central distribution of filters and registry usage</vt:lpstr>
      <vt:lpstr>Presentazione standard di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Lalla Mantovani</dc:creator>
  <cp:lastModifiedBy>Lalla Mantovani</cp:lastModifiedBy>
  <cp:revision>70</cp:revision>
  <dcterms:created xsi:type="dcterms:W3CDTF">2016-06-10T10:59:21Z</dcterms:created>
  <dcterms:modified xsi:type="dcterms:W3CDTF">2016-06-16T09:37:55Z</dcterms:modified>
</cp:coreProperties>
</file>