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2" r:id="rId1"/>
  </p:sldMasterIdLst>
  <p:sldIdLst>
    <p:sldId id="259" r:id="rId2"/>
    <p:sldId id="261" r:id="rId3"/>
    <p:sldId id="257" r:id="rId4"/>
    <p:sldId id="263" r:id="rId5"/>
    <p:sldId id="275" r:id="rId6"/>
    <p:sldId id="276" r:id="rId7"/>
    <p:sldId id="270" r:id="rId8"/>
    <p:sldId id="271" r:id="rId9"/>
    <p:sldId id="272" r:id="rId10"/>
    <p:sldId id="273" r:id="rId11"/>
    <p:sldId id="260" r:id="rId12"/>
    <p:sldId id="262" r:id="rId13"/>
    <p:sldId id="274" r:id="rId14"/>
    <p:sldId id="264" r:id="rId15"/>
    <p:sldId id="265" r:id="rId16"/>
    <p:sldId id="266" r:id="rId17"/>
    <p:sldId id="267" r:id="rId18"/>
    <p:sldId id="268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8" d="100"/>
          <a:sy n="108" d="100"/>
        </p:scale>
        <p:origin x="-1080" y="5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emf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  <p:pic>
        <p:nvPicPr>
          <p:cNvPr id="3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07/12/15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07/12/15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07/12/15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  <p:pic>
        <p:nvPicPr>
          <p:cNvPr id="4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8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9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07/12/15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  <p:pic>
        <p:nvPicPr>
          <p:cNvPr id="4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0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  <p:pic>
        <p:nvPicPr>
          <p:cNvPr id="3" name="Picture 2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  <p:pic>
        <p:nvPicPr>
          <p:cNvPr id="3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07/12/15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07/12/15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07/12/15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07/12/15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22" Type="http://schemas.openxmlformats.org/officeDocument/2006/relationships/image" Target="../media/image1.emf"/><Relationship Id="rId23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07/12/15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Image 9" descr="bande-02.eps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3"/>
          <a:srcRect r="72420"/>
          <a:stretch/>
        </p:blipFill>
        <p:spPr>
          <a:xfrm>
            <a:off x="988610" y="6180546"/>
            <a:ext cx="726392" cy="58273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3"/>
          <a:srcRect r="72420"/>
          <a:stretch/>
        </p:blipFill>
        <p:spPr>
          <a:xfrm>
            <a:off x="988610" y="6180546"/>
            <a:ext cx="726392" cy="58273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695" r:id="rId13"/>
    <p:sldLayoutId id="2147483661" r:id="rId14"/>
    <p:sldLayoutId id="2147483676" r:id="rId15"/>
    <p:sldLayoutId id="2147483677" r:id="rId16"/>
    <p:sldLayoutId id="2147483678" r:id="rId17"/>
    <p:sldLayoutId id="2147483681" r:id="rId18"/>
    <p:sldLayoutId id="2147483680" r:id="rId19"/>
    <p:sldLayoutId id="2147483674" r:id="rId20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mailto:hannah.short@cern.ch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://www.slideshare.net/jbasney/saml-security-contacts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s://wiki.refeds.org/display/CON/SIRTFI+Consultation:+Framework" TargetMode="External"/><Relationship Id="rId3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s://www.axelos.com/glossaries-of-terms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s://www.us-cert.gov/tlp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mailto:hannah.short@cern.ch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security@myidp.org" TargetMode="External"/><Relationship Id="rId4" Type="http://schemas.openxmlformats.org/officeDocument/2006/relationships/hyperlink" Target="mailto:panic_stations@mysp.org" TargetMode="External"/><Relationship Id="rId5" Type="http://schemas.openxmlformats.org/officeDocument/2006/relationships/hyperlink" Target="mailto:hero@myidp.org" TargetMode="Externa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will the </a:t>
            </a:r>
            <a:r>
              <a:rPr lang="en-US" dirty="0" err="1" smtClean="0"/>
              <a:t>Sirtfi</a:t>
            </a:r>
            <a:r>
              <a:rPr lang="en-US" dirty="0" smtClean="0"/>
              <a:t> trust framework change for FIM4R?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457200" y="3534533"/>
            <a:ext cx="2743200" cy="41965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Hannah Short, </a:t>
            </a:r>
            <a:r>
              <a:rPr lang="en-US" dirty="0" smtClean="0">
                <a:hlinkClick r:id="rId2"/>
              </a:rPr>
              <a:t>hannah.short@cern.ch</a:t>
            </a:r>
            <a:r>
              <a:rPr lang="en-US" dirty="0" smtClean="0"/>
              <a:t>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10183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Self Audit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400" i="1" dirty="0" smtClean="0"/>
              <a:t>Sirtfi-compliant </a:t>
            </a:r>
            <a:r>
              <a:rPr lang="en-US" sz="2400" i="1" dirty="0" err="1" smtClean="0"/>
              <a:t>organisations</a:t>
            </a:r>
            <a:r>
              <a:rPr lang="en-US" sz="2400" i="1" dirty="0" smtClean="0"/>
              <a:t> will be required to complete periodic self assessments to </a:t>
            </a:r>
            <a:r>
              <a:rPr lang="en-US" sz="2400" i="1" dirty="0" err="1" smtClean="0"/>
              <a:t>analyse</a:t>
            </a:r>
            <a:r>
              <a:rPr lang="en-US" sz="2400" i="1" dirty="0" smtClean="0"/>
              <a:t> their incident response capability. Security contact information must be accurately represented in metadata and be verified during staffing and business </a:t>
            </a:r>
            <a:r>
              <a:rPr lang="en-US" sz="2400" i="1" dirty="0" err="1" smtClean="0"/>
              <a:t>reorganisation</a:t>
            </a:r>
            <a:r>
              <a:rPr lang="en-US" sz="2400" i="1" dirty="0" smtClean="0"/>
              <a:t>. </a:t>
            </a:r>
            <a:endParaRPr lang="en-US" sz="2400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07/12/15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463824" y="3391003"/>
            <a:ext cx="0" cy="3153937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pic>
        <p:nvPicPr>
          <p:cNvPr id="8" name="Picture 7" descr="BU00949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07966">
            <a:off x="4909720" y="3358610"/>
            <a:ext cx="3121152" cy="2633472"/>
          </a:xfrm>
          <a:prstGeom prst="rect">
            <a:avLst/>
          </a:prstGeom>
        </p:spPr>
      </p:pic>
      <p:pic>
        <p:nvPicPr>
          <p:cNvPr id="9" name="Picture 8" descr="rbsb2_0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7107" y="3669340"/>
            <a:ext cx="1097152" cy="255151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 rot="1480607">
            <a:off x="5890658" y="3742644"/>
            <a:ext cx="1590405" cy="1754327"/>
          </a:xfrm>
          <a:prstGeom prst="rect">
            <a:avLst/>
          </a:prstGeom>
          <a:noFill/>
          <a:scene3d>
            <a:camera prst="perspectiveRelaxed"/>
            <a:lightRig rig="threePt" dir="t"/>
          </a:scene3d>
        </p:spPr>
        <p:txBody>
          <a:bodyPr wrap="square" rtlCol="0">
            <a:prstTxWarp prst="textFadeUp">
              <a:avLst>
                <a:gd name="adj" fmla="val 13862"/>
              </a:avLst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400" dirty="0" smtClean="0"/>
              <a:t>Logs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Contact Point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AUP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Staffing change?</a:t>
            </a:r>
          </a:p>
          <a:p>
            <a:pPr marL="285750" indent="-285750">
              <a:buFont typeface="Arial"/>
              <a:buChar char="•"/>
            </a:pPr>
            <a:endParaRPr lang="en-US" sz="1400" dirty="0"/>
          </a:p>
        </p:txBody>
      </p:sp>
      <p:sp>
        <p:nvSpPr>
          <p:cNvPr id="11" name="Cloud Callout 10"/>
          <p:cNvSpPr/>
          <p:nvPr/>
        </p:nvSpPr>
        <p:spPr>
          <a:xfrm>
            <a:off x="2111255" y="3358610"/>
            <a:ext cx="1974233" cy="1140211"/>
          </a:xfrm>
          <a:prstGeom prst="cloudCallout">
            <a:avLst>
              <a:gd name="adj1" fmla="val -66687"/>
              <a:gd name="adj2" fmla="val -13959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Has anyone thought about security?</a:t>
            </a: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359238" y="3363745"/>
            <a:ext cx="14294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 smtClean="0"/>
              <a:t>Before Sirtfi</a:t>
            </a:r>
            <a:endParaRPr lang="en-US" sz="1000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4612362" y="3363745"/>
            <a:ext cx="14294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 smtClean="0"/>
              <a:t>After Sirtfi</a:t>
            </a:r>
            <a:endParaRPr lang="en-US" sz="1000" i="1" dirty="0"/>
          </a:p>
        </p:txBody>
      </p:sp>
    </p:spTree>
    <p:extLst>
      <p:ext uri="{BB962C8B-B14F-4D97-AF65-F5344CB8AC3E}">
        <p14:creationId xmlns:p14="http://schemas.microsoft.com/office/powerpoint/2010/main" val="34988372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next?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Potentially RFC</a:t>
            </a:r>
          </a:p>
          <a:p>
            <a:r>
              <a:rPr lang="en-US" dirty="0" err="1" smtClean="0"/>
              <a:t>LoA</a:t>
            </a:r>
            <a:r>
              <a:rPr lang="en-US" dirty="0" smtClean="0"/>
              <a:t> requirements</a:t>
            </a:r>
          </a:p>
          <a:p>
            <a:r>
              <a:rPr lang="en-US" dirty="0" err="1" smtClean="0"/>
              <a:t>Finalisation</a:t>
            </a:r>
            <a:r>
              <a:rPr lang="en-US" dirty="0" smtClean="0"/>
              <a:t> of metadata elements</a:t>
            </a:r>
          </a:p>
          <a:p>
            <a:pPr lvl="1"/>
            <a:r>
              <a:rPr lang="en-US" dirty="0" smtClean="0"/>
              <a:t>Security contact </a:t>
            </a:r>
            <a:r>
              <a:rPr lang="en-US" dirty="0" err="1" smtClean="0"/>
              <a:t>element</a:t>
            </a:r>
            <a:r>
              <a:rPr lang="en-US" dirty="0" err="1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://www.slideshare.net/jbasney/saml-security-contacts</a:t>
            </a:r>
            <a:r>
              <a:rPr lang="en-US" dirty="0"/>
              <a:t> </a:t>
            </a:r>
            <a:endParaRPr lang="en-US" dirty="0" smtClean="0"/>
          </a:p>
          <a:p>
            <a:pPr lvl="1"/>
            <a:r>
              <a:rPr lang="en-US" dirty="0" smtClean="0"/>
              <a:t>Sirtfi compliance element</a:t>
            </a:r>
          </a:p>
          <a:p>
            <a:r>
              <a:rPr lang="en-US" dirty="0" smtClean="0"/>
              <a:t>Tool for assessing/managing Sirtfi compliance attribute</a:t>
            </a:r>
          </a:p>
          <a:p>
            <a:r>
              <a:rPr lang="en-US" dirty="0" smtClean="0"/>
              <a:t>Sirtfi v 2.0</a:t>
            </a:r>
          </a:p>
          <a:p>
            <a:pPr lvl="1"/>
            <a:r>
              <a:rPr lang="en-US" dirty="0" smtClean="0"/>
              <a:t>Requirement to notify Sirtfi partners</a:t>
            </a:r>
          </a:p>
          <a:p>
            <a:pPr lvl="1"/>
            <a:r>
              <a:rPr lang="en-US" dirty="0" smtClean="0"/>
              <a:t>Alerting mechanism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07/12/15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85670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Sirtfi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Consultation closes on December 8</a:t>
            </a:r>
            <a:r>
              <a:rPr lang="en-US" baseline="30000" dirty="0" smtClean="0"/>
              <a:t>th</a:t>
            </a:r>
          </a:p>
          <a:p>
            <a:r>
              <a:rPr lang="en-US" dirty="0">
                <a:hlinkClick r:id="rId2"/>
              </a:rPr>
              <a:t>https://wiki.refeds.org/display/CON/SIRTFI+Consultation%3A+</a:t>
            </a:r>
            <a:r>
              <a:rPr lang="en-US" dirty="0" smtClean="0">
                <a:hlinkClick r:id="rId2"/>
              </a:rPr>
              <a:t>Framework</a:t>
            </a:r>
            <a:r>
              <a:rPr lang="en-US" dirty="0" smtClean="0"/>
              <a:t> </a:t>
            </a:r>
          </a:p>
          <a:p>
            <a:r>
              <a:rPr lang="en-US" dirty="0" smtClean="0"/>
              <a:t>Comments welcome!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07/12/15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t="1" b="-2705"/>
          <a:stretch/>
        </p:blipFill>
        <p:spPr>
          <a:xfrm>
            <a:off x="2043078" y="3553123"/>
            <a:ext cx="5438987" cy="37422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353369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Appendix: Sirtfi assertions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07/12/15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85448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Operational security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en-GB" dirty="0"/>
              <a:t>[OS1] Security patches in operating system and application software are applied in a timely manner.</a:t>
            </a:r>
            <a:endParaRPr lang="en-US" dirty="0"/>
          </a:p>
          <a:p>
            <a:pPr lvl="0"/>
            <a:r>
              <a:rPr lang="en-GB" dirty="0"/>
              <a:t>[OS2] A process is used to manage vulnerabilities in software operated by the organisation. </a:t>
            </a:r>
            <a:endParaRPr lang="en-US" dirty="0"/>
          </a:p>
          <a:p>
            <a:pPr lvl="0"/>
            <a:r>
              <a:rPr lang="en-GB" dirty="0"/>
              <a:t>[OS3] Mechanisms are deployed to detect possible intrusions and protect information systems from significant and immediate threats</a:t>
            </a:r>
            <a:endParaRPr lang="en-US" dirty="0"/>
          </a:p>
          <a:p>
            <a:pPr lvl="0"/>
            <a:r>
              <a:rPr lang="en-GB" dirty="0"/>
              <a:t>[OS4] A user’s access rights can be suspended, modified or terminated in a timely manner.</a:t>
            </a:r>
            <a:endParaRPr lang="en-US" dirty="0"/>
          </a:p>
          <a:p>
            <a:pPr lvl="0"/>
            <a:r>
              <a:rPr lang="en-GB" dirty="0"/>
              <a:t>[OS5] Users and Service Owners (as defined by </a:t>
            </a:r>
            <a:r>
              <a:rPr lang="en-GB" u="sng" dirty="0">
                <a:hlinkClick r:id="rId2"/>
              </a:rPr>
              <a:t>ITIL</a:t>
            </a:r>
            <a:r>
              <a:rPr lang="en-GB" dirty="0"/>
              <a:t> [ITIL]) within the organisation can be contacted. </a:t>
            </a:r>
            <a:endParaRPr lang="en-US" dirty="0"/>
          </a:p>
          <a:p>
            <a:r>
              <a:rPr lang="en-GB" dirty="0"/>
              <a:t>[OS6] A security incident response capability exists within the organisation with sufficient authority to mitigate, contain the spread of, and remediate the effects of a security incident.</a:t>
            </a:r>
            <a:r>
              <a:rPr lang="en-US" dirty="0"/>
              <a:t>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07/12/15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2455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Incident response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en-GB" dirty="0"/>
              <a:t>[IR1] Provide security incident response contact information as may be requested by an R&amp;E federation to which your organization belongs.</a:t>
            </a:r>
            <a:endParaRPr lang="en-US" dirty="0"/>
          </a:p>
          <a:p>
            <a:pPr lvl="0"/>
            <a:r>
              <a:rPr lang="en-GB" dirty="0"/>
              <a:t>[IR2] Respond to requests for assistance with a security incident from other organisations participating in the Sirtfi trust framework in a timely manner.</a:t>
            </a:r>
            <a:endParaRPr lang="en-US" dirty="0"/>
          </a:p>
          <a:p>
            <a:pPr lvl="0"/>
            <a:r>
              <a:rPr lang="en-GB" dirty="0"/>
              <a:t>[IR3] Be able and willing to collaborate in the management of a security incident with affected organisations that participate in the Sirtfi trust framework.</a:t>
            </a:r>
            <a:endParaRPr lang="en-US" dirty="0"/>
          </a:p>
          <a:p>
            <a:pPr lvl="0"/>
            <a:r>
              <a:rPr lang="en-GB" dirty="0"/>
              <a:t>[IR4] Follow security incident response procedures established for the organisation.</a:t>
            </a:r>
            <a:endParaRPr lang="en-US" dirty="0"/>
          </a:p>
          <a:p>
            <a:pPr lvl="0"/>
            <a:r>
              <a:rPr lang="en-GB" dirty="0"/>
              <a:t>[IR5] Respect user privacy as determined by the organisations policies or legal counsel.</a:t>
            </a:r>
            <a:endParaRPr lang="en-US" dirty="0"/>
          </a:p>
          <a:p>
            <a:pPr lvl="0"/>
            <a:r>
              <a:rPr lang="en-GB" dirty="0"/>
              <a:t>[IR6] Respect and use the </a:t>
            </a:r>
            <a:r>
              <a:rPr lang="en-GB" u="sng" dirty="0">
                <a:hlinkClick r:id="rId2"/>
              </a:rPr>
              <a:t>Traffic Light Protocol</a:t>
            </a:r>
            <a:r>
              <a:rPr lang="en-GB" dirty="0"/>
              <a:t> [TLP] information disclosure policy.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07/12/15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93635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Traceability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dirty="0" smtClean="0"/>
              <a:t>[</a:t>
            </a:r>
            <a:r>
              <a:rPr lang="en-GB" sz="2000" dirty="0"/>
              <a:t>TR1] Relevant system generated information, including accurate timestamps and identifiers of system components and actors, are retained and available for use in security incident response procedures. </a:t>
            </a:r>
            <a:endParaRPr lang="en-US" sz="2000" dirty="0"/>
          </a:p>
          <a:p>
            <a:pPr lvl="0"/>
            <a:r>
              <a:rPr lang="en-GB" sz="2000" dirty="0"/>
              <a:t>[TR2] Information attested to in [TR1] is retained in conformance with the organisation’s security incident response policy or practices. </a:t>
            </a:r>
            <a:endParaRPr lang="en-US" sz="2000" dirty="0"/>
          </a:p>
          <a:p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07/12/15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0367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Participant responsibilities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GB" sz="2300" dirty="0"/>
              <a:t>[PR1] The participant has an Acceptable Use Policy (AUP).</a:t>
            </a:r>
            <a:endParaRPr lang="en-US" sz="2300" dirty="0"/>
          </a:p>
          <a:p>
            <a:r>
              <a:rPr lang="en-GB" sz="2300" dirty="0"/>
              <a:t>[PR2] There is a process to ensure that all users are aware of and accept the requirement to abide by the AUP, for example during a registration or renewal process.</a:t>
            </a:r>
            <a:r>
              <a:rPr lang="en-US" sz="2300" dirty="0"/>
              <a:t>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07/12/15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6595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07/12/15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</a:t>
            </a:r>
            <a:r>
              <a:rPr lang="en-US" dirty="0" smtClean="0">
                <a:hlinkClick r:id="rId2"/>
              </a:rPr>
              <a:t>annah.short@cern.ch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96138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</a:t>
            </a:r>
            <a:r>
              <a:rPr lang="en-US" dirty="0" smtClean="0"/>
              <a:t>ackground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A Security Incident Response </a:t>
            </a:r>
            <a:r>
              <a:rPr lang="en-US" dirty="0" smtClean="0"/>
              <a:t>Trust </a:t>
            </a:r>
            <a:r>
              <a:rPr lang="en-US" dirty="0"/>
              <a:t>Framework for Federated </a:t>
            </a:r>
            <a:r>
              <a:rPr lang="en-US" dirty="0" smtClean="0"/>
              <a:t>Identity</a:t>
            </a:r>
          </a:p>
          <a:p>
            <a:endParaRPr lang="en-US" dirty="0" smtClean="0"/>
          </a:p>
          <a:p>
            <a:r>
              <a:rPr lang="en-US" dirty="0" smtClean="0"/>
              <a:t>Need for common trust framework</a:t>
            </a:r>
          </a:p>
          <a:p>
            <a:pPr lvl="1"/>
            <a:r>
              <a:rPr lang="en-US" dirty="0" smtClean="0"/>
              <a:t>Enable coordination of security incident response</a:t>
            </a:r>
          </a:p>
          <a:p>
            <a:pPr lvl="1"/>
            <a:r>
              <a:rPr lang="en-US" dirty="0"/>
              <a:t>V</a:t>
            </a:r>
            <a:r>
              <a:rPr lang="en-US" dirty="0" smtClean="0"/>
              <a:t>ector of attack grows more inviting as magnitude of federated networks increases</a:t>
            </a:r>
          </a:p>
          <a:p>
            <a:endParaRPr lang="en-US" dirty="0" smtClean="0"/>
          </a:p>
          <a:p>
            <a:r>
              <a:rPr lang="en-US" dirty="0" smtClean="0"/>
              <a:t>Self assertion</a:t>
            </a:r>
          </a:p>
          <a:p>
            <a:pPr lvl="1"/>
            <a:r>
              <a:rPr lang="en-US" dirty="0" smtClean="0"/>
              <a:t>Practical compromise</a:t>
            </a:r>
          </a:p>
          <a:p>
            <a:pPr lvl="1"/>
            <a:r>
              <a:rPr lang="en-US" dirty="0" smtClean="0"/>
              <a:t>Possible extension to peer assessment 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07/12/15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3975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will Sirtfi change?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n-US" dirty="0" smtClean="0"/>
              <a:t>Impact on FIM4R Communities</a:t>
            </a:r>
          </a:p>
          <a:p>
            <a:r>
              <a:rPr lang="en-US" dirty="0" smtClean="0"/>
              <a:t>Trust</a:t>
            </a:r>
            <a:endParaRPr lang="en-US" i="1" dirty="0"/>
          </a:p>
          <a:p>
            <a:r>
              <a:rPr lang="en-US" dirty="0" smtClean="0"/>
              <a:t>Support</a:t>
            </a:r>
            <a:endParaRPr lang="en-US" i="1" dirty="0"/>
          </a:p>
          <a:p>
            <a:r>
              <a:rPr lang="en-US" dirty="0" smtClean="0"/>
              <a:t>Responsibility</a:t>
            </a:r>
          </a:p>
          <a:p>
            <a:r>
              <a:rPr lang="en-US" dirty="0" smtClean="0"/>
              <a:t>Self Audit</a:t>
            </a:r>
            <a:endParaRPr lang="en-US" i="1" dirty="0" smtClean="0"/>
          </a:p>
          <a:p>
            <a:pPr marL="448056" lvl="1" indent="0">
              <a:buNone/>
            </a:pP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4633745" y="3198244"/>
            <a:ext cx="3873112" cy="2150047"/>
          </a:xfrm>
          <a:prstGeom prst="roundRect">
            <a:avLst/>
          </a:prstGeom>
          <a:ln w="57150" cmpd="sng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i="1" dirty="0" smtClean="0"/>
              <a:t>We need partners within FIM4R to pilot this framework!</a:t>
            </a:r>
            <a:endParaRPr lang="en-US" sz="2800" i="1" dirty="0"/>
          </a:p>
        </p:txBody>
      </p:sp>
    </p:spTree>
    <p:extLst>
      <p:ext uri="{BB962C8B-B14F-4D97-AF65-F5344CB8AC3E}">
        <p14:creationId xmlns:p14="http://schemas.microsoft.com/office/powerpoint/2010/main" val="8136741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Oval 32"/>
          <p:cNvSpPr/>
          <p:nvPr/>
        </p:nvSpPr>
        <p:spPr>
          <a:xfrm rot="20319371">
            <a:off x="4162170" y="2294451"/>
            <a:ext cx="2368639" cy="3336161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73000"/>
                  <a:satMod val="150000"/>
                  <a:alpha val="20000"/>
                </a:schemeClr>
              </a:gs>
              <a:gs pos="25000">
                <a:schemeClr val="accent1">
                  <a:tint val="96000"/>
                  <a:shade val="80000"/>
                  <a:satMod val="105000"/>
                  <a:alpha val="20000"/>
                </a:schemeClr>
              </a:gs>
              <a:gs pos="38000">
                <a:schemeClr val="accent1">
                  <a:tint val="96000"/>
                  <a:shade val="59000"/>
                  <a:satMod val="120000"/>
                  <a:alpha val="20000"/>
                </a:schemeClr>
              </a:gs>
              <a:gs pos="55000">
                <a:schemeClr val="accent1">
                  <a:shade val="57000"/>
                  <a:satMod val="120000"/>
                  <a:alpha val="20000"/>
                </a:schemeClr>
              </a:gs>
              <a:gs pos="80000">
                <a:schemeClr val="accent1">
                  <a:shade val="56000"/>
                  <a:satMod val="145000"/>
                  <a:alpha val="20000"/>
                </a:schemeClr>
              </a:gs>
              <a:gs pos="88000">
                <a:schemeClr val="accent1">
                  <a:shade val="63000"/>
                  <a:satMod val="160000"/>
                  <a:alpha val="20000"/>
                </a:schemeClr>
              </a:gs>
              <a:gs pos="100000">
                <a:schemeClr val="accent1">
                  <a:tint val="99555"/>
                  <a:satMod val="155000"/>
                  <a:alpha val="2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 rot="20319371">
            <a:off x="6524236" y="859827"/>
            <a:ext cx="2706348" cy="4313973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73000"/>
                  <a:satMod val="150000"/>
                  <a:alpha val="20000"/>
                </a:schemeClr>
              </a:gs>
              <a:gs pos="25000">
                <a:schemeClr val="accent1">
                  <a:tint val="96000"/>
                  <a:shade val="80000"/>
                  <a:satMod val="105000"/>
                  <a:alpha val="20000"/>
                </a:schemeClr>
              </a:gs>
              <a:gs pos="38000">
                <a:schemeClr val="accent1">
                  <a:tint val="96000"/>
                  <a:shade val="59000"/>
                  <a:satMod val="120000"/>
                  <a:alpha val="20000"/>
                </a:schemeClr>
              </a:gs>
              <a:gs pos="55000">
                <a:schemeClr val="accent1">
                  <a:shade val="57000"/>
                  <a:satMod val="120000"/>
                  <a:alpha val="20000"/>
                </a:schemeClr>
              </a:gs>
              <a:gs pos="80000">
                <a:schemeClr val="accent1">
                  <a:shade val="56000"/>
                  <a:satMod val="145000"/>
                  <a:alpha val="20000"/>
                </a:schemeClr>
              </a:gs>
              <a:gs pos="88000">
                <a:schemeClr val="accent1">
                  <a:shade val="63000"/>
                  <a:satMod val="160000"/>
                  <a:alpha val="20000"/>
                </a:schemeClr>
              </a:gs>
              <a:gs pos="100000">
                <a:schemeClr val="accent1">
                  <a:tint val="99555"/>
                  <a:satMod val="155000"/>
                  <a:alpha val="2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7410879" y="2487494"/>
            <a:ext cx="1586309" cy="2243961"/>
          </a:xfrm>
          <a:prstGeom prst="roundRect">
            <a:avLst/>
          </a:prstGeom>
          <a:gradFill flip="none" rotWithShape="1">
            <a:gsLst>
              <a:gs pos="0">
                <a:schemeClr val="dk1">
                  <a:tint val="73000"/>
                  <a:satMod val="150000"/>
                  <a:alpha val="20000"/>
                </a:schemeClr>
              </a:gs>
              <a:gs pos="25000">
                <a:schemeClr val="dk1">
                  <a:tint val="96000"/>
                  <a:shade val="80000"/>
                  <a:satMod val="105000"/>
                  <a:alpha val="20000"/>
                </a:schemeClr>
              </a:gs>
              <a:gs pos="38000">
                <a:schemeClr val="dk1">
                  <a:tint val="96000"/>
                  <a:shade val="59000"/>
                  <a:satMod val="120000"/>
                  <a:alpha val="20000"/>
                </a:schemeClr>
              </a:gs>
              <a:gs pos="55000">
                <a:schemeClr val="dk1">
                  <a:shade val="57000"/>
                  <a:satMod val="120000"/>
                  <a:alpha val="20000"/>
                </a:schemeClr>
              </a:gs>
              <a:gs pos="80000">
                <a:schemeClr val="dk1">
                  <a:shade val="56000"/>
                  <a:satMod val="145000"/>
                  <a:alpha val="20000"/>
                </a:schemeClr>
              </a:gs>
              <a:gs pos="88000">
                <a:schemeClr val="dk1">
                  <a:shade val="63000"/>
                  <a:satMod val="160000"/>
                  <a:alpha val="20000"/>
                </a:schemeClr>
              </a:gs>
              <a:gs pos="100000">
                <a:schemeClr val="dk1">
                  <a:tint val="99555"/>
                  <a:satMod val="155000"/>
                  <a:alpha val="20000"/>
                </a:schemeClr>
              </a:gs>
            </a:gsLst>
            <a:lin ang="5400000" scaled="1"/>
            <a:tileRect/>
          </a:gra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/>
              <a:t>IdP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</a:t>
            </a:r>
            <a:r>
              <a:rPr lang="en-US" dirty="0" smtClean="0"/>
              <a:t>ederated incidents</a:t>
            </a:r>
            <a:endParaRPr lang="en-US" dirty="0"/>
          </a:p>
        </p:txBody>
      </p:sp>
      <p:pic>
        <p:nvPicPr>
          <p:cNvPr id="7" name="Content Placeholder 6" descr="rbm2_61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60" r="-10248"/>
          <a:stretch/>
        </p:blipFill>
        <p:spPr>
          <a:xfrm>
            <a:off x="7410880" y="2794793"/>
            <a:ext cx="1733120" cy="175441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07/12/15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 rot="956141">
            <a:off x="7602336" y="3278945"/>
            <a:ext cx="14315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Compromised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5118949" y="2741261"/>
            <a:ext cx="835029" cy="747988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SP</a:t>
            </a:r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4267905" y="3237020"/>
            <a:ext cx="835029" cy="747988"/>
          </a:xfrm>
          <a:prstGeom prst="ellipse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SP</a:t>
            </a:r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4685419" y="4053877"/>
            <a:ext cx="835029" cy="747988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SP</a:t>
            </a:r>
            <a:endParaRPr lang="en-US" dirty="0"/>
          </a:p>
        </p:txBody>
      </p:sp>
      <p:sp>
        <p:nvSpPr>
          <p:cNvPr id="13" name="Oval 12"/>
          <p:cNvSpPr/>
          <p:nvPr/>
        </p:nvSpPr>
        <p:spPr>
          <a:xfrm>
            <a:off x="6673325" y="1282838"/>
            <a:ext cx="835029" cy="747988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SP</a:t>
            </a:r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5536463" y="4428271"/>
            <a:ext cx="835029" cy="747988"/>
          </a:xfrm>
          <a:prstGeom prst="ellipse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SP</a:t>
            </a:r>
            <a:endParaRPr lang="en-US" dirty="0"/>
          </a:p>
        </p:txBody>
      </p:sp>
      <p:cxnSp>
        <p:nvCxnSpPr>
          <p:cNvPr id="16" name="Straight Arrow Connector 15"/>
          <p:cNvCxnSpPr>
            <a:stCxn id="9" idx="1"/>
            <a:endCxn id="12" idx="6"/>
          </p:cNvCxnSpPr>
          <p:nvPr/>
        </p:nvCxnSpPr>
        <p:spPr>
          <a:xfrm flipH="1">
            <a:off x="5520448" y="3236309"/>
            <a:ext cx="2109395" cy="1191562"/>
          </a:xfrm>
          <a:prstGeom prst="straightConnector1">
            <a:avLst/>
          </a:prstGeom>
          <a:ln>
            <a:prstDash val="sysDash"/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9" idx="1"/>
            <a:endCxn id="10" idx="6"/>
          </p:cNvCxnSpPr>
          <p:nvPr/>
        </p:nvCxnSpPr>
        <p:spPr>
          <a:xfrm flipH="1" flipV="1">
            <a:off x="5953978" y="3115255"/>
            <a:ext cx="1675865" cy="121054"/>
          </a:xfrm>
          <a:prstGeom prst="straightConnector1">
            <a:avLst/>
          </a:prstGeom>
          <a:ln>
            <a:prstDash val="sysDash"/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9" idx="1"/>
            <a:endCxn id="13" idx="5"/>
          </p:cNvCxnSpPr>
          <p:nvPr/>
        </p:nvCxnSpPr>
        <p:spPr>
          <a:xfrm flipH="1" flipV="1">
            <a:off x="7386067" y="1921286"/>
            <a:ext cx="243776" cy="1315023"/>
          </a:xfrm>
          <a:prstGeom prst="straightConnector1">
            <a:avLst/>
          </a:prstGeom>
          <a:ln>
            <a:prstDash val="sysDash"/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457199" y="1325458"/>
            <a:ext cx="3380105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000" dirty="0" smtClean="0"/>
              <a:t>Compromised account from Identity Provider (IdP) accesses external Service Providers (SPs)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Could be </a:t>
            </a:r>
            <a:r>
              <a:rPr lang="en-US" sz="2000" b="1" dirty="0" smtClean="0"/>
              <a:t>intra</a:t>
            </a:r>
            <a:r>
              <a:rPr lang="en-US" sz="2000" dirty="0" smtClean="0"/>
              <a:t>-federation, or </a:t>
            </a:r>
            <a:r>
              <a:rPr lang="en-US" sz="2000" b="1" dirty="0" smtClean="0"/>
              <a:t>inter</a:t>
            </a:r>
            <a:r>
              <a:rPr lang="en-US" sz="2000" dirty="0" smtClean="0"/>
              <a:t>-federation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/>
              <a:t>Malicious actor is able to penetrate the network and take advantage of the lack of coordinated incident response</a:t>
            </a:r>
          </a:p>
          <a:p>
            <a:pPr marL="342900" indent="-342900">
              <a:buFont typeface="Arial"/>
              <a:buChar char="•"/>
            </a:pPr>
            <a:endParaRPr lang="en-US" sz="2000" dirty="0" smtClean="0"/>
          </a:p>
        </p:txBody>
      </p:sp>
      <p:sp>
        <p:nvSpPr>
          <p:cNvPr id="37" name="Rounded Rectangle 36"/>
          <p:cNvSpPr/>
          <p:nvPr/>
        </p:nvSpPr>
        <p:spPr>
          <a:xfrm>
            <a:off x="7941826" y="1679953"/>
            <a:ext cx="487100" cy="482666"/>
          </a:xfrm>
          <a:prstGeom prst="roundRect">
            <a:avLst/>
          </a:prstGeom>
          <a:gradFill flip="none" rotWithShape="1">
            <a:gsLst>
              <a:gs pos="0">
                <a:schemeClr val="dk1">
                  <a:tint val="73000"/>
                  <a:satMod val="150000"/>
                  <a:alpha val="80000"/>
                </a:schemeClr>
              </a:gs>
              <a:gs pos="25000">
                <a:schemeClr val="dk1">
                  <a:tint val="96000"/>
                  <a:shade val="80000"/>
                  <a:satMod val="105000"/>
                  <a:alpha val="80000"/>
                </a:schemeClr>
              </a:gs>
              <a:gs pos="38000">
                <a:schemeClr val="dk1">
                  <a:tint val="96000"/>
                  <a:shade val="59000"/>
                  <a:satMod val="120000"/>
                  <a:alpha val="80000"/>
                </a:schemeClr>
              </a:gs>
              <a:gs pos="55000">
                <a:schemeClr val="dk1">
                  <a:shade val="57000"/>
                  <a:satMod val="120000"/>
                  <a:alpha val="80000"/>
                </a:schemeClr>
              </a:gs>
              <a:gs pos="80000">
                <a:schemeClr val="dk1">
                  <a:shade val="56000"/>
                  <a:satMod val="145000"/>
                  <a:alpha val="80000"/>
                </a:schemeClr>
              </a:gs>
              <a:gs pos="88000">
                <a:schemeClr val="dk1">
                  <a:shade val="63000"/>
                  <a:satMod val="160000"/>
                  <a:alpha val="80000"/>
                </a:schemeClr>
              </a:gs>
              <a:gs pos="100000">
                <a:schemeClr val="dk1">
                  <a:tint val="99555"/>
                  <a:satMod val="155000"/>
                  <a:alpha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IdP</a:t>
            </a:r>
            <a:endParaRPr lang="en-US" sz="1200" dirty="0"/>
          </a:p>
        </p:txBody>
      </p:sp>
      <p:sp>
        <p:nvSpPr>
          <p:cNvPr id="38" name="Rounded Rectangle 37"/>
          <p:cNvSpPr/>
          <p:nvPr/>
        </p:nvSpPr>
        <p:spPr>
          <a:xfrm>
            <a:off x="5493327" y="3621910"/>
            <a:ext cx="487100" cy="482666"/>
          </a:xfrm>
          <a:prstGeom prst="roundRect">
            <a:avLst/>
          </a:prstGeom>
          <a:gradFill flip="none" rotWithShape="1">
            <a:gsLst>
              <a:gs pos="0">
                <a:schemeClr val="dk1">
                  <a:tint val="73000"/>
                  <a:satMod val="150000"/>
                  <a:alpha val="80000"/>
                </a:schemeClr>
              </a:gs>
              <a:gs pos="25000">
                <a:schemeClr val="dk1">
                  <a:tint val="96000"/>
                  <a:shade val="80000"/>
                  <a:satMod val="105000"/>
                  <a:alpha val="80000"/>
                </a:schemeClr>
              </a:gs>
              <a:gs pos="38000">
                <a:schemeClr val="dk1">
                  <a:tint val="96000"/>
                  <a:shade val="59000"/>
                  <a:satMod val="120000"/>
                  <a:alpha val="80000"/>
                </a:schemeClr>
              </a:gs>
              <a:gs pos="55000">
                <a:schemeClr val="dk1">
                  <a:shade val="57000"/>
                  <a:satMod val="120000"/>
                  <a:alpha val="80000"/>
                </a:schemeClr>
              </a:gs>
              <a:gs pos="80000">
                <a:schemeClr val="dk1">
                  <a:shade val="56000"/>
                  <a:satMod val="145000"/>
                  <a:alpha val="80000"/>
                </a:schemeClr>
              </a:gs>
              <a:gs pos="88000">
                <a:schemeClr val="dk1">
                  <a:shade val="63000"/>
                  <a:satMod val="160000"/>
                  <a:alpha val="80000"/>
                </a:schemeClr>
              </a:gs>
              <a:gs pos="100000">
                <a:schemeClr val="dk1">
                  <a:tint val="99555"/>
                  <a:satMod val="155000"/>
                  <a:alpha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IdP</a:t>
            </a:r>
            <a:endParaRPr lang="en-US" sz="1200" dirty="0"/>
          </a:p>
        </p:txBody>
      </p:sp>
      <p:sp>
        <p:nvSpPr>
          <p:cNvPr id="39" name="Rounded Rectangle 38"/>
          <p:cNvSpPr/>
          <p:nvPr/>
        </p:nvSpPr>
        <p:spPr>
          <a:xfrm>
            <a:off x="4546249" y="2623040"/>
            <a:ext cx="487100" cy="482666"/>
          </a:xfrm>
          <a:prstGeom prst="roundRect">
            <a:avLst/>
          </a:prstGeom>
          <a:gradFill flip="none" rotWithShape="1">
            <a:gsLst>
              <a:gs pos="0">
                <a:schemeClr val="dk1">
                  <a:tint val="73000"/>
                  <a:satMod val="150000"/>
                  <a:alpha val="80000"/>
                </a:schemeClr>
              </a:gs>
              <a:gs pos="25000">
                <a:schemeClr val="dk1">
                  <a:tint val="96000"/>
                  <a:shade val="80000"/>
                  <a:satMod val="105000"/>
                  <a:alpha val="80000"/>
                </a:schemeClr>
              </a:gs>
              <a:gs pos="38000">
                <a:schemeClr val="dk1">
                  <a:tint val="96000"/>
                  <a:shade val="59000"/>
                  <a:satMod val="120000"/>
                  <a:alpha val="80000"/>
                </a:schemeClr>
              </a:gs>
              <a:gs pos="55000">
                <a:schemeClr val="dk1">
                  <a:shade val="57000"/>
                  <a:satMod val="120000"/>
                  <a:alpha val="80000"/>
                </a:schemeClr>
              </a:gs>
              <a:gs pos="80000">
                <a:schemeClr val="dk1">
                  <a:shade val="56000"/>
                  <a:satMod val="145000"/>
                  <a:alpha val="80000"/>
                </a:schemeClr>
              </a:gs>
              <a:gs pos="88000">
                <a:schemeClr val="dk1">
                  <a:shade val="63000"/>
                  <a:satMod val="160000"/>
                  <a:alpha val="80000"/>
                </a:schemeClr>
              </a:gs>
              <a:gs pos="100000">
                <a:schemeClr val="dk1">
                  <a:tint val="99555"/>
                  <a:satMod val="155000"/>
                  <a:alpha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IdP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7372647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/>
          <p:cNvSpPr/>
          <p:nvPr/>
        </p:nvSpPr>
        <p:spPr>
          <a:xfrm>
            <a:off x="4945259" y="1582149"/>
            <a:ext cx="1905141" cy="2430313"/>
          </a:xfrm>
          <a:prstGeom prst="roundRect">
            <a:avLst/>
          </a:prstGeom>
          <a:gradFill flip="none" rotWithShape="1">
            <a:gsLst>
              <a:gs pos="0">
                <a:schemeClr val="dk1">
                  <a:tint val="73000"/>
                  <a:satMod val="150000"/>
                  <a:alpha val="27000"/>
                </a:schemeClr>
              </a:gs>
              <a:gs pos="25000">
                <a:schemeClr val="dk1">
                  <a:tint val="96000"/>
                  <a:shade val="80000"/>
                  <a:satMod val="105000"/>
                  <a:alpha val="27000"/>
                </a:schemeClr>
              </a:gs>
              <a:gs pos="38000">
                <a:schemeClr val="dk1">
                  <a:tint val="96000"/>
                  <a:shade val="59000"/>
                  <a:satMod val="120000"/>
                  <a:alpha val="27000"/>
                </a:schemeClr>
              </a:gs>
              <a:gs pos="55000">
                <a:schemeClr val="dk1">
                  <a:shade val="57000"/>
                  <a:satMod val="120000"/>
                  <a:alpha val="27000"/>
                </a:schemeClr>
              </a:gs>
              <a:gs pos="80000">
                <a:schemeClr val="dk1">
                  <a:shade val="56000"/>
                  <a:satMod val="145000"/>
                  <a:alpha val="27000"/>
                </a:schemeClr>
              </a:gs>
              <a:gs pos="88000">
                <a:schemeClr val="dk1">
                  <a:shade val="63000"/>
                  <a:satMod val="160000"/>
                  <a:alpha val="27000"/>
                </a:schemeClr>
              </a:gs>
              <a:gs pos="100000">
                <a:schemeClr val="dk1">
                  <a:tint val="99555"/>
                  <a:satMod val="155000"/>
                  <a:alpha val="27000"/>
                </a:schemeClr>
              </a:gs>
            </a:gsLst>
            <a:lin ang="5400000" scaled="1"/>
            <a:tileRect/>
          </a:gra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/>
              <a:t>IdP</a:t>
            </a:r>
            <a:endParaRPr lang="en-US" dirty="0"/>
          </a:p>
        </p:txBody>
      </p:sp>
      <p:sp>
        <p:nvSpPr>
          <p:cNvPr id="17" name="Rounded Rectangle 16"/>
          <p:cNvSpPr/>
          <p:nvPr/>
        </p:nvSpPr>
        <p:spPr>
          <a:xfrm>
            <a:off x="2107815" y="1465832"/>
            <a:ext cx="1726288" cy="1722521"/>
          </a:xfrm>
          <a:prstGeom prst="roundRect">
            <a:avLst/>
          </a:prstGeom>
          <a:solidFill>
            <a:schemeClr val="accent2">
              <a:lumMod val="40000"/>
              <a:lumOff val="60000"/>
              <a:alpha val="18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>
                <a:solidFill>
                  <a:schemeClr val="accent5"/>
                </a:solidFill>
              </a:rPr>
              <a:t>SP</a:t>
            </a:r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It all seems like common sense…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07/12/15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Process 7"/>
          <p:cNvSpPr/>
          <p:nvPr/>
        </p:nvSpPr>
        <p:spPr>
          <a:xfrm>
            <a:off x="2256473" y="2094046"/>
            <a:ext cx="1418722" cy="831689"/>
          </a:xfrm>
          <a:prstGeom prst="flowChart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SP notices suspicious jobs executed by a handful of users from an IdP</a:t>
            </a:r>
            <a:endParaRPr lang="en-US" sz="1000" dirty="0"/>
          </a:p>
        </p:txBody>
      </p:sp>
      <p:sp>
        <p:nvSpPr>
          <p:cNvPr id="9" name="Process 8"/>
          <p:cNvSpPr/>
          <p:nvPr/>
        </p:nvSpPr>
        <p:spPr>
          <a:xfrm>
            <a:off x="5184007" y="2175106"/>
            <a:ext cx="1418722" cy="648479"/>
          </a:xfrm>
          <a:prstGeom prst="flowChart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IdP identifies over 1000 compromised accounts</a:t>
            </a:r>
            <a:endParaRPr lang="en-US" sz="1000" dirty="0"/>
          </a:p>
        </p:txBody>
      </p:sp>
      <p:cxnSp>
        <p:nvCxnSpPr>
          <p:cNvPr id="11" name="Straight Arrow Connector 10"/>
          <p:cNvCxnSpPr>
            <a:stCxn id="8" idx="3"/>
            <a:endCxn id="9" idx="1"/>
          </p:cNvCxnSpPr>
          <p:nvPr/>
        </p:nvCxnSpPr>
        <p:spPr>
          <a:xfrm flipV="1">
            <a:off x="3675195" y="2499346"/>
            <a:ext cx="1508812" cy="1054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909888" y="2197206"/>
            <a:ext cx="93609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smtClean="0"/>
              <a:t>Notifies IdP</a:t>
            </a:r>
            <a:endParaRPr lang="en-US" sz="1100" i="1" dirty="0"/>
          </a:p>
        </p:txBody>
      </p:sp>
      <p:sp>
        <p:nvSpPr>
          <p:cNvPr id="16" name="Process 15"/>
          <p:cNvSpPr/>
          <p:nvPr/>
        </p:nvSpPr>
        <p:spPr>
          <a:xfrm>
            <a:off x="5184007" y="3101365"/>
            <a:ext cx="1418722" cy="648479"/>
          </a:xfrm>
          <a:prstGeom prst="flowChart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IdP identifies all SPs accessed</a:t>
            </a:r>
            <a:endParaRPr lang="en-US" sz="1000" dirty="0"/>
          </a:p>
        </p:txBody>
      </p:sp>
      <p:sp>
        <p:nvSpPr>
          <p:cNvPr id="21" name="Oval 20"/>
          <p:cNvSpPr/>
          <p:nvPr/>
        </p:nvSpPr>
        <p:spPr>
          <a:xfrm>
            <a:off x="4553432" y="4904122"/>
            <a:ext cx="770163" cy="702518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SP</a:t>
            </a:r>
            <a:endParaRPr lang="en-US" dirty="0"/>
          </a:p>
        </p:txBody>
      </p:sp>
      <p:sp>
        <p:nvSpPr>
          <p:cNvPr id="22" name="Oval 21"/>
          <p:cNvSpPr/>
          <p:nvPr/>
        </p:nvSpPr>
        <p:spPr>
          <a:xfrm>
            <a:off x="5475995" y="5407781"/>
            <a:ext cx="770163" cy="702518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SP</a:t>
            </a:r>
            <a:endParaRPr lang="en-US" dirty="0"/>
          </a:p>
        </p:txBody>
      </p:sp>
      <p:sp>
        <p:nvSpPr>
          <p:cNvPr id="23" name="Oval 22"/>
          <p:cNvSpPr/>
          <p:nvPr/>
        </p:nvSpPr>
        <p:spPr>
          <a:xfrm>
            <a:off x="6431548" y="4921424"/>
            <a:ext cx="770163" cy="702518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SP</a:t>
            </a:r>
            <a:endParaRPr lang="en-US" dirty="0"/>
          </a:p>
        </p:txBody>
      </p:sp>
      <p:cxnSp>
        <p:nvCxnSpPr>
          <p:cNvPr id="25" name="Straight Arrow Connector 24"/>
          <p:cNvCxnSpPr>
            <a:stCxn id="9" idx="2"/>
            <a:endCxn id="16" idx="0"/>
          </p:cNvCxnSpPr>
          <p:nvPr/>
        </p:nvCxnSpPr>
        <p:spPr>
          <a:xfrm>
            <a:off x="5893368" y="2823585"/>
            <a:ext cx="0" cy="2777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16" idx="2"/>
            <a:endCxn id="21" idx="7"/>
          </p:cNvCxnSpPr>
          <p:nvPr/>
        </p:nvCxnSpPr>
        <p:spPr>
          <a:xfrm flipH="1">
            <a:off x="5210807" y="3749844"/>
            <a:ext cx="682561" cy="125715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16" idx="2"/>
            <a:endCxn id="22" idx="0"/>
          </p:cNvCxnSpPr>
          <p:nvPr/>
        </p:nvCxnSpPr>
        <p:spPr>
          <a:xfrm flipH="1">
            <a:off x="5861077" y="3749844"/>
            <a:ext cx="32291" cy="165793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16" idx="2"/>
            <a:endCxn id="23" idx="1"/>
          </p:cNvCxnSpPr>
          <p:nvPr/>
        </p:nvCxnSpPr>
        <p:spPr>
          <a:xfrm>
            <a:off x="5893368" y="3749844"/>
            <a:ext cx="650968" cy="127446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6395864" y="4268023"/>
            <a:ext cx="98830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smtClean="0"/>
              <a:t>Notifies SPs</a:t>
            </a:r>
            <a:endParaRPr lang="en-US" sz="1100" i="1" dirty="0"/>
          </a:p>
        </p:txBody>
      </p:sp>
    </p:spTree>
    <p:extLst>
      <p:ext uri="{BB962C8B-B14F-4D97-AF65-F5344CB8AC3E}">
        <p14:creationId xmlns:p14="http://schemas.microsoft.com/office/powerpoint/2010/main" val="38607559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/>
          <p:cNvSpPr/>
          <p:nvPr/>
        </p:nvSpPr>
        <p:spPr>
          <a:xfrm>
            <a:off x="4945259" y="1582149"/>
            <a:ext cx="1905141" cy="2430313"/>
          </a:xfrm>
          <a:prstGeom prst="roundRect">
            <a:avLst/>
          </a:prstGeom>
          <a:gradFill flip="none" rotWithShape="1">
            <a:gsLst>
              <a:gs pos="0">
                <a:schemeClr val="dk1">
                  <a:tint val="73000"/>
                  <a:satMod val="150000"/>
                  <a:alpha val="27000"/>
                </a:schemeClr>
              </a:gs>
              <a:gs pos="25000">
                <a:schemeClr val="dk1">
                  <a:tint val="96000"/>
                  <a:shade val="80000"/>
                  <a:satMod val="105000"/>
                  <a:alpha val="27000"/>
                </a:schemeClr>
              </a:gs>
              <a:gs pos="38000">
                <a:schemeClr val="dk1">
                  <a:tint val="96000"/>
                  <a:shade val="59000"/>
                  <a:satMod val="120000"/>
                  <a:alpha val="27000"/>
                </a:schemeClr>
              </a:gs>
              <a:gs pos="55000">
                <a:schemeClr val="dk1">
                  <a:shade val="57000"/>
                  <a:satMod val="120000"/>
                  <a:alpha val="27000"/>
                </a:schemeClr>
              </a:gs>
              <a:gs pos="80000">
                <a:schemeClr val="dk1">
                  <a:shade val="56000"/>
                  <a:satMod val="145000"/>
                  <a:alpha val="27000"/>
                </a:schemeClr>
              </a:gs>
              <a:gs pos="88000">
                <a:schemeClr val="dk1">
                  <a:shade val="63000"/>
                  <a:satMod val="160000"/>
                  <a:alpha val="27000"/>
                </a:schemeClr>
              </a:gs>
              <a:gs pos="100000">
                <a:schemeClr val="dk1">
                  <a:tint val="99555"/>
                  <a:satMod val="155000"/>
                  <a:alpha val="27000"/>
                </a:schemeClr>
              </a:gs>
            </a:gsLst>
            <a:lin ang="5400000" scaled="1"/>
            <a:tileRect/>
          </a:gra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/>
              <a:t>IdP</a:t>
            </a:r>
            <a:endParaRPr lang="en-US" dirty="0"/>
          </a:p>
        </p:txBody>
      </p:sp>
      <p:sp>
        <p:nvSpPr>
          <p:cNvPr id="17" name="Rounded Rectangle 16"/>
          <p:cNvSpPr/>
          <p:nvPr/>
        </p:nvSpPr>
        <p:spPr>
          <a:xfrm>
            <a:off x="2107815" y="1465832"/>
            <a:ext cx="1726288" cy="1722521"/>
          </a:xfrm>
          <a:prstGeom prst="roundRect">
            <a:avLst/>
          </a:prstGeom>
          <a:solidFill>
            <a:schemeClr val="accent2">
              <a:lumMod val="40000"/>
              <a:lumOff val="60000"/>
              <a:alpha val="18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>
                <a:solidFill>
                  <a:schemeClr val="accent5"/>
                </a:solidFill>
              </a:rPr>
              <a:t>SP</a:t>
            </a:r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100" dirty="0" smtClean="0"/>
              <a:t>But without Sirtfi…</a:t>
            </a:r>
            <a:endParaRPr lang="en-US" sz="41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07/12/15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" name="Process 7"/>
          <p:cNvSpPr/>
          <p:nvPr/>
        </p:nvSpPr>
        <p:spPr>
          <a:xfrm>
            <a:off x="2256473" y="2094046"/>
            <a:ext cx="1418722" cy="831689"/>
          </a:xfrm>
          <a:prstGeom prst="flowChart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SP notices suspicious jobs executed by a handful of users from an IdP</a:t>
            </a:r>
            <a:endParaRPr lang="en-US" sz="1000" dirty="0"/>
          </a:p>
        </p:txBody>
      </p:sp>
      <p:sp>
        <p:nvSpPr>
          <p:cNvPr id="9" name="Process 8"/>
          <p:cNvSpPr/>
          <p:nvPr/>
        </p:nvSpPr>
        <p:spPr>
          <a:xfrm>
            <a:off x="5184007" y="2175106"/>
            <a:ext cx="1418722" cy="648479"/>
          </a:xfrm>
          <a:prstGeom prst="flowChart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IdP identifies over 1000 compromised accounts</a:t>
            </a:r>
            <a:endParaRPr lang="en-US" sz="1000" dirty="0"/>
          </a:p>
        </p:txBody>
      </p:sp>
      <p:cxnSp>
        <p:nvCxnSpPr>
          <p:cNvPr id="11" name="Straight Arrow Connector 10"/>
          <p:cNvCxnSpPr>
            <a:stCxn id="8" idx="3"/>
            <a:endCxn id="9" idx="1"/>
          </p:cNvCxnSpPr>
          <p:nvPr/>
        </p:nvCxnSpPr>
        <p:spPr>
          <a:xfrm flipV="1">
            <a:off x="3675195" y="2499346"/>
            <a:ext cx="1508812" cy="1054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909888" y="2116146"/>
            <a:ext cx="93609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smtClean="0"/>
              <a:t>Notifies IdP</a:t>
            </a:r>
            <a:endParaRPr lang="en-US" sz="1100" i="1" dirty="0"/>
          </a:p>
        </p:txBody>
      </p:sp>
      <p:sp>
        <p:nvSpPr>
          <p:cNvPr id="16" name="Process 15"/>
          <p:cNvSpPr/>
          <p:nvPr/>
        </p:nvSpPr>
        <p:spPr>
          <a:xfrm>
            <a:off x="5184007" y="3101365"/>
            <a:ext cx="1418722" cy="648479"/>
          </a:xfrm>
          <a:prstGeom prst="flowChart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IdP identifies all SPs accessed</a:t>
            </a:r>
            <a:endParaRPr lang="en-US" sz="1000" dirty="0"/>
          </a:p>
        </p:txBody>
      </p:sp>
      <p:sp>
        <p:nvSpPr>
          <p:cNvPr id="21" name="Oval 20"/>
          <p:cNvSpPr/>
          <p:nvPr/>
        </p:nvSpPr>
        <p:spPr>
          <a:xfrm>
            <a:off x="4553432" y="4904122"/>
            <a:ext cx="770163" cy="702518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SP</a:t>
            </a:r>
            <a:endParaRPr lang="en-US" dirty="0"/>
          </a:p>
        </p:txBody>
      </p:sp>
      <p:sp>
        <p:nvSpPr>
          <p:cNvPr id="22" name="Oval 21"/>
          <p:cNvSpPr/>
          <p:nvPr/>
        </p:nvSpPr>
        <p:spPr>
          <a:xfrm>
            <a:off x="5475995" y="5407781"/>
            <a:ext cx="770163" cy="702518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SP</a:t>
            </a:r>
            <a:endParaRPr lang="en-US" dirty="0"/>
          </a:p>
        </p:txBody>
      </p:sp>
      <p:sp>
        <p:nvSpPr>
          <p:cNvPr id="23" name="Oval 22"/>
          <p:cNvSpPr/>
          <p:nvPr/>
        </p:nvSpPr>
        <p:spPr>
          <a:xfrm>
            <a:off x="6431548" y="4921424"/>
            <a:ext cx="770163" cy="702518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SP</a:t>
            </a:r>
            <a:endParaRPr lang="en-US" dirty="0"/>
          </a:p>
        </p:txBody>
      </p:sp>
      <p:cxnSp>
        <p:nvCxnSpPr>
          <p:cNvPr id="25" name="Straight Arrow Connector 24"/>
          <p:cNvCxnSpPr>
            <a:stCxn id="9" idx="2"/>
            <a:endCxn id="16" idx="0"/>
          </p:cNvCxnSpPr>
          <p:nvPr/>
        </p:nvCxnSpPr>
        <p:spPr>
          <a:xfrm>
            <a:off x="5893368" y="2823585"/>
            <a:ext cx="0" cy="2777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16" idx="2"/>
            <a:endCxn id="21" idx="7"/>
          </p:cNvCxnSpPr>
          <p:nvPr/>
        </p:nvCxnSpPr>
        <p:spPr>
          <a:xfrm flipH="1">
            <a:off x="5210807" y="3749844"/>
            <a:ext cx="682561" cy="125715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16" idx="2"/>
            <a:endCxn id="22" idx="0"/>
          </p:cNvCxnSpPr>
          <p:nvPr/>
        </p:nvCxnSpPr>
        <p:spPr>
          <a:xfrm flipH="1">
            <a:off x="5861077" y="3749844"/>
            <a:ext cx="32291" cy="165793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16" idx="2"/>
            <a:endCxn id="23" idx="1"/>
          </p:cNvCxnSpPr>
          <p:nvPr/>
        </p:nvCxnSpPr>
        <p:spPr>
          <a:xfrm>
            <a:off x="5893368" y="3749844"/>
            <a:ext cx="650968" cy="127446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6395864" y="4173453"/>
            <a:ext cx="98830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smtClean="0"/>
              <a:t>Notifies SPs</a:t>
            </a:r>
            <a:endParaRPr lang="en-US" sz="1100" i="1" dirty="0"/>
          </a:p>
        </p:txBody>
      </p:sp>
      <p:sp>
        <p:nvSpPr>
          <p:cNvPr id="3" name="TextBox 2"/>
          <p:cNvSpPr txBox="1"/>
          <p:nvPr/>
        </p:nvSpPr>
        <p:spPr>
          <a:xfrm>
            <a:off x="1607907" y="3328105"/>
            <a:ext cx="30586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Large SP does not share details of compromise, for fear of damage to reputation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327363" y="515066"/>
            <a:ext cx="32883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Small IdP may not have capability to block users, or trace their usage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074974" y="5007003"/>
            <a:ext cx="32883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SPs are not bound to abide by confidentiality protocol and disclose sensitive information</a:t>
            </a:r>
            <a:endParaRPr lang="en-US" dirty="0">
              <a:solidFill>
                <a:srgbClr val="FF0000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814181" y="3392903"/>
            <a:ext cx="799382" cy="713881"/>
            <a:chOff x="275592" y="2592634"/>
            <a:chExt cx="799382" cy="713881"/>
          </a:xfrm>
        </p:grpSpPr>
        <p:sp>
          <p:nvSpPr>
            <p:cNvPr id="5" name="Isosceles Triangle 4"/>
            <p:cNvSpPr/>
            <p:nvPr/>
          </p:nvSpPr>
          <p:spPr>
            <a:xfrm>
              <a:off x="275592" y="2592634"/>
              <a:ext cx="799382" cy="681431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>
              <a:solidFill>
                <a:srgbClr val="0C377B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11248" y="2660184"/>
              <a:ext cx="33998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dirty="0" smtClean="0"/>
                <a:t>!</a:t>
              </a:r>
              <a:endParaRPr lang="en-US" sz="3600" b="1" dirty="0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277457" y="5050840"/>
            <a:ext cx="799382" cy="713881"/>
            <a:chOff x="275592" y="2592634"/>
            <a:chExt cx="799382" cy="713881"/>
          </a:xfrm>
        </p:grpSpPr>
        <p:sp>
          <p:nvSpPr>
            <p:cNvPr id="31" name="Isosceles Triangle 30"/>
            <p:cNvSpPr/>
            <p:nvPr/>
          </p:nvSpPr>
          <p:spPr>
            <a:xfrm>
              <a:off x="275592" y="2592634"/>
              <a:ext cx="799382" cy="681431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>
              <a:solidFill>
                <a:srgbClr val="0C377B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511248" y="2660184"/>
              <a:ext cx="33998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dirty="0" smtClean="0"/>
                <a:t>!</a:t>
              </a:r>
              <a:endParaRPr lang="en-US" sz="3600" b="1" dirty="0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8173732" y="514271"/>
            <a:ext cx="799382" cy="713881"/>
            <a:chOff x="275592" y="2592634"/>
            <a:chExt cx="799382" cy="713881"/>
          </a:xfrm>
        </p:grpSpPr>
        <p:sp>
          <p:nvSpPr>
            <p:cNvPr id="35" name="Isosceles Triangle 34"/>
            <p:cNvSpPr/>
            <p:nvPr/>
          </p:nvSpPr>
          <p:spPr>
            <a:xfrm>
              <a:off x="275592" y="2592634"/>
              <a:ext cx="799382" cy="681431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>
              <a:solidFill>
                <a:srgbClr val="0C377B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11248" y="2660184"/>
              <a:ext cx="33998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dirty="0" smtClean="0"/>
                <a:t>!</a:t>
              </a:r>
              <a:endParaRPr lang="en-US" sz="3600" b="1" dirty="0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8284363" y="5010797"/>
            <a:ext cx="799382" cy="713881"/>
            <a:chOff x="275592" y="2592634"/>
            <a:chExt cx="799382" cy="713881"/>
          </a:xfrm>
        </p:grpSpPr>
        <p:sp>
          <p:nvSpPr>
            <p:cNvPr id="38" name="Isosceles Triangle 37"/>
            <p:cNvSpPr/>
            <p:nvPr/>
          </p:nvSpPr>
          <p:spPr>
            <a:xfrm>
              <a:off x="275592" y="2592634"/>
              <a:ext cx="799382" cy="681431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>
              <a:solidFill>
                <a:srgbClr val="0C377B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511248" y="2660184"/>
              <a:ext cx="33998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dirty="0" smtClean="0"/>
                <a:t>!</a:t>
              </a:r>
              <a:endParaRPr lang="en-US" sz="3600" b="1" dirty="0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7262561" y="4904121"/>
            <a:ext cx="13415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No security contact details!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152806" y="2155667"/>
            <a:ext cx="3399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FF0000"/>
                </a:solidFill>
              </a:rPr>
              <a:t>X</a:t>
            </a:r>
          </a:p>
        </p:txBody>
      </p:sp>
      <p:sp>
        <p:nvSpPr>
          <p:cNvPr id="44" name="TextBox 43"/>
          <p:cNvSpPr txBox="1"/>
          <p:nvPr/>
        </p:nvSpPr>
        <p:spPr>
          <a:xfrm rot="1021073">
            <a:off x="5251953" y="4179447"/>
            <a:ext cx="3399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FF0000"/>
                </a:solidFill>
              </a:rPr>
              <a:t>X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5620545" y="4615557"/>
            <a:ext cx="3399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FF0000"/>
                </a:solidFill>
              </a:rPr>
              <a:t>X</a:t>
            </a:r>
          </a:p>
        </p:txBody>
      </p:sp>
      <p:sp>
        <p:nvSpPr>
          <p:cNvPr id="46" name="TextBox 45"/>
          <p:cNvSpPr txBox="1"/>
          <p:nvPr/>
        </p:nvSpPr>
        <p:spPr>
          <a:xfrm rot="20499298">
            <a:off x="6069229" y="4268091"/>
            <a:ext cx="3399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FF0000"/>
                </a:solidFill>
              </a:rPr>
              <a:t>X</a:t>
            </a:r>
          </a:p>
        </p:txBody>
      </p:sp>
    </p:spTree>
    <p:extLst>
      <p:ext uri="{BB962C8B-B14F-4D97-AF65-F5344CB8AC3E}">
        <p14:creationId xmlns:p14="http://schemas.microsoft.com/office/powerpoint/2010/main" val="36235693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400" i="1" dirty="0" smtClean="0"/>
              <a:t>There will be a higher level of trust for Sirtfi-compliant </a:t>
            </a:r>
            <a:r>
              <a:rPr lang="en-US" sz="2400" i="1" dirty="0" err="1" smtClean="0"/>
              <a:t>organisations</a:t>
            </a:r>
            <a:r>
              <a:rPr lang="en-US" sz="2400" i="1" dirty="0" smtClean="0"/>
              <a:t>. These participants will be more likely to grant and be granted access to shared resources.</a:t>
            </a:r>
            <a:endParaRPr lang="en-US" sz="2400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07/12/15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59" name="Group 58"/>
          <p:cNvGrpSpPr/>
          <p:nvPr/>
        </p:nvGrpSpPr>
        <p:grpSpPr>
          <a:xfrm>
            <a:off x="359238" y="3073439"/>
            <a:ext cx="3823017" cy="2381535"/>
            <a:chOff x="359238" y="3059929"/>
            <a:chExt cx="3823017" cy="2381535"/>
          </a:xfrm>
        </p:grpSpPr>
        <p:sp>
          <p:nvSpPr>
            <p:cNvPr id="18" name="Oval 17"/>
            <p:cNvSpPr/>
            <p:nvPr/>
          </p:nvSpPr>
          <p:spPr>
            <a:xfrm>
              <a:off x="359238" y="3059929"/>
              <a:ext cx="2087975" cy="1122631"/>
            </a:xfrm>
            <a:prstGeom prst="ellipse">
              <a:avLst/>
            </a:prstGeom>
            <a:noFill/>
            <a:ln>
              <a:prstDash val="sys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7" name="Oval 6"/>
            <p:cNvSpPr/>
            <p:nvPr/>
          </p:nvSpPr>
          <p:spPr>
            <a:xfrm>
              <a:off x="864476" y="4281757"/>
              <a:ext cx="924186" cy="1122631"/>
            </a:xfrm>
            <a:prstGeom prst="ellipse">
              <a:avLst/>
            </a:prstGeom>
            <a:noFill/>
            <a:ln>
              <a:prstDash val="sys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8" name="Oval 7"/>
            <p:cNvSpPr/>
            <p:nvPr/>
          </p:nvSpPr>
          <p:spPr>
            <a:xfrm>
              <a:off x="1011829" y="4576785"/>
              <a:ext cx="607577" cy="532575"/>
            </a:xfrm>
            <a:prstGeom prst="ellipse">
              <a:avLst/>
            </a:prstGeom>
            <a:solidFill>
              <a:srgbClr val="008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SP</a:t>
              </a:r>
              <a:endParaRPr lang="en-US" sz="1200" dirty="0"/>
            </a:p>
          </p:txBody>
        </p:sp>
        <p:sp>
          <p:nvSpPr>
            <p:cNvPr id="9" name="Oval 8"/>
            <p:cNvSpPr/>
            <p:nvPr/>
          </p:nvSpPr>
          <p:spPr>
            <a:xfrm>
              <a:off x="1324511" y="3235237"/>
              <a:ext cx="607577" cy="532575"/>
            </a:xfrm>
            <a:prstGeom prst="ellipse">
              <a:avLst/>
            </a:prstGeom>
            <a:solidFill>
              <a:srgbClr val="FF66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SP</a:t>
              </a:r>
              <a:endParaRPr lang="en-US" sz="1200" dirty="0"/>
            </a:p>
          </p:txBody>
        </p:sp>
        <p:sp>
          <p:nvSpPr>
            <p:cNvPr id="10" name="Oval 9"/>
            <p:cNvSpPr/>
            <p:nvPr/>
          </p:nvSpPr>
          <p:spPr>
            <a:xfrm>
              <a:off x="690926" y="3435513"/>
              <a:ext cx="607577" cy="532575"/>
            </a:xfrm>
            <a:prstGeom prst="ellipse">
              <a:avLst/>
            </a:prstGeom>
            <a:solidFill>
              <a:srgbClr val="FF66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SP</a:t>
              </a:r>
              <a:endParaRPr lang="en-US" sz="1200" dirty="0"/>
            </a:p>
          </p:txBody>
        </p:sp>
        <p:pic>
          <p:nvPicPr>
            <p:cNvPr id="11" name="Picture 10" descr="skd181973sdc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61794" y="3570950"/>
              <a:ext cx="1220461" cy="1538411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3166668" y="4258237"/>
              <a:ext cx="82149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eduGAIN Token</a:t>
              </a:r>
              <a:endParaRPr lang="en-US" sz="1200" dirty="0"/>
            </a:p>
          </p:txBody>
        </p:sp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3"/>
            <a:srcRect b="50000"/>
            <a:stretch/>
          </p:blipFill>
          <p:spPr>
            <a:xfrm>
              <a:off x="1905064" y="3661117"/>
              <a:ext cx="682010" cy="787887"/>
            </a:xfrm>
            <a:prstGeom prst="rect">
              <a:avLst/>
            </a:prstGeom>
          </p:spPr>
        </p:pic>
        <p:cxnSp>
          <p:nvCxnSpPr>
            <p:cNvPr id="16" name="Straight Arrow Connector 15"/>
            <p:cNvCxnSpPr>
              <a:stCxn id="12" idx="1"/>
              <a:endCxn id="8" idx="6"/>
            </p:cNvCxnSpPr>
            <p:nvPr/>
          </p:nvCxnSpPr>
          <p:spPr>
            <a:xfrm flipH="1">
              <a:off x="1619406" y="4489070"/>
              <a:ext cx="1547262" cy="354003"/>
            </a:xfrm>
            <a:prstGeom prst="straightConnector1">
              <a:avLst/>
            </a:prstGeom>
            <a:ln>
              <a:solidFill>
                <a:schemeClr val="accent6"/>
              </a:solidFill>
              <a:tailEnd type="arrow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>
              <a:stCxn id="11" idx="1"/>
              <a:endCxn id="14" idx="3"/>
            </p:cNvCxnSpPr>
            <p:nvPr/>
          </p:nvCxnSpPr>
          <p:spPr>
            <a:xfrm flipH="1" flipV="1">
              <a:off x="2587074" y="4055061"/>
              <a:ext cx="374720" cy="28509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1850451" y="4841300"/>
              <a:ext cx="1249363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i="1" dirty="0" smtClean="0"/>
                <a:t>May be granted to some basic SPs</a:t>
              </a:r>
              <a:endParaRPr lang="en-US" sz="1100" i="1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522867" y="3107632"/>
              <a:ext cx="915270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i="1" dirty="0" smtClean="0"/>
                <a:t>Access restricted to critical SPs</a:t>
              </a:r>
              <a:endParaRPr lang="en-US" sz="1100" i="1" dirty="0"/>
            </a:p>
          </p:txBody>
        </p:sp>
      </p:grpSp>
      <p:cxnSp>
        <p:nvCxnSpPr>
          <p:cNvPr id="27" name="Straight Connector 26"/>
          <p:cNvCxnSpPr/>
          <p:nvPr/>
        </p:nvCxnSpPr>
        <p:spPr>
          <a:xfrm>
            <a:off x="4569425" y="2634749"/>
            <a:ext cx="0" cy="3911092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grpSp>
        <p:nvGrpSpPr>
          <p:cNvPr id="58" name="Group 57"/>
          <p:cNvGrpSpPr/>
          <p:nvPr/>
        </p:nvGrpSpPr>
        <p:grpSpPr>
          <a:xfrm>
            <a:off x="4781618" y="2256166"/>
            <a:ext cx="4095527" cy="4100184"/>
            <a:chOff x="4781618" y="2256166"/>
            <a:chExt cx="4095527" cy="4100184"/>
          </a:xfrm>
        </p:grpSpPr>
        <p:sp>
          <p:nvSpPr>
            <p:cNvPr id="28" name="Oval 27"/>
            <p:cNvSpPr/>
            <p:nvPr/>
          </p:nvSpPr>
          <p:spPr>
            <a:xfrm>
              <a:off x="4781618" y="3138262"/>
              <a:ext cx="2087975" cy="1122631"/>
            </a:xfrm>
            <a:prstGeom prst="ellipse">
              <a:avLst/>
            </a:prstGeom>
            <a:noFill/>
            <a:ln>
              <a:prstDash val="sys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29" name="Oval 28"/>
            <p:cNvSpPr/>
            <p:nvPr/>
          </p:nvSpPr>
          <p:spPr>
            <a:xfrm>
              <a:off x="5286856" y="4360090"/>
              <a:ext cx="924186" cy="1122631"/>
            </a:xfrm>
            <a:prstGeom prst="ellipse">
              <a:avLst/>
            </a:prstGeom>
            <a:noFill/>
            <a:ln>
              <a:prstDash val="sys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30" name="Oval 29"/>
            <p:cNvSpPr/>
            <p:nvPr/>
          </p:nvSpPr>
          <p:spPr>
            <a:xfrm>
              <a:off x="5434209" y="4655118"/>
              <a:ext cx="607577" cy="532575"/>
            </a:xfrm>
            <a:prstGeom prst="ellipse">
              <a:avLst/>
            </a:prstGeom>
            <a:solidFill>
              <a:srgbClr val="008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SP</a:t>
              </a:r>
              <a:endParaRPr lang="en-US" sz="1200" dirty="0"/>
            </a:p>
          </p:txBody>
        </p:sp>
        <p:sp>
          <p:nvSpPr>
            <p:cNvPr id="31" name="Oval 30"/>
            <p:cNvSpPr/>
            <p:nvPr/>
          </p:nvSpPr>
          <p:spPr>
            <a:xfrm>
              <a:off x="5746891" y="3313570"/>
              <a:ext cx="607577" cy="532575"/>
            </a:xfrm>
            <a:prstGeom prst="ellipse">
              <a:avLst/>
            </a:prstGeom>
            <a:solidFill>
              <a:srgbClr val="FF66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SP</a:t>
              </a:r>
              <a:endParaRPr lang="en-US" sz="1200" dirty="0"/>
            </a:p>
          </p:txBody>
        </p:sp>
        <p:sp>
          <p:nvSpPr>
            <p:cNvPr id="32" name="Oval 31"/>
            <p:cNvSpPr/>
            <p:nvPr/>
          </p:nvSpPr>
          <p:spPr>
            <a:xfrm>
              <a:off x="5113306" y="3513846"/>
              <a:ext cx="607577" cy="532575"/>
            </a:xfrm>
            <a:prstGeom prst="ellipse">
              <a:avLst/>
            </a:prstGeom>
            <a:solidFill>
              <a:srgbClr val="FF66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SP</a:t>
              </a:r>
              <a:endParaRPr lang="en-US" sz="1200" dirty="0"/>
            </a:p>
          </p:txBody>
        </p:sp>
        <p:grpSp>
          <p:nvGrpSpPr>
            <p:cNvPr id="48" name="Group 47"/>
            <p:cNvGrpSpPr/>
            <p:nvPr/>
          </p:nvGrpSpPr>
          <p:grpSpPr>
            <a:xfrm>
              <a:off x="7384174" y="4405843"/>
              <a:ext cx="1220461" cy="1538411"/>
              <a:chOff x="7384174" y="3649283"/>
              <a:chExt cx="1220461" cy="1538411"/>
            </a:xfrm>
          </p:grpSpPr>
          <p:pic>
            <p:nvPicPr>
              <p:cNvPr id="33" name="Picture 32" descr="skd181973sdc.png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384174" y="3649283"/>
                <a:ext cx="1220461" cy="1538411"/>
              </a:xfrm>
              <a:prstGeom prst="rect">
                <a:avLst/>
              </a:prstGeom>
            </p:spPr>
          </p:pic>
          <p:sp>
            <p:nvSpPr>
              <p:cNvPr id="34" name="TextBox 33"/>
              <p:cNvSpPr txBox="1"/>
              <p:nvPr/>
            </p:nvSpPr>
            <p:spPr>
              <a:xfrm>
                <a:off x="7589048" y="4336570"/>
                <a:ext cx="82149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eduGAIN Token</a:t>
                </a:r>
                <a:endParaRPr lang="en-US" sz="1200" dirty="0"/>
              </a:p>
            </p:txBody>
          </p:sp>
        </p:grpSp>
        <p:pic>
          <p:nvPicPr>
            <p:cNvPr id="35" name="Picture 34"/>
            <p:cNvPicPr>
              <a:picLocks noChangeAspect="1"/>
            </p:cNvPicPr>
            <p:nvPr/>
          </p:nvPicPr>
          <p:blipFill rotWithShape="1">
            <a:blip r:embed="rId3"/>
            <a:srcRect b="50000"/>
            <a:stretch/>
          </p:blipFill>
          <p:spPr>
            <a:xfrm>
              <a:off x="6460672" y="3043174"/>
              <a:ext cx="682010" cy="787887"/>
            </a:xfrm>
            <a:prstGeom prst="rect">
              <a:avLst/>
            </a:prstGeom>
          </p:spPr>
        </p:pic>
        <p:cxnSp>
          <p:nvCxnSpPr>
            <p:cNvPr id="36" name="Straight Arrow Connector 35"/>
            <p:cNvCxnSpPr>
              <a:stCxn id="33" idx="1"/>
              <a:endCxn id="30" idx="6"/>
            </p:cNvCxnSpPr>
            <p:nvPr/>
          </p:nvCxnSpPr>
          <p:spPr>
            <a:xfrm flipH="1" flipV="1">
              <a:off x="6041786" y="4921406"/>
              <a:ext cx="1342388" cy="253643"/>
            </a:xfrm>
            <a:prstGeom prst="straightConnector1">
              <a:avLst/>
            </a:prstGeom>
            <a:ln>
              <a:solidFill>
                <a:schemeClr val="accent6"/>
              </a:solidFill>
              <a:tailEnd type="arrow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>
              <a:stCxn id="33" idx="1"/>
              <a:endCxn id="32" idx="5"/>
            </p:cNvCxnSpPr>
            <p:nvPr/>
          </p:nvCxnSpPr>
          <p:spPr>
            <a:xfrm flipH="1" flipV="1">
              <a:off x="5631905" y="3968427"/>
              <a:ext cx="1752269" cy="120662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7333110" y="5925463"/>
              <a:ext cx="124936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i="1" dirty="0" smtClean="0"/>
                <a:t>User from </a:t>
              </a:r>
              <a:r>
                <a:rPr lang="en-US" sz="1100" i="1" dirty="0" err="1" smtClean="0"/>
                <a:t>Sirtfi’d</a:t>
              </a:r>
              <a:r>
                <a:rPr lang="en-US" sz="1100" i="1" dirty="0" smtClean="0"/>
                <a:t> IdP</a:t>
              </a:r>
              <a:endParaRPr lang="en-US" sz="1100" i="1" dirty="0"/>
            </a:p>
          </p:txBody>
        </p:sp>
        <p:cxnSp>
          <p:nvCxnSpPr>
            <p:cNvPr id="42" name="Straight Arrow Connector 41"/>
            <p:cNvCxnSpPr>
              <a:stCxn id="33" idx="1"/>
              <a:endCxn id="31" idx="4"/>
            </p:cNvCxnSpPr>
            <p:nvPr/>
          </p:nvCxnSpPr>
          <p:spPr>
            <a:xfrm flipH="1" flipV="1">
              <a:off x="6050680" y="3846145"/>
              <a:ext cx="1333494" cy="132890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pic>
          <p:nvPicPr>
            <p:cNvPr id="45" name="Picture 44" descr="skd182040sdc.pn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58471" y="2256166"/>
              <a:ext cx="1418674" cy="1693065"/>
            </a:xfrm>
            <a:prstGeom prst="rect">
              <a:avLst/>
            </a:prstGeom>
          </p:spPr>
        </p:pic>
        <p:sp>
          <p:nvSpPr>
            <p:cNvPr id="46" name="TextBox 45"/>
            <p:cNvSpPr txBox="1"/>
            <p:nvPr/>
          </p:nvSpPr>
          <p:spPr>
            <a:xfrm>
              <a:off x="7647320" y="2973852"/>
              <a:ext cx="945898" cy="529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eduGAIN Token</a:t>
              </a:r>
              <a:endParaRPr lang="en-US" sz="1200" dirty="0"/>
            </a:p>
          </p:txBody>
        </p:sp>
        <p:cxnSp>
          <p:nvCxnSpPr>
            <p:cNvPr id="50" name="Straight Arrow Connector 49"/>
            <p:cNvCxnSpPr>
              <a:stCxn id="46" idx="2"/>
              <a:endCxn id="30" idx="6"/>
            </p:cNvCxnSpPr>
            <p:nvPr/>
          </p:nvCxnSpPr>
          <p:spPr>
            <a:xfrm flipH="1">
              <a:off x="6041786" y="3503087"/>
              <a:ext cx="2078483" cy="1418319"/>
            </a:xfrm>
            <a:prstGeom prst="straightConnector1">
              <a:avLst/>
            </a:prstGeom>
            <a:ln>
              <a:solidFill>
                <a:schemeClr val="accent6"/>
              </a:solidFill>
              <a:tailEnd type="arrow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53" name="Straight Arrow Connector 52"/>
            <p:cNvCxnSpPr>
              <a:stCxn id="46" idx="1"/>
              <a:endCxn id="35" idx="3"/>
            </p:cNvCxnSpPr>
            <p:nvPr/>
          </p:nvCxnSpPr>
          <p:spPr>
            <a:xfrm flipH="1">
              <a:off x="7142682" y="3238470"/>
              <a:ext cx="504638" cy="198648"/>
            </a:xfrm>
            <a:prstGeom prst="straightConnector1">
              <a:avLst/>
            </a:prstGeom>
            <a:ln>
              <a:solidFill>
                <a:schemeClr val="accent6"/>
              </a:solidFill>
              <a:tailEnd type="arrow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57" name="TextBox 56"/>
            <p:cNvSpPr txBox="1"/>
            <p:nvPr/>
          </p:nvSpPr>
          <p:spPr>
            <a:xfrm>
              <a:off x="7485510" y="3896936"/>
              <a:ext cx="124936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i="1" dirty="0" smtClean="0"/>
                <a:t>User from non </a:t>
              </a:r>
              <a:r>
                <a:rPr lang="en-US" sz="1100" i="1" dirty="0" err="1" smtClean="0"/>
                <a:t>Sirtfi’d</a:t>
              </a:r>
              <a:r>
                <a:rPr lang="en-US" sz="1100" i="1" dirty="0" smtClean="0"/>
                <a:t> IdP</a:t>
              </a:r>
              <a:endParaRPr lang="en-US" sz="1100" i="1" dirty="0"/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359238" y="2634749"/>
            <a:ext cx="14294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 smtClean="0"/>
              <a:t>Before Sirtfi</a:t>
            </a:r>
            <a:endParaRPr lang="en-US" sz="1000" i="1" dirty="0"/>
          </a:p>
        </p:txBody>
      </p:sp>
      <p:sp>
        <p:nvSpPr>
          <p:cNvPr id="40" name="TextBox 39"/>
          <p:cNvSpPr txBox="1"/>
          <p:nvPr/>
        </p:nvSpPr>
        <p:spPr>
          <a:xfrm>
            <a:off x="4612362" y="2634749"/>
            <a:ext cx="14294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 smtClean="0"/>
              <a:t>After Sirtfi</a:t>
            </a:r>
            <a:endParaRPr lang="en-US" sz="1000" i="1" dirty="0"/>
          </a:p>
        </p:txBody>
      </p:sp>
    </p:spTree>
    <p:extLst>
      <p:ext uri="{BB962C8B-B14F-4D97-AF65-F5344CB8AC3E}">
        <p14:creationId xmlns:p14="http://schemas.microsoft.com/office/powerpoint/2010/main" val="957225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400" i="1" dirty="0" smtClean="0"/>
              <a:t>Sirtfi-compliant </a:t>
            </a:r>
            <a:r>
              <a:rPr lang="en-US" sz="2400" i="1" dirty="0" err="1" smtClean="0"/>
              <a:t>organisations</a:t>
            </a:r>
            <a:r>
              <a:rPr lang="en-US" sz="2400" i="1" dirty="0" smtClean="0"/>
              <a:t> will be able to draw on support from each other in the event of an incident. Bridging federations and identifying required expertise will be facilitated.</a:t>
            </a:r>
            <a:endParaRPr lang="en-US" sz="2400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07/12/15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5182755" y="3526103"/>
            <a:ext cx="3213085" cy="179142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dirty="0" smtClean="0"/>
              <a:t>Sirtfi-compliant IdP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716160" y="4255729"/>
            <a:ext cx="3970640" cy="86177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Consolas"/>
                <a:cs typeface="Consolas"/>
              </a:rPr>
              <a:t>&lt;</a:t>
            </a:r>
            <a:r>
              <a:rPr lang="en-US" sz="1000" dirty="0" err="1" smtClean="0">
                <a:latin typeface="Consolas"/>
                <a:cs typeface="Consolas"/>
              </a:rPr>
              <a:t>ContactPerson</a:t>
            </a:r>
            <a:r>
              <a:rPr lang="en-US" sz="1000" dirty="0" smtClean="0">
                <a:latin typeface="Consolas"/>
                <a:cs typeface="Consolas"/>
              </a:rPr>
              <a:t> </a:t>
            </a:r>
            <a:r>
              <a:rPr lang="en-US" sz="1000" dirty="0" err="1" smtClean="0">
                <a:latin typeface="Consolas"/>
                <a:cs typeface="Consolas"/>
              </a:rPr>
              <a:t>contactType</a:t>
            </a:r>
            <a:r>
              <a:rPr lang="en-US" sz="1000" dirty="0" smtClean="0">
                <a:latin typeface="Consolas"/>
                <a:cs typeface="Consolas"/>
              </a:rPr>
              <a:t>=“security”&gt;</a:t>
            </a:r>
          </a:p>
          <a:p>
            <a:r>
              <a:rPr lang="en-US" sz="1000" dirty="0" smtClean="0">
                <a:latin typeface="Consolas"/>
                <a:cs typeface="Consolas"/>
              </a:rPr>
              <a:t>     &lt;</a:t>
            </a:r>
            <a:r>
              <a:rPr lang="en-US" sz="1000" dirty="0" err="1" smtClean="0">
                <a:latin typeface="Consolas"/>
                <a:cs typeface="Consolas"/>
              </a:rPr>
              <a:t>EmailAddress</a:t>
            </a:r>
            <a:r>
              <a:rPr lang="en-US" sz="1000" dirty="0" smtClean="0">
                <a:latin typeface="Consolas"/>
                <a:cs typeface="Consolas"/>
              </a:rPr>
              <a:t>&gt;</a:t>
            </a:r>
            <a:r>
              <a:rPr lang="en-US" sz="1000" dirty="0" err="1" smtClean="0">
                <a:latin typeface="Consolas"/>
                <a:cs typeface="Consolas"/>
              </a:rPr>
              <a:t>security@myidp.org</a:t>
            </a:r>
            <a:r>
              <a:rPr lang="en-US" sz="1000" dirty="0" smtClean="0">
                <a:latin typeface="Consolas"/>
                <a:cs typeface="Consolas"/>
              </a:rPr>
              <a:t>&lt;/</a:t>
            </a:r>
            <a:r>
              <a:rPr lang="en-US" sz="1000" dirty="0" err="1" smtClean="0">
                <a:latin typeface="Consolas"/>
                <a:cs typeface="Consolas"/>
              </a:rPr>
              <a:t>EmailAddress</a:t>
            </a:r>
            <a:r>
              <a:rPr lang="en-US" sz="1000" dirty="0" smtClean="0">
                <a:latin typeface="Consolas"/>
                <a:cs typeface="Consolas"/>
              </a:rPr>
              <a:t>&gt;</a:t>
            </a:r>
            <a:br>
              <a:rPr lang="en-US" sz="1000" dirty="0" smtClean="0">
                <a:latin typeface="Consolas"/>
                <a:cs typeface="Consolas"/>
              </a:rPr>
            </a:br>
            <a:r>
              <a:rPr lang="en-US" sz="1000" dirty="0" smtClean="0">
                <a:latin typeface="Consolas"/>
                <a:cs typeface="Consolas"/>
              </a:rPr>
              <a:t>&lt;/</a:t>
            </a:r>
            <a:r>
              <a:rPr lang="en-US" sz="1000" dirty="0" err="1" smtClean="0">
                <a:latin typeface="Consolas"/>
                <a:cs typeface="Consolas"/>
              </a:rPr>
              <a:t>ContactPerson</a:t>
            </a:r>
            <a:r>
              <a:rPr lang="en-US" sz="1000" dirty="0" smtClean="0">
                <a:latin typeface="Consolas"/>
                <a:cs typeface="Consolas"/>
              </a:rPr>
              <a:t>&gt;</a:t>
            </a:r>
          </a:p>
          <a:p>
            <a:endParaRPr lang="en-US" sz="1000" dirty="0" smtClean="0">
              <a:latin typeface="Consolas"/>
              <a:cs typeface="Consolas"/>
            </a:endParaRPr>
          </a:p>
          <a:p>
            <a:r>
              <a:rPr lang="en-US" sz="1000" dirty="0" smtClean="0">
                <a:latin typeface="Consolas"/>
                <a:cs typeface="Consolas"/>
              </a:rPr>
              <a:t>&lt;</a:t>
            </a:r>
            <a:r>
              <a:rPr lang="en-US" sz="1000" dirty="0" err="1" smtClean="0">
                <a:latin typeface="Consolas"/>
                <a:cs typeface="Consolas"/>
              </a:rPr>
              <a:t>SirtfiCompliance</a:t>
            </a:r>
            <a:r>
              <a:rPr lang="en-US" sz="1000" dirty="0" smtClean="0">
                <a:latin typeface="Consolas"/>
                <a:cs typeface="Consolas"/>
              </a:rPr>
              <a:t> status=“asserted” /&gt;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4463824" y="2633848"/>
            <a:ext cx="0" cy="3911092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0" name="Rounded Rectangle 9"/>
          <p:cNvSpPr/>
          <p:nvPr/>
        </p:nvSpPr>
        <p:spPr>
          <a:xfrm>
            <a:off x="969613" y="3597531"/>
            <a:ext cx="1999722" cy="179142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IdP</a:t>
            </a:r>
            <a:endParaRPr lang="en-US" dirty="0"/>
          </a:p>
        </p:txBody>
      </p:sp>
      <p:sp>
        <p:nvSpPr>
          <p:cNvPr id="12" name="Cloud Callout 11"/>
          <p:cNvSpPr/>
          <p:nvPr/>
        </p:nvSpPr>
        <p:spPr>
          <a:xfrm>
            <a:off x="2507906" y="3594123"/>
            <a:ext cx="2243531" cy="851128"/>
          </a:xfrm>
          <a:prstGeom prst="cloudCallout">
            <a:avLst>
              <a:gd name="adj1" fmla="val -60334"/>
              <a:gd name="adj2" fmla="val 5045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Who can we trust with sensitive information?</a:t>
            </a:r>
            <a:endParaRPr lang="en-US" sz="1200" dirty="0"/>
          </a:p>
        </p:txBody>
      </p:sp>
      <p:sp>
        <p:nvSpPr>
          <p:cNvPr id="13" name="Cloud Callout 12"/>
          <p:cNvSpPr/>
          <p:nvPr/>
        </p:nvSpPr>
        <p:spPr>
          <a:xfrm>
            <a:off x="2630012" y="4963391"/>
            <a:ext cx="1806788" cy="851128"/>
          </a:xfrm>
          <a:prstGeom prst="cloudCallout">
            <a:avLst>
              <a:gd name="adj1" fmla="val -64195"/>
              <a:gd name="adj2" fmla="val -64484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Who should we notify? </a:t>
            </a:r>
            <a:endParaRPr lang="en-US" sz="1200" dirty="0"/>
          </a:p>
        </p:txBody>
      </p:sp>
      <p:sp>
        <p:nvSpPr>
          <p:cNvPr id="14" name="Cloud Callout 13"/>
          <p:cNvSpPr/>
          <p:nvPr/>
        </p:nvSpPr>
        <p:spPr>
          <a:xfrm>
            <a:off x="229098" y="5317527"/>
            <a:ext cx="2139210" cy="843021"/>
          </a:xfrm>
          <a:prstGeom prst="cloudCallout">
            <a:avLst>
              <a:gd name="adj1" fmla="val 18066"/>
              <a:gd name="adj2" fmla="val -9712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Can we count on a response for urgent incidents?</a:t>
            </a:r>
            <a:endParaRPr lang="en-US" sz="1200" dirty="0"/>
          </a:p>
        </p:txBody>
      </p:sp>
      <p:sp>
        <p:nvSpPr>
          <p:cNvPr id="15" name="Cloud Callout 14"/>
          <p:cNvSpPr/>
          <p:nvPr/>
        </p:nvSpPr>
        <p:spPr>
          <a:xfrm>
            <a:off x="229097" y="2996956"/>
            <a:ext cx="2910524" cy="812717"/>
          </a:xfrm>
          <a:prstGeom prst="cloudCallout">
            <a:avLst>
              <a:gd name="adj1" fmla="val 5076"/>
              <a:gd name="adj2" fmla="val 112074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Can we get accurate logs to track the incident within our community?</a:t>
            </a:r>
            <a:endParaRPr lang="en-US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347479" y="2775845"/>
            <a:ext cx="14294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 smtClean="0"/>
              <a:t>Before Sirtfi</a:t>
            </a:r>
            <a:endParaRPr lang="en-US" sz="1000" i="1" dirty="0"/>
          </a:p>
        </p:txBody>
      </p:sp>
      <p:sp>
        <p:nvSpPr>
          <p:cNvPr id="17" name="TextBox 16"/>
          <p:cNvSpPr txBox="1"/>
          <p:nvPr/>
        </p:nvSpPr>
        <p:spPr>
          <a:xfrm>
            <a:off x="4600603" y="2775845"/>
            <a:ext cx="14294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 smtClean="0"/>
              <a:t>After Sirtfi</a:t>
            </a:r>
            <a:endParaRPr lang="en-US" sz="1000" i="1" dirty="0"/>
          </a:p>
        </p:txBody>
      </p:sp>
    </p:spTree>
    <p:extLst>
      <p:ext uri="{BB962C8B-B14F-4D97-AF65-F5344CB8AC3E}">
        <p14:creationId xmlns:p14="http://schemas.microsoft.com/office/powerpoint/2010/main" val="6728815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Responsibility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400" i="1" dirty="0" smtClean="0"/>
              <a:t>Sirtfi-compliant </a:t>
            </a:r>
            <a:r>
              <a:rPr lang="en-US" sz="2400" i="1" dirty="0" err="1" smtClean="0"/>
              <a:t>organisations</a:t>
            </a:r>
            <a:r>
              <a:rPr lang="en-US" sz="2400" i="1" dirty="0" smtClean="0"/>
              <a:t> must be able to comply with support obligations in the event of a security incident. Individuals should be identified at each participating </a:t>
            </a:r>
            <a:r>
              <a:rPr lang="en-US" sz="2400" i="1" dirty="0" err="1" smtClean="0"/>
              <a:t>organisation</a:t>
            </a:r>
            <a:r>
              <a:rPr lang="en-US" sz="2400" i="1" dirty="0" smtClean="0"/>
              <a:t> and be aware of expectations.</a:t>
            </a:r>
            <a:endParaRPr lang="en-US" sz="2400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07/12/15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463824" y="2985704"/>
            <a:ext cx="0" cy="3572746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pic>
        <p:nvPicPr>
          <p:cNvPr id="9" name="Picture 8" descr="AA053814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5979" y="4196847"/>
            <a:ext cx="999148" cy="1552482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898530" y="3126992"/>
            <a:ext cx="2830679" cy="86177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Consolas"/>
                <a:cs typeface="Consolas"/>
              </a:rPr>
              <a:t>To: </a:t>
            </a:r>
            <a:r>
              <a:rPr lang="en-US" sz="1000" dirty="0" smtClean="0">
                <a:latin typeface="Consolas"/>
                <a:cs typeface="Consolas"/>
                <a:hlinkClick r:id="rId3"/>
              </a:rPr>
              <a:t>security@myidp.org</a:t>
            </a:r>
            <a:r>
              <a:rPr lang="en-US" sz="1000" dirty="0" smtClean="0">
                <a:latin typeface="Consolas"/>
                <a:cs typeface="Consolas"/>
              </a:rPr>
              <a:t> </a:t>
            </a:r>
          </a:p>
          <a:p>
            <a:r>
              <a:rPr lang="en-US" sz="1000" dirty="0" smtClean="0">
                <a:latin typeface="Consolas"/>
                <a:cs typeface="Consolas"/>
              </a:rPr>
              <a:t>From: </a:t>
            </a:r>
            <a:r>
              <a:rPr lang="en-US" sz="1000" dirty="0" smtClean="0">
                <a:latin typeface="Consolas"/>
                <a:cs typeface="Consolas"/>
                <a:hlinkClick r:id="rId4"/>
              </a:rPr>
              <a:t>panic_stations@mysp.org</a:t>
            </a:r>
            <a:endParaRPr lang="en-US" sz="1000" dirty="0" smtClean="0">
              <a:latin typeface="Consolas"/>
              <a:cs typeface="Consolas"/>
            </a:endParaRPr>
          </a:p>
          <a:p>
            <a:endParaRPr lang="en-US" sz="1000" dirty="0">
              <a:latin typeface="Consolas"/>
              <a:cs typeface="Consolas"/>
            </a:endParaRPr>
          </a:p>
          <a:p>
            <a:r>
              <a:rPr lang="en-US" sz="1000" dirty="0" smtClean="0">
                <a:latin typeface="Consolas"/>
                <a:cs typeface="Consolas"/>
              </a:rPr>
              <a:t>Urgent! User found submitting malicious jobs – please investigate!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247677" y="3126992"/>
            <a:ext cx="3054093" cy="132343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Consolas"/>
                <a:cs typeface="Consolas"/>
              </a:rPr>
              <a:t>To: </a:t>
            </a:r>
            <a:r>
              <a:rPr lang="en-US" sz="1000" dirty="0" smtClean="0">
                <a:latin typeface="Consolas"/>
                <a:cs typeface="Consolas"/>
                <a:hlinkClick r:id="rId3"/>
              </a:rPr>
              <a:t>security@myidp.org</a:t>
            </a:r>
            <a:r>
              <a:rPr lang="en-US" sz="1000" dirty="0" smtClean="0">
                <a:latin typeface="Consolas"/>
                <a:cs typeface="Consolas"/>
              </a:rPr>
              <a:t> </a:t>
            </a:r>
          </a:p>
          <a:p>
            <a:r>
              <a:rPr lang="en-US" sz="1000" dirty="0" smtClean="0">
                <a:latin typeface="Consolas"/>
                <a:cs typeface="Consolas"/>
              </a:rPr>
              <a:t>From: </a:t>
            </a:r>
            <a:r>
              <a:rPr lang="en-US" sz="1000" dirty="0" smtClean="0">
                <a:latin typeface="Consolas"/>
                <a:cs typeface="Consolas"/>
                <a:hlinkClick r:id="rId4"/>
              </a:rPr>
              <a:t>panic_stations@mysp.org</a:t>
            </a:r>
            <a:endParaRPr lang="en-US" sz="1000" dirty="0" smtClean="0">
              <a:latin typeface="Consolas"/>
              <a:cs typeface="Consolas"/>
            </a:endParaRPr>
          </a:p>
          <a:p>
            <a:endParaRPr lang="en-US" sz="1000" dirty="0">
              <a:latin typeface="Consolas"/>
              <a:cs typeface="Consolas"/>
            </a:endParaRPr>
          </a:p>
          <a:p>
            <a:r>
              <a:rPr lang="en-US" sz="1000" dirty="0">
                <a:latin typeface="Consolas"/>
                <a:cs typeface="Consolas"/>
              </a:rPr>
              <a:t>**TLP AMBER – Limited distribution allowed **</a:t>
            </a:r>
            <a:br>
              <a:rPr lang="en-US" sz="1000" dirty="0">
                <a:latin typeface="Consolas"/>
                <a:cs typeface="Consolas"/>
              </a:rPr>
            </a:br>
            <a:endParaRPr lang="en-US" sz="1000" dirty="0" smtClean="0">
              <a:latin typeface="Consolas"/>
              <a:cs typeface="Consolas"/>
            </a:endParaRPr>
          </a:p>
          <a:p>
            <a:r>
              <a:rPr lang="en-US" sz="1000" dirty="0" smtClean="0">
                <a:latin typeface="Consolas"/>
                <a:cs typeface="Consolas"/>
              </a:rPr>
              <a:t>Urgent! User found submitting malicious jobs – please investigate! Details below…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247677" y="4646760"/>
            <a:ext cx="3054093" cy="178510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Consolas"/>
                <a:cs typeface="Consolas"/>
              </a:rPr>
              <a:t>To: </a:t>
            </a:r>
            <a:r>
              <a:rPr lang="en-US" sz="1000" dirty="0">
                <a:latin typeface="Consolas"/>
                <a:cs typeface="Consolas"/>
                <a:hlinkClick r:id="rId4"/>
              </a:rPr>
              <a:t>panic_stations@</a:t>
            </a:r>
            <a:r>
              <a:rPr lang="en-US" sz="1000" dirty="0" smtClean="0">
                <a:latin typeface="Consolas"/>
                <a:cs typeface="Consolas"/>
                <a:hlinkClick r:id="rId4"/>
              </a:rPr>
              <a:t>mysp.org</a:t>
            </a:r>
            <a:endParaRPr lang="en-US" sz="1000" dirty="0" smtClean="0">
              <a:latin typeface="Consolas"/>
              <a:cs typeface="Consolas"/>
            </a:endParaRPr>
          </a:p>
          <a:p>
            <a:r>
              <a:rPr lang="en-US" sz="1000" dirty="0" smtClean="0">
                <a:latin typeface="Consolas"/>
                <a:cs typeface="Consolas"/>
              </a:rPr>
              <a:t>Cc: </a:t>
            </a:r>
            <a:r>
              <a:rPr lang="en-US" sz="1000" dirty="0" smtClean="0">
                <a:latin typeface="Consolas"/>
                <a:cs typeface="Consolas"/>
                <a:hlinkClick r:id="rId3"/>
              </a:rPr>
              <a:t>security@myidp.org</a:t>
            </a:r>
            <a:r>
              <a:rPr lang="en-US" sz="1000" dirty="0" smtClean="0">
                <a:latin typeface="Consolas"/>
                <a:cs typeface="Consolas"/>
              </a:rPr>
              <a:t> </a:t>
            </a:r>
          </a:p>
          <a:p>
            <a:r>
              <a:rPr lang="en-US" sz="1000" dirty="0" smtClean="0">
                <a:latin typeface="Consolas"/>
                <a:cs typeface="Consolas"/>
              </a:rPr>
              <a:t>From: </a:t>
            </a:r>
            <a:r>
              <a:rPr lang="en-US" sz="1000" dirty="0" smtClean="0">
                <a:latin typeface="Consolas"/>
                <a:cs typeface="Consolas"/>
                <a:hlinkClick r:id="rId5"/>
              </a:rPr>
              <a:t>hero@myidp.org</a:t>
            </a:r>
            <a:r>
              <a:rPr lang="en-US" sz="1000" dirty="0" smtClean="0">
                <a:latin typeface="Consolas"/>
                <a:cs typeface="Consolas"/>
              </a:rPr>
              <a:t> </a:t>
            </a:r>
            <a:endParaRPr lang="en-US" sz="1000" dirty="0">
              <a:latin typeface="Consolas"/>
              <a:cs typeface="Consolas"/>
            </a:endParaRPr>
          </a:p>
          <a:p>
            <a:endParaRPr lang="en-US" sz="1000" dirty="0" smtClean="0">
              <a:latin typeface="Consolas"/>
              <a:cs typeface="Consolas"/>
            </a:endParaRPr>
          </a:p>
          <a:p>
            <a:r>
              <a:rPr lang="en-US" sz="1000" dirty="0" smtClean="0">
                <a:latin typeface="Consolas"/>
                <a:cs typeface="Consolas"/>
              </a:rPr>
              <a:t>**TLP AMBER – Limited distribution allowed **</a:t>
            </a:r>
            <a:br>
              <a:rPr lang="en-US" sz="1000" dirty="0" smtClean="0">
                <a:latin typeface="Consolas"/>
                <a:cs typeface="Consolas"/>
              </a:rPr>
            </a:br>
            <a:r>
              <a:rPr lang="en-US" sz="1000" dirty="0" smtClean="0">
                <a:latin typeface="Consolas"/>
                <a:cs typeface="Consolas"/>
              </a:rPr>
              <a:t/>
            </a:r>
            <a:br>
              <a:rPr lang="en-US" sz="1000" dirty="0" smtClean="0">
                <a:latin typeface="Consolas"/>
                <a:cs typeface="Consolas"/>
              </a:rPr>
            </a:br>
            <a:r>
              <a:rPr lang="en-US" sz="1000" dirty="0" smtClean="0">
                <a:latin typeface="Consolas"/>
                <a:cs typeface="Consolas"/>
              </a:rPr>
              <a:t>Absolutely– I’m on </a:t>
            </a:r>
            <a:r>
              <a:rPr lang="en-US" sz="1000" dirty="0" err="1" smtClean="0">
                <a:latin typeface="Consolas"/>
                <a:cs typeface="Consolas"/>
              </a:rPr>
              <a:t>rota</a:t>
            </a:r>
            <a:r>
              <a:rPr lang="en-US" sz="1000" dirty="0" smtClean="0">
                <a:latin typeface="Consolas"/>
                <a:cs typeface="Consolas"/>
              </a:rPr>
              <a:t> this week, account blocked and we are investigating. Attaching relevant logs and will keep you updated.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59238" y="2869909"/>
            <a:ext cx="14294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 smtClean="0"/>
              <a:t>Before Sirtfi</a:t>
            </a:r>
            <a:endParaRPr lang="en-US" sz="1000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4612362" y="2869909"/>
            <a:ext cx="14294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 smtClean="0"/>
              <a:t>After Sirtfi</a:t>
            </a:r>
            <a:endParaRPr lang="en-US" sz="1000" i="1" dirty="0"/>
          </a:p>
        </p:txBody>
      </p:sp>
    </p:spTree>
    <p:extLst>
      <p:ext uri="{BB962C8B-B14F-4D97-AF65-F5344CB8AC3E}">
        <p14:creationId xmlns:p14="http://schemas.microsoft.com/office/powerpoint/2010/main" val="23625671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AARC CERN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6897</TotalTime>
  <Words>1073</Words>
  <Application>Microsoft Macintosh PowerPoint</Application>
  <PresentationFormat>On-screen Show (4:3)</PresentationFormat>
  <Paragraphs>195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AARC CERN</vt:lpstr>
      <vt:lpstr>What will the Sirtfi trust framework change for FIM4R?</vt:lpstr>
      <vt:lpstr>Background</vt:lpstr>
      <vt:lpstr>What will Sirtfi change? </vt:lpstr>
      <vt:lpstr>Federated incidents</vt:lpstr>
      <vt:lpstr>It all seems like common sense…</vt:lpstr>
      <vt:lpstr>But without Sirtfi…</vt:lpstr>
      <vt:lpstr>Trust</vt:lpstr>
      <vt:lpstr>Support</vt:lpstr>
      <vt:lpstr>Responsibility</vt:lpstr>
      <vt:lpstr>Self Audit</vt:lpstr>
      <vt:lpstr>What’s next?</vt:lpstr>
      <vt:lpstr>Sirtfi status</vt:lpstr>
      <vt:lpstr>Appendix: Sirtfi assertions</vt:lpstr>
      <vt:lpstr>Operational security</vt:lpstr>
      <vt:lpstr>Incident response</vt:lpstr>
      <vt:lpstr>Traceability</vt:lpstr>
      <vt:lpstr>Participant responsibilities</vt:lpstr>
      <vt:lpstr>Questions?</vt:lpstr>
    </vt:vector>
  </TitlesOfParts>
  <Manager>Romain Wartel</Manager>
  <Company>CERN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will Sirtfi change?</dc:title>
  <dc:subject>Sirtfi</dc:subject>
  <dc:creator>Hannah Short</dc:creator>
  <cp:keywords>Sirtfi, FIM4R</cp:keywords>
  <dc:description/>
  <cp:lastModifiedBy>Hannah Short</cp:lastModifiedBy>
  <cp:revision>81</cp:revision>
  <dcterms:created xsi:type="dcterms:W3CDTF">2012-11-30T11:04:26Z</dcterms:created>
  <dcterms:modified xsi:type="dcterms:W3CDTF">2015-12-07T08:41:26Z</dcterms:modified>
  <cp:category>Sirtfi </cp:category>
</cp:coreProperties>
</file>