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82"/>
  </p:notesMasterIdLst>
  <p:sldIdLst>
    <p:sldId id="283" r:id="rId5"/>
    <p:sldId id="288" r:id="rId6"/>
    <p:sldId id="289" r:id="rId7"/>
    <p:sldId id="290" r:id="rId8"/>
    <p:sldId id="291" r:id="rId9"/>
    <p:sldId id="292" r:id="rId10"/>
    <p:sldId id="298" r:id="rId11"/>
    <p:sldId id="299" r:id="rId12"/>
    <p:sldId id="300" r:id="rId13"/>
    <p:sldId id="305" r:id="rId14"/>
    <p:sldId id="306" r:id="rId15"/>
    <p:sldId id="307" r:id="rId16"/>
    <p:sldId id="309" r:id="rId17"/>
    <p:sldId id="311" r:id="rId18"/>
    <p:sldId id="312" r:id="rId19"/>
    <p:sldId id="313" r:id="rId20"/>
    <p:sldId id="314" r:id="rId21"/>
    <p:sldId id="315" r:id="rId22"/>
    <p:sldId id="317" r:id="rId23"/>
    <p:sldId id="325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6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358" r:id="rId51"/>
    <p:sldId id="359" r:id="rId52"/>
    <p:sldId id="360" r:id="rId53"/>
    <p:sldId id="361" r:id="rId54"/>
    <p:sldId id="362" r:id="rId55"/>
    <p:sldId id="363" r:id="rId56"/>
    <p:sldId id="364" r:id="rId57"/>
    <p:sldId id="365" r:id="rId58"/>
    <p:sldId id="366" r:id="rId59"/>
    <p:sldId id="367" r:id="rId60"/>
    <p:sldId id="368" r:id="rId61"/>
    <p:sldId id="369" r:id="rId62"/>
    <p:sldId id="370" r:id="rId63"/>
    <p:sldId id="371" r:id="rId64"/>
    <p:sldId id="372" r:id="rId65"/>
    <p:sldId id="373" r:id="rId66"/>
    <p:sldId id="374" r:id="rId67"/>
    <p:sldId id="375" r:id="rId68"/>
    <p:sldId id="377" r:id="rId69"/>
    <p:sldId id="378" r:id="rId70"/>
    <p:sldId id="379" r:id="rId71"/>
    <p:sldId id="380" r:id="rId72"/>
    <p:sldId id="381" r:id="rId73"/>
    <p:sldId id="382" r:id="rId74"/>
    <p:sldId id="383" r:id="rId75"/>
    <p:sldId id="384" r:id="rId76"/>
    <p:sldId id="385" r:id="rId77"/>
    <p:sldId id="394" r:id="rId78"/>
    <p:sldId id="395" r:id="rId79"/>
    <p:sldId id="396" r:id="rId80"/>
    <p:sldId id="286" r:id="rId81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791C"/>
    <a:srgbClr val="003F5E"/>
    <a:srgbClr val="F57B20"/>
    <a:srgbClr val="F57A1E"/>
    <a:srgbClr val="013F5E"/>
    <a:srgbClr val="003959"/>
    <a:srgbClr val="ED1556"/>
    <a:srgbClr val="003F5D"/>
    <a:srgbClr val="1C4161"/>
    <a:srgbClr val="0043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176" y="-11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73" Type="http://schemas.openxmlformats.org/officeDocument/2006/relationships/slide" Target="slides/slide69.xml"/><Relationship Id="rId74" Type="http://schemas.openxmlformats.org/officeDocument/2006/relationships/slide" Target="slides/slide70.xml"/><Relationship Id="rId75" Type="http://schemas.openxmlformats.org/officeDocument/2006/relationships/slide" Target="slides/slide71.xml"/><Relationship Id="rId76" Type="http://schemas.openxmlformats.org/officeDocument/2006/relationships/slide" Target="slides/slide72.xml"/><Relationship Id="rId77" Type="http://schemas.openxmlformats.org/officeDocument/2006/relationships/slide" Target="slides/slide73.xml"/><Relationship Id="rId78" Type="http://schemas.openxmlformats.org/officeDocument/2006/relationships/slide" Target="slides/slide74.xml"/><Relationship Id="rId79" Type="http://schemas.openxmlformats.org/officeDocument/2006/relationships/slide" Target="slides/slide7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1" Type="http://schemas.openxmlformats.org/officeDocument/2006/relationships/slide" Target="slides/slide77.xml"/><Relationship Id="rId82" Type="http://schemas.openxmlformats.org/officeDocument/2006/relationships/notesMaster" Target="notesMasters/notesMaster1.xml"/><Relationship Id="rId83" Type="http://schemas.openxmlformats.org/officeDocument/2006/relationships/printerSettings" Target="printerSettings/printerSettings1.bin"/><Relationship Id="rId84" Type="http://schemas.openxmlformats.org/officeDocument/2006/relationships/presProps" Target="presProps.xml"/><Relationship Id="rId85" Type="http://schemas.openxmlformats.org/officeDocument/2006/relationships/viewProps" Target="viewProps.xml"/><Relationship Id="rId86" Type="http://schemas.openxmlformats.org/officeDocument/2006/relationships/theme" Target="theme/theme1.xml"/><Relationship Id="rId8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D8A83-A817-41E3-A602-3B517E18334E}" type="datetimeFigureOut">
              <a:rPr lang="en-GB" smtClean="0"/>
              <a:pPr/>
              <a:t>18.9.15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C110B-1C27-4A5B-8007-E6BF4BB6C5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726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Alternatively, comment out on about 146 in shibboleth2.xml the SAML2 Logout Initiator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178" y="9201708"/>
            <a:ext cx="6161586" cy="66460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1625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240257" y="3625009"/>
            <a:ext cx="6795911" cy="375289"/>
          </a:xfrm>
        </p:spPr>
        <p:txBody>
          <a:bodyPr>
            <a:normAutofit/>
          </a:bodyPr>
          <a:lstStyle>
            <a:lvl1pPr marL="0" indent="0">
              <a:buNone/>
              <a:defRPr sz="2000" b="1" baseline="0"/>
            </a:lvl1pPr>
          </a:lstStyle>
          <a:p>
            <a:pPr lvl="0"/>
            <a:r>
              <a:rPr lang="en-US" dirty="0" smtClean="0"/>
              <a:t>Presenter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240256" y="5484095"/>
            <a:ext cx="6671027" cy="43634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 smtClean="0"/>
              <a:t>Event, Location</a:t>
            </a:r>
            <a:endParaRPr lang="en-GB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1240257" y="2804346"/>
            <a:ext cx="6683727" cy="503459"/>
          </a:xfrm>
        </p:spPr>
        <p:txBody>
          <a:bodyPr>
            <a:normAutofit/>
          </a:bodyPr>
          <a:lstStyle>
            <a:lvl1pPr marL="0" indent="0">
              <a:buNone/>
              <a:defRPr sz="1950">
                <a:solidFill>
                  <a:srgbClr val="F6791C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240257" y="2398309"/>
            <a:ext cx="6683727" cy="473242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1240256" y="5785332"/>
            <a:ext cx="6671027" cy="42831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 smtClean="0"/>
              <a:t>Date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240257" y="3947187"/>
            <a:ext cx="6795911" cy="347215"/>
          </a:xfrm>
        </p:spPr>
        <p:txBody>
          <a:bodyPr>
            <a:normAutofit/>
          </a:bodyPr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en-US" dirty="0" smtClean="0"/>
              <a:t>Role in Project, AARC (if applicable)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1240257" y="4249757"/>
            <a:ext cx="8818145" cy="347215"/>
          </a:xfrm>
        </p:spPr>
        <p:txBody>
          <a:bodyPr>
            <a:normAutofit/>
          </a:bodyPr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en-US" dirty="0" smtClean="0"/>
              <a:t>Role in Organisation, Organisation Name (if Applicable)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486792" y="4765917"/>
            <a:ext cx="1219200" cy="190399"/>
          </a:xfrm>
        </p:spPr>
        <p:txBody>
          <a:bodyPr>
            <a:normAutofit/>
          </a:bodyPr>
          <a:lstStyle>
            <a:lvl1pPr marL="0" indent="0">
              <a:buNone/>
              <a:defRPr sz="600"/>
            </a:lvl1pPr>
          </a:lstStyle>
          <a:p>
            <a:pPr lvl="0"/>
            <a:r>
              <a:rPr lang="en-US" dirty="0" smtClean="0"/>
              <a:t>Logo (optional)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58" y="-42332"/>
            <a:ext cx="4389920" cy="694266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82" y="480622"/>
            <a:ext cx="1482776" cy="1339714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2818932" y="927797"/>
            <a:ext cx="591815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00" dirty="0" smtClean="0">
                <a:solidFill>
                  <a:srgbClr val="003F5E"/>
                </a:solidFill>
              </a:rPr>
              <a:t>Authentication and Authorisation for Research and Collaboration</a:t>
            </a:r>
            <a:endParaRPr lang="en-GB" sz="1700" dirty="0">
              <a:solidFill>
                <a:srgbClr val="003F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2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>
                <a:latin typeface="+mn-lt"/>
              </a:defRPr>
            </a:lvl1pPr>
            <a:lvl2pPr>
              <a:defRPr sz="1800">
                <a:solidFill>
                  <a:srgbClr val="004361"/>
                </a:solidFill>
                <a:latin typeface="+mn-lt"/>
              </a:defRPr>
            </a:lvl2pPr>
            <a:lvl3pPr>
              <a:defRPr sz="1800">
                <a:solidFill>
                  <a:srgbClr val="003F5E"/>
                </a:solidFill>
                <a:latin typeface="+mn-lt"/>
              </a:defRPr>
            </a:lvl3pPr>
            <a:lvl4pPr>
              <a:defRPr sz="1800">
                <a:latin typeface="+mn-lt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399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15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87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603" y="1681163"/>
            <a:ext cx="551497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1" y="2489204"/>
            <a:ext cx="5553075" cy="3700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48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:33 Text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1" y="1524003"/>
            <a:ext cx="7864123" cy="4652963"/>
          </a:xfrm>
        </p:spPr>
        <p:txBody>
          <a:bodyPr/>
          <a:lstStyle>
            <a:lvl1pPr>
              <a:defRPr sz="1500">
                <a:latin typeface="+mn-lt"/>
              </a:defRPr>
            </a:lvl1pPr>
            <a:lvl2pPr>
              <a:defRPr>
                <a:solidFill>
                  <a:srgbClr val="004361"/>
                </a:solidFill>
                <a:latin typeface="+mn-lt"/>
              </a:defRPr>
            </a:lvl2pPr>
            <a:lvl3pPr>
              <a:defRPr>
                <a:solidFill>
                  <a:srgbClr val="003F5E"/>
                </a:solidFill>
                <a:latin typeface="+mn-lt"/>
              </a:defRPr>
            </a:lvl3pPr>
            <a:lvl4pPr>
              <a:defRPr>
                <a:latin typeface="+mn-lt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8319911" y="153246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8602125" y="1532467"/>
            <a:ext cx="3" cy="468206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51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507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Image Ba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1676400"/>
            <a:ext cx="12192000" cy="2165684"/>
          </a:xfrm>
          <a:prstGeom prst="rect">
            <a:avLst/>
          </a:prstGeom>
          <a:solidFill>
            <a:srgbClr val="013F5E"/>
          </a:solidFill>
          <a:ln>
            <a:solidFill>
              <a:srgbClr val="013F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70572" y="4083050"/>
            <a:ext cx="11208083" cy="218139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50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Image Ba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3858126"/>
            <a:ext cx="12192000" cy="2165684"/>
          </a:xfrm>
          <a:prstGeom prst="rect">
            <a:avLst/>
          </a:prstGeom>
          <a:solidFill>
            <a:srgbClr val="004361"/>
          </a:solidFill>
          <a:ln>
            <a:solidFill>
              <a:srgbClr val="013F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48287" y="1524586"/>
            <a:ext cx="11315924" cy="21009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252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651518"/>
            <a:ext cx="6172200" cy="4209532"/>
          </a:xfrm>
        </p:spPr>
        <p:txBody>
          <a:bodyPr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642188"/>
            <a:ext cx="4314825" cy="42268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4033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716837"/>
            <a:ext cx="6172200" cy="414421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716837"/>
            <a:ext cx="4314825" cy="415215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5646" y="74649"/>
            <a:ext cx="9612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918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xtBox 1"/>
          <p:cNvSpPr txBox="1"/>
          <p:nvPr userDrawn="1"/>
        </p:nvSpPr>
        <p:spPr>
          <a:xfrm>
            <a:off x="652382" y="304802"/>
            <a:ext cx="3601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 smtClean="0">
                <a:solidFill>
                  <a:srgbClr val="003F5D"/>
                </a:solidFill>
              </a:rPr>
              <a:t>Style</a:t>
            </a:r>
            <a:r>
              <a:rPr lang="en-GB" sz="1800" b="1" baseline="0" dirty="0" smtClean="0">
                <a:solidFill>
                  <a:srgbClr val="003F5D"/>
                </a:solidFill>
              </a:rPr>
              <a:t> Guide</a:t>
            </a:r>
          </a:p>
          <a:p>
            <a:r>
              <a:rPr lang="en-GB" sz="1800" baseline="0" dirty="0" smtClean="0">
                <a:solidFill>
                  <a:srgbClr val="F57A1E"/>
                </a:solidFill>
              </a:rPr>
              <a:t>A Guide to Using the AARC Template</a:t>
            </a:r>
            <a:endParaRPr lang="en-GB" sz="1800" dirty="0">
              <a:solidFill>
                <a:srgbClr val="F57A1E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780366" y="2025770"/>
            <a:ext cx="10149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800" dirty="0" smtClean="0">
                <a:solidFill>
                  <a:srgbClr val="003F5D"/>
                </a:solidFill>
              </a:rPr>
              <a:t>This template is to</a:t>
            </a:r>
            <a:r>
              <a:rPr lang="en-GB" sz="1800" baseline="0" dirty="0" smtClean="0">
                <a:solidFill>
                  <a:srgbClr val="003F5D"/>
                </a:solidFill>
              </a:rPr>
              <a:t> present information on behalf of the AARC Project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800" baseline="0" dirty="0" smtClean="0">
                <a:solidFill>
                  <a:srgbClr val="003F5D"/>
                </a:solidFill>
              </a:rPr>
              <a:t>Font is Calibri and will auto-size. Avoid using a font size less than 18pt.  Main font colour is Teal, </a:t>
            </a:r>
            <a:r>
              <a:rPr lang="en-GB" sz="1800" baseline="0" dirty="0" smtClean="0">
                <a:solidFill>
                  <a:srgbClr val="F57B20"/>
                </a:solidFill>
              </a:rPr>
              <a:t>highlight colour is Orange and should be used sparingly.</a:t>
            </a:r>
            <a:r>
              <a:rPr lang="en-GB" sz="1800" baseline="0" dirty="0" smtClean="0">
                <a:solidFill>
                  <a:srgbClr val="ED1556"/>
                </a:solidFill>
              </a:rPr>
              <a:t> </a:t>
            </a:r>
            <a:r>
              <a:rPr lang="en-GB" sz="1800" baseline="0" dirty="0" smtClean="0">
                <a:solidFill>
                  <a:srgbClr val="003F5D"/>
                </a:solidFill>
              </a:rPr>
              <a:t>If the colours are not shown in PowerPoint use the colour picker to select the correct colour from the logo or these samples</a:t>
            </a:r>
            <a:endParaRPr lang="en-GB" sz="1800" baseline="0" dirty="0" smtClean="0">
              <a:solidFill>
                <a:srgbClr val="ED1556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800" baseline="0" dirty="0" smtClean="0">
              <a:solidFill>
                <a:srgbClr val="ED1556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800" baseline="0" dirty="0" smtClean="0">
                <a:solidFill>
                  <a:srgbClr val="003F5D"/>
                </a:solidFill>
              </a:rPr>
              <a:t>The title slide has space for the speaker’s own organisation logo which should be no larger than the main AARC logo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800" baseline="0" dirty="0" smtClean="0">
              <a:solidFill>
                <a:srgbClr val="003F5D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800" baseline="0" dirty="0" smtClean="0">
                <a:solidFill>
                  <a:srgbClr val="003F5D"/>
                </a:solidFill>
              </a:rPr>
              <a:t>The end slide includes EU logo, copyright, and funding statement and must be included in any slide packs distributed or printed.</a:t>
            </a:r>
          </a:p>
        </p:txBody>
      </p:sp>
      <p:sp>
        <p:nvSpPr>
          <p:cNvPr id="5" name="Oval 4"/>
          <p:cNvSpPr/>
          <p:nvPr userDrawn="1"/>
        </p:nvSpPr>
        <p:spPr>
          <a:xfrm>
            <a:off x="10890209" y="5560973"/>
            <a:ext cx="727243" cy="529390"/>
          </a:xfrm>
          <a:prstGeom prst="ellipse">
            <a:avLst/>
          </a:prstGeom>
          <a:solidFill>
            <a:srgbClr val="003F5D"/>
          </a:solidFill>
          <a:ln>
            <a:solidFill>
              <a:srgbClr val="003F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Oval 8"/>
          <p:cNvSpPr/>
          <p:nvPr userDrawn="1"/>
        </p:nvSpPr>
        <p:spPr>
          <a:xfrm>
            <a:off x="9884901" y="5560973"/>
            <a:ext cx="727243" cy="529390"/>
          </a:xfrm>
          <a:prstGeom prst="ellipse">
            <a:avLst/>
          </a:prstGeom>
          <a:solidFill>
            <a:srgbClr val="F6791C"/>
          </a:solidFill>
          <a:ln>
            <a:solidFill>
              <a:srgbClr val="F679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178045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ust be includ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2"/>
            <a:ext cx="12192001" cy="6858001"/>
          </a:xfrm>
          <a:prstGeom prst="rect">
            <a:avLst/>
          </a:prstGeom>
          <a:solidFill>
            <a:srgbClr val="003F5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/>
          <a:srcRect b="30428"/>
          <a:stretch/>
        </p:blipFill>
        <p:spPr>
          <a:xfrm>
            <a:off x="5217067" y="4837092"/>
            <a:ext cx="1385319" cy="78566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488" y="5966378"/>
            <a:ext cx="433675" cy="294664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111444" y="2395574"/>
            <a:ext cx="374897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Thank you</a:t>
            </a:r>
          </a:p>
          <a:p>
            <a:pPr algn="ctr"/>
            <a:r>
              <a:rPr lang="en-GB" sz="4400" dirty="0" smtClean="0">
                <a:solidFill>
                  <a:srgbClr val="F6791C"/>
                </a:solidFill>
              </a:rPr>
              <a:t>Any</a:t>
            </a:r>
            <a:r>
              <a:rPr lang="en-GB" sz="4400" baseline="0" dirty="0" smtClean="0">
                <a:solidFill>
                  <a:srgbClr val="F6791C"/>
                </a:solidFill>
              </a:rPr>
              <a:t> Questions?</a:t>
            </a:r>
            <a:endParaRPr lang="en-GB" sz="4400" dirty="0">
              <a:solidFill>
                <a:srgbClr val="F6791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57" y="-50222"/>
            <a:ext cx="4394909" cy="6950557"/>
          </a:xfrm>
          <a:prstGeom prst="rect">
            <a:avLst/>
          </a:prstGeom>
        </p:spPr>
      </p:pic>
      <p:sp>
        <p:nvSpPr>
          <p:cNvPr id="25" name="Content Placeholder 24"/>
          <p:cNvSpPr>
            <a:spLocks noGrp="1"/>
          </p:cNvSpPr>
          <p:nvPr>
            <p:ph sz="quarter" idx="11" hasCustomPrompt="1"/>
          </p:nvPr>
        </p:nvSpPr>
        <p:spPr>
          <a:xfrm>
            <a:off x="3763166" y="4113541"/>
            <a:ext cx="4445529" cy="37371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Presenter email address</a:t>
            </a:r>
            <a:endParaRPr lang="en-GB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109415" y="6289305"/>
            <a:ext cx="5711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GÉANT  on behalf of the AARC project.</a:t>
            </a:r>
          </a:p>
          <a:p>
            <a:pPr algn="ctr"/>
            <a:r>
              <a:rPr lang="en-GB" sz="60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The work leading to these results has received funding from the European Union’s Horizon 2020 research and innovation programme under Grant Agreement No. 653965 (AARC).</a:t>
            </a:r>
            <a:endParaRPr lang="en-GB" sz="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5273469" y="5591160"/>
            <a:ext cx="13837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</a:rPr>
              <a:t>https://aarc-project.eu</a:t>
            </a: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339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xfrm>
            <a:off x="4165600" y="6391275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CB654B-C056-494A-9806-5B9CBD60A01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935" y="203200"/>
            <a:ext cx="9040688" cy="927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</a:t>
            </a:r>
            <a:br>
              <a:rPr lang="en-US" dirty="0" smtClean="0"/>
            </a:br>
            <a:r>
              <a:rPr lang="en-US" dirty="0" smtClean="0"/>
              <a:t>subtitle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2" y="1439333"/>
            <a:ext cx="10909300" cy="4737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61812" y="6406019"/>
            <a:ext cx="741021" cy="2748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76E6A-F32A-4612-884C-86870357C6B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44502" y="6406019"/>
            <a:ext cx="11274749" cy="7229"/>
          </a:xfrm>
          <a:prstGeom prst="line">
            <a:avLst/>
          </a:prstGeom>
          <a:ln w="12700" cap="rnd">
            <a:solidFill>
              <a:srgbClr val="F57B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25400" y="6481610"/>
            <a:ext cx="181751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50" baseline="0" dirty="0" smtClean="0">
                <a:solidFill>
                  <a:srgbClr val="003F5E"/>
                </a:solidFill>
              </a:rPr>
              <a:t>https://aarc-project.eu</a:t>
            </a:r>
            <a:endParaRPr lang="en-GB" sz="750" dirty="0">
              <a:solidFill>
                <a:srgbClr val="003F5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444503" y="1224327"/>
            <a:ext cx="10274297" cy="2887"/>
          </a:xfrm>
          <a:prstGeom prst="line">
            <a:avLst/>
          </a:prstGeom>
          <a:ln w="12700">
            <a:solidFill>
              <a:srgbClr val="003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149" y="143931"/>
            <a:ext cx="1144684" cy="103424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43" y="6460279"/>
            <a:ext cx="331798" cy="29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0" r:id="rId2"/>
    <p:sldLayoutId id="2147483652" r:id="rId3"/>
    <p:sldLayoutId id="2147483653" r:id="rId4"/>
    <p:sldLayoutId id="2147483660" r:id="rId5"/>
    <p:sldLayoutId id="2147483654" r:id="rId6"/>
    <p:sldLayoutId id="2147483655" r:id="rId7"/>
    <p:sldLayoutId id="2147483659" r:id="rId8"/>
    <p:sldLayoutId id="2147483656" r:id="rId9"/>
    <p:sldLayoutId id="2147483657" r:id="rId10"/>
    <p:sldLayoutId id="2147483663" r:id="rId11"/>
    <p:sldLayoutId id="2147483662" r:id="rId12"/>
    <p:sldLayoutId id="2147483665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436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200" kern="1200">
          <a:solidFill>
            <a:srgbClr val="0043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436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3F5E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43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436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sp.example.org/Shibboleth.sso/Metadata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0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0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0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/>
              <a:t>ELIXIR training, Manchester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Authentication and Authorisation for Research and Collaboration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Installing and Configuring a Shibboleth 2 Service Provider</a:t>
            </a:r>
            <a:br>
              <a:rPr lang="en-US" dirty="0"/>
            </a:b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 Hands-on </a:t>
            </a:r>
            <a:r>
              <a:rPr lang="en-GB" dirty="0" smtClean="0"/>
              <a:t>Session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Outreach and training, </a:t>
            </a:r>
            <a:r>
              <a:rPr lang="en-GB" dirty="0" smtClean="0"/>
              <a:t>AARC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Shibboleth Expert, 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Nomen</a:t>
            </a:r>
            <a:r>
              <a:rPr lang="en-GB" dirty="0" smtClean="0"/>
              <a:t> </a:t>
            </a:r>
            <a:r>
              <a:rPr lang="en-GB" dirty="0" err="1" smtClean="0"/>
              <a:t>Nescio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 idx="4294967295"/>
          </p:nvPr>
        </p:nvSpPr>
        <p:spPr>
          <a:xfrm>
            <a:off x="0" y="74613"/>
            <a:ext cx="9612313" cy="13255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53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E3C39A2-2EF8-489F-AAEB-699A26A1214A}" type="slidenum">
              <a:rPr lang="en-GB" smtClean="0">
                <a:solidFill>
                  <a:srgbClr val="00247D"/>
                </a:solidFill>
              </a:rPr>
              <a:pPr/>
              <a:t>2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pPr eaLnBrk="1" hangingPunct="1"/>
            <a:r>
              <a:rPr lang="en-GB" dirty="0" smtClean="0"/>
              <a:t>Credits and General Information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Slides were originally created by </a:t>
            </a:r>
            <a:endParaRPr lang="en-GB" dirty="0" smtClean="0"/>
          </a:p>
          <a:p>
            <a:pPr lvl="1"/>
            <a:r>
              <a:rPr lang="en-GB" dirty="0" smtClean="0"/>
              <a:t>Scott </a:t>
            </a:r>
            <a:r>
              <a:rPr lang="en-GB" dirty="0" smtClean="0"/>
              <a:t>Cantor (Internet </a:t>
            </a:r>
            <a:r>
              <a:rPr lang="en-GB" dirty="0" smtClean="0"/>
              <a:t>2 Developer </a:t>
            </a:r>
            <a:r>
              <a:rPr lang="en-GB" dirty="0" smtClean="0"/>
              <a:t>of the Shibboleth Service Provider) and </a:t>
            </a:r>
            <a:endParaRPr lang="en-GB" dirty="0" smtClean="0"/>
          </a:p>
          <a:p>
            <a:pPr lvl="1"/>
            <a:r>
              <a:rPr lang="en-GB" dirty="0" err="1" smtClean="0"/>
              <a:t>SWITCHaai</a:t>
            </a:r>
            <a:r>
              <a:rPr lang="en-GB" dirty="0" smtClean="0"/>
              <a:t> </a:t>
            </a:r>
            <a:r>
              <a:rPr lang="en-GB" dirty="0" smtClean="0"/>
              <a:t>(https://www.switch.ch/aai/)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Course material is adapted for use in AARC</a:t>
            </a:r>
          </a:p>
          <a:p>
            <a:pPr eaLnBrk="1" hangingPunct="1">
              <a:lnSpc>
                <a:spcPct val="90000"/>
              </a:lnSpc>
              <a:buNone/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If you see this              on a slide, hands-on work is required </a:t>
            </a:r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URLs at bottom right point to pages with more details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GB" dirty="0" smtClean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914" y="3429001"/>
            <a:ext cx="508000" cy="25082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DB8FB8-CB0B-4182-A6B6-994898D5F003}" type="slidenum">
              <a:rPr lang="en-GB">
                <a:solidFill>
                  <a:srgbClr val="00247D"/>
                </a:solidFill>
              </a:rPr>
              <a:pPr/>
              <a:t>3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Main Goals of Hands-On Session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dirty="0" smtClean="0"/>
              <a:t>Install and configure a Shibboleth Service Provider 2</a:t>
            </a:r>
          </a:p>
          <a:p>
            <a:pPr eaLnBrk="1" hangingPunct="1">
              <a:lnSpc>
                <a:spcPct val="130000"/>
              </a:lnSpc>
            </a:pPr>
            <a:r>
              <a:rPr lang="en-US" dirty="0" smtClean="0"/>
              <a:t>Register it with the AAI Test federation</a:t>
            </a:r>
          </a:p>
          <a:p>
            <a:pPr eaLnBrk="1" hangingPunct="1">
              <a:lnSpc>
                <a:spcPct val="130000"/>
              </a:lnSpc>
            </a:pPr>
            <a:r>
              <a:rPr lang="en-US" dirty="0" smtClean="0"/>
              <a:t>Know how and where to configure things</a:t>
            </a:r>
          </a:p>
          <a:p>
            <a:pPr eaLnBrk="1" hangingPunct="1">
              <a:lnSpc>
                <a:spcPct val="130000"/>
              </a:lnSpc>
            </a:pPr>
            <a:r>
              <a:rPr lang="en-US" dirty="0" smtClean="0"/>
              <a:t>Learn how to protect static web pages</a:t>
            </a:r>
          </a:p>
          <a:p>
            <a:pPr eaLnBrk="1" hangingPunct="1">
              <a:lnSpc>
                <a:spcPct val="130000"/>
              </a:lnSpc>
            </a:pPr>
            <a:r>
              <a:rPr lang="en-US" dirty="0" smtClean="0"/>
              <a:t>Understand how attributes can be used in web applications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DAD50D5-563F-4B8F-B837-C228AFDBA97D}" type="slidenum">
              <a:rPr lang="en-GB">
                <a:solidFill>
                  <a:srgbClr val="00247D"/>
                </a:solidFill>
              </a:rPr>
              <a:pPr/>
              <a:t>4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pPr eaLnBrk="1" hangingPunct="1"/>
            <a:r>
              <a:rPr lang="en-US" dirty="0" smtClean="0"/>
              <a:t>Essential OS Commands for Linux</a:t>
            </a:r>
          </a:p>
        </p:txBody>
      </p:sp>
      <p:graphicFrame>
        <p:nvGraphicFramePr>
          <p:cNvPr id="403502" name="Group 46"/>
          <p:cNvGraphicFramePr>
            <a:graphicFrameLocks noGrp="1"/>
          </p:cNvGraphicFramePr>
          <p:nvPr/>
        </p:nvGraphicFramePr>
        <p:xfrm>
          <a:off x="689709" y="1524955"/>
          <a:ext cx="9658251" cy="4464369"/>
        </p:xfrm>
        <a:graphic>
          <a:graphicData uri="http://schemas.openxmlformats.org/drawingml/2006/table">
            <a:tbl>
              <a:tblPr/>
              <a:tblGrid>
                <a:gridCol w="4830023"/>
                <a:gridCol w="4828228"/>
              </a:tblGrid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DOS Command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Linux Command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dir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ls -l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cd &lt;directory&gt;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cd &lt;directory&gt;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mkdir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or 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md &lt;directory&gt;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mkdir &lt;directory&gt;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rmdir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or 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rd &lt;directory&gt;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rmdir &lt;directory&gt;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chdir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pwd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del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or 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erase &lt;file&gt;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rm &lt;file&gt;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copy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and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xcopy &lt;file&gt;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cp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and 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cp –R &lt;file&gt;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find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or 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findstr &lt;file&gt;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grep &lt;string&gt; &lt;file&gt;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comp &lt;file1&gt; &lt;file2&gt;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diff &lt;file1&gt; &lt;file2&gt;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edit &lt;file&gt;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nano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or 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vim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or 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emacs &lt;file&gt;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ping &lt;host&gt;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ping &lt;host&gt;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reboot</a:t>
                      </a:r>
                    </a:p>
                  </a:txBody>
                  <a:tcPr marL="112533" marR="112533"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ＭＳ Ｐゴシック" pitchFamily="34" charset="-128"/>
                          <a:cs typeface="Courier New" pitchFamily="49" charset="0"/>
                        </a:rPr>
                        <a:t>reboot</a:t>
                      </a:r>
                    </a:p>
                  </a:txBody>
                  <a:tcPr marL="112533" marR="112533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1308E0D-F068-4682-A495-B84618A8A2F8}" type="slidenum">
              <a:rPr lang="en-GB" smtClean="0">
                <a:solidFill>
                  <a:srgbClr val="00247D"/>
                </a:solidFill>
              </a:rPr>
              <a:pPr/>
              <a:t>5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pPr eaLnBrk="1" hangingPunct="1"/>
            <a:r>
              <a:rPr lang="en-US" dirty="0" smtClean="0"/>
              <a:t>Tips and Tricks for Hands-On Session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325880"/>
            <a:ext cx="10972800" cy="47701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The password usually is "password"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Lines starting with </a:t>
            </a:r>
            <a:r>
              <a:rPr lang="en-US" dirty="0" smtClean="0">
                <a:latin typeface="Courier New" pitchFamily="49" charset="0"/>
              </a:rPr>
              <a:t>$ </a:t>
            </a:r>
            <a:r>
              <a:rPr lang="en-US" dirty="0" smtClean="0"/>
              <a:t>are commands to be execute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Command should be executed as root user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Happens automatically if Terminal is opened or if text editor is used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Character </a:t>
            </a:r>
            <a:r>
              <a:rPr lang="en-US" dirty="0" smtClean="0">
                <a:latin typeface="Courier New" pitchFamily="49" charset="0"/>
              </a:rPr>
              <a:t>\ </a:t>
            </a:r>
            <a:r>
              <a:rPr lang="en-US" dirty="0" smtClean="0"/>
              <a:t>is line break symbol, </a:t>
            </a:r>
            <a:br>
              <a:rPr lang="en-US" dirty="0" smtClean="0"/>
            </a:br>
            <a:r>
              <a:rPr lang="en-US" dirty="0" smtClean="0"/>
              <a:t>which allows to break a line when typed</a:t>
            </a:r>
          </a:p>
          <a:p>
            <a:pPr lvl="1" eaLnBrk="1" hangingPunct="1">
              <a:lnSpc>
                <a:spcPct val="90000"/>
              </a:lnSpc>
            </a:pPr>
            <a:endParaRPr lang="en-US" sz="1200" dirty="0" smtClean="0"/>
          </a:p>
          <a:p>
            <a:pPr lvl="1" eaLnBrk="1" hangingPunct="1">
              <a:lnSpc>
                <a:spcPct val="90000"/>
              </a:lnSpc>
            </a:pPr>
            <a:endParaRPr lang="en-US" sz="1200" dirty="0" smtClean="0"/>
          </a:p>
          <a:p>
            <a:pPr eaLnBrk="1" hangingPunct="1"/>
            <a:r>
              <a:rPr lang="en-US" dirty="0" smtClean="0"/>
              <a:t>Watch out for invalid XML/configuration errors</a:t>
            </a:r>
          </a:p>
          <a:p>
            <a:pPr lvl="1" eaLnBrk="1" hangingPunct="1"/>
            <a:r>
              <a:rPr lang="en-US" dirty="0" smtClean="0"/>
              <a:t>Consult Debugging SP Handout for hints to resolve problems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30F5674-68A2-4B74-AD3A-829784AA2641}" type="slidenum">
              <a:rPr lang="en-GB">
                <a:solidFill>
                  <a:srgbClr val="00247D"/>
                </a:solidFill>
              </a:rPr>
              <a:pPr/>
              <a:t>6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pPr eaLnBrk="1" hangingPunct="1"/>
            <a:r>
              <a:rPr lang="en-US" smtClean="0"/>
              <a:t>More Tips and Tricks for Hands-On Session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356359"/>
            <a:ext cx="10972800" cy="495236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Restart the Shibboleth daemon </a:t>
            </a:r>
            <a:r>
              <a:rPr lang="en-US" dirty="0" err="1" smtClean="0"/>
              <a:t>shibd</a:t>
            </a:r>
            <a:r>
              <a:rPr lang="en-US" dirty="0" smtClean="0"/>
              <a:t> after every change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 smtClean="0"/>
              <a:t>shibd</a:t>
            </a:r>
            <a:r>
              <a:rPr lang="en-US" dirty="0" smtClean="0"/>
              <a:t> automatically reloads </a:t>
            </a:r>
            <a:r>
              <a:rPr lang="en-US" dirty="0" err="1" smtClean="0"/>
              <a:t>config</a:t>
            </a:r>
            <a:r>
              <a:rPr lang="en-US" dirty="0" smtClean="0"/>
              <a:t> but only restarts "reveal" errors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Alternatively, look at the log file for errors</a:t>
            </a:r>
          </a:p>
          <a:p>
            <a:pPr lvl="1" eaLnBrk="1" hangingPunct="1">
              <a:lnSpc>
                <a:spcPct val="90000"/>
              </a:lnSpc>
            </a:pPr>
            <a:endParaRPr lang="en-US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Delete session cookies after changes (or restart browser)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Should not be necessary but is safer for testing</a:t>
            </a:r>
          </a:p>
          <a:p>
            <a:pPr lvl="1" eaLnBrk="1" hangingPunct="1">
              <a:lnSpc>
                <a:spcPct val="90000"/>
              </a:lnSpc>
            </a:pPr>
            <a:endParaRPr lang="en-US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SSH access to connect to your VM (only with </a:t>
            </a:r>
            <a:r>
              <a:rPr lang="en-US" dirty="0" err="1" smtClean="0"/>
              <a:t>VirtualBox</a:t>
            </a:r>
            <a:r>
              <a:rPr lang="en-US" dirty="0" smtClean="0"/>
              <a:t>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</a:rPr>
              <a:t>$ </a:t>
            </a:r>
            <a:r>
              <a:rPr lang="en-US" dirty="0" err="1" smtClean="0">
                <a:latin typeface="Courier New" pitchFamily="49" charset="0"/>
              </a:rPr>
              <a:t>ssh</a:t>
            </a:r>
            <a:r>
              <a:rPr lang="en-US" dirty="0" smtClean="0">
                <a:latin typeface="Courier New" pitchFamily="49" charset="0"/>
              </a:rPr>
              <a:t> -p 2222 sp-admin@127.0.0.1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The password is 'password', user is in </a:t>
            </a:r>
            <a:r>
              <a:rPr lang="en-US" dirty="0" err="1" smtClean="0"/>
              <a:t>sudoers</a:t>
            </a:r>
            <a:r>
              <a:rPr lang="en-US" dirty="0" smtClean="0"/>
              <a:t> list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Useful for </a:t>
            </a:r>
            <a:r>
              <a:rPr lang="en-US" dirty="0" smtClean="0">
                <a:latin typeface="Courier New" pitchFamily="49" charset="0"/>
              </a:rPr>
              <a:t>$ tail -f /</a:t>
            </a:r>
            <a:r>
              <a:rPr lang="en-US" dirty="0" err="1" smtClean="0">
                <a:latin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</a:rPr>
              <a:t>/log/shibboleth/shibd.log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On the VM you will find a web page with useful bookmarks</a:t>
            </a:r>
            <a:br>
              <a:rPr lang="en-US" dirty="0" smtClean="0"/>
            </a:br>
            <a:r>
              <a:rPr lang="en-US" dirty="0" smtClean="0"/>
              <a:t>In your web browser open: </a:t>
            </a:r>
            <a:r>
              <a:rPr lang="en-US" dirty="0" smtClean="0">
                <a:latin typeface="Courier New" pitchFamily="49" charset="0"/>
              </a:rPr>
              <a:t>https://sp.example.org/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902FC38-1230-42CF-9D7D-E87611F25CF9}" type="slidenum">
              <a:rPr lang="en-GB">
                <a:solidFill>
                  <a:srgbClr val="00247D"/>
                </a:solidFill>
              </a:rPr>
              <a:pPr/>
              <a:t>7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36866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SP Overview and Installation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4294967295"/>
          </p:nvPr>
        </p:nvSpPr>
        <p:spPr>
          <a:xfrm>
            <a:off x="508000" y="1676400"/>
            <a:ext cx="11176000" cy="4572000"/>
          </a:xfrm>
        </p:spPr>
        <p:txBody>
          <a:bodyPr lIns="91440" tIns="45720" rIns="91440" bIns="45720"/>
          <a:lstStyle/>
          <a:p>
            <a:pPr marL="457200" indent="-457200" eaLnBrk="1" hangingPunct="1">
              <a:buFont typeface="Arial" pitchFamily="34" charset="0"/>
              <a:buNone/>
            </a:pPr>
            <a:r>
              <a:rPr lang="en-US" sz="2800" b="1" smtClean="0"/>
              <a:t>Goals:</a:t>
            </a:r>
            <a:endParaRPr lang="en-US" smtClean="0"/>
          </a:p>
          <a:p>
            <a:pPr marL="457200" indent="-457200" eaLnBrk="1" hangingPunct="1">
              <a:buFont typeface="Arial" pitchFamily="34" charset="0"/>
              <a:buAutoNum type="arabicPeriod"/>
            </a:pPr>
            <a:r>
              <a:rPr lang="en-US" smtClean="0"/>
              <a:t>Terminology and SP Overview</a:t>
            </a:r>
          </a:p>
          <a:p>
            <a:pPr marL="457200" indent="-457200" eaLnBrk="1" hangingPunct="1">
              <a:buFont typeface="Arial" pitchFamily="34" charset="0"/>
              <a:buAutoNum type="arabicPeriod"/>
            </a:pPr>
            <a:r>
              <a:rPr lang="en-US" smtClean="0"/>
              <a:t>Installation</a:t>
            </a:r>
          </a:p>
          <a:p>
            <a:pPr marL="457200" indent="-457200" eaLnBrk="1" hangingPunct="1">
              <a:buFont typeface="Arial" pitchFamily="34" charset="0"/>
              <a:buAutoNum type="arabicPeriod"/>
            </a:pPr>
            <a:r>
              <a:rPr lang="en-US" smtClean="0"/>
              <a:t>Configuration</a:t>
            </a:r>
          </a:p>
          <a:p>
            <a:pPr marL="457200" indent="-457200" eaLnBrk="1" hangingPunct="1">
              <a:buFont typeface="Arial" pitchFamily="34" charset="0"/>
              <a:buAutoNum type="arabicPeriod"/>
            </a:pPr>
            <a:r>
              <a:rPr lang="en-US" smtClean="0"/>
              <a:t>Quick Sanity Check</a:t>
            </a:r>
          </a:p>
          <a:p>
            <a:pPr marL="457200" indent="-457200" eaLnBrk="1" hangingPunct="1">
              <a:buFont typeface="Arial" pitchFamily="34" charset="0"/>
              <a:buAutoNum type="arabicPeriod"/>
            </a:pPr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CE4EA81-9AD2-45B1-A005-6A87CFAB2E08}" type="slidenum">
              <a:rPr lang="en-GB">
                <a:solidFill>
                  <a:srgbClr val="00247D"/>
                </a:solidFill>
              </a:rPr>
              <a:pPr/>
              <a:t>8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384031" name="Rectangle 31"/>
          <p:cNvSpPr>
            <a:spLocks noChangeArrowheads="1"/>
          </p:cNvSpPr>
          <p:nvPr/>
        </p:nvSpPr>
        <p:spPr bwMode="auto">
          <a:xfrm>
            <a:off x="562708" y="1400176"/>
            <a:ext cx="5779787" cy="3804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55600" indent="-3556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/>
              <a:t>Runs on: Linux, Solaris, Windows, Mac OS X, FreeBSD, …</a:t>
            </a:r>
            <a:endParaRPr lang="en-US" b="1" dirty="0"/>
          </a:p>
          <a:p>
            <a:pPr marL="355600" lvl="1" indent="-355600" eaLnBrk="1" hangingPunct="1">
              <a:spcBef>
                <a:spcPct val="20000"/>
              </a:spcBef>
              <a:buFont typeface="Wingdings" pitchFamily="2" charset="2"/>
              <a:buChar char="§"/>
            </a:pPr>
            <a:endParaRPr lang="en-US" sz="2000" dirty="0"/>
          </a:p>
          <a:p>
            <a:pPr marL="355600" indent="-3556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/>
              <a:t>Protects web applications </a:t>
            </a:r>
          </a:p>
          <a:p>
            <a:pPr marL="355600" indent="-3556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/>
          </a:p>
          <a:p>
            <a:pPr marL="355600" indent="-3556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 err="1"/>
              <a:t>shibd</a:t>
            </a:r>
            <a:r>
              <a:rPr lang="en-US" dirty="0"/>
              <a:t> processes attributes</a:t>
            </a:r>
          </a:p>
          <a:p>
            <a:pPr marL="355600" indent="-3556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/>
          </a:p>
          <a:p>
            <a:pPr marL="355600" indent="-3556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/>
              <a:t>Can authorize users with</a:t>
            </a:r>
          </a:p>
          <a:p>
            <a:pPr marL="355600" lvl="1" indent="-355600"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/>
              <a:t>Apache directives</a:t>
            </a:r>
          </a:p>
          <a:p>
            <a:pPr marL="355600" lvl="1" indent="-355600" eaLnBrk="1" hangingPunct="1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/>
              <a:t>Shibboleth XML Access rule</a:t>
            </a:r>
          </a:p>
          <a:p>
            <a:pPr marL="355600" indent="-3556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/>
          </a:p>
          <a:p>
            <a:pPr marL="355600" indent="-3556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/>
              <a:t>Provides attributes to applications</a:t>
            </a:r>
          </a:p>
        </p:txBody>
      </p:sp>
      <p:sp>
        <p:nvSpPr>
          <p:cNvPr id="38915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Shibboleth SP: Daemon &amp; mod_shib</a:t>
            </a:r>
          </a:p>
        </p:txBody>
      </p:sp>
      <p:pic>
        <p:nvPicPr>
          <p:cNvPr id="38916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2838" y="1910399"/>
            <a:ext cx="5718907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567823D-FBA8-4E00-9014-F7D5E135CDF8}" type="slidenum">
              <a:rPr lang="en-GB">
                <a:solidFill>
                  <a:srgbClr val="00247D"/>
                </a:solidFill>
              </a:rPr>
              <a:pPr/>
              <a:t>9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40962" name="Title 1"/>
          <p:cNvSpPr>
            <a:spLocks noGrp="1"/>
          </p:cNvSpPr>
          <p:nvPr>
            <p:ph type="title" idx="4294967295"/>
          </p:nvPr>
        </p:nvSpPr>
        <p:spPr>
          <a:xfrm>
            <a:off x="573615" y="309880"/>
            <a:ext cx="9040688" cy="589280"/>
          </a:xfrm>
        </p:spPr>
        <p:txBody>
          <a:bodyPr tIns="45720" bIns="45720" anchor="b"/>
          <a:lstStyle/>
          <a:p>
            <a:pPr eaLnBrk="1" hangingPunct="1"/>
            <a:r>
              <a:rPr lang="en-US" dirty="0" smtClean="0"/>
              <a:t>Terminology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10640"/>
            <a:ext cx="11176000" cy="4937760"/>
          </a:xfrm>
        </p:spPr>
        <p:txBody>
          <a:bodyPr lIns="91440" tIns="45720" rIns="91440" bIns="45720"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b="1" dirty="0" smtClean="0"/>
              <a:t>Service Provider (SP)</a:t>
            </a:r>
            <a:endParaRPr lang="en-US" dirty="0" smtClean="0"/>
          </a:p>
          <a:p>
            <a:pPr marL="1042988" lvl="1" indent="-2857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Consumes SAML assertions, protects web applications</a:t>
            </a:r>
          </a:p>
          <a:p>
            <a:pPr marL="342900" indent="-342900" eaLnBrk="1" hangingPunct="1">
              <a:lnSpc>
                <a:spcPct val="90000"/>
              </a:lnSpc>
            </a:pPr>
            <a:r>
              <a:rPr lang="en-US" b="1" dirty="0" smtClean="0"/>
              <a:t>Identity Provider (</a:t>
            </a:r>
            <a:r>
              <a:rPr lang="en-US" b="1" dirty="0" err="1" smtClean="0"/>
              <a:t>IdP</a:t>
            </a:r>
            <a:r>
              <a:rPr lang="en-US" b="1" dirty="0" smtClean="0"/>
              <a:t>)</a:t>
            </a:r>
            <a:endParaRPr lang="en-US" dirty="0" smtClean="0"/>
          </a:p>
          <a:p>
            <a:pPr marL="1042988" lvl="1" indent="-2857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Asserts digital identities using SAML</a:t>
            </a:r>
            <a:endParaRPr lang="en-US" b="1" dirty="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b="1" dirty="0" smtClean="0"/>
              <a:t>Discovery Service/WAYF (DS/WAYF)</a:t>
            </a:r>
            <a:endParaRPr lang="en-US" dirty="0" smtClean="0"/>
          </a:p>
          <a:p>
            <a:pPr marL="1042988" lvl="1" indent="-2857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Lets user choose Identity Provider/home </a:t>
            </a:r>
            <a:r>
              <a:rPr lang="en-US" sz="2400" dirty="0" err="1" smtClean="0"/>
              <a:t>organisation</a:t>
            </a:r>
            <a:endParaRPr lang="en-US" b="1" dirty="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b="1" dirty="0" err="1" smtClean="0"/>
              <a:t>shibd</a:t>
            </a:r>
            <a:r>
              <a:rPr lang="en-US" b="1" dirty="0" smtClean="0"/>
              <a:t> </a:t>
            </a:r>
            <a:r>
              <a:rPr lang="en-US" dirty="0" smtClean="0"/>
              <a:t>(Shibboleth daemon)</a:t>
            </a:r>
          </a:p>
          <a:p>
            <a:pPr marL="1042988" lvl="1" indent="-2857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SP service/daemon for maintaining state</a:t>
            </a:r>
          </a:p>
          <a:p>
            <a:pPr marL="342900" indent="-342900" eaLnBrk="1" hangingPunct="1">
              <a:lnSpc>
                <a:spcPct val="90000"/>
              </a:lnSpc>
            </a:pPr>
            <a:r>
              <a:rPr lang="en-US" b="1" dirty="0" smtClean="0"/>
              <a:t>Session</a:t>
            </a:r>
            <a:endParaRPr lang="en-US" dirty="0" smtClean="0"/>
          </a:p>
          <a:p>
            <a:pPr marL="1042988" lvl="1" indent="-2857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Security context and cached data for a logged-in user</a:t>
            </a:r>
          </a:p>
          <a:p>
            <a:pPr marL="342900" indent="-342900" eaLnBrk="1" hangingPunct="1">
              <a:lnSpc>
                <a:spcPct val="90000"/>
              </a:lnSpc>
            </a:pPr>
            <a:r>
              <a:rPr lang="en-US" b="1" dirty="0" smtClean="0"/>
              <a:t>Session Initiator</a:t>
            </a:r>
            <a:endParaRPr lang="en-US" dirty="0" smtClean="0"/>
          </a:p>
          <a:p>
            <a:pPr marL="1042988" lvl="1" indent="-2857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Part of SP that controls how SSO requests are started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87089ED-907D-42DD-8E9F-F1D1B8767E24}" type="slidenum">
              <a:rPr lang="en-GB">
                <a:solidFill>
                  <a:srgbClr val="00247D"/>
                </a:solidFill>
              </a:rPr>
              <a:pPr/>
              <a:t>10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51202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dirty="0" smtClean="0"/>
              <a:t>Service Provider Installation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02080"/>
            <a:ext cx="11881339" cy="4846321"/>
          </a:xfrm>
        </p:spPr>
        <p:txBody>
          <a:bodyPr lIns="91440" tIns="45720" rIns="91440" bIns="45720"/>
          <a:lstStyle/>
          <a:p>
            <a:pPr marL="342900" lvl="1" indent="-342900" eaLnBrk="1" hangingPunct="1"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400" dirty="0">
                <a:cs typeface="Courier New" charset="0"/>
              </a:rPr>
              <a:t>On </a:t>
            </a:r>
            <a:r>
              <a:rPr lang="en-US" sz="2400" dirty="0" err="1">
                <a:cs typeface="Courier New" charset="0"/>
              </a:rPr>
              <a:t>Debian</a:t>
            </a:r>
            <a:r>
              <a:rPr lang="en-US" sz="2400" dirty="0">
                <a:cs typeface="Courier New" charset="0"/>
              </a:rPr>
              <a:t>/</a:t>
            </a:r>
            <a:r>
              <a:rPr lang="en-US" sz="2400" dirty="0" smtClean="0">
                <a:cs typeface="Courier New" charset="0"/>
              </a:rPr>
              <a:t>Ubuntu (by </a:t>
            </a:r>
            <a:r>
              <a:rPr lang="en-US" sz="2400" dirty="0" err="1" smtClean="0">
                <a:cs typeface="Courier New" charset="0"/>
              </a:rPr>
              <a:t>Debian</a:t>
            </a:r>
            <a:r>
              <a:rPr lang="en-US" sz="2400" dirty="0" smtClean="0">
                <a:cs typeface="Courier New" charset="0"/>
              </a:rPr>
              <a:t>/Ubuntu):</a:t>
            </a:r>
            <a:r>
              <a:rPr lang="en-US" sz="2400" dirty="0">
                <a:cs typeface="Courier New" charset="0"/>
              </a:rPr>
              <a:t/>
            </a:r>
            <a:br>
              <a:rPr lang="en-US" sz="2400" dirty="0">
                <a:cs typeface="Courier New" charset="0"/>
              </a:rPr>
            </a:br>
            <a:r>
              <a:rPr lang="en-US" dirty="0">
                <a:latin typeface="Courier New" charset="0"/>
                <a:cs typeface="Courier New" charset="0"/>
              </a:rPr>
              <a:t>$ apt-get install libapache2-mod-shib2</a:t>
            </a:r>
            <a:br>
              <a:rPr lang="en-US" dirty="0">
                <a:latin typeface="Courier New" charset="0"/>
                <a:cs typeface="Courier New" charset="0"/>
              </a:rPr>
            </a:br>
            <a:endParaRPr lang="en-US" dirty="0" smtClean="0">
              <a:cs typeface="ＭＳ Ｐゴシック" charset="0"/>
            </a:endParaRPr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On Mac OS X with </a:t>
            </a:r>
            <a:r>
              <a:rPr lang="en-US" dirty="0" err="1" smtClean="0"/>
              <a:t>MacPort</a:t>
            </a:r>
            <a:r>
              <a:rPr lang="en-US" dirty="0" smtClean="0"/>
              <a:t> (by Shibboleth team):</a:t>
            </a:r>
            <a:endParaRPr lang="en-US" dirty="0"/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dirty="0" smtClean="0">
                <a:latin typeface="Courier New" charset="0"/>
                <a:cs typeface="Courier New" charset="0"/>
              </a:rPr>
              <a:t>$ port install shibboleth</a:t>
            </a:r>
            <a:br>
              <a:rPr lang="en-US" dirty="0" smtClean="0">
                <a:latin typeface="Courier New" charset="0"/>
                <a:cs typeface="Courier New" charset="0"/>
              </a:rPr>
            </a:br>
            <a:endParaRPr lang="en-US" dirty="0" smtClean="0">
              <a:latin typeface="Courier New" charset="0"/>
              <a:cs typeface="Courier New" charset="0"/>
            </a:endParaRPr>
          </a:p>
          <a:p>
            <a:pPr marL="342900" lvl="1" indent="-342900" eaLnBrk="1" hangingPunct="1"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400" dirty="0" smtClean="0">
                <a:cs typeface="Courier New" charset="0"/>
              </a:rPr>
              <a:t>On </a:t>
            </a:r>
            <a:r>
              <a:rPr lang="en-US" sz="2400" dirty="0" err="1" smtClean="0">
                <a:cs typeface="Courier New" charset="0"/>
              </a:rPr>
              <a:t>Redhat</a:t>
            </a:r>
            <a:r>
              <a:rPr lang="en-US" sz="2400" dirty="0" smtClean="0">
                <a:cs typeface="Courier New" charset="0"/>
              </a:rPr>
              <a:t>/</a:t>
            </a:r>
            <a:r>
              <a:rPr lang="en-US" sz="2400" dirty="0" err="1" smtClean="0">
                <a:cs typeface="Courier New" charset="0"/>
              </a:rPr>
              <a:t>Suse</a:t>
            </a:r>
            <a:r>
              <a:rPr lang="en-US" sz="2400" dirty="0" smtClean="0">
                <a:cs typeface="Courier New" charset="0"/>
              </a:rPr>
              <a:t>/</a:t>
            </a:r>
            <a:r>
              <a:rPr lang="en-US" sz="2400" dirty="0" err="1" smtClean="0">
                <a:cs typeface="Courier New" charset="0"/>
              </a:rPr>
              <a:t>OpenSuse</a:t>
            </a:r>
            <a:r>
              <a:rPr lang="en-US" sz="2400" dirty="0" smtClean="0">
                <a:cs typeface="Courier New" charset="0"/>
              </a:rPr>
              <a:t>/</a:t>
            </a:r>
            <a:r>
              <a:rPr lang="en-US" sz="2400" dirty="0" err="1" smtClean="0">
                <a:cs typeface="Courier New" charset="0"/>
              </a:rPr>
              <a:t>CentOS</a:t>
            </a:r>
            <a:r>
              <a:rPr lang="en-US" sz="2400" dirty="0">
                <a:cs typeface="ＭＳ Ｐゴシック" charset="0"/>
              </a:rPr>
              <a:t> </a:t>
            </a:r>
            <a:r>
              <a:rPr lang="en-US" sz="2400" dirty="0" smtClean="0">
                <a:cs typeface="ＭＳ Ｐゴシック" charset="0"/>
              </a:rPr>
              <a:t>(by </a:t>
            </a:r>
            <a:r>
              <a:rPr lang="en-US" sz="2400" dirty="0">
                <a:cs typeface="ＭＳ Ｐゴシック" charset="0"/>
              </a:rPr>
              <a:t>Shibboleth team)</a:t>
            </a:r>
            <a:r>
              <a:rPr lang="en-US" sz="2400" dirty="0" smtClean="0">
                <a:cs typeface="Courier New" charset="0"/>
              </a:rPr>
              <a:t>:</a:t>
            </a:r>
            <a:br>
              <a:rPr lang="en-US" sz="2400" dirty="0" smtClean="0">
                <a:cs typeface="Courier New" charset="0"/>
              </a:rPr>
            </a:br>
            <a:r>
              <a:rPr lang="en-US" dirty="0" smtClean="0">
                <a:latin typeface="Courier New" charset="0"/>
                <a:cs typeface="Courier New" charset="0"/>
              </a:rPr>
              <a:t>$ yum install shibboleth</a:t>
            </a:r>
            <a:br>
              <a:rPr lang="en-US" dirty="0" smtClean="0">
                <a:latin typeface="Courier New" charset="0"/>
                <a:cs typeface="Courier New" charset="0"/>
              </a:rPr>
            </a:br>
            <a:endParaRPr lang="en-US" dirty="0" smtClean="0">
              <a:latin typeface="Courier New" charset="0"/>
              <a:cs typeface="Courier New" charset="0"/>
            </a:endParaRPr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/>
              <a:t>On </a:t>
            </a:r>
            <a:r>
              <a:rPr lang="en-US" dirty="0" smtClean="0"/>
              <a:t>Windows with MSI packet (</a:t>
            </a:r>
            <a:r>
              <a:rPr lang="en-US" dirty="0"/>
              <a:t>by Shibboleth team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dirty="0">
              <a:cs typeface="Courier New" charset="0"/>
            </a:endParaRPr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>
                <a:cs typeface="Courier New" charset="0"/>
              </a:rPr>
              <a:t>Manual </a:t>
            </a:r>
            <a:r>
              <a:rPr lang="en-US" dirty="0">
                <a:cs typeface="Courier New" charset="0"/>
              </a:rPr>
              <a:t>compilation not very difficult either</a:t>
            </a:r>
          </a:p>
          <a:p>
            <a:pPr marL="742950" lvl="1" indent="-285750" eaLnBrk="1" hangingPunct="1">
              <a:buFont typeface="Wingdings" charset="0"/>
              <a:buChar char="§"/>
              <a:defRPr/>
            </a:pPr>
            <a:r>
              <a:rPr lang="en-US" dirty="0">
                <a:cs typeface="Courier New" charset="0"/>
              </a:rPr>
              <a:t>But more difficult to maintain </a:t>
            </a:r>
            <a:r>
              <a:rPr lang="en-US" dirty="0" smtClean="0">
                <a:cs typeface="Courier New" charset="0"/>
              </a:rPr>
              <a:t>efficiently</a:t>
            </a:r>
          </a:p>
          <a:p>
            <a:pPr marL="457200" lvl="1" indent="0" eaLnBrk="1" hangingPunct="1">
              <a:buFont typeface="Wingdings" charset="0"/>
              <a:buNone/>
              <a:defRPr/>
            </a:pPr>
            <a:endParaRPr lang="en-US" dirty="0">
              <a:cs typeface="Courier New" charset="0"/>
            </a:endParaRPr>
          </a:p>
        </p:txBody>
      </p:sp>
      <p:sp>
        <p:nvSpPr>
          <p:cNvPr id="51204" name="Rectangle 1"/>
          <p:cNvSpPr>
            <a:spLocks noChangeArrowheads="1"/>
          </p:cNvSpPr>
          <p:nvPr/>
        </p:nvSpPr>
        <p:spPr bwMode="auto">
          <a:xfrm>
            <a:off x="3526693" y="6308725"/>
            <a:ext cx="63344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https://wiki.shibboleth.net/confluence/display/SHIB2/Installation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7B5797E-EA57-42E4-9295-73B431295C8F}" type="slidenum">
              <a:rPr lang="en-GB">
                <a:solidFill>
                  <a:srgbClr val="00247D"/>
                </a:solidFill>
              </a:rPr>
              <a:pPr/>
              <a:t>11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Service Provider Binaries and Paths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71600"/>
            <a:ext cx="11684000" cy="48768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b="1" smtClean="0"/>
              <a:t>Shibboleth Daemon binary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Linux/Unix:                     </a:t>
            </a:r>
            <a:r>
              <a:rPr lang="en-US" sz="2000" smtClean="0">
                <a:latin typeface="Courier New" pitchFamily="49" charset="0"/>
              </a:rPr>
              <a:t>/usr/sbin/shibd</a:t>
            </a:r>
            <a:br>
              <a:rPr lang="en-US" sz="2000" smtClean="0">
                <a:latin typeface="Courier New" pitchFamily="49" charset="0"/>
              </a:rPr>
            </a:br>
            <a:r>
              <a:rPr lang="en-US" smtClean="0"/>
              <a:t>Win:  </a:t>
            </a:r>
            <a:r>
              <a:rPr lang="en-US" sz="2000" smtClean="0">
                <a:latin typeface="Courier New" pitchFamily="49" charset="0"/>
              </a:rPr>
              <a:t>C:\opt\shibboleth-sp\sbin\shibd.exe</a:t>
            </a:r>
            <a:endParaRPr lang="en-US" sz="900" smtClean="0"/>
          </a:p>
          <a:p>
            <a:pPr marL="342900" indent="-342900" eaLnBrk="1" hangingPunct="1"/>
            <a:endParaRPr lang="en-US" smtClean="0">
              <a:latin typeface="Courier New" pitchFamily="49" charset="0"/>
            </a:endParaRPr>
          </a:p>
          <a:p>
            <a:pPr marL="342900" indent="-342900" eaLnBrk="1" hangingPunct="1"/>
            <a:r>
              <a:rPr lang="en-US" b="1" smtClean="0"/>
              <a:t>Shibboleth main configuration file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Linux/Unix:                        </a:t>
            </a:r>
            <a:r>
              <a:rPr lang="en-US" smtClean="0">
                <a:latin typeface="Courier New" pitchFamily="49" charset="0"/>
              </a:rPr>
              <a:t> </a:t>
            </a:r>
            <a:r>
              <a:rPr lang="en-US" sz="2000" smtClean="0">
                <a:latin typeface="Courier New" pitchFamily="49" charset="0"/>
              </a:rPr>
              <a:t>/etc/shibboleth/shibboleth2.xml</a:t>
            </a:r>
            <a:br>
              <a:rPr lang="en-US" sz="2000" smtClean="0">
                <a:latin typeface="Courier New" pitchFamily="49" charset="0"/>
              </a:rPr>
            </a:br>
            <a:r>
              <a:rPr lang="en-US" smtClean="0"/>
              <a:t>Win: </a:t>
            </a:r>
            <a:r>
              <a:rPr lang="en-US" sz="2000" smtClean="0">
                <a:latin typeface="Courier New" pitchFamily="49" charset="0"/>
              </a:rPr>
              <a:t>C:\opt\shibboleth-sp\etc\shibboleth\shibboleth2.xml</a:t>
            </a:r>
            <a:endParaRPr lang="en-US" sz="900" smtClean="0"/>
          </a:p>
          <a:p>
            <a:pPr marL="457200" lvl="1" indent="0" eaLnBrk="1" hangingPunct="1">
              <a:buFont typeface="Wingdings" pitchFamily="2" charset="2"/>
              <a:buNone/>
            </a:pPr>
            <a:endParaRPr lang="en-US" sz="900" smtClean="0"/>
          </a:p>
          <a:p>
            <a:pPr marL="342900" indent="-342900" eaLnBrk="1" hangingPunct="1"/>
            <a:r>
              <a:rPr lang="en-US" b="1" smtClean="0"/>
              <a:t>Shibboleth Libraries/Modules/Extensions </a:t>
            </a:r>
            <a:r>
              <a:rPr lang="en-US" smtClean="0">
                <a:latin typeface="Courier New" pitchFamily="49" charset="0"/>
              </a:rPr>
              <a:t/>
            </a:r>
            <a:br>
              <a:rPr lang="en-US" smtClean="0">
                <a:latin typeface="Courier New" pitchFamily="49" charset="0"/>
              </a:rPr>
            </a:br>
            <a:r>
              <a:rPr lang="en-US" smtClean="0"/>
              <a:t>Linux/Unix: </a:t>
            </a:r>
            <a:r>
              <a:rPr lang="en-US" smtClean="0">
                <a:latin typeface="Courier New" pitchFamily="49" charset="0"/>
              </a:rPr>
              <a:t>   </a:t>
            </a:r>
            <a:r>
              <a:rPr lang="en-US" sz="2000" smtClean="0">
                <a:latin typeface="Courier New" pitchFamily="49" charset="0"/>
              </a:rPr>
              <a:t>/usr/lib/shibboleth/*.so</a:t>
            </a:r>
            <a:r>
              <a:rPr lang="en-US" smtClean="0">
                <a:latin typeface="Courier New" pitchFamily="49" charset="0"/>
              </a:rPr>
              <a:t/>
            </a:r>
            <a:br>
              <a:rPr lang="en-US" smtClean="0">
                <a:latin typeface="Courier New" pitchFamily="49" charset="0"/>
              </a:rPr>
            </a:br>
            <a:r>
              <a:rPr lang="en-US" smtClean="0"/>
              <a:t>Win</a:t>
            </a:r>
            <a:r>
              <a:rPr lang="en-US" sz="2000" smtClean="0"/>
              <a:t>:           </a:t>
            </a:r>
            <a:r>
              <a:rPr lang="en-US" sz="2000" smtClean="0">
                <a:latin typeface="Courier New" pitchFamily="49" charset="0"/>
              </a:rPr>
              <a:t>C:\opt\shibboleth-sp\lib\*.so</a:t>
            </a:r>
            <a:endParaRPr lang="en-US" sz="200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1A05E1-C301-4BBD-9F8D-E2B8BE1FF924}" type="slidenum">
              <a:rPr lang="en-GB">
                <a:solidFill>
                  <a:srgbClr val="00247D"/>
                </a:solidFill>
              </a:rPr>
              <a:pPr/>
              <a:t>12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Important directories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78280"/>
            <a:ext cx="11176000" cy="4770120"/>
          </a:xfrm>
        </p:spPr>
        <p:txBody>
          <a:bodyPr lIns="91440" tIns="45720" rIns="91440" bIns="45720"/>
          <a:lstStyle/>
          <a:p>
            <a:pPr marL="342900" indent="-342900" eaLnBrk="1" hangingPunct="1">
              <a:lnSpc>
                <a:spcPct val="80000"/>
              </a:lnSpc>
            </a:pPr>
            <a:r>
              <a:rPr lang="en-US" sz="2000" dirty="0" smtClean="0">
                <a:latin typeface="Courier New" pitchFamily="49" charset="0"/>
              </a:rPr>
              <a:t>/etc/shibboleth/</a:t>
            </a:r>
            <a:endParaRPr lang="en-US" sz="1400" dirty="0" smtClean="0"/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dirty="0" smtClean="0"/>
              <a:t>Master and supporting configuration files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dirty="0" smtClean="0"/>
              <a:t>Locally maintained metadata files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dirty="0" smtClean="0"/>
              <a:t>HTML templates (to customize the look &amp; feel of service)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dirty="0" smtClean="0"/>
              <a:t>Logging configuration files (*.logger)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dirty="0" smtClean="0"/>
              <a:t>Credentials (certificates and private keys)</a:t>
            </a:r>
          </a:p>
          <a:p>
            <a:pPr marL="742950" lvl="1" indent="-285750" eaLnBrk="1" hangingPunct="1">
              <a:lnSpc>
                <a:spcPct val="80000"/>
              </a:lnSpc>
            </a:pPr>
            <a:endParaRPr lang="en-US" dirty="0" smtClean="0"/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2000" dirty="0" smtClean="0">
                <a:latin typeface="Courier New" pitchFamily="49" charset="0"/>
              </a:rPr>
              <a:t>/</a:t>
            </a:r>
            <a:r>
              <a:rPr lang="en-US" sz="2000" dirty="0" err="1" smtClean="0">
                <a:latin typeface="Courier New" pitchFamily="49" charset="0"/>
              </a:rPr>
              <a:t>var</a:t>
            </a:r>
            <a:r>
              <a:rPr lang="en-US" sz="2000" dirty="0" smtClean="0">
                <a:latin typeface="Courier New" pitchFamily="49" charset="0"/>
              </a:rPr>
              <a:t>/run/shibboleth/ </a:t>
            </a:r>
            <a:r>
              <a:rPr lang="en-US" sz="2000" dirty="0" smtClean="0"/>
              <a:t> and </a:t>
            </a:r>
            <a:r>
              <a:rPr lang="en-US" sz="2000" dirty="0" smtClean="0">
                <a:latin typeface="Courier New" pitchFamily="49" charset="0"/>
              </a:rPr>
              <a:t> /</a:t>
            </a:r>
            <a:r>
              <a:rPr lang="en-US" sz="2000" dirty="0" err="1" smtClean="0">
                <a:latin typeface="Courier New" pitchFamily="49" charset="0"/>
              </a:rPr>
              <a:t>var</a:t>
            </a:r>
            <a:r>
              <a:rPr lang="en-US" sz="2000" dirty="0" smtClean="0">
                <a:latin typeface="Courier New" pitchFamily="49" charset="0"/>
              </a:rPr>
              <a:t>/cache/shibboleth/</a:t>
            </a:r>
            <a:endParaRPr lang="en-US" sz="2000" dirty="0" smtClean="0"/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dirty="0" smtClean="0"/>
              <a:t>UNIX socket</a:t>
            </a:r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dirty="0" smtClean="0"/>
              <a:t>remote metadata backups </a:t>
            </a:r>
          </a:p>
          <a:p>
            <a:pPr marL="742950" lvl="1" indent="-285750" eaLnBrk="1" hangingPunct="1">
              <a:lnSpc>
                <a:spcPct val="80000"/>
              </a:lnSpc>
            </a:pPr>
            <a:endParaRPr lang="en-US" dirty="0" smtClean="0"/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2000" dirty="0" smtClean="0">
                <a:latin typeface="Courier New" pitchFamily="49" charset="0"/>
              </a:rPr>
              <a:t>/</a:t>
            </a:r>
            <a:r>
              <a:rPr lang="en-US" sz="2000" dirty="0" err="1" smtClean="0">
                <a:latin typeface="Courier New" pitchFamily="49" charset="0"/>
              </a:rPr>
              <a:t>var</a:t>
            </a:r>
            <a:r>
              <a:rPr lang="en-US" sz="2000" dirty="0" smtClean="0">
                <a:latin typeface="Courier New" pitchFamily="49" charset="0"/>
              </a:rPr>
              <a:t>/log/shibboleth/</a:t>
            </a:r>
            <a:endParaRPr lang="en-US" sz="2000" dirty="0" smtClean="0"/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dirty="0" smtClean="0"/>
              <a:t>shibd.log and transaction.log files</a:t>
            </a:r>
          </a:p>
          <a:p>
            <a:pPr marL="742950" lvl="1" indent="-285750" eaLnBrk="1" hangingPunct="1">
              <a:lnSpc>
                <a:spcPct val="80000"/>
              </a:lnSpc>
            </a:pPr>
            <a:endParaRPr lang="en-US" dirty="0" smtClean="0"/>
          </a:p>
          <a:p>
            <a:pPr marL="342900" indent="-342900" eaLnBrk="1" hangingPunct="1">
              <a:lnSpc>
                <a:spcPct val="80000"/>
              </a:lnSpc>
            </a:pPr>
            <a:r>
              <a:rPr lang="en-US" sz="2000" dirty="0" smtClean="0">
                <a:latin typeface="Courier New" pitchFamily="49" charset="0"/>
              </a:rPr>
              <a:t>/</a:t>
            </a:r>
            <a:r>
              <a:rPr lang="en-US" sz="2000" dirty="0" err="1" smtClean="0">
                <a:latin typeface="Courier New" pitchFamily="49" charset="0"/>
              </a:rPr>
              <a:t>var</a:t>
            </a:r>
            <a:r>
              <a:rPr lang="en-US" sz="2000" dirty="0" smtClean="0">
                <a:latin typeface="Courier New" pitchFamily="49" charset="0"/>
              </a:rPr>
              <a:t>/log/apache2/ </a:t>
            </a:r>
            <a:r>
              <a:rPr lang="en-US" sz="2000" dirty="0" smtClean="0"/>
              <a:t>or</a:t>
            </a:r>
            <a:r>
              <a:rPr lang="en-US" sz="2000" dirty="0" smtClean="0">
                <a:latin typeface="Courier New" pitchFamily="49" charset="0"/>
              </a:rPr>
              <a:t> /</a:t>
            </a:r>
            <a:r>
              <a:rPr lang="en-US" sz="2000" dirty="0" err="1" smtClean="0">
                <a:latin typeface="Courier New" pitchFamily="49" charset="0"/>
              </a:rPr>
              <a:t>var</a:t>
            </a:r>
            <a:r>
              <a:rPr lang="en-US" sz="2000" dirty="0" smtClean="0">
                <a:latin typeface="Courier New" pitchFamily="49" charset="0"/>
              </a:rPr>
              <a:t>/log/shibboleth/apache2/ </a:t>
            </a:r>
            <a:endParaRPr lang="en-US" sz="2000" dirty="0" smtClean="0"/>
          </a:p>
          <a:p>
            <a:pPr marL="742950" lvl="1" indent="-285750" eaLnBrk="1" hangingPunct="1">
              <a:lnSpc>
                <a:spcPct val="80000"/>
              </a:lnSpc>
            </a:pPr>
            <a:r>
              <a:rPr lang="en-US" dirty="0" smtClean="0">
                <a:latin typeface="Courier New" pitchFamily="49" charset="0"/>
              </a:rPr>
              <a:t>native.log</a:t>
            </a:r>
            <a:r>
              <a:rPr lang="en-US" dirty="0" smtClean="0"/>
              <a:t> (is written by </a:t>
            </a:r>
            <a:r>
              <a:rPr lang="en-US" dirty="0" err="1" smtClean="0"/>
              <a:t>mod_shib</a:t>
            </a:r>
            <a:r>
              <a:rPr lang="en-US" dirty="0" smtClean="0"/>
              <a:t> web server module)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5A7D84F-1215-44AE-85FD-CFDED1C9C3DD}" type="slidenum">
              <a:rPr lang="en-GB">
                <a:solidFill>
                  <a:srgbClr val="00247D"/>
                </a:solidFill>
              </a:rPr>
              <a:pPr/>
              <a:t>13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EntityID of an SP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95400"/>
            <a:ext cx="11176000" cy="4953000"/>
          </a:xfrm>
        </p:spPr>
        <p:txBody>
          <a:bodyPr lIns="91440" tIns="45720" rIns="91440" bIns="45720">
            <a:normAutofit/>
          </a:bodyPr>
          <a:lstStyle/>
          <a:p>
            <a:pPr marL="342900" indent="-342900" eaLnBrk="1" hangingPunct="1">
              <a:lnSpc>
                <a:spcPct val="90000"/>
              </a:lnSpc>
              <a:buFont typeface="Wingdings" charset="0"/>
              <a:buChar char="§"/>
              <a:defRPr/>
            </a:pPr>
            <a:r>
              <a:rPr lang="en-US" sz="2800" dirty="0" smtClean="0"/>
              <a:t>Every SP needs a unique identifier: The </a:t>
            </a:r>
            <a:r>
              <a:rPr lang="en-US" sz="2800" b="1" dirty="0" err="1" smtClean="0"/>
              <a:t>entityID</a:t>
            </a:r>
            <a:endParaRPr lang="en-US" sz="2800" b="1" dirty="0" smtClean="0"/>
          </a:p>
          <a:p>
            <a:pPr marL="342900" indent="-342900" eaLnBrk="1" hangingPunct="1">
              <a:lnSpc>
                <a:spcPct val="90000"/>
              </a:lnSpc>
              <a:buFont typeface="Wingdings" charset="0"/>
              <a:buChar char="§"/>
              <a:defRPr/>
            </a:pPr>
            <a:endParaRPr lang="en-US" sz="2800" dirty="0" smtClean="0">
              <a:cs typeface="Courier New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Wingdings" charset="0"/>
              <a:buChar char="§"/>
              <a:defRPr/>
            </a:pPr>
            <a:r>
              <a:rPr lang="en-US" sz="2800" dirty="0" smtClean="0">
                <a:cs typeface="Courier New" charset="0"/>
              </a:rPr>
              <a:t>Where is </a:t>
            </a:r>
            <a:r>
              <a:rPr lang="en-US" sz="2800" dirty="0" err="1" smtClean="0">
                <a:cs typeface="Courier New" charset="0"/>
              </a:rPr>
              <a:t>entityID</a:t>
            </a:r>
            <a:r>
              <a:rPr lang="en-US" sz="2800" dirty="0" smtClean="0">
                <a:cs typeface="Courier New" charset="0"/>
              </a:rPr>
              <a:t> used?</a:t>
            </a:r>
          </a:p>
          <a:p>
            <a:pPr marL="742950" lvl="1" indent="-285750" eaLnBrk="1" hangingPunct="1">
              <a:lnSpc>
                <a:spcPct val="90000"/>
              </a:lnSpc>
              <a:buFont typeface="Wingdings" charset="0"/>
              <a:buChar char="§"/>
              <a:defRPr/>
            </a:pPr>
            <a:r>
              <a:rPr lang="en-US" sz="2400" dirty="0" smtClean="0">
                <a:cs typeface="Courier New" charset="0"/>
              </a:rPr>
              <a:t>In transmitted messages, local configuration, metadata</a:t>
            </a:r>
          </a:p>
          <a:p>
            <a:pPr marL="742950" lvl="1" indent="-285750" eaLnBrk="1" hangingPunct="1">
              <a:lnSpc>
                <a:spcPct val="90000"/>
              </a:lnSpc>
              <a:buFont typeface="Wingdings" charset="0"/>
              <a:buChar char="§"/>
              <a:defRPr/>
            </a:pPr>
            <a:r>
              <a:rPr lang="en-US" sz="2400" dirty="0" smtClean="0">
                <a:cs typeface="Courier New" charset="0"/>
              </a:rPr>
              <a:t>IdP log files, configuration, filtering policies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sz="2800" dirty="0" smtClean="0"/>
          </a:p>
          <a:p>
            <a:pPr marL="342900" indent="-342900" eaLnBrk="1" hangingPunct="1">
              <a:lnSpc>
                <a:spcPct val="90000"/>
              </a:lnSpc>
              <a:buFont typeface="Wingdings" charset="0"/>
              <a:buChar char="§"/>
              <a:defRPr/>
            </a:pPr>
            <a:r>
              <a:rPr lang="en-US" sz="2800" dirty="0" err="1">
                <a:cs typeface="Courier New" charset="0"/>
              </a:rPr>
              <a:t>EntityID</a:t>
            </a:r>
            <a:r>
              <a:rPr lang="en-US" sz="2800" dirty="0">
                <a:cs typeface="Courier New" charset="0"/>
              </a:rPr>
              <a:t> should be: Unique, locally scoped, representative and </a:t>
            </a:r>
            <a:r>
              <a:rPr lang="en-US" sz="2800" dirty="0" smtClean="0">
                <a:cs typeface="Courier New" charset="0"/>
              </a:rPr>
              <a:t>unchanging</a:t>
            </a:r>
            <a:endParaRPr lang="en-US" sz="2800" dirty="0" smtClean="0"/>
          </a:p>
          <a:p>
            <a:pPr marL="742950" lvl="1" indent="-285750" eaLnBrk="1" hangingPunct="1">
              <a:lnSpc>
                <a:spcPct val="90000"/>
              </a:lnSpc>
              <a:buNone/>
              <a:defRPr/>
            </a:pPr>
            <a:endParaRPr lang="en-US" sz="1600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lnSpc>
                <a:spcPct val="90000"/>
              </a:lnSpc>
              <a:buFont typeface="Wingdings" charset="0"/>
              <a:buChar char="§"/>
              <a:defRPr/>
            </a:pPr>
            <a:endParaRPr lang="en-US" sz="1400" dirty="0" smtClean="0">
              <a:cs typeface="Courier New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6482770-C65C-4DE9-9F3D-FE2BB0E1871B}" type="slidenum">
              <a:rPr lang="en-GB">
                <a:solidFill>
                  <a:srgbClr val="00247D"/>
                </a:solidFill>
              </a:rPr>
              <a:pPr/>
              <a:t>14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63490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Generate X.509 Key/Certificate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95400"/>
            <a:ext cx="11176000" cy="49530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smtClean="0"/>
              <a:t>Script to generate certificate and private key: </a:t>
            </a:r>
            <a:br>
              <a:rPr lang="en-US" smtClean="0"/>
            </a:br>
            <a:r>
              <a:rPr lang="en-US" sz="2000" smtClean="0">
                <a:latin typeface="Courier New" pitchFamily="49" charset="0"/>
              </a:rPr>
              <a:t>/usr/sbin/shib-keygen </a:t>
            </a:r>
            <a:r>
              <a:rPr lang="en-US" sz="2000" smtClean="0"/>
              <a:t>or</a:t>
            </a:r>
            <a:r>
              <a:rPr lang="en-US" sz="2000" smtClean="0">
                <a:latin typeface="Courier New" pitchFamily="49" charset="0"/>
              </a:rPr>
              <a:t> /etc/shibboleth/keygen.sh</a:t>
            </a:r>
          </a:p>
          <a:p>
            <a:pPr marL="720725" lvl="1" indent="-342900" eaLnBrk="1" hangingPunct="1"/>
            <a:r>
              <a:rPr lang="en-US" smtClean="0"/>
              <a:t>Runs automatically during installation on some OS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Proceed with section 4 in the guide about the X.509 certificates</a:t>
            </a:r>
          </a:p>
          <a:p>
            <a:pPr marL="720725" lvl="1" indent="-342900" eaLnBrk="1" hangingPunct="1"/>
            <a:r>
              <a:rPr lang="en-US" smtClean="0"/>
              <a:t>Generates an X.509 certificate according to SWITCHaai requirements</a:t>
            </a:r>
          </a:p>
          <a:p>
            <a:pPr marL="720725" lvl="1" indent="-342900" eaLnBrk="1" hangingPunct="1"/>
            <a:r>
              <a:rPr lang="en-US" smtClean="0"/>
              <a:t>Results in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sp-cert.pem </a:t>
            </a:r>
            <a:r>
              <a:rPr lang="en-US" smtClean="0"/>
              <a:t>and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sp-key.pem </a:t>
            </a:r>
            <a:r>
              <a:rPr lang="en-US" smtClean="0"/>
              <a:t>in /etc/shibboleth</a:t>
            </a:r>
          </a:p>
          <a:p>
            <a:pPr marL="720725" lvl="1" indent="-342900" eaLnBrk="1" hangingPunct="1"/>
            <a:r>
              <a:rPr lang="en-US" smtClean="0"/>
              <a:t>Have a look at the PEM encoded certificate with</a:t>
            </a:r>
            <a:br>
              <a:rPr lang="en-US" smtClean="0"/>
            </a:br>
            <a:r>
              <a:rPr lang="en-US" smtClean="0">
                <a:latin typeface="Courier New" pitchFamily="49" charset="0"/>
                <a:cs typeface="Courier New" pitchFamily="49" charset="0"/>
              </a:rPr>
              <a:t>$ less /etc/shibboleth/sp-cert.pem</a:t>
            </a:r>
          </a:p>
          <a:p>
            <a:pPr marL="720725" lvl="1" indent="-342900" eaLnBrk="1" hangingPunct="1"/>
            <a:r>
              <a:rPr lang="en-US" smtClean="0"/>
              <a:t>To see content of certificate, execute:</a:t>
            </a:r>
            <a:br>
              <a:rPr lang="en-US" smtClean="0"/>
            </a:br>
            <a:r>
              <a:rPr lang="en-US" smtClean="0">
                <a:latin typeface="Courier New" pitchFamily="49" charset="0"/>
                <a:cs typeface="Courier New" pitchFamily="49" charset="0"/>
              </a:rPr>
              <a:t>$ openssl x509 -text -in /etc/shibboleth/sp-cert.pem </a:t>
            </a:r>
          </a:p>
          <a:p>
            <a:pPr marL="342900" indent="-342900" eaLnBrk="1" hangingPunct="1"/>
            <a:endParaRPr lang="en-US" sz="1200" smtClean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Rectangle 1"/>
          <p:cNvSpPr>
            <a:spLocks noChangeArrowheads="1"/>
          </p:cNvSpPr>
          <p:nvPr/>
        </p:nvSpPr>
        <p:spPr bwMode="auto">
          <a:xfrm>
            <a:off x="3083170" y="6402389"/>
            <a:ext cx="677204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https://www.switch.ch/aai/support/certificates/embeddedcerts-requirements/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AC2C3A0-52BB-4E66-844B-1FEB3BA642E0}" type="slidenum">
              <a:rPr lang="en-GB">
                <a:solidFill>
                  <a:srgbClr val="00247D"/>
                </a:solidFill>
              </a:rPr>
              <a:pPr/>
              <a:t>15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Install and Test Configuration Files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95400"/>
            <a:ext cx="11176000" cy="4953000"/>
          </a:xfrm>
        </p:spPr>
        <p:txBody>
          <a:bodyPr lIns="91440" tIns="45720" rIns="91440" bIns="45720"/>
          <a:lstStyle/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b="1" dirty="0" smtClean="0"/>
              <a:t>Continue with section 5, the 'Shibboleth Configuration'</a:t>
            </a:r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This downloads:</a:t>
            </a:r>
          </a:p>
          <a:p>
            <a:pPr marL="720725" lvl="1" indent="-342900" eaLnBrk="1" hangingPunct="1">
              <a:buFont typeface="Wingdings" charset="0"/>
              <a:buChar char="§"/>
              <a:defRPr/>
            </a:pPr>
            <a:r>
              <a:rPr lang="en-US" dirty="0" smtClean="0">
                <a:cs typeface="ＭＳ Ｐゴシック" charset="0"/>
              </a:rPr>
              <a:t>Shibboleth main configuration (shibboleth2.xml)</a:t>
            </a:r>
          </a:p>
          <a:p>
            <a:pPr marL="720725" lvl="1" indent="-342900" eaLnBrk="1" hangingPunct="1">
              <a:buFont typeface="Wingdings" charset="0"/>
              <a:buChar char="§"/>
              <a:defRPr/>
            </a:pPr>
            <a:r>
              <a:rPr lang="en-US" dirty="0" smtClean="0">
                <a:cs typeface="ＭＳ Ｐゴシック" charset="0"/>
              </a:rPr>
              <a:t>Attribute map configuration (attribute-</a:t>
            </a:r>
            <a:r>
              <a:rPr lang="en-US" dirty="0" err="1" smtClean="0">
                <a:cs typeface="ＭＳ Ｐゴシック" charset="0"/>
              </a:rPr>
              <a:t>map.xml</a:t>
            </a:r>
            <a:r>
              <a:rPr lang="en-US" dirty="0" smtClean="0">
                <a:cs typeface="ＭＳ Ｐゴシック" charset="0"/>
              </a:rPr>
              <a:t>)</a:t>
            </a:r>
          </a:p>
          <a:p>
            <a:pPr marL="720725" lvl="1" indent="-342900" eaLnBrk="1" hangingPunct="1">
              <a:buFont typeface="Wingdings" charset="0"/>
              <a:buChar char="§"/>
              <a:defRPr/>
            </a:pPr>
            <a:r>
              <a:rPr lang="en-US" dirty="0" smtClean="0">
                <a:cs typeface="ＭＳ Ｐゴシック" charset="0"/>
              </a:rPr>
              <a:t>Attribute policy configuration (attribute-</a:t>
            </a:r>
            <a:r>
              <a:rPr lang="en-US" dirty="0" err="1" smtClean="0">
                <a:cs typeface="ＭＳ Ｐゴシック" charset="0"/>
              </a:rPr>
              <a:t>policy.xml</a:t>
            </a:r>
            <a:r>
              <a:rPr lang="en-US" dirty="0" smtClean="0">
                <a:cs typeface="ＭＳ Ｐゴシック" charset="0"/>
              </a:rPr>
              <a:t>)</a:t>
            </a:r>
          </a:p>
          <a:p>
            <a:pPr marL="720725" lvl="1" indent="-342900" eaLnBrk="1" hangingPunct="1">
              <a:buFont typeface="Wingdings" charset="0"/>
              <a:buChar char="§"/>
              <a:defRPr/>
            </a:pPr>
            <a:r>
              <a:rPr lang="en-US" dirty="0" smtClean="0">
                <a:cs typeface="ＭＳ Ｐゴシック" charset="0"/>
              </a:rPr>
              <a:t>SWITCHaai Root CA certificate to verify metadata signature</a:t>
            </a:r>
          </a:p>
          <a:p>
            <a:pPr marL="720725" lvl="1" indent="-342900" eaLnBrk="1" hangingPunct="1">
              <a:buFont typeface="Wingdings" charset="0"/>
              <a:buChar char="§"/>
              <a:defRPr/>
            </a:pPr>
            <a:endParaRPr lang="en-US" dirty="0">
              <a:cs typeface="ＭＳ Ｐゴシック" charset="0"/>
            </a:endParaRPr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Configuration files are custom-tailored for your </a:t>
            </a:r>
            <a:br>
              <a:rPr lang="en-US" dirty="0" smtClean="0"/>
            </a:br>
            <a:r>
              <a:rPr lang="en-US" dirty="0" smtClean="0"/>
              <a:t>Service Provider based on values in 'Setup Profile'</a:t>
            </a:r>
          </a:p>
          <a:p>
            <a:pPr marL="342900" indent="-342900" eaLnBrk="1" hangingPunct="1">
              <a:buFont typeface="Wingdings" charset="0"/>
              <a:buChar char="§"/>
              <a:defRPr/>
            </a:pPr>
            <a:endParaRPr lang="en-US" dirty="0"/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b="1" dirty="0" smtClean="0"/>
              <a:t>Run 'Configuration Tests' in section 6 of the guide</a:t>
            </a:r>
          </a:p>
          <a:p>
            <a:pPr marL="720725" lvl="1" indent="-342900" eaLnBrk="1" hangingPunct="1">
              <a:buFont typeface="Wingdings" charset="0"/>
              <a:buChar char="§"/>
              <a:defRPr/>
            </a:pPr>
            <a:r>
              <a:rPr lang="en-US" dirty="0" smtClean="0">
                <a:cs typeface="ＭＳ Ｐゴシック" charset="0"/>
              </a:rPr>
              <a:t>Most important: Check Shibboleth configuration with:   </a:t>
            </a:r>
            <a:r>
              <a:rPr lang="en-US" dirty="0" smtClean="0">
                <a:latin typeface="Courier New"/>
                <a:cs typeface="Courier New"/>
              </a:rPr>
              <a:t>$ </a:t>
            </a:r>
            <a:r>
              <a:rPr lang="en-US" dirty="0" err="1" smtClean="0">
                <a:latin typeface="Courier New"/>
                <a:cs typeface="Courier New"/>
              </a:rPr>
              <a:t>shibd</a:t>
            </a:r>
            <a:r>
              <a:rPr lang="en-US" dirty="0" smtClean="0">
                <a:latin typeface="Courier New"/>
                <a:cs typeface="Courier New"/>
              </a:rPr>
              <a:t> -t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dirty="0"/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5541" name="Rectangle 1"/>
          <p:cNvSpPr>
            <a:spLocks noChangeArrowheads="1"/>
          </p:cNvSpPr>
          <p:nvPr/>
        </p:nvSpPr>
        <p:spPr bwMode="auto">
          <a:xfrm>
            <a:off x="3083170" y="6381750"/>
            <a:ext cx="677204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https://www.switch.ch/aai/support/certificates/embeddedcerts-requirements/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19991CC-7ACD-4A99-BFB5-3AC0246E1C7F}" type="slidenum">
              <a:rPr lang="en-GB">
                <a:solidFill>
                  <a:srgbClr val="00247D"/>
                </a:solidFill>
              </a:rPr>
              <a:pPr/>
              <a:t>16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67586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Sanity Checks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4294967295"/>
          </p:nvPr>
        </p:nvSpPr>
        <p:spPr>
          <a:xfrm>
            <a:off x="595924" y="1417320"/>
            <a:ext cx="11615615" cy="483108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sz="2000" dirty="0" smtClean="0"/>
              <a:t>Start processes: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$ /etc/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init.d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shibd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restart </a:t>
            </a:r>
            <a:r>
              <a:rPr lang="en-US" sz="1800" dirty="0" smtClean="0"/>
              <a:t>or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$ service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shibd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restart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$ /etc/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init.d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/apache2 restart </a:t>
            </a:r>
            <a:r>
              <a:rPr lang="en-US" sz="1800" dirty="0" smtClean="0"/>
              <a:t>or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$ service apache2 restart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700" dirty="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sz="2000" dirty="0" smtClean="0">
                <a:cs typeface="Courier New" pitchFamily="49" charset="0"/>
              </a:rPr>
              <a:t>Check </a:t>
            </a:r>
            <a:r>
              <a:rPr lang="en-US" sz="2000" dirty="0" err="1" smtClean="0">
                <a:cs typeface="Courier New" pitchFamily="49" charset="0"/>
              </a:rPr>
              <a:t>shibd</a:t>
            </a:r>
            <a:r>
              <a:rPr lang="en-US" sz="2000" dirty="0" smtClean="0">
                <a:cs typeface="Courier New" pitchFamily="49" charset="0"/>
              </a:rPr>
              <a:t> status (XML should be returned on success):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$ curl -k --interface lo \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https://sp.example.org/Shibboleth.sso/Status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endParaRPr lang="en-US" sz="700" dirty="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sz="2000" dirty="0" smtClean="0">
                <a:cs typeface="Courier New" pitchFamily="49" charset="0"/>
              </a:rPr>
              <a:t>Access session handler from your browser: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https://sp.example.org/Shibboleth.sso/Session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cs typeface="Courier New" pitchFamily="49" charset="0"/>
              </a:rPr>
              <a:t>After certificate warning, you get "A valid Session was not found" error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700" dirty="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sz="2000" dirty="0" smtClean="0">
                <a:cs typeface="Courier New" pitchFamily="49" charset="0"/>
              </a:rPr>
              <a:t>See how a Shibboleth error looks like (you get an </a:t>
            </a:r>
            <a:r>
              <a:rPr lang="en-US" sz="2000" dirty="0" smtClean="0"/>
              <a:t>exception</a:t>
            </a:r>
            <a:r>
              <a:rPr lang="en-US" sz="2000" dirty="0" smtClean="0">
                <a:cs typeface="Courier New" pitchFamily="49" charset="0"/>
              </a:rPr>
              <a:t>):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https://sp.example.org/Shibboleth.sso/Foobar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C74D3C8-608E-40FA-931F-62B4FE33C8ED}" type="slidenum">
              <a:rPr lang="en-GB">
                <a:solidFill>
                  <a:srgbClr val="00247D"/>
                </a:solidFill>
              </a:rPr>
              <a:pPr/>
              <a:t>17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69634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Bootstrapping the SP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4294967295"/>
          </p:nvPr>
        </p:nvSpPr>
        <p:spPr>
          <a:xfrm>
            <a:off x="508000" y="1676400"/>
            <a:ext cx="11176000" cy="4800600"/>
          </a:xfrm>
        </p:spPr>
        <p:txBody>
          <a:bodyPr lIns="91440" tIns="45720" rIns="91440" bIns="45720"/>
          <a:lstStyle/>
          <a:p>
            <a:pPr marL="514350" indent="-514350" eaLnBrk="1" hangingPunct="1">
              <a:buFont typeface="Wingdings" pitchFamily="2" charset="2"/>
              <a:buNone/>
              <a:tabLst>
                <a:tab pos="4100513" algn="l"/>
              </a:tabLst>
            </a:pPr>
            <a:r>
              <a:rPr lang="en-US" sz="2800" b="1" dirty="0" smtClean="0"/>
              <a:t>Goals:</a:t>
            </a:r>
            <a:endParaRPr lang="en-US" sz="2800" dirty="0" smtClean="0"/>
          </a:p>
          <a:p>
            <a:pPr marL="914400" lvl="1" indent="-514350" eaLnBrk="1" hangingPunct="1">
              <a:lnSpc>
                <a:spcPct val="150000"/>
              </a:lnSpc>
              <a:buFont typeface="Arial" pitchFamily="34" charset="0"/>
              <a:buAutoNum type="arabicPeriod"/>
              <a:tabLst>
                <a:tab pos="4100513" algn="l"/>
              </a:tabLst>
            </a:pPr>
            <a:r>
              <a:rPr lang="en-US" sz="2400" dirty="0" smtClean="0"/>
              <a:t>First attempt to login on Service Provider</a:t>
            </a:r>
          </a:p>
          <a:p>
            <a:pPr marL="914400" lvl="1" indent="-514350" eaLnBrk="1" hangingPunct="1">
              <a:lnSpc>
                <a:spcPct val="150000"/>
              </a:lnSpc>
              <a:buFont typeface="Arial" pitchFamily="34" charset="0"/>
              <a:buAutoNum type="arabicPeriod"/>
              <a:tabLst>
                <a:tab pos="4100513" algn="l"/>
              </a:tabLst>
            </a:pPr>
            <a:r>
              <a:rPr lang="en-US" sz="2400" dirty="0" smtClean="0"/>
              <a:t>Learn about Metadata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321B9F7-9B5D-4E4A-9EC2-D192F5F99834}" type="slidenum">
              <a:rPr lang="en-GB">
                <a:solidFill>
                  <a:srgbClr val="00247D"/>
                </a:solidFill>
              </a:rPr>
              <a:pPr/>
              <a:t>18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71682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dirty="0" smtClean="0"/>
              <a:t>Configuration Files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95400"/>
            <a:ext cx="11176000" cy="49530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b="1" dirty="0" smtClean="0"/>
              <a:t>Service Provider is now installed and configured</a:t>
            </a:r>
          </a:p>
          <a:p>
            <a:pPr marL="720725" lvl="1" indent="-342900" eaLnBrk="1" hangingPunct="1"/>
            <a:r>
              <a:rPr lang="en-US" dirty="0" smtClean="0"/>
              <a:t>Let's see if authentication already works</a:t>
            </a:r>
          </a:p>
          <a:p>
            <a:pPr marL="342900" indent="-342900" eaLnBrk="1" hangingPunct="1"/>
            <a:endParaRPr lang="en-US" b="1" dirty="0" smtClean="0"/>
          </a:p>
          <a:p>
            <a:pPr marL="342900" indent="-342900" eaLnBrk="1" hangingPunct="1"/>
            <a:r>
              <a:rPr lang="en-US" b="1" dirty="0" smtClean="0"/>
              <a:t>Open in Firefox:</a:t>
            </a:r>
            <a:br>
              <a:rPr lang="en-US" b="1" dirty="0" smtClean="0"/>
            </a:br>
            <a:r>
              <a:rPr lang="en-US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https://sp.example.org/Shibboleth.sso/Login</a:t>
            </a:r>
          </a:p>
          <a:p>
            <a:pPr marL="720725" lvl="1" indent="-342900" eaLnBrk="1" hangingPunct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/Shibboleth.sso/Login </a:t>
            </a:r>
            <a:r>
              <a:rPr lang="en-US" dirty="0" smtClean="0"/>
              <a:t>is the default login initiator. </a:t>
            </a:r>
            <a:br>
              <a:rPr lang="en-US" dirty="0" smtClean="0"/>
            </a:br>
            <a:r>
              <a:rPr lang="en-US" dirty="0" smtClean="0"/>
              <a:t>It can be used to start the login process</a:t>
            </a:r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326A564-D825-4069-9307-4EE309FE08C7}" type="slidenum">
              <a:rPr lang="en-GB">
                <a:solidFill>
                  <a:srgbClr val="00247D"/>
                </a:solidFill>
              </a:rPr>
              <a:pPr/>
              <a:t>19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75778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dirty="0" smtClean="0"/>
              <a:t>(Federation) Metadata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4294967295"/>
          </p:nvPr>
        </p:nvSpPr>
        <p:spPr>
          <a:xfrm>
            <a:off x="508000" y="1196976"/>
            <a:ext cx="11684000" cy="5051425"/>
          </a:xfrm>
        </p:spPr>
        <p:txBody>
          <a:bodyPr lIns="91440" tIns="45720" rIns="91440" bIns="45720"/>
          <a:lstStyle/>
          <a:p>
            <a:pPr marL="266700" indent="-266700" eaLnBrk="1" hangingPunct="1"/>
            <a:r>
              <a:rPr lang="en-US" dirty="0" smtClean="0"/>
              <a:t>SAML Metadata is an XML document</a:t>
            </a:r>
          </a:p>
          <a:p>
            <a:pPr marL="266700" indent="-266700" eaLnBrk="1" hangingPunct="1"/>
            <a:r>
              <a:rPr lang="en-US" dirty="0" smtClean="0"/>
              <a:t>Typically is provided by a federation operator</a:t>
            </a:r>
          </a:p>
          <a:p>
            <a:pPr marL="266700" indent="-266700" eaLnBrk="1" hangingPunct="1"/>
            <a:r>
              <a:rPr lang="en-US" dirty="0" smtClean="0"/>
              <a:t>Contains descriptions of all SPs and </a:t>
            </a:r>
            <a:r>
              <a:rPr lang="en-US" dirty="0" err="1" smtClean="0"/>
              <a:t>IdPs</a:t>
            </a:r>
            <a:r>
              <a:rPr lang="en-US" dirty="0" smtClean="0"/>
              <a:t>:</a:t>
            </a:r>
          </a:p>
          <a:p>
            <a:pPr marL="644525" lvl="1" indent="-266700" eaLnBrk="1" hangingPunct="1"/>
            <a:r>
              <a:rPr lang="en-US" b="1" dirty="0" err="1" smtClean="0"/>
              <a:t>entityID</a:t>
            </a:r>
            <a:r>
              <a:rPr lang="en-US" b="1" dirty="0" smtClean="0"/>
              <a:t>:</a:t>
            </a:r>
            <a:r>
              <a:rPr lang="en-US" dirty="0" smtClean="0"/>
              <a:t> The unique identifier of the entity</a:t>
            </a:r>
          </a:p>
          <a:p>
            <a:pPr marL="644525" lvl="1" indent="-266700" eaLnBrk="1" hangingPunct="1"/>
            <a:r>
              <a:rPr lang="en-US" b="1" dirty="0" smtClean="0"/>
              <a:t>Supported protocols: </a:t>
            </a:r>
            <a:r>
              <a:rPr lang="en-US" dirty="0" smtClean="0"/>
              <a:t>E.g. SAML1, SAML2</a:t>
            </a:r>
          </a:p>
          <a:p>
            <a:pPr marL="644525" lvl="1" indent="-266700" eaLnBrk="1" hangingPunct="1"/>
            <a:r>
              <a:rPr lang="en-US" b="1" dirty="0" smtClean="0"/>
              <a:t>X.509 certificates: </a:t>
            </a:r>
            <a:r>
              <a:rPr lang="en-US" dirty="0" smtClean="0"/>
              <a:t>Contain the public key of a key pair</a:t>
            </a:r>
          </a:p>
          <a:p>
            <a:pPr marL="644525" lvl="1" indent="-266700" eaLnBrk="1" hangingPunct="1"/>
            <a:r>
              <a:rPr lang="en-US" b="1" dirty="0" smtClean="0"/>
              <a:t>Endpoint URLs: </a:t>
            </a:r>
            <a:r>
              <a:rPr lang="en-US" dirty="0" smtClean="0"/>
              <a:t>What URLs to query or send messages to</a:t>
            </a:r>
          </a:p>
          <a:p>
            <a:pPr marL="644525" lvl="1" indent="-266700" eaLnBrk="1" hangingPunct="1"/>
            <a:r>
              <a:rPr lang="en-US" b="1" dirty="0" smtClean="0"/>
              <a:t>Descriptive </a:t>
            </a:r>
            <a:r>
              <a:rPr lang="en-US" dirty="0" smtClean="0"/>
              <a:t>information: E.g. Display name, description, logos</a:t>
            </a:r>
          </a:p>
          <a:p>
            <a:pPr marL="644525" lvl="1" indent="-266700" eaLnBrk="1" hangingPunct="1"/>
            <a:r>
              <a:rPr lang="en-US" b="1" dirty="0" smtClean="0"/>
              <a:t>Contact information:</a:t>
            </a:r>
            <a:r>
              <a:rPr lang="en-US" dirty="0" smtClean="0"/>
              <a:t> e.g. for support</a:t>
            </a:r>
          </a:p>
          <a:p>
            <a:pPr marL="644525" lvl="1" indent="-266700" eaLnBrk="1" hangingPunct="1"/>
            <a:r>
              <a:rPr lang="en-US" b="1" dirty="0" smtClean="0"/>
              <a:t>Registration information:</a:t>
            </a:r>
            <a:r>
              <a:rPr lang="en-US" dirty="0" smtClean="0"/>
              <a:t> Who registered this entity when</a:t>
            </a:r>
          </a:p>
          <a:p>
            <a:pPr marL="644525" lvl="1" indent="-266700" eaLnBrk="1" hangingPunct="1"/>
            <a:endParaRPr lang="fi-FI" dirty="0" smtClean="0"/>
          </a:p>
          <a:p>
            <a:pPr marL="301625" indent="-266700"/>
            <a:r>
              <a:rPr lang="en-US" dirty="0" smtClean="0">
                <a:cs typeface="Arial" charset="0"/>
              </a:rPr>
              <a:t>Now also have a look at your SP's metadata by opening:</a:t>
            </a:r>
            <a:br>
              <a:rPr lang="en-US" dirty="0" smtClean="0">
                <a:cs typeface="Arial" charset="0"/>
              </a:rPr>
            </a:br>
            <a:r>
              <a:rPr lang="en-US" dirty="0" smtClean="0">
                <a:latin typeface="Courier New" charset="0"/>
                <a:cs typeface="Courier New" charset="0"/>
                <a:hlinkClick r:id="rId3"/>
              </a:rPr>
              <a:t>https://sp.example.org/Shibboleth.sso/Metadata</a:t>
            </a:r>
            <a:r>
              <a:rPr lang="en-US" dirty="0" smtClean="0">
                <a:latin typeface="Courier New" charset="0"/>
                <a:cs typeface="Courier New" charset="0"/>
              </a:rPr>
              <a:t/>
            </a:r>
            <a:br>
              <a:rPr lang="en-US" dirty="0" smtClean="0">
                <a:latin typeface="Courier New" charset="0"/>
                <a:cs typeface="Courier New" charset="0"/>
              </a:rPr>
            </a:br>
            <a:r>
              <a:rPr lang="en-US" dirty="0" smtClean="0">
                <a:cs typeface="Arial" charset="0"/>
              </a:rPr>
              <a:t>SP can generate (technical) SAML metadata about itself</a:t>
            </a:r>
          </a:p>
          <a:p>
            <a:pPr marL="301625" indent="-266700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/>
          <p:cNvSpPr>
            <a:spLocks noGrp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r>
              <a:rPr lang="en-US" dirty="0" smtClean="0"/>
              <a:t>Service Provider Deployment Complete</a:t>
            </a:r>
          </a:p>
        </p:txBody>
      </p:sp>
      <p:sp>
        <p:nvSpPr>
          <p:cNvPr id="880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are back on the Shibboleth Session handler (</a:t>
            </a:r>
            <a:br>
              <a:rPr lang="en-US" dirty="0" smtClean="0"/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/Shibboleth.sso/Session</a:t>
            </a:r>
            <a:r>
              <a:rPr lang="en-US" dirty="0" smtClean="0"/>
              <a:t>) and see something like...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... then you successfully deployed your Service Provider </a:t>
            </a:r>
            <a:r>
              <a:rPr lang="en-US" dirty="0" smtClean="0">
                <a:sym typeface="Wingdings" pitchFamily="2" charset="2"/>
              </a:rPr>
              <a:t></a:t>
            </a:r>
            <a:r>
              <a:rPr lang="en-US" dirty="0" smtClean="0"/>
              <a:t> </a:t>
            </a:r>
          </a:p>
        </p:txBody>
      </p:sp>
      <p:sp>
        <p:nvSpPr>
          <p:cNvPr id="8806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6EE9981-5870-4E60-95EF-63C59108FAE9}" type="slidenum">
              <a:rPr lang="en-GB"/>
              <a:pPr/>
              <a:t>20</a:t>
            </a:fld>
            <a:endParaRPr lang="en-GB"/>
          </a:p>
        </p:txBody>
      </p:sp>
      <p:pic>
        <p:nvPicPr>
          <p:cNvPr id="88068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431" y="2205038"/>
            <a:ext cx="10394462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C6A3C36-F636-432E-8AAE-2DD970F8F237}" type="slidenum">
              <a:rPr lang="en-GB">
                <a:solidFill>
                  <a:srgbClr val="00247D"/>
                </a:solidFill>
              </a:rPr>
              <a:pPr/>
              <a:t>21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pPr eaLnBrk="1" hangingPunct="1"/>
            <a:r>
              <a:rPr lang="en-US" smtClean="0"/>
              <a:t>Basic Configuration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smtClean="0"/>
              <a:t>Goals:</a:t>
            </a:r>
            <a:endParaRPr lang="en-US" sz="2800" smtClean="0"/>
          </a:p>
          <a:p>
            <a:pPr marL="757238" lvl="1" indent="-373063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Local Logout</a:t>
            </a:r>
          </a:p>
          <a:p>
            <a:pPr marL="757238" lvl="1" indent="-373063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Understand purpose and structure of  SP configuration files</a:t>
            </a:r>
          </a:p>
          <a:p>
            <a:pPr marL="757238" lvl="1" indent="-373063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Increase log level to DEBUG</a:t>
            </a:r>
          </a:p>
          <a:p>
            <a:pPr marL="757238" lvl="1" indent="-373063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Make a few simple configuration changes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7093" y="3552825"/>
            <a:ext cx="3735754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2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8100D27-3129-4574-9A6D-4C8DCE784573}" type="slidenum">
              <a:rPr lang="en-GB">
                <a:solidFill>
                  <a:srgbClr val="00247D"/>
                </a:solidFill>
              </a:rPr>
              <a:pPr/>
              <a:t>22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92163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Logging Out</a:t>
            </a:r>
          </a:p>
        </p:txBody>
      </p:sp>
      <p:sp>
        <p:nvSpPr>
          <p:cNvPr id="92164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12875"/>
            <a:ext cx="11176000" cy="4835525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/>
              <a:t>To logout locally from the SP and kill your session: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https://sp.example.org/Shibboleth.sso/Logout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2400" dirty="0" smtClean="0">
                <a:cs typeface="Courier New" pitchFamily="49" charset="0"/>
              </a:rPr>
              <a:t>But this won</a:t>
            </a:r>
            <a:r>
              <a:rPr lang="en-US" altLang="en-US" sz="2400" dirty="0" smtClean="0">
                <a:cs typeface="Courier New" pitchFamily="49" charset="0"/>
              </a:rPr>
              <a:t>’</a:t>
            </a:r>
            <a:r>
              <a:rPr lang="en-US" sz="2400" dirty="0" smtClean="0">
                <a:cs typeface="Courier New" pitchFamily="49" charset="0"/>
              </a:rPr>
              <a:t>t delete your session on the </a:t>
            </a:r>
            <a:r>
              <a:rPr lang="en-US" sz="2400" dirty="0" err="1" smtClean="0">
                <a:cs typeface="Courier New" pitchFamily="49" charset="0"/>
              </a:rPr>
              <a:t>IdP</a:t>
            </a:r>
            <a:r>
              <a:rPr lang="en-US" sz="2400" dirty="0" smtClean="0">
                <a:cs typeface="Courier New" pitchFamily="49" charset="0"/>
              </a:rPr>
              <a:t>!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b="1" dirty="0" smtClean="0">
                <a:cs typeface="Courier New" pitchFamily="49" charset="0"/>
              </a:rPr>
              <a:t>Close the browser and restart it again!</a:t>
            </a:r>
            <a:br>
              <a:rPr lang="en-US" b="1" dirty="0" smtClean="0">
                <a:cs typeface="Courier New" pitchFamily="49" charset="0"/>
              </a:rPr>
            </a:br>
            <a:r>
              <a:rPr lang="en-US" dirty="0" smtClean="0">
                <a:cs typeface="Courier New" pitchFamily="49" charset="0"/>
              </a:rPr>
              <a:t>Still the easiest and safest method for</a:t>
            </a:r>
            <a:br>
              <a:rPr lang="en-US" dirty="0" smtClean="0">
                <a:cs typeface="Courier New" pitchFamily="49" charset="0"/>
              </a:rPr>
            </a:br>
            <a:r>
              <a:rPr lang="en-US" dirty="0" smtClean="0">
                <a:cs typeface="Courier New" pitchFamily="49" charset="0"/>
              </a:rPr>
              <a:t>most web browsers</a:t>
            </a:r>
          </a:p>
          <a:p>
            <a:pPr marL="342900" indent="-342900" eaLnBrk="1" hangingPunct="1"/>
            <a:endParaRPr lang="en-US" dirty="0" smtClean="0">
              <a:cs typeface="Courier New" pitchFamily="49" charset="0"/>
            </a:endParaRPr>
          </a:p>
          <a:p>
            <a:pPr marL="342900" indent="-342900" eaLnBrk="1" hangingPunct="1"/>
            <a:r>
              <a:rPr lang="en-US" dirty="0" smtClean="0">
                <a:cs typeface="Courier New" pitchFamily="49" charset="0"/>
              </a:rPr>
              <a:t>Or delete all your session cookies</a:t>
            </a:r>
            <a:br>
              <a:rPr lang="en-US" dirty="0" smtClean="0">
                <a:cs typeface="Courier New" pitchFamily="49" charset="0"/>
              </a:rPr>
            </a:br>
            <a:r>
              <a:rPr lang="en-US" dirty="0" smtClean="0">
                <a:cs typeface="Courier New" pitchFamily="49" charset="0"/>
              </a:rPr>
              <a:t>For testing and development purposes </a:t>
            </a:r>
            <a:br>
              <a:rPr lang="en-US" dirty="0" smtClean="0">
                <a:cs typeface="Courier New" pitchFamily="49" charset="0"/>
              </a:rPr>
            </a:br>
            <a:r>
              <a:rPr lang="en-US" dirty="0" smtClean="0">
                <a:cs typeface="Courier New" pitchFamily="49" charset="0"/>
              </a:rPr>
              <a:t>use  the "Firefox Web Developer" </a:t>
            </a:r>
            <a:br>
              <a:rPr lang="en-US" dirty="0" smtClean="0">
                <a:cs typeface="Courier New" pitchFamily="49" charset="0"/>
              </a:rPr>
            </a:br>
            <a:r>
              <a:rPr lang="en-US" dirty="0" smtClean="0">
                <a:cs typeface="Courier New" pitchFamily="49" charset="0"/>
              </a:rPr>
              <a:t>extension (installed on VM).</a:t>
            </a:r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7868139" y="5448300"/>
            <a:ext cx="3938954" cy="457200"/>
          </a:xfrm>
          <a:prstGeom prst="ellipse">
            <a:avLst/>
          </a:prstGeom>
          <a:noFill/>
          <a:ln w="222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latin typeface="Arial" charset="0"/>
              <a:ea typeface="ＭＳ Ｐゴシック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F42466-9CF0-4028-A22A-451EF32E4F9F}" type="slidenum">
              <a:rPr lang="en-GB">
                <a:solidFill>
                  <a:srgbClr val="00247D"/>
                </a:solidFill>
              </a:rPr>
              <a:pPr/>
              <a:t>23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94210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Configuration Files in /etc/shibboleth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95400"/>
            <a:ext cx="11176000" cy="36576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b="1" smtClean="0">
                <a:latin typeface="Courier New" pitchFamily="49" charset="0"/>
              </a:rPr>
              <a:t>shibboleth2.xml</a:t>
            </a:r>
            <a:r>
              <a:rPr lang="en-US" b="1" smtClean="0"/>
              <a:t> – main configuration file</a:t>
            </a:r>
            <a:endParaRPr lang="en-US" smtClean="0"/>
          </a:p>
          <a:p>
            <a:pPr marL="342900" indent="-342900" eaLnBrk="1" hangingPunct="1"/>
            <a:r>
              <a:rPr lang="en-US" smtClean="0">
                <a:latin typeface="Courier New" pitchFamily="49" charset="0"/>
              </a:rPr>
              <a:t>attribute-map.xml</a:t>
            </a:r>
            <a:r>
              <a:rPr lang="en-US" smtClean="0"/>
              <a:t> – attribute handling</a:t>
            </a:r>
          </a:p>
          <a:p>
            <a:pPr marL="342900" indent="-342900" eaLnBrk="1" hangingPunct="1"/>
            <a:r>
              <a:rPr lang="en-US" smtClean="0">
                <a:latin typeface="Courier New" pitchFamily="49" charset="0"/>
              </a:rPr>
              <a:t>attribute-policy.xml</a:t>
            </a:r>
            <a:r>
              <a:rPr lang="en-US" smtClean="0"/>
              <a:t> – attribute filtering settings</a:t>
            </a:r>
          </a:p>
          <a:p>
            <a:pPr marL="342900" indent="-342900" eaLnBrk="1" hangingPunct="1"/>
            <a:r>
              <a:rPr lang="en-US" smtClean="0">
                <a:latin typeface="Courier New" pitchFamily="49" charset="0"/>
              </a:rPr>
              <a:t>*.logger</a:t>
            </a:r>
            <a:r>
              <a:rPr lang="en-US" smtClean="0"/>
              <a:t> – logging configuration</a:t>
            </a:r>
          </a:p>
          <a:p>
            <a:pPr marL="342900" indent="-342900" eaLnBrk="1" hangingPunct="1"/>
            <a:r>
              <a:rPr lang="en-US" smtClean="0">
                <a:latin typeface="Courier New" pitchFamily="49" charset="0"/>
              </a:rPr>
              <a:t>*Error.html</a:t>
            </a:r>
            <a:r>
              <a:rPr lang="en-US" smtClean="0"/>
              <a:t> –HTML templates for error messages</a:t>
            </a:r>
          </a:p>
          <a:p>
            <a:pPr marL="342900" indent="-342900" eaLnBrk="1" hangingPunct="1"/>
            <a:r>
              <a:rPr lang="en-US" smtClean="0">
                <a:latin typeface="Courier New" pitchFamily="49" charset="0"/>
              </a:rPr>
              <a:t>localLogout.html</a:t>
            </a:r>
            <a:r>
              <a:rPr lang="en-US" smtClean="0"/>
              <a:t> – SP-only logout template</a:t>
            </a:r>
          </a:p>
          <a:p>
            <a:pPr marL="342900" indent="-342900" eaLnBrk="1" hangingPunct="1"/>
            <a:r>
              <a:rPr lang="en-US" smtClean="0">
                <a:latin typeface="Courier New" pitchFamily="49" charset="0"/>
              </a:rPr>
              <a:t>globalLogout.html</a:t>
            </a:r>
            <a:r>
              <a:rPr lang="en-US" smtClean="0"/>
              <a:t> – single logout template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562708" y="4797425"/>
            <a:ext cx="1102750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Arial" charset="0"/>
                <a:ea typeface="ＭＳ Ｐゴシック" charset="0"/>
              </a:rPr>
              <a:t>Recommendation:</a:t>
            </a:r>
            <a:r>
              <a:rPr lang="en-US" dirty="0">
                <a:latin typeface="Arial" charset="0"/>
                <a:ea typeface="ＭＳ Ｐゴシック" charset="0"/>
              </a:rPr>
              <a:t> </a:t>
            </a:r>
            <a:br>
              <a:rPr lang="en-US" dirty="0">
                <a:latin typeface="Arial" charset="0"/>
                <a:ea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</a:rPr>
              <a:t>Adapt *.html files for production configuration to match the look  and feel of the protected application improves user experience.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2ADD02C-AD26-4556-A816-75A171573D4B}" type="slidenum">
              <a:rPr lang="en-GB">
                <a:solidFill>
                  <a:srgbClr val="00247D"/>
                </a:solidFill>
              </a:rPr>
              <a:pPr/>
              <a:t>24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96258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Shibboleth2.xml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86840"/>
            <a:ext cx="11613662" cy="4709160"/>
          </a:xfrm>
        </p:spPr>
        <p:txBody>
          <a:bodyPr lIns="91440" tIns="45720" rIns="91440" bIns="45720">
            <a:normAutofit/>
          </a:bodyPr>
          <a:lstStyle/>
          <a:p>
            <a:pPr marL="342900" indent="-3429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/>
              <a:t>Since Shibboleth 2.4: Simplified configuration but old format still accepted</a:t>
            </a:r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sz="1600" dirty="0" smtClean="0"/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SPConfig</a:t>
            </a:r>
            <a:r>
              <a:rPr lang="en-US" sz="1600" dirty="0" smtClean="0">
                <a:latin typeface="Courier New"/>
                <a:cs typeface="Courier New"/>
              </a:rPr>
              <a:t>&gt;			</a:t>
            </a:r>
            <a:r>
              <a:rPr lang="en-US" sz="1600" dirty="0" smtClean="0"/>
              <a:t>Document root element</a:t>
            </a:r>
            <a:endParaRPr lang="en-US" sz="1600" dirty="0" smtClean="0">
              <a:latin typeface="Courier New"/>
              <a:cs typeface="Courier New"/>
            </a:endParaRPr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sz="1600" dirty="0" smtClean="0"/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/>
              <a:t>Outer elements of the </a:t>
            </a:r>
            <a:r>
              <a:rPr lang="en-US" sz="1600" dirty="0" err="1" smtClean="0"/>
              <a:t>shibboleth.xml</a:t>
            </a:r>
            <a:r>
              <a:rPr lang="en-US" sz="1600" dirty="0" smtClean="0"/>
              <a:t> configuration file</a:t>
            </a:r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Char char="§"/>
              <a:defRPr/>
            </a:pPr>
            <a:endParaRPr lang="en-US" sz="1600" dirty="0" smtClean="0"/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OutOfProcess</a:t>
            </a:r>
            <a:r>
              <a:rPr lang="en-US" sz="1600" dirty="0" smtClean="0">
                <a:latin typeface="Courier New"/>
                <a:cs typeface="Courier New"/>
              </a:rPr>
              <a:t>&gt; / &lt;</a:t>
            </a:r>
            <a:r>
              <a:rPr lang="en-US" sz="1600" dirty="0" err="1" smtClean="0">
                <a:latin typeface="Courier New"/>
                <a:cs typeface="Courier New"/>
              </a:rPr>
              <a:t>InProcess</a:t>
            </a:r>
            <a:r>
              <a:rPr lang="en-US" sz="1600" dirty="0" smtClean="0">
                <a:latin typeface="Courier New"/>
                <a:cs typeface="Courier New"/>
              </a:rPr>
              <a:t>&gt;  	</a:t>
            </a:r>
            <a:r>
              <a:rPr lang="en-US" sz="1600" dirty="0" smtClean="0"/>
              <a:t>(Optional) Log settings, extensions</a:t>
            </a:r>
            <a:endParaRPr lang="en-US" sz="1600" dirty="0"/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UnixListener</a:t>
            </a:r>
            <a:r>
              <a:rPr lang="en-US" sz="1600" dirty="0" smtClean="0">
                <a:latin typeface="Courier New"/>
                <a:cs typeface="Courier New"/>
              </a:rPr>
              <a:t>&gt; / &lt;</a:t>
            </a:r>
            <a:r>
              <a:rPr lang="en-US" sz="1600" dirty="0" err="1" smtClean="0">
                <a:latin typeface="Courier New"/>
                <a:cs typeface="Courier New"/>
              </a:rPr>
              <a:t>TCPListener</a:t>
            </a:r>
            <a:r>
              <a:rPr lang="en-US" sz="1600" dirty="0" smtClean="0">
                <a:latin typeface="Courier New"/>
                <a:cs typeface="Courier New"/>
              </a:rPr>
              <a:t>&gt; 	</a:t>
            </a:r>
            <a:r>
              <a:rPr lang="en-US" sz="1600" dirty="0"/>
              <a:t>(Optional) </a:t>
            </a:r>
            <a:r>
              <a:rPr lang="en-US" sz="1600" dirty="0" smtClean="0"/>
              <a:t>Communication </a:t>
            </a:r>
            <a:r>
              <a:rPr lang="en-US" sz="1600" dirty="0" err="1" smtClean="0"/>
              <a:t>shibd</a:t>
            </a:r>
            <a:r>
              <a:rPr lang="en-US" sz="1600" dirty="0" smtClean="0"/>
              <a:t>/</a:t>
            </a:r>
            <a:r>
              <a:rPr lang="en-US" sz="1600" dirty="0" err="1" smtClean="0"/>
              <a:t>mod_shib</a:t>
            </a:r>
            <a:endParaRPr lang="en-US" sz="1600" dirty="0"/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StorageService</a:t>
            </a:r>
            <a:r>
              <a:rPr lang="en-US" sz="1600" dirty="0" smtClean="0">
                <a:latin typeface="Courier New"/>
                <a:cs typeface="Courier New"/>
              </a:rPr>
              <a:t>&gt;				</a:t>
            </a:r>
            <a:r>
              <a:rPr lang="en-US" sz="1600" dirty="0" smtClean="0"/>
              <a:t>(</a:t>
            </a:r>
            <a:r>
              <a:rPr lang="en-US" sz="1600" dirty="0"/>
              <a:t>Optional) </a:t>
            </a:r>
            <a:r>
              <a:rPr lang="en-US" sz="1600" dirty="0" smtClean="0"/>
              <a:t>Where session information is stored </a:t>
            </a:r>
          </a:p>
          <a:p>
            <a:pPr marL="2336800" indent="-23368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SessionCache</a:t>
            </a:r>
            <a:r>
              <a:rPr lang="en-US" sz="1600" dirty="0" smtClean="0">
                <a:latin typeface="Courier New"/>
                <a:cs typeface="Courier New"/>
              </a:rPr>
              <a:t>&gt;  		</a:t>
            </a:r>
            <a:r>
              <a:rPr lang="en-US" sz="1600" dirty="0" smtClean="0"/>
              <a:t>		(</a:t>
            </a:r>
            <a:r>
              <a:rPr lang="en-US" sz="1600" dirty="0"/>
              <a:t>Optional) </a:t>
            </a:r>
            <a:r>
              <a:rPr lang="en-US" sz="1600" dirty="0" smtClean="0"/>
              <a:t>Session timeouts and cleanup intervals</a:t>
            </a:r>
          </a:p>
          <a:p>
            <a:pPr marL="2336800" indent="-23368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ReplayCache</a:t>
            </a:r>
            <a:r>
              <a:rPr lang="en-US" sz="1600" dirty="0" smtClean="0">
                <a:latin typeface="Courier New"/>
                <a:cs typeface="Courier New"/>
              </a:rPr>
              <a:t>&gt;    </a:t>
            </a:r>
            <a:r>
              <a:rPr lang="en-US" sz="1600" dirty="0" smtClean="0"/>
              <a:t>				(</a:t>
            </a:r>
            <a:r>
              <a:rPr lang="en-US" sz="1600" dirty="0"/>
              <a:t>Optional) </a:t>
            </a:r>
            <a:r>
              <a:rPr lang="en-US" sz="1600" dirty="0" smtClean="0"/>
              <a:t>Where replay cache is stored</a:t>
            </a:r>
          </a:p>
          <a:p>
            <a:pPr marL="2336800" indent="-23368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ArtifactMap</a:t>
            </a:r>
            <a:r>
              <a:rPr lang="en-US" sz="1600" dirty="0" smtClean="0">
                <a:latin typeface="Courier New"/>
                <a:cs typeface="Courier New"/>
              </a:rPr>
              <a:t>&gt; 				</a:t>
            </a:r>
            <a:r>
              <a:rPr lang="en-US" sz="1600" dirty="0" smtClean="0"/>
              <a:t>(</a:t>
            </a:r>
            <a:r>
              <a:rPr lang="en-US" sz="1600" dirty="0"/>
              <a:t>Optional) </a:t>
            </a:r>
            <a:r>
              <a:rPr lang="en-US" sz="1600" dirty="0" smtClean="0"/>
              <a:t>Timeout of artifact messages</a:t>
            </a:r>
          </a:p>
          <a:p>
            <a:pPr marL="2336800" indent="-23368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RequestMapper</a:t>
            </a:r>
            <a:r>
              <a:rPr lang="en-US" sz="1600" dirty="0" smtClean="0">
                <a:latin typeface="Courier New"/>
                <a:cs typeface="Courier New"/>
              </a:rPr>
              <a:t>&gt;  				</a:t>
            </a:r>
            <a:r>
              <a:rPr lang="en-US" sz="1600" dirty="0" smtClean="0"/>
              <a:t>(</a:t>
            </a:r>
            <a:r>
              <a:rPr lang="en-US" sz="1600" dirty="0"/>
              <a:t>Optional) </a:t>
            </a:r>
            <a:r>
              <a:rPr lang="en-US" sz="1600" dirty="0" smtClean="0"/>
              <a:t>Session initiation and access control</a:t>
            </a:r>
          </a:p>
          <a:p>
            <a:pPr marL="2336800" indent="-23368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b="1" dirty="0" smtClean="0">
                <a:latin typeface="Courier New"/>
                <a:cs typeface="Courier New"/>
              </a:rPr>
              <a:t>&lt;</a:t>
            </a:r>
            <a:r>
              <a:rPr lang="en-US" sz="1600" b="1" dirty="0" err="1" smtClean="0">
                <a:latin typeface="Courier New"/>
                <a:cs typeface="Courier New"/>
              </a:rPr>
              <a:t>ApplicationDefaults</a:t>
            </a:r>
            <a:r>
              <a:rPr lang="en-US" sz="1600" b="1" dirty="0" smtClean="0">
                <a:latin typeface="Courier New"/>
                <a:cs typeface="Courier New"/>
              </a:rPr>
              <a:t>&gt; 			</a:t>
            </a:r>
            <a:r>
              <a:rPr lang="en-US" sz="1600" b="1" dirty="0" smtClean="0"/>
              <a:t>Contains the most important settings of SP</a:t>
            </a:r>
            <a:endParaRPr lang="en-US" sz="1600" b="1" dirty="0"/>
          </a:p>
          <a:p>
            <a:pPr marL="2336800" indent="-23368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SecurityPolicyProvider</a:t>
            </a:r>
            <a:r>
              <a:rPr lang="en-US" sz="1600" dirty="0" smtClean="0">
                <a:latin typeface="Courier New"/>
                <a:cs typeface="Courier New"/>
              </a:rPr>
              <a:t>&gt;</a:t>
            </a:r>
            <a:r>
              <a:rPr lang="en-US" sz="1600" dirty="0" smtClean="0"/>
              <a:t>		Define various security options</a:t>
            </a:r>
          </a:p>
          <a:p>
            <a:pPr marL="2336800" indent="-233680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/>
                <a:cs typeface="Courier New"/>
              </a:rPr>
              <a:t>&lt;</a:t>
            </a:r>
            <a:r>
              <a:rPr lang="en-US" sz="1600" dirty="0" err="1" smtClean="0">
                <a:latin typeface="Courier New"/>
                <a:cs typeface="Courier New"/>
              </a:rPr>
              <a:t>ProtocolProviders</a:t>
            </a:r>
            <a:r>
              <a:rPr lang="en-US" sz="1600" dirty="0" smtClean="0">
                <a:latin typeface="Courier New"/>
                <a:cs typeface="Courier New"/>
              </a:rPr>
              <a:t>&gt;			</a:t>
            </a:r>
            <a:r>
              <a:rPr lang="en-US" sz="1600" dirty="0"/>
              <a:t>	</a:t>
            </a:r>
            <a:r>
              <a:rPr lang="en-US" sz="1600" dirty="0" smtClean="0"/>
              <a:t>Defines supported protocols (SAML, ADFS, ...)</a:t>
            </a:r>
            <a:endParaRPr lang="en-US" sz="1600" dirty="0"/>
          </a:p>
          <a:p>
            <a:pPr marL="2336800" indent="-233680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sz="1600" dirty="0" smtClean="0"/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663136" y="5848351"/>
            <a:ext cx="688682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NativeSPConfigurationElements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81DE643-A394-4E9E-B393-EFAE80D09878}" type="slidenum">
              <a:rPr lang="en-GB">
                <a:solidFill>
                  <a:srgbClr val="00247D"/>
                </a:solidFill>
              </a:rPr>
              <a:pPr/>
              <a:t>25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98306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ApplicationDefaults Structure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4294967295"/>
          </p:nvPr>
        </p:nvSpPr>
        <p:spPr>
          <a:xfrm>
            <a:off x="656492" y="1325880"/>
            <a:ext cx="11199446" cy="5227320"/>
          </a:xfrm>
        </p:spPr>
        <p:txBody>
          <a:bodyPr lIns="91440" tIns="45720" rIns="91440" bIns="45720"/>
          <a:lstStyle/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You are most likely to modify &lt;</a:t>
            </a:r>
            <a:r>
              <a:rPr lang="en-US" dirty="0" err="1" smtClean="0"/>
              <a:t>ApplicationDefaults</a:t>
            </a:r>
            <a:r>
              <a:rPr lang="en-US" dirty="0" smtClean="0"/>
              <a:t>&gt;:</a:t>
            </a:r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100" dirty="0" smtClean="0"/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&lt;Sessions&gt;</a:t>
            </a: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900" dirty="0" smtClean="0"/>
              <a:t>Defines handlers and how sessions are initiated and managed. Contains 			</a:t>
            </a: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&lt;SSO&gt;</a:t>
            </a:r>
            <a:r>
              <a:rPr lang="en-US" sz="1900" dirty="0" smtClean="0"/>
              <a:t>, </a:t>
            </a: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&lt;Logout&gt;</a:t>
            </a:r>
            <a:r>
              <a:rPr lang="en-US" sz="1900" dirty="0" smtClean="0"/>
              <a:t>, </a:t>
            </a: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&lt;Handler&gt;</a:t>
            </a:r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&lt;Errors&gt;  			</a:t>
            </a:r>
            <a:r>
              <a:rPr lang="en-US" sz="1900" dirty="0" smtClean="0"/>
              <a:t>Used to display error messages. E.g. logo, email and CSS</a:t>
            </a:r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900" dirty="0" err="1" smtClean="0">
                <a:latin typeface="Courier New" pitchFamily="49" charset="0"/>
                <a:cs typeface="Courier New" pitchFamily="49" charset="0"/>
              </a:rPr>
              <a:t>RelyingParty</a:t>
            </a: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&gt; 			</a:t>
            </a:r>
            <a:r>
              <a:rPr lang="en-US" sz="1900" dirty="0" smtClean="0"/>
              <a:t>(optional) To modify settings for certain </a:t>
            </a:r>
            <a:r>
              <a:rPr lang="en-US" sz="1900" dirty="0" err="1" smtClean="0"/>
              <a:t>IdPs</a:t>
            </a:r>
            <a:r>
              <a:rPr lang="en-US" sz="1900" dirty="0" smtClean="0"/>
              <a:t>/federations</a:t>
            </a:r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MetadataProvider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&gt; 	</a:t>
            </a:r>
            <a:r>
              <a:rPr lang="en-US" sz="1900" dirty="0" smtClean="0"/>
              <a:t>Defines the metadata to be used by the SP </a:t>
            </a:r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900" dirty="0" err="1" smtClean="0">
                <a:latin typeface="Courier New" pitchFamily="49" charset="0"/>
                <a:cs typeface="Courier New" pitchFamily="49" charset="0"/>
              </a:rPr>
              <a:t>AttributeExtractor</a:t>
            </a: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&gt; 	</a:t>
            </a:r>
            <a:r>
              <a:rPr lang="en-US" sz="1900" dirty="0" smtClean="0"/>
              <a:t>Attribute map file to use</a:t>
            </a:r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900" dirty="0" err="1" smtClean="0">
                <a:latin typeface="Courier New" pitchFamily="49" charset="0"/>
                <a:cs typeface="Courier New" pitchFamily="49" charset="0"/>
              </a:rPr>
              <a:t>AttributeResolver</a:t>
            </a: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&gt; 	</a:t>
            </a:r>
            <a:r>
              <a:rPr lang="en-US" sz="1900" dirty="0" smtClean="0"/>
              <a:t>Attribute resolver file to use</a:t>
            </a:r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900" dirty="0" err="1" smtClean="0">
                <a:latin typeface="Courier New" pitchFamily="49" charset="0"/>
                <a:cs typeface="Courier New" pitchFamily="49" charset="0"/>
              </a:rPr>
              <a:t>AttributeFilter</a:t>
            </a:r>
            <a:r>
              <a:rPr lang="en-US" sz="1900" dirty="0" smtClean="0">
                <a:latin typeface="Courier New" pitchFamily="49" charset="0"/>
                <a:cs typeface="Courier New" pitchFamily="49" charset="0"/>
              </a:rPr>
              <a:t>&gt; 			</a:t>
            </a:r>
            <a:r>
              <a:rPr lang="en-US" sz="1900" dirty="0" smtClean="0"/>
              <a:t>Attribute filter file to use</a:t>
            </a:r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CredentialResolver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&gt; 	</a:t>
            </a:r>
            <a:r>
              <a:rPr lang="en-US" sz="1900" dirty="0" smtClean="0"/>
              <a:t>Defines certificate and private key to be use </a:t>
            </a:r>
          </a:p>
          <a:p>
            <a:pPr marL="2692400" indent="-2689225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900" b="1" dirty="0" err="1" smtClean="0">
                <a:latin typeface="Courier New" pitchFamily="49" charset="0"/>
                <a:cs typeface="Courier New" pitchFamily="49" charset="0"/>
              </a:rPr>
              <a:t>ApplicationOverride</a:t>
            </a:r>
            <a:r>
              <a:rPr lang="en-US" sz="1900" b="1" dirty="0" smtClean="0">
                <a:latin typeface="Courier New" pitchFamily="49" charset="0"/>
                <a:cs typeface="Courier New" pitchFamily="49" charset="0"/>
              </a:rPr>
              <a:t>&gt; 	</a:t>
            </a:r>
            <a:r>
              <a:rPr lang="en-US" sz="1900" b="1" dirty="0" smtClean="0"/>
              <a:t>(Optional) Can override any of the above for certain 						applications</a:t>
            </a:r>
          </a:p>
          <a:p>
            <a:pPr marL="2692400" lvl="1" indent="-2689225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1002324" y="5942331"/>
            <a:ext cx="688682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NativeSPConfigurationElements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5C05392-A809-4AD1-B01C-12B4455317A2}" type="slidenum">
              <a:rPr lang="en-GB">
                <a:solidFill>
                  <a:srgbClr val="00247D"/>
                </a:solidFill>
              </a:rPr>
              <a:pPr/>
              <a:t>26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pPr eaLnBrk="1" hangingPunct="1"/>
            <a:r>
              <a:rPr lang="en-US" smtClean="0"/>
              <a:t>File Editing Commands for Terminal Editor</a:t>
            </a:r>
          </a:p>
        </p:txBody>
      </p:sp>
      <p:graphicFrame>
        <p:nvGraphicFramePr>
          <p:cNvPr id="403502" name="Group 46"/>
          <p:cNvGraphicFramePr>
            <a:graphicFrameLocks noGrp="1"/>
          </p:cNvGraphicFramePr>
          <p:nvPr/>
        </p:nvGraphicFramePr>
        <p:xfrm>
          <a:off x="777631" y="1478281"/>
          <a:ext cx="9571893" cy="3608070"/>
        </p:xfrm>
        <a:graphic>
          <a:graphicData uri="http://schemas.openxmlformats.org/drawingml/2006/table">
            <a:tbl>
              <a:tblPr/>
              <a:tblGrid>
                <a:gridCol w="1930485"/>
                <a:gridCol w="3932299"/>
                <a:gridCol w="3709109"/>
              </a:tblGrid>
              <a:tr h="406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Editor</a:t>
                      </a:r>
                    </a:p>
                  </a:txBody>
                  <a:tcPr marL="112554" marR="11255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ano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vim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1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Open file</a:t>
                      </a:r>
                    </a:p>
                  </a:txBody>
                  <a:tcPr marL="112554" marR="11255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ＭＳ Ｐゴシック" charset="0"/>
                        </a:rPr>
                        <a:t>$ </a:t>
                      </a:r>
                      <a:r>
                        <a:rPr kumimoji="0" lang="en-US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ＭＳ Ｐゴシック" charset="0"/>
                        </a:rPr>
                        <a:t>nano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ＭＳ Ｐゴシック" charset="0"/>
                        </a:rPr>
                        <a:t>&lt;file&gt;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ＭＳ Ｐゴシック" charset="0"/>
                        </a:rPr>
                        <a:t>$ vim 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ＭＳ Ｐゴシック" charset="0"/>
                        </a:rPr>
                        <a:t>&lt;file&gt;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Save file</a:t>
                      </a:r>
                    </a:p>
                  </a:txBody>
                  <a:tcPr marL="112554" marR="11255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&lt;ctrl&gt;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-o</a:t>
                      </a: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&lt;esc&gt;, :w</a:t>
                      </a: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8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Save and exit</a:t>
                      </a:r>
                    </a:p>
                  </a:txBody>
                  <a:tcPr marL="112554" marR="11255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&lt;ctrl&gt;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-x</a:t>
                      </a: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&lt;esc&gt;, :wq</a:t>
                      </a: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8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Search string</a:t>
                      </a:r>
                    </a:p>
                  </a:txBody>
                  <a:tcPr marL="112554" marR="11255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&lt;ctrl&gt;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-w,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string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&lt;esc&gt;, /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string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7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Go to line number</a:t>
                      </a:r>
                    </a:p>
                  </a:txBody>
                  <a:tcPr marL="112554" marR="11255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&lt;ctrl&gt;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--,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&lt;esc&gt;,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number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&lt;shift&gt;-G</a:t>
                      </a:r>
                    </a:p>
                  </a:txBody>
                  <a:tcPr marL="112554" marR="11255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0385" name="Rectangle 7"/>
          <p:cNvSpPr>
            <a:spLocks noChangeArrowheads="1"/>
          </p:cNvSpPr>
          <p:nvPr/>
        </p:nvSpPr>
        <p:spPr bwMode="auto">
          <a:xfrm>
            <a:off x="777631" y="5373688"/>
            <a:ext cx="108125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b="1"/>
              <a:t>gedit</a:t>
            </a:r>
            <a:r>
              <a:rPr lang="en-US" altLang="ja-JP"/>
              <a:t> is the recommended text editor. Is started as root user.</a:t>
            </a:r>
          </a:p>
          <a:p>
            <a:r>
              <a:rPr lang="en-US" altLang="ja-JP"/>
              <a:t>Its icon is in the launch bar on the left side of the desktop.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99A04B3-03C7-4476-932F-3BAD55A54B10}" type="slidenum">
              <a:rPr lang="en-GB">
                <a:solidFill>
                  <a:srgbClr val="00247D"/>
                </a:solidFill>
              </a:rPr>
              <a:pPr/>
              <a:t>27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pPr eaLnBrk="1" hangingPunct="1"/>
            <a:r>
              <a:rPr lang="en-US" smtClean="0"/>
              <a:t>Debugging SP Problems on Linux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356360"/>
            <a:ext cx="10972800" cy="4892040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Make sure the edited XML </a:t>
            </a:r>
            <a:r>
              <a:rPr lang="en-US" sz="2000" dirty="0" err="1" smtClean="0"/>
              <a:t>config</a:t>
            </a:r>
            <a:r>
              <a:rPr lang="en-US" sz="2000" dirty="0" smtClean="0"/>
              <a:t> file is valid and correct XML with:</a:t>
            </a:r>
            <a:br>
              <a:rPr lang="en-US" sz="2000" dirty="0" smtClean="0"/>
            </a:br>
            <a:r>
              <a:rPr lang="en-US" sz="1800" dirty="0" smtClean="0">
                <a:latin typeface="Courier New" pitchFamily="49" charset="0"/>
              </a:rPr>
              <a:t>$ </a:t>
            </a:r>
            <a:r>
              <a:rPr lang="en-US" sz="1800" dirty="0" err="1" smtClean="0">
                <a:latin typeface="Courier New" pitchFamily="49" charset="0"/>
              </a:rPr>
              <a:t>xmlwf</a:t>
            </a:r>
            <a:r>
              <a:rPr lang="en-US" sz="1800" dirty="0" smtClean="0">
                <a:latin typeface="Courier New" pitchFamily="49" charset="0"/>
              </a:rPr>
              <a:t> /etc/shibboleth/shibboleth2.xml</a:t>
            </a:r>
            <a:br>
              <a:rPr lang="en-US" sz="1800" dirty="0" smtClean="0">
                <a:latin typeface="Courier New" pitchFamily="49" charset="0"/>
              </a:rPr>
            </a:br>
            <a:r>
              <a:rPr lang="en-US" sz="1800" dirty="0" smtClean="0">
                <a:latin typeface="Courier New" pitchFamily="49" charset="0"/>
              </a:rPr>
              <a:t>$ </a:t>
            </a:r>
            <a:r>
              <a:rPr lang="en-US" sz="1800" dirty="0" err="1" smtClean="0">
                <a:latin typeface="Courier New" pitchFamily="49" charset="0"/>
              </a:rPr>
              <a:t>sudo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shibd</a:t>
            </a:r>
            <a:r>
              <a:rPr lang="en-US" sz="1800" dirty="0" smtClean="0">
                <a:latin typeface="Courier New" pitchFamily="49" charset="0"/>
              </a:rPr>
              <a:t> –t  </a:t>
            </a:r>
            <a:r>
              <a:rPr lang="en-US" sz="1800" dirty="0" smtClean="0">
                <a:cs typeface="Arial" pitchFamily="34" charset="0"/>
              </a:rPr>
              <a:t>or </a:t>
            </a:r>
            <a:br>
              <a:rPr lang="en-US" sz="1800" dirty="0" smtClean="0">
                <a:cs typeface="Arial" pitchFamily="34" charset="0"/>
              </a:rPr>
            </a:br>
            <a:r>
              <a:rPr lang="en-US" sz="1800" dirty="0" smtClean="0">
                <a:latin typeface="Courier New" pitchFamily="49" charset="0"/>
              </a:rPr>
              <a:t>$ </a:t>
            </a:r>
            <a:r>
              <a:rPr lang="en-US" sz="1800" dirty="0" err="1" smtClean="0">
                <a:latin typeface="Courier New" pitchFamily="49" charset="0"/>
              </a:rPr>
              <a:t>sudo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shibd</a:t>
            </a:r>
            <a:r>
              <a:rPr lang="en-US" sz="1800" dirty="0" smtClean="0">
                <a:latin typeface="Courier New" pitchFamily="49" charset="0"/>
              </a:rPr>
              <a:t> -</a:t>
            </a:r>
            <a:r>
              <a:rPr lang="en-US" sz="1800" dirty="0" err="1" smtClean="0">
                <a:latin typeface="Courier New" pitchFamily="49" charset="0"/>
              </a:rPr>
              <a:t>tc</a:t>
            </a:r>
            <a:r>
              <a:rPr lang="en-US" sz="1800" dirty="0" smtClean="0">
                <a:latin typeface="Courier New" pitchFamily="49" charset="0"/>
              </a:rPr>
              <a:t> /etc/shibboleth/shibboleth2.xml</a:t>
            </a:r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Stop Shibboleth daemon with:</a:t>
            </a:r>
            <a:br>
              <a:rPr lang="en-US" sz="2000" dirty="0" smtClean="0"/>
            </a:br>
            <a:r>
              <a:rPr lang="en-US" sz="1800" dirty="0" smtClean="0">
                <a:latin typeface="Courier New" pitchFamily="49" charset="0"/>
              </a:rPr>
              <a:t>$ /etc/</a:t>
            </a:r>
            <a:r>
              <a:rPr lang="en-US" sz="1800" dirty="0" err="1" smtClean="0">
                <a:latin typeface="Courier New" pitchFamily="49" charset="0"/>
              </a:rPr>
              <a:t>init.d</a:t>
            </a:r>
            <a:r>
              <a:rPr lang="en-US" sz="1800" dirty="0" smtClean="0">
                <a:latin typeface="Courier New" pitchFamily="49" charset="0"/>
              </a:rPr>
              <a:t>/</a:t>
            </a:r>
            <a:r>
              <a:rPr lang="en-US" sz="1800" dirty="0" err="1" smtClean="0">
                <a:latin typeface="Courier New" pitchFamily="49" charset="0"/>
              </a:rPr>
              <a:t>shibd</a:t>
            </a:r>
            <a:r>
              <a:rPr lang="en-US" sz="1800" dirty="0" smtClean="0">
                <a:latin typeface="Courier New" pitchFamily="49" charset="0"/>
              </a:rPr>
              <a:t> stop</a:t>
            </a:r>
            <a:endParaRPr lang="en-US" sz="1800" dirty="0" smtClean="0"/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Increase log verbosity of </a:t>
            </a:r>
            <a:r>
              <a:rPr lang="en-US" sz="2000" dirty="0" err="1" smtClean="0"/>
              <a:t>shibd</a:t>
            </a:r>
            <a:r>
              <a:rPr lang="en-US" sz="2000" dirty="0" smtClean="0"/>
              <a:t> by </a:t>
            </a:r>
            <a:r>
              <a:rPr lang="en-US" sz="2000" dirty="0" err="1" smtClean="0"/>
              <a:t>seting</a:t>
            </a:r>
            <a:r>
              <a:rPr lang="en-US" sz="2000" dirty="0" smtClean="0"/>
              <a:t> log level to DEBUG in:</a:t>
            </a:r>
            <a:br>
              <a:rPr lang="en-US" sz="2000" dirty="0" smtClean="0"/>
            </a:br>
            <a:r>
              <a:rPr lang="en-US" sz="1800" dirty="0" smtClean="0">
                <a:latin typeface="Courier New" pitchFamily="49" charset="0"/>
              </a:rPr>
              <a:t>/etc/shibboleth/</a:t>
            </a:r>
            <a:r>
              <a:rPr lang="en-US" sz="1800" dirty="0" err="1" smtClean="0">
                <a:latin typeface="Courier New" pitchFamily="49" charset="0"/>
              </a:rPr>
              <a:t>shibd.logger</a:t>
            </a:r>
            <a:endParaRPr lang="en-US" sz="1800" dirty="0" smtClean="0"/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Have a look at log file and search ERROR or CRIT messages in:</a:t>
            </a:r>
            <a:br>
              <a:rPr lang="en-US" sz="2000" dirty="0" smtClean="0"/>
            </a:br>
            <a:r>
              <a:rPr lang="en-US" sz="1800" dirty="0" smtClean="0">
                <a:latin typeface="Courier New" pitchFamily="49" charset="0"/>
              </a:rPr>
              <a:t>$ tail -f /</a:t>
            </a:r>
            <a:r>
              <a:rPr lang="en-US" sz="1800" dirty="0" err="1" smtClean="0">
                <a:latin typeface="Courier New" pitchFamily="49" charset="0"/>
              </a:rPr>
              <a:t>var</a:t>
            </a:r>
            <a:r>
              <a:rPr lang="en-US" sz="1800" dirty="0" smtClean="0">
                <a:latin typeface="Courier New" pitchFamily="49" charset="0"/>
              </a:rPr>
              <a:t>/log/shibboleth/shibd.log</a:t>
            </a:r>
            <a:endParaRPr lang="en-US" sz="1800" dirty="0" smtClean="0"/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Start Shibboleth daemon again with:</a:t>
            </a:r>
          </a:p>
          <a:p>
            <a:pPr marL="177800" lvl="1" indent="28575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</a:rPr>
              <a:t>$ /etc/</a:t>
            </a:r>
            <a:r>
              <a:rPr lang="en-US" sz="1800" dirty="0" err="1" smtClean="0">
                <a:latin typeface="Courier New" pitchFamily="49" charset="0"/>
              </a:rPr>
              <a:t>init.d</a:t>
            </a:r>
            <a:r>
              <a:rPr lang="en-US" sz="1800" dirty="0" smtClean="0">
                <a:latin typeface="Courier New" pitchFamily="49" charset="0"/>
              </a:rPr>
              <a:t>/</a:t>
            </a:r>
            <a:r>
              <a:rPr lang="en-US" sz="1800" dirty="0" err="1" smtClean="0">
                <a:latin typeface="Courier New" pitchFamily="49" charset="0"/>
              </a:rPr>
              <a:t>shibd</a:t>
            </a:r>
            <a:r>
              <a:rPr lang="en-US" sz="1800" dirty="0" smtClean="0">
                <a:latin typeface="Courier New" pitchFamily="49" charset="0"/>
              </a:rPr>
              <a:t> start</a:t>
            </a:r>
            <a:endParaRPr lang="en-US" sz="1800" dirty="0" smtClean="0"/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If you fixed an error, also restart Apache with:</a:t>
            </a:r>
          </a:p>
          <a:p>
            <a:pPr marL="177800" lvl="1" indent="28575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</a:rPr>
              <a:t>$ /etc/</a:t>
            </a:r>
            <a:r>
              <a:rPr lang="en-US" sz="1800" dirty="0" err="1" smtClean="0">
                <a:latin typeface="Courier New" pitchFamily="49" charset="0"/>
              </a:rPr>
              <a:t>init.d</a:t>
            </a:r>
            <a:r>
              <a:rPr lang="en-US" sz="1800" dirty="0" smtClean="0">
                <a:latin typeface="Courier New" pitchFamily="49" charset="0"/>
              </a:rPr>
              <a:t>/apache2 restart</a:t>
            </a:r>
            <a:br>
              <a:rPr lang="en-US" sz="1800" dirty="0" smtClean="0">
                <a:latin typeface="Courier New" pitchFamily="49" charset="0"/>
              </a:rPr>
            </a:br>
            <a:r>
              <a:rPr lang="en-US" dirty="0" smtClean="0"/>
              <a:t>Don't forget to set log level back to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INFO</a:t>
            </a:r>
            <a:r>
              <a:rPr lang="en-US" dirty="0" smtClean="0"/>
              <a:t> for a production service </a:t>
            </a:r>
            <a:endParaRPr lang="en-US" dirty="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B23ADC4-89A8-439E-B95B-39EB0B818013}" type="slidenum">
              <a:rPr lang="en-GB">
                <a:solidFill>
                  <a:srgbClr val="00247D"/>
                </a:solidFill>
              </a:rPr>
              <a:pPr/>
              <a:t>28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pPr eaLnBrk="1" hangingPunct="1"/>
            <a:r>
              <a:rPr lang="en-US" smtClean="0"/>
              <a:t>Debugging SP Problems on Windows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402080"/>
            <a:ext cx="10972800" cy="4846320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Make sure the edited XML </a:t>
            </a:r>
            <a:r>
              <a:rPr lang="en-US" sz="2000" dirty="0" err="1" smtClean="0"/>
              <a:t>config</a:t>
            </a:r>
            <a:r>
              <a:rPr lang="en-US" sz="2000" dirty="0" smtClean="0"/>
              <a:t> file is valid XML</a:t>
            </a:r>
            <a:br>
              <a:rPr lang="en-US" sz="2000" dirty="0" smtClean="0"/>
            </a:br>
            <a:r>
              <a:rPr lang="en-US" sz="2000" dirty="0" smtClean="0"/>
              <a:t>by opening in Firefox the Shibboleth configuration file:</a:t>
            </a:r>
            <a:br>
              <a:rPr lang="en-US" sz="2000" dirty="0" smtClean="0"/>
            </a:br>
            <a:r>
              <a:rPr lang="en-US" sz="2000" dirty="0" smtClean="0">
                <a:latin typeface="Courier New" pitchFamily="49" charset="0"/>
              </a:rPr>
              <a:t>C:\opt\shibboleth-sp\etc\shibboleth\shibboleth2.xml</a:t>
            </a:r>
            <a:br>
              <a:rPr lang="en-US" sz="2000" dirty="0" smtClean="0">
                <a:latin typeface="Courier New" pitchFamily="49" charset="0"/>
              </a:rPr>
            </a:br>
            <a:r>
              <a:rPr lang="en-US" sz="2000" dirty="0" smtClean="0"/>
              <a:t>Firefox checks if XML file is well-formed</a:t>
            </a:r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Check Shibboleth configuration file:</a:t>
            </a:r>
            <a:br>
              <a:rPr lang="en-US" sz="2000" dirty="0" smtClean="0"/>
            </a:br>
            <a:r>
              <a:rPr lang="en-US" sz="1800" dirty="0" smtClean="0">
                <a:latin typeface="Courier New" pitchFamily="49" charset="0"/>
              </a:rPr>
              <a:t>$ C:\opt\shibboleth-sp\sbin\shibd.exe –check</a:t>
            </a:r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Stop </a:t>
            </a:r>
            <a:r>
              <a:rPr lang="en-US" altLang="en-US" sz="2000" dirty="0" smtClean="0"/>
              <a:t>“</a:t>
            </a:r>
            <a:r>
              <a:rPr lang="en-US" sz="2000" dirty="0" smtClean="0"/>
              <a:t>Shibboleth 2 Daemon</a:t>
            </a:r>
            <a:r>
              <a:rPr lang="en-US" altLang="en-US" sz="2000" dirty="0" smtClean="0"/>
              <a:t>”</a:t>
            </a:r>
            <a:r>
              <a:rPr lang="en-US" sz="2000" dirty="0" smtClean="0"/>
              <a:t> in Windows Services</a:t>
            </a:r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Increase log verbosity of </a:t>
            </a:r>
            <a:r>
              <a:rPr lang="en-US" sz="2000" dirty="0" err="1" smtClean="0"/>
              <a:t>shibd</a:t>
            </a:r>
            <a:r>
              <a:rPr lang="en-US" sz="2000" dirty="0" smtClean="0"/>
              <a:t> by </a:t>
            </a:r>
            <a:r>
              <a:rPr lang="en-US" sz="1800" dirty="0" smtClean="0"/>
              <a:t>setting log level to DEBUG in </a:t>
            </a:r>
            <a:br>
              <a:rPr lang="en-US" sz="1800" dirty="0" smtClean="0"/>
            </a:br>
            <a:r>
              <a:rPr lang="en-US" sz="1800" dirty="0" smtClean="0">
                <a:latin typeface="Courier New" pitchFamily="49" charset="0"/>
              </a:rPr>
              <a:t>C:\opt\shibboleth-sp\etc\shibboleth\shibd.logger</a:t>
            </a:r>
            <a:endParaRPr lang="en-US" sz="1800" dirty="0" smtClean="0"/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Have a look at log file and search for ERROR and CRIT messages in:</a:t>
            </a:r>
            <a:br>
              <a:rPr lang="en-US" sz="2000" dirty="0" smtClean="0"/>
            </a:br>
            <a:r>
              <a:rPr lang="en-US" sz="1800" dirty="0" smtClean="0">
                <a:latin typeface="Courier New" pitchFamily="49" charset="0"/>
              </a:rPr>
              <a:t>C:\opt\shibboleth-sp\var\log\shibboleth\shibd.log</a:t>
            </a:r>
            <a:endParaRPr lang="en-US" sz="1800" dirty="0" smtClean="0"/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Start </a:t>
            </a:r>
            <a:r>
              <a:rPr lang="en-US" altLang="en-US" sz="2000" dirty="0" smtClean="0"/>
              <a:t>“</a:t>
            </a:r>
            <a:r>
              <a:rPr lang="en-US" sz="2000" dirty="0" smtClean="0"/>
              <a:t>Shibboleth 2 Daemon</a:t>
            </a:r>
            <a:r>
              <a:rPr lang="en-US" altLang="en-US" sz="2000" dirty="0" smtClean="0"/>
              <a:t>”</a:t>
            </a:r>
            <a:r>
              <a:rPr lang="en-US" sz="2000" dirty="0" smtClean="0"/>
              <a:t> in Windows </a:t>
            </a:r>
            <a:r>
              <a:rPr lang="en-US" altLang="en-US" sz="2000" dirty="0" smtClean="0"/>
              <a:t>“</a:t>
            </a:r>
            <a:r>
              <a:rPr lang="en-US" sz="2000" dirty="0" smtClean="0"/>
              <a:t>Services</a:t>
            </a:r>
            <a:r>
              <a:rPr lang="en-US" altLang="en-US" sz="2000" dirty="0" smtClean="0"/>
              <a:t>”</a:t>
            </a:r>
            <a:r>
              <a:rPr lang="en-US" sz="2000" dirty="0" smtClean="0"/>
              <a:t> again</a:t>
            </a:r>
          </a:p>
          <a:p>
            <a:pPr marL="457200" indent="-457200" eaLnBrk="1" hangingPunct="1">
              <a:lnSpc>
                <a:spcPct val="110000"/>
              </a:lnSpc>
              <a:buFont typeface="Arial" pitchFamily="34" charset="0"/>
              <a:buAutoNum type="arabicPeriod"/>
            </a:pPr>
            <a:r>
              <a:rPr lang="en-US" sz="2000" dirty="0" smtClean="0"/>
              <a:t>If the error is fixed, also restart Apache or IIS in Windows Services</a:t>
            </a:r>
            <a:br>
              <a:rPr lang="en-US" sz="2000" dirty="0" smtClean="0"/>
            </a:br>
            <a:r>
              <a:rPr lang="en-US" sz="2000" dirty="0" smtClean="0"/>
              <a:t>Don't forget to set log level back to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INFO</a:t>
            </a:r>
            <a:r>
              <a:rPr lang="en-US" sz="2000" dirty="0" smtClean="0"/>
              <a:t> for a production service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73155F-79D6-428C-971E-D1D5F240DBFF}" type="slidenum">
              <a:rPr lang="en-GB">
                <a:solidFill>
                  <a:srgbClr val="00247D"/>
                </a:solidFill>
              </a:rPr>
              <a:pPr/>
              <a:t>29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06498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Logging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86840"/>
            <a:ext cx="11176000" cy="4861560"/>
          </a:xfrm>
        </p:spPr>
        <p:txBody>
          <a:bodyPr lIns="91440" tIns="45720" rIns="91440" bIns="45720"/>
          <a:lstStyle/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/>
              <a:t>Your number one friend in case of problems</a:t>
            </a:r>
          </a:p>
          <a:p>
            <a:pPr marL="342900" indent="-342900" eaLnBrk="1" hangingPunct="1">
              <a:buFont typeface="Wingdings" charset="0"/>
              <a:buChar char="§"/>
              <a:defRPr/>
            </a:pPr>
            <a:endParaRPr lang="en-US" dirty="0"/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err="1">
                <a:latin typeface="Courier New" charset="0"/>
              </a:rPr>
              <a:t>shibd.log</a:t>
            </a:r>
            <a:r>
              <a:rPr lang="en-US" dirty="0"/>
              <a:t> and </a:t>
            </a:r>
            <a:r>
              <a:rPr lang="en-US" dirty="0" err="1">
                <a:latin typeface="Courier New" charset="0"/>
              </a:rPr>
              <a:t>transaction.log</a:t>
            </a:r>
            <a:r>
              <a:rPr lang="en-US" dirty="0"/>
              <a:t> written by </a:t>
            </a:r>
            <a:r>
              <a:rPr lang="en-US" dirty="0" err="1"/>
              <a:t>shibd</a:t>
            </a:r>
            <a:r>
              <a:rPr lang="en-US" dirty="0"/>
              <a:t>, </a:t>
            </a:r>
            <a:r>
              <a:rPr lang="en-US" dirty="0" err="1">
                <a:latin typeface="Courier New" charset="0"/>
              </a:rPr>
              <a:t>native.log</a:t>
            </a:r>
            <a:r>
              <a:rPr lang="en-US" dirty="0"/>
              <a:t> written by </a:t>
            </a:r>
            <a:r>
              <a:rPr lang="en-US" dirty="0" err="1"/>
              <a:t>mod_shib</a:t>
            </a:r>
            <a:endParaRPr lang="en-US" dirty="0"/>
          </a:p>
          <a:p>
            <a:pPr marL="342900" indent="-342900" eaLnBrk="1" hangingPunct="1">
              <a:buFont typeface="Wingdings" charset="0"/>
              <a:buChar char="§"/>
              <a:defRPr/>
            </a:pPr>
            <a:endParaRPr lang="en-US" dirty="0"/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>
                <a:latin typeface="Courier New" charset="0"/>
              </a:rPr>
              <a:t>*.logger</a:t>
            </a:r>
            <a:r>
              <a:rPr lang="en-US" dirty="0"/>
              <a:t> files contain predefined settings for output locations and a default logging level (</a:t>
            </a:r>
            <a:r>
              <a:rPr lang="en-US" dirty="0">
                <a:latin typeface="Courier New"/>
                <a:cs typeface="Courier New"/>
              </a:rPr>
              <a:t>INFO</a:t>
            </a:r>
            <a:r>
              <a:rPr lang="en-US" dirty="0"/>
              <a:t>) along with useful categories to raise to </a:t>
            </a:r>
            <a:r>
              <a:rPr lang="en-US" dirty="0">
                <a:latin typeface="Courier New"/>
                <a:cs typeface="Courier New"/>
              </a:rPr>
              <a:t>DEBUG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5A298A0-4E4D-460C-9996-5EAC628FF17D}" type="slidenum">
              <a:rPr lang="en-GB">
                <a:solidFill>
                  <a:srgbClr val="00247D"/>
                </a:solidFill>
              </a:rPr>
              <a:pPr/>
              <a:t>30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08546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Increase Log Level to DEBUG</a:t>
            </a:r>
          </a:p>
        </p:txBody>
      </p:sp>
      <p:sp>
        <p:nvSpPr>
          <p:cNvPr id="108547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02080"/>
            <a:ext cx="11176000" cy="5227320"/>
          </a:xfrm>
        </p:spPr>
        <p:txBody>
          <a:bodyPr lIns="91440" tIns="45720" rIns="91440" bIns="45720"/>
          <a:lstStyle/>
          <a:p>
            <a:pPr marL="342900" indent="-342900" eaLnBrk="1" hangingPunct="1">
              <a:lnSpc>
                <a:spcPct val="80000"/>
              </a:lnSpc>
            </a:pPr>
            <a:r>
              <a:rPr lang="en-US" sz="2000" dirty="0" smtClean="0"/>
              <a:t>Raise categories: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 vim /etc/shibboleth/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shibd.logger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7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u="sng" dirty="0" smtClean="0">
                <a:latin typeface="Courier New" pitchFamily="49" charset="0"/>
                <a:cs typeface="Courier New" pitchFamily="49" charset="0"/>
              </a:rPr>
              <a:t>Line 2: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</a:rPr>
              <a:t>log4j.rootCategory=</a:t>
            </a:r>
            <a:r>
              <a:rPr lang="en-US" b="1" dirty="0" smtClean="0">
                <a:latin typeface="Courier New" pitchFamily="49" charset="0"/>
              </a:rPr>
              <a:t>DEBUG</a:t>
            </a:r>
            <a:r>
              <a:rPr lang="en-US" dirty="0" smtClean="0">
                <a:latin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</a:rPr>
              <a:t>shibd_log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warn_log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u="sng" dirty="0" smtClean="0">
                <a:latin typeface="Courier New" pitchFamily="49" charset="0"/>
                <a:cs typeface="Courier New" pitchFamily="49" charset="0"/>
              </a:rPr>
              <a:t>Line 16: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# tracing of SAML messages and security policies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log4j.category.OpenSAML.MessageDecoder=DEBUG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log4j.category.OpenSAML.MessageEncoder=DEBUG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log4j.category.OpenSAML.SecurityPolicyRule=DEBUG</a:t>
            </a:r>
          </a:p>
        </p:txBody>
      </p:sp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itle 2"/>
          <p:cNvSpPr>
            <a:spLocks noGrp="1"/>
          </p:cNvSpPr>
          <p:nvPr>
            <p:ph type="title"/>
          </p:nvPr>
        </p:nvSpPr>
        <p:spPr>
          <a:xfrm>
            <a:off x="572478" y="257175"/>
            <a:ext cx="11111522" cy="628650"/>
          </a:xfrm>
        </p:spPr>
        <p:txBody>
          <a:bodyPr/>
          <a:lstStyle/>
          <a:p>
            <a:r>
              <a:rPr lang="en-US" smtClean="0"/>
              <a:t>Make Session Handler Show Values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4500" indent="-444500">
              <a:buFont typeface="Wingdings" charset="0"/>
              <a:buChar char="§"/>
              <a:defRPr/>
            </a:pPr>
            <a:r>
              <a:rPr lang="en-US" dirty="0" smtClean="0"/>
              <a:t>For debugging purposes, it helps seeing the attribute values on </a:t>
            </a:r>
            <a:r>
              <a:rPr lang="en-US" dirty="0" smtClean="0">
                <a:latin typeface="Courier New"/>
                <a:cs typeface="Courier New"/>
              </a:rPr>
              <a:t>/</a:t>
            </a:r>
            <a:r>
              <a:rPr lang="en-US" dirty="0" err="1" smtClean="0">
                <a:latin typeface="Courier New"/>
                <a:cs typeface="Courier New"/>
              </a:rPr>
              <a:t>Shibboleth.sso</a:t>
            </a:r>
            <a:r>
              <a:rPr lang="en-US" dirty="0" smtClean="0">
                <a:latin typeface="Courier New"/>
                <a:cs typeface="Courier New"/>
              </a:rPr>
              <a:t>/Session</a:t>
            </a:r>
          </a:p>
          <a:p>
            <a:pPr>
              <a:buFont typeface="Wingdings" charset="0"/>
              <a:buChar char="§"/>
              <a:defRPr/>
            </a:pPr>
            <a:endParaRPr lang="en-US" dirty="0" smtClean="0">
              <a:latin typeface="Courier New"/>
              <a:cs typeface="Courier New"/>
            </a:endParaRPr>
          </a:p>
          <a:p>
            <a:pPr marL="422275" indent="-342900" eaLnBrk="1" hangingPunct="1">
              <a:lnSpc>
                <a:spcPct val="80000"/>
              </a:lnSpc>
              <a:buFont typeface="Wingdings" charset="0"/>
              <a:buChar char="§"/>
              <a:defRPr/>
            </a:pPr>
            <a:r>
              <a:rPr lang="en-US" dirty="0" smtClean="0"/>
              <a:t>Open the  </a:t>
            </a:r>
            <a:r>
              <a:rPr lang="en-US" dirty="0" smtClean="0">
                <a:latin typeface="Courier New"/>
                <a:cs typeface="Courier New"/>
              </a:rPr>
              <a:t>/</a:t>
            </a:r>
            <a:r>
              <a:rPr lang="en-US" dirty="0" err="1" smtClean="0">
                <a:latin typeface="Courier New"/>
                <a:cs typeface="Courier New"/>
              </a:rPr>
              <a:t>etc</a:t>
            </a:r>
            <a:r>
              <a:rPr lang="en-US" dirty="0" smtClean="0">
                <a:latin typeface="Courier New"/>
                <a:cs typeface="Courier New"/>
              </a:rPr>
              <a:t>/shibboleth/shibboleth2.xml</a:t>
            </a:r>
            <a:br>
              <a:rPr lang="en-US" dirty="0" smtClean="0">
                <a:latin typeface="Courier New"/>
                <a:cs typeface="Courier New"/>
              </a:rPr>
            </a:br>
            <a:endParaRPr lang="en-US" dirty="0" smtClean="0">
              <a:latin typeface="Courier New"/>
              <a:cs typeface="Courier New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sz="700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u="sng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u="sng" dirty="0" smtClean="0">
                <a:latin typeface="Courier New" charset="0"/>
                <a:cs typeface="Courier New" charset="0"/>
              </a:rPr>
              <a:t>Line 53:</a:t>
            </a:r>
            <a:endParaRPr lang="en-US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dirty="0" smtClean="0">
                <a:latin typeface="Courier New" charset="0"/>
              </a:rPr>
              <a:t>&lt;!-- Session diagnostic service. --&gt;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dirty="0" smtClean="0">
                <a:latin typeface="Courier New" charset="0"/>
              </a:rPr>
              <a:t>&lt;Handler type="Session" 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b="1" dirty="0">
                <a:latin typeface="Courier New" charset="0"/>
              </a:rPr>
              <a:t> </a:t>
            </a:r>
            <a:r>
              <a:rPr lang="en-US" b="1" dirty="0" smtClean="0">
                <a:latin typeface="Courier New" charset="0"/>
              </a:rPr>
              <a:t>        </a:t>
            </a:r>
            <a:r>
              <a:rPr lang="en-US" b="1" dirty="0" err="1" smtClean="0">
                <a:latin typeface="Courier New" charset="0"/>
              </a:rPr>
              <a:t>showAttributeValues</a:t>
            </a:r>
            <a:r>
              <a:rPr lang="en-US" b="1" dirty="0" smtClean="0">
                <a:latin typeface="Courier New" charset="0"/>
              </a:rPr>
              <a:t>="true"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dirty="0" smtClean="0">
                <a:latin typeface="Courier New" charset="0"/>
              </a:rPr>
              <a:t>         Location="/Session"/&gt;</a:t>
            </a:r>
            <a:endParaRPr lang="en-US" sz="800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sz="800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sz="800" dirty="0" smtClean="0">
              <a:latin typeface="Courier New" charset="0"/>
              <a:cs typeface="Courier New" charset="0"/>
            </a:endParaRPr>
          </a:p>
          <a:p>
            <a:pPr marL="0" indent="0">
              <a:buFont typeface="Wingdings" charset="0"/>
              <a:buNone/>
              <a:defRPr/>
            </a:pPr>
            <a:endParaRPr lang="en-US" dirty="0" smtClean="0">
              <a:latin typeface="Courier New"/>
              <a:cs typeface="Courier New"/>
            </a:endParaRPr>
          </a:p>
        </p:txBody>
      </p:sp>
      <p:sp>
        <p:nvSpPr>
          <p:cNvPr id="110595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FC646ED-64BE-4DE6-8031-2A388F67A69C}" type="slidenum">
              <a:rPr lang="en-GB"/>
              <a:pPr/>
              <a:t>31</a:t>
            </a:fld>
            <a:endParaRPr lang="en-GB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ED1778F-234C-43C7-8D49-D34F9EB03DC5}" type="slidenum">
              <a:rPr lang="en-GB">
                <a:solidFill>
                  <a:srgbClr val="00247D"/>
                </a:solidFill>
              </a:rPr>
              <a:pPr/>
              <a:t>32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11618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Apply Configuration Changes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49680"/>
            <a:ext cx="11176000" cy="5379720"/>
          </a:xfrm>
        </p:spPr>
        <p:txBody>
          <a:bodyPr lIns="91440" tIns="45720" rIns="91440" bIns="45720"/>
          <a:lstStyle/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dirty="0" smtClean="0">
              <a:latin typeface="Courier New" charset="0"/>
              <a:cs typeface="Courier New" charset="0"/>
            </a:endParaRPr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Char char="§"/>
              <a:defRPr/>
            </a:pPr>
            <a:r>
              <a:rPr lang="en-US" sz="2000" dirty="0" smtClean="0"/>
              <a:t>To follow the </a:t>
            </a:r>
            <a:r>
              <a:rPr lang="en-US" sz="2000" dirty="0" err="1" smtClean="0"/>
              <a:t>shibd</a:t>
            </a:r>
            <a:r>
              <a:rPr lang="en-US" sz="2000" dirty="0" smtClean="0"/>
              <a:t> log file in real time and examine what happens during a login use tail (not available on Windows):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dirty="0" smtClean="0">
                <a:latin typeface="Courier New" charset="0"/>
                <a:cs typeface="Courier New" charset="0"/>
              </a:rPr>
              <a:t>$ tail -f /</a:t>
            </a:r>
            <a:r>
              <a:rPr lang="en-US" dirty="0" err="1" smtClean="0">
                <a:latin typeface="Courier New" charset="0"/>
                <a:cs typeface="Courier New" charset="0"/>
              </a:rPr>
              <a:t>var</a:t>
            </a:r>
            <a:r>
              <a:rPr lang="en-US" dirty="0" smtClean="0">
                <a:latin typeface="Courier New" charset="0"/>
                <a:cs typeface="Courier New" charset="0"/>
              </a:rPr>
              <a:t>/log/shibboleth/</a:t>
            </a:r>
            <a:r>
              <a:rPr lang="en-US" dirty="0" err="1" smtClean="0">
                <a:latin typeface="Courier New" charset="0"/>
                <a:cs typeface="Courier New" charset="0"/>
              </a:rPr>
              <a:t>shibd.log</a:t>
            </a:r>
            <a:r>
              <a:rPr lang="en-US" dirty="0" smtClean="0">
                <a:latin typeface="Courier New" charset="0"/>
                <a:cs typeface="Courier New" charset="0"/>
              </a:rPr>
              <a:t/>
            </a:r>
            <a:br>
              <a:rPr lang="en-US" dirty="0" smtClean="0">
                <a:latin typeface="Courier New" charset="0"/>
                <a:cs typeface="Courier New" charset="0"/>
              </a:rPr>
            </a:br>
            <a:endParaRPr lang="en-US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dirty="0">
              <a:latin typeface="Courier New" charset="0"/>
              <a:cs typeface="Courier New" charset="0"/>
            </a:endParaRPr>
          </a:p>
          <a:p>
            <a:pPr marL="342900" indent="-342900" eaLnBrk="1" hangingPunct="1">
              <a:lnSpc>
                <a:spcPct val="80000"/>
              </a:lnSpc>
              <a:buFont typeface="Wingdings" charset="0"/>
              <a:buChar char="§"/>
              <a:defRPr/>
            </a:pPr>
            <a:r>
              <a:rPr lang="en-US" sz="2000" dirty="0" err="1" smtClean="0">
                <a:latin typeface="Courier New"/>
                <a:cs typeface="Courier New"/>
              </a:rPr>
              <a:t>shibd</a:t>
            </a:r>
            <a:r>
              <a:rPr lang="en-US" sz="2000" dirty="0" smtClean="0"/>
              <a:t> reloads configuration when </a:t>
            </a:r>
            <a:r>
              <a:rPr lang="en-US" sz="2000" dirty="0" smtClean="0">
                <a:latin typeface="Courier New"/>
                <a:cs typeface="Courier New"/>
              </a:rPr>
              <a:t>shibboleth2.xml</a:t>
            </a:r>
            <a:r>
              <a:rPr lang="en-US" sz="2000" dirty="0" smtClean="0"/>
              <a:t>  is changed, but generally it is still better to restart </a:t>
            </a:r>
            <a:r>
              <a:rPr lang="en-US" sz="2000" dirty="0" err="1" smtClean="0"/>
              <a:t>shibd</a:t>
            </a:r>
            <a:r>
              <a:rPr lang="en-US" sz="2000" dirty="0" smtClean="0"/>
              <a:t>: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dirty="0" smtClean="0">
                <a:latin typeface="Courier New" charset="0"/>
                <a:cs typeface="Courier New" charset="0"/>
              </a:rPr>
              <a:t>$ /</a:t>
            </a:r>
            <a:r>
              <a:rPr lang="en-US" dirty="0" err="1" smtClean="0">
                <a:latin typeface="Courier New" charset="0"/>
                <a:cs typeface="Courier New" charset="0"/>
              </a:rPr>
              <a:t>etc</a:t>
            </a:r>
            <a:r>
              <a:rPr lang="en-US" dirty="0" smtClean="0">
                <a:latin typeface="Courier New" charset="0"/>
                <a:cs typeface="Courier New" charset="0"/>
              </a:rPr>
              <a:t>/</a:t>
            </a:r>
            <a:r>
              <a:rPr lang="en-US" dirty="0" err="1" smtClean="0">
                <a:latin typeface="Courier New" charset="0"/>
                <a:cs typeface="Courier New" charset="0"/>
              </a:rPr>
              <a:t>init.d</a:t>
            </a:r>
            <a:r>
              <a:rPr lang="en-US" dirty="0" smtClean="0">
                <a:latin typeface="Courier New" charset="0"/>
                <a:cs typeface="Courier New" charset="0"/>
              </a:rPr>
              <a:t>/</a:t>
            </a:r>
            <a:r>
              <a:rPr lang="en-US" dirty="0" err="1" smtClean="0">
                <a:latin typeface="Courier New" charset="0"/>
                <a:cs typeface="Courier New" charset="0"/>
              </a:rPr>
              <a:t>shibd</a:t>
            </a:r>
            <a:r>
              <a:rPr lang="en-US" dirty="0" smtClean="0">
                <a:latin typeface="Courier New" charset="0"/>
                <a:cs typeface="Courier New" charset="0"/>
              </a:rPr>
              <a:t> restart</a:t>
            </a: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dirty="0" smtClean="0">
              <a:latin typeface="Courier New" charset="0"/>
              <a:cs typeface="Courier New" charset="0"/>
            </a:endParaRPr>
          </a:p>
          <a:p>
            <a:pPr marL="35560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dirty="0" smtClean="0">
                <a:cs typeface="ＭＳ Ｐゴシック" charset="0"/>
              </a:rPr>
              <a:t>Shibboleth detects invalid configurations if it reloads them automatically. </a:t>
            </a:r>
            <a:br>
              <a:rPr lang="en-US" dirty="0" smtClean="0">
                <a:cs typeface="ＭＳ Ｐゴシック" charset="0"/>
              </a:rPr>
            </a:br>
            <a:r>
              <a:rPr lang="en-US" dirty="0" smtClean="0">
                <a:cs typeface="ＭＳ Ｐゴシック" charset="0"/>
              </a:rPr>
              <a:t>In this case it will continue to use the last valid configuration it still has in memory.</a:t>
            </a:r>
            <a:br>
              <a:rPr lang="en-US" dirty="0" smtClean="0">
                <a:cs typeface="ＭＳ Ｐゴシック" charset="0"/>
              </a:rPr>
            </a:br>
            <a:r>
              <a:rPr lang="en-US" dirty="0" smtClean="0">
                <a:cs typeface="ＭＳ Ｐゴシック" charset="0"/>
              </a:rPr>
              <a:t>This behavior hides errors that will only be discovered at the next restart!</a:t>
            </a:r>
            <a:endParaRPr lang="en-US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dirty="0" smtClean="0">
              <a:latin typeface="Courier New" charset="0"/>
              <a:cs typeface="Courier New" charset="0"/>
            </a:endParaRPr>
          </a:p>
        </p:txBody>
      </p:sp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F1CFC85-66FD-4FB8-91C8-0F644C8D02A4}" type="slidenum">
              <a:rPr lang="en-GB">
                <a:solidFill>
                  <a:srgbClr val="00247D"/>
                </a:solidFill>
              </a:rPr>
              <a:pPr/>
              <a:t>33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13666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Check Changes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4294967295"/>
          </p:nvPr>
        </p:nvSpPr>
        <p:spPr>
          <a:xfrm>
            <a:off x="508000" y="990600"/>
            <a:ext cx="11176000" cy="5638800"/>
          </a:xfrm>
        </p:spPr>
        <p:txBody>
          <a:bodyPr lIns="91440" tIns="45720" rIns="91440" bIns="45720"/>
          <a:lstStyle/>
          <a:p>
            <a:pPr marL="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dirty="0" smtClean="0">
              <a:latin typeface="Courier New" charset="0"/>
              <a:cs typeface="Courier New" charset="0"/>
            </a:endParaRPr>
          </a:p>
          <a:p>
            <a:pPr marL="0" indent="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000" dirty="0" smtClean="0"/>
              <a:t>Login again with:</a:t>
            </a:r>
          </a:p>
          <a:p>
            <a:pPr marL="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dirty="0" smtClean="0">
                <a:latin typeface="Courier New" charset="0"/>
                <a:cs typeface="Courier New" charset="0"/>
              </a:rPr>
              <a:t>https://sp.example.org/Shibboleth.sso/Login</a:t>
            </a:r>
          </a:p>
          <a:p>
            <a:pPr marL="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sz="700" dirty="0" smtClean="0">
              <a:latin typeface="Courier New" charset="0"/>
              <a:cs typeface="Courier New" charset="0"/>
            </a:endParaRPr>
          </a:p>
          <a:p>
            <a:pPr marL="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dirty="0" smtClean="0"/>
              <a:t>You should see the encrypted and decrypted XML assertion received by SP</a:t>
            </a:r>
          </a:p>
          <a:p>
            <a:pPr marL="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dirty="0">
              <a:cs typeface="Courier New" charset="0"/>
            </a:endParaRPr>
          </a:p>
          <a:p>
            <a:pPr marL="26670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b="1" dirty="0" smtClean="0">
                <a:latin typeface="Courier New" charset="0"/>
                <a:cs typeface="Courier New" charset="0"/>
              </a:rPr>
              <a:t>DEBUG Shibboleth.SSO.SAML2 [1]: decrypted Assertion: </a:t>
            </a:r>
            <a:r>
              <a:rPr lang="en-US" sz="1600" dirty="0" smtClean="0">
                <a:latin typeface="Courier New" charset="0"/>
                <a:cs typeface="Courier New" charset="0"/>
              </a:rPr>
              <a:t>&lt;saml2:Assertion xmlns:saml2="urn:oasis:names:tc:SAML:2.0:assertion" ID="_efc943c04c742ae96d15e19e95afba68" 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IssueInstant</a:t>
            </a:r>
            <a:r>
              <a:rPr lang="en-US" sz="1600" dirty="0" smtClean="0">
                <a:latin typeface="Courier New" charset="0"/>
                <a:cs typeface="Courier New" charset="0"/>
              </a:rPr>
              <a:t>="2014-02-10T14:59:29.841Z" 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Versi</a:t>
            </a:r>
            <a:endParaRPr lang="en-US" sz="1600" dirty="0" smtClean="0">
              <a:latin typeface="Courier New" charset="0"/>
              <a:cs typeface="Courier New" charset="0"/>
            </a:endParaRPr>
          </a:p>
          <a:p>
            <a:pPr marL="26670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1600" dirty="0" smtClean="0">
                <a:latin typeface="Courier New" charset="0"/>
                <a:cs typeface="Courier New" charset="0"/>
              </a:rPr>
              <a:t>on="2.0" 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xmlns:xs</a:t>
            </a:r>
            <a:r>
              <a:rPr lang="en-US" sz="1600" dirty="0" smtClean="0">
                <a:latin typeface="Courier New" charset="0"/>
                <a:cs typeface="Courier New" charset="0"/>
              </a:rPr>
              <a:t>="http://www.w3.org/2001/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XMLSchema</a:t>
            </a:r>
            <a:r>
              <a:rPr lang="en-US" sz="1600" dirty="0" smtClean="0">
                <a:latin typeface="Courier New" charset="0"/>
                <a:cs typeface="Courier New" charset="0"/>
              </a:rPr>
              <a:t>"&gt;[...]</a:t>
            </a:r>
          </a:p>
          <a:p>
            <a:pPr marL="26670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sz="1600" dirty="0">
              <a:latin typeface="Courier New" charset="0"/>
              <a:cs typeface="Courier New" charset="0"/>
            </a:endParaRPr>
          </a:p>
          <a:p>
            <a:pPr marL="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r>
              <a:rPr lang="en-US" dirty="0" smtClean="0"/>
              <a:t>And the Session Handler should now display also the attribute values:</a:t>
            </a:r>
          </a:p>
          <a:p>
            <a:pPr marL="266700" lvl="1" indent="0" eaLnBrk="1" hangingPunct="1">
              <a:lnSpc>
                <a:spcPct val="80000"/>
              </a:lnSpc>
              <a:buFont typeface="Wingdings" charset="0"/>
              <a:buNone/>
              <a:defRPr/>
            </a:pPr>
            <a:endParaRPr lang="en-US" dirty="0" smtClean="0"/>
          </a:p>
        </p:txBody>
      </p:sp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3669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432" y="4437063"/>
            <a:ext cx="7512538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0688A2C-234E-4F32-8ABC-236ABD6ABF90}" type="slidenum">
              <a:rPr lang="en-GB">
                <a:solidFill>
                  <a:srgbClr val="00247D"/>
                </a:solidFill>
              </a:rPr>
              <a:pPr/>
              <a:t>34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15714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SP Metadata Features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95400"/>
            <a:ext cx="11176000" cy="49530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sz="2100" smtClean="0"/>
              <a:t>Metadata describes the other components (IdPs) that the Service Provider can communicate with</a:t>
            </a:r>
          </a:p>
          <a:p>
            <a:pPr marL="342900" indent="-342900" eaLnBrk="1" hangingPunct="1"/>
            <a:endParaRPr lang="en-US" sz="2100" smtClean="0"/>
          </a:p>
          <a:p>
            <a:pPr marL="342900" indent="-342900" eaLnBrk="1" hangingPunct="1"/>
            <a:r>
              <a:rPr lang="en-US" sz="2100" b="1" smtClean="0"/>
              <a:t>Four primary methods built-in:</a:t>
            </a:r>
            <a:endParaRPr lang="en-US" sz="2100" smtClean="0"/>
          </a:p>
          <a:p>
            <a:pPr marL="742950" lvl="1" indent="-285750" eaLnBrk="1" hangingPunct="1"/>
            <a:r>
              <a:rPr lang="en-US" b="1" smtClean="0"/>
              <a:t>Local metadata file (you download/edit it manually)</a:t>
            </a:r>
          </a:p>
          <a:p>
            <a:pPr marL="742950" lvl="1" indent="-285750" eaLnBrk="1" hangingPunct="1"/>
            <a:r>
              <a:rPr lang="en-US" b="1" smtClean="0"/>
              <a:t>Downloaded remotely from URL (periodic refresh, local backup)</a:t>
            </a:r>
          </a:p>
          <a:p>
            <a:pPr marL="742950" lvl="1" indent="-285750" eaLnBrk="1" hangingPunct="1"/>
            <a:r>
              <a:rPr lang="en-US" smtClean="0"/>
              <a:t>Dynamic resolution of entityID (</a:t>
            </a:r>
            <a:r>
              <a:rPr lang="en-US" altLang="ja-JP" smtClean="0"/>
              <a:t>=URL), hardly used</a:t>
            </a:r>
            <a:endParaRPr lang="en-US" smtClean="0"/>
          </a:p>
          <a:p>
            <a:pPr marL="742950" lvl="1" indent="-285750" eaLnBrk="1" hangingPunct="1"/>
            <a:r>
              <a:rPr lang="en-US" smtClean="0"/>
              <a:t>"Null" source that disables security ("OpenID" model), hardly used</a:t>
            </a:r>
          </a:p>
          <a:p>
            <a:pPr marL="342900" indent="-342900" eaLnBrk="1" hangingPunct="1"/>
            <a:endParaRPr lang="en-US" sz="2000" smtClean="0"/>
          </a:p>
          <a:p>
            <a:pPr marL="342900" indent="-342900" eaLnBrk="1" hangingPunct="1"/>
            <a:r>
              <a:rPr lang="en-US" sz="2100" smtClean="0"/>
              <a:t>Security comes from metadata filtering, either by you or the SP:</a:t>
            </a:r>
          </a:p>
          <a:p>
            <a:pPr marL="742950" lvl="1" indent="-285750" eaLnBrk="1" hangingPunct="1"/>
            <a:r>
              <a:rPr lang="en-US" smtClean="0"/>
              <a:t>Signature verification</a:t>
            </a:r>
          </a:p>
          <a:p>
            <a:pPr marL="742950" lvl="1" indent="-285750" eaLnBrk="1" hangingPunct="1"/>
            <a:r>
              <a:rPr lang="en-US" smtClean="0"/>
              <a:t>Expiration dates</a:t>
            </a:r>
          </a:p>
          <a:p>
            <a:pPr marL="742950" lvl="1" indent="-285750" eaLnBrk="1" hangingPunct="1"/>
            <a:r>
              <a:rPr lang="en-US" smtClean="0"/>
              <a:t>White and blacklists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3CB4887-86B4-4D84-980E-ACEE3B0EF19C}" type="slidenum">
              <a:rPr lang="en-GB">
                <a:solidFill>
                  <a:srgbClr val="00247D"/>
                </a:solidFill>
              </a:rPr>
              <a:pPr/>
              <a:t>35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17762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Signature Verification</a:t>
            </a:r>
          </a:p>
        </p:txBody>
      </p:sp>
      <p:sp>
        <p:nvSpPr>
          <p:cNvPr id="117763" name="Content Placeholder 2"/>
          <p:cNvSpPr>
            <a:spLocks noGrp="1"/>
          </p:cNvSpPr>
          <p:nvPr>
            <p:ph idx="4294967295"/>
          </p:nvPr>
        </p:nvSpPr>
        <p:spPr>
          <a:xfrm>
            <a:off x="508001" y="1371600"/>
            <a:ext cx="11525739" cy="48768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/>
              <a:t>Have a look at the configuration 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2100" dirty="0" smtClean="0">
                <a:latin typeface="Courier New" pitchFamily="49" charset="0"/>
                <a:cs typeface="Courier New" pitchFamily="49" charset="0"/>
              </a:rPr>
              <a:t>$ vim /etc/shibboleth/shibboleth2.xml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6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/>
              <a:t>Change the certificate of </a:t>
            </a:r>
            <a:r>
              <a:rPr lang="en-US" dirty="0" err="1" smtClean="0"/>
              <a:t>MetadataProvider</a:t>
            </a:r>
            <a:r>
              <a:rPr lang="en-US" dirty="0" smtClean="0"/>
              <a:t> signature verification: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6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2100" u="sng" dirty="0" smtClean="0">
                <a:latin typeface="Courier New" pitchFamily="49" charset="0"/>
                <a:cs typeface="Courier New" pitchFamily="49" charset="0"/>
              </a:rPr>
              <a:t>Line 72:</a:t>
            </a:r>
            <a:endParaRPr lang="en-US" sz="1700" dirty="0" smtClean="0">
              <a:latin typeface="Courier New" pitchFamily="49" charset="0"/>
              <a:cs typeface="Courier New" pitchFamily="49" charset="0"/>
            </a:endParaRPr>
          </a:p>
          <a:p>
            <a:pPr marL="1257300" lvl="2" indent="-514350" eaLnBrk="1" hangingPunct="1">
              <a:buFont typeface="Wingdings" pitchFamily="2" charset="2"/>
              <a:buNone/>
            </a:pP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MetadataProvider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 type="XML" […] </a:t>
            </a: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257300" lvl="2" indent="-514350" eaLnBrk="1" hangingPunct="1">
              <a:buFont typeface="Wingdings" pitchFamily="2" charset="2"/>
              <a:buNone/>
            </a:pP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  &lt;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MetadataFilter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 type="Signature" [...]</a:t>
            </a:r>
          </a:p>
          <a:p>
            <a:pPr marL="1257300" lvl="2" indent="-514350" eaLnBrk="1" hangingPunct="1">
              <a:buFont typeface="Wingdings" pitchFamily="2" charset="2"/>
              <a:buNone/>
            </a:pP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	 &lt;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TrustEngine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 type="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StaticPKIX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marL="1257300" lvl="2" indent="-514350" eaLnBrk="1" hangingPunct="1">
              <a:buFont typeface="Wingdings" pitchFamily="2" charset="2"/>
              <a:buNone/>
            </a:pP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certificate="</a:t>
            </a: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sp-cert.pem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 </a:t>
            </a:r>
            <a:br>
              <a:rPr lang="en-US" sz="17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7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[...]</a:t>
            </a:r>
          </a:p>
          <a:p>
            <a:pPr marL="1257300" lvl="2" indent="-514350" eaLnBrk="1" hangingPunct="1">
              <a:buFont typeface="Wingdings" pitchFamily="2" charset="2"/>
              <a:buNone/>
            </a:pP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MetadataProvider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1257300" lvl="2" indent="-514350" eaLnBrk="1" hangingPunct="1">
              <a:buFont typeface="Wingdings" pitchFamily="2" charset="2"/>
              <a:buNone/>
            </a:pPr>
            <a:endParaRPr lang="en-US" sz="700" b="1" dirty="0" smtClean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3436816" y="6381750"/>
            <a:ext cx="7090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 charset="0"/>
                <a:ea typeface="ＭＳ Ｐゴシック" charset="0"/>
              </a:rPr>
              <a:t>https://</a:t>
            </a:r>
            <a:r>
              <a:rPr lang="en-US" sz="16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6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600" dirty="0" err="1">
                <a:latin typeface="Arial" charset="0"/>
                <a:ea typeface="ＭＳ Ｐゴシック" charset="0"/>
              </a:rPr>
              <a:t>NativeSPMetadataFilter</a:t>
            </a:r>
            <a:endParaRPr lang="en-US" sz="16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B72653A-B9EA-4536-B2F1-6C30D2B96FE4}" type="slidenum">
              <a:rPr lang="en-GB">
                <a:solidFill>
                  <a:srgbClr val="00247D"/>
                </a:solidFill>
              </a:rPr>
              <a:pPr/>
              <a:t>36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Attribute Handling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Wingdings" pitchFamily="2" charset="2"/>
              <a:buNone/>
            </a:pPr>
            <a:r>
              <a:rPr lang="en-US" sz="2800" b="1" smtClean="0"/>
              <a:t>Goals:</a:t>
            </a:r>
            <a:endParaRPr lang="en-US" sz="2800" smtClean="0"/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Learn how attributes are mapped and filtered</a:t>
            </a:r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See how attributes can be used as identifiers</a:t>
            </a:r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Add an attribute mapping and filtering rule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6BD72A3-E186-4CC0-8AA7-8EDC5F24BC7A}" type="slidenum">
              <a:rPr lang="en-GB">
                <a:solidFill>
                  <a:srgbClr val="00247D"/>
                </a:solidFill>
              </a:rPr>
              <a:pPr/>
              <a:t>37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30050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Attribute Mappings</a:t>
            </a:r>
          </a:p>
        </p:txBody>
      </p:sp>
      <p:sp>
        <p:nvSpPr>
          <p:cNvPr id="130051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41120"/>
            <a:ext cx="11176000" cy="4907281"/>
          </a:xfrm>
        </p:spPr>
        <p:txBody>
          <a:bodyPr lIns="91440" tIns="45720" rIns="91440" bIns="45720"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dirty="0" smtClean="0"/>
              <a:t>SAML attributes from any source are "extracted" using the configuration rules in attribute map file in: </a:t>
            </a:r>
            <a:br>
              <a:rPr lang="en-US" dirty="0" smtClean="0"/>
            </a:br>
            <a:r>
              <a:rPr lang="en-US" dirty="0" smtClean="0">
                <a:latin typeface="Courier New" pitchFamily="49" charset="0"/>
              </a:rPr>
              <a:t>/etc/shibboleth/attribute-map.xml</a:t>
            </a:r>
            <a:endParaRPr lang="en-US" dirty="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dirty="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dirty="0" smtClean="0"/>
              <a:t>Each element is a rule for decoding a SAML attribute and assigning it a local </a:t>
            </a:r>
            <a:r>
              <a:rPr lang="en-US" dirty="0" smtClean="0">
                <a:latin typeface="Courier New" pitchFamily="49" charset="0"/>
              </a:rPr>
              <a:t>id</a:t>
            </a:r>
            <a:r>
              <a:rPr lang="en-US" dirty="0" smtClean="0"/>
              <a:t> which becomes its mapped variable name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dirty="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dirty="0" smtClean="0"/>
              <a:t>Attributes can have one or more </a:t>
            </a:r>
            <a:r>
              <a:rPr lang="en-US" dirty="0" smtClean="0">
                <a:latin typeface="Courier New" pitchFamily="49" charset="0"/>
              </a:rPr>
              <a:t>id</a:t>
            </a:r>
            <a:r>
              <a:rPr lang="en-US" dirty="0" smtClean="0"/>
              <a:t> and multiple attributes can be mapped to the same </a:t>
            </a:r>
            <a:r>
              <a:rPr lang="en-US" dirty="0" smtClean="0">
                <a:latin typeface="Courier New" pitchFamily="49" charset="0"/>
              </a:rPr>
              <a:t>id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dirty="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 smtClean="0">
                <a:latin typeface="Courier New" pitchFamily="49" charset="0"/>
              </a:rPr>
              <a:t>id </a:t>
            </a:r>
            <a:r>
              <a:rPr lang="en-US" dirty="0" smtClean="0"/>
              <a:t>is also used as header name in the </a:t>
            </a:r>
            <a:r>
              <a:rPr lang="en-US" dirty="0" err="1" smtClean="0"/>
              <a:t>webserver</a:t>
            </a:r>
            <a:r>
              <a:rPr lang="en-US" dirty="0" smtClean="0"/>
              <a:t> for this attribute.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951DA02-CB45-4A1B-AA31-DC2EBF0FACA1}" type="slidenum">
              <a:rPr lang="en-GB">
                <a:solidFill>
                  <a:srgbClr val="00247D"/>
                </a:solidFill>
              </a:rPr>
              <a:pPr/>
              <a:t>38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32098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Dissecting an Advanced Attribute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17320"/>
            <a:ext cx="11176000" cy="4343400"/>
          </a:xfrm>
        </p:spPr>
        <p:txBody>
          <a:bodyPr lIns="91440" tIns="45720" rIns="91440" bIns="45720">
            <a:normAutofit fontScale="92500" lnSpcReduction="20000"/>
          </a:bodyPr>
          <a:lstStyle/>
          <a:p>
            <a:pPr marL="622300" indent="-3429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700" u="sng" dirty="0" smtClean="0">
                <a:latin typeface="Courier New" pitchFamily="49" charset="0"/>
                <a:cs typeface="Courier New" pitchFamily="49" charset="0"/>
              </a:rPr>
              <a:t>Line 139 (attribute-map.xml):</a:t>
            </a:r>
            <a:br>
              <a:rPr lang="en-US" sz="1700" u="sng" dirty="0" smtClean="0">
                <a:latin typeface="Courier New" pitchFamily="49" charset="0"/>
                <a:cs typeface="Courier New" pitchFamily="49" charset="0"/>
              </a:rPr>
            </a:br>
            <a:endParaRPr lang="en-US" sz="1700" u="sng" dirty="0" smtClean="0">
              <a:latin typeface="Courier New" pitchFamily="49" charset="0"/>
              <a:cs typeface="Courier New" pitchFamily="49" charset="0"/>
            </a:endParaRPr>
          </a:p>
          <a:p>
            <a:pPr marL="622300" indent="-3429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&lt;Attribute </a:t>
            </a:r>
            <a:br>
              <a:rPr lang="en-US" sz="17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name="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urn:mace:dir:attribute-def:eduPersonScopedAffiliation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" id="scoped-affiliation" &gt;</a:t>
            </a:r>
          </a:p>
          <a:p>
            <a:pPr marL="622300" indent="-3429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   &lt;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AttributeDecoder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xsi:type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ScopedAttributeDecoder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marL="622300" indent="-3429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	 </a:t>
            </a:r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caseSensitive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="false"/&gt;</a:t>
            </a:r>
          </a:p>
          <a:p>
            <a:pPr marL="622300" indent="-3429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&lt;/Attribute&gt;</a:t>
            </a: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622300" indent="-342900" eaLnBrk="1" hangingPunct="1">
              <a:lnSpc>
                <a:spcPct val="90000"/>
              </a:lnSpc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sz="2200" dirty="0" smtClean="0">
                <a:cs typeface="Courier New" pitchFamily="49" charset="0"/>
              </a:rPr>
              <a:t/>
            </a:r>
            <a:br>
              <a:rPr lang="en-US" sz="2200" dirty="0" smtClean="0">
                <a:cs typeface="Courier New" pitchFamily="49" charset="0"/>
              </a:rPr>
            </a:br>
            <a:r>
              <a:rPr lang="en-US" sz="2200" dirty="0" smtClean="0">
                <a:cs typeface="Courier New" pitchFamily="49" charset="0"/>
              </a:rPr>
              <a:t>SAML attribute name or </a:t>
            </a:r>
            <a:r>
              <a:rPr lang="en-US" sz="2200" dirty="0" err="1" smtClean="0">
                <a:cs typeface="Courier New" pitchFamily="49" charset="0"/>
              </a:rPr>
              <a:t>NameID</a:t>
            </a:r>
            <a:r>
              <a:rPr lang="en-US" sz="2200" dirty="0" smtClean="0">
                <a:cs typeface="Courier New" pitchFamily="49" charset="0"/>
              </a:rPr>
              <a:t> format to map from</a:t>
            </a:r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pPr marL="622300" indent="-342900" eaLnBrk="1" hangingPunct="1">
              <a:lnSpc>
                <a:spcPct val="90000"/>
              </a:lnSpc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id</a:t>
            </a:r>
            <a:r>
              <a:rPr lang="en-US" sz="2200" dirty="0" smtClean="0">
                <a:cs typeface="Courier New" pitchFamily="49" charset="0"/>
              </a:rPr>
              <a:t/>
            </a:r>
            <a:br>
              <a:rPr lang="en-US" sz="2200" dirty="0" smtClean="0">
                <a:cs typeface="Courier New" pitchFamily="49" charset="0"/>
              </a:rPr>
            </a:br>
            <a:r>
              <a:rPr lang="en-US" sz="2200" dirty="0" smtClean="0">
                <a:cs typeface="Courier New" pitchFamily="49" charset="0"/>
              </a:rPr>
              <a:t>The primary "id" to map into, also used in web server environment</a:t>
            </a:r>
          </a:p>
          <a:p>
            <a:pPr marL="622300" indent="-342900" eaLnBrk="1" hangingPunct="1">
              <a:lnSpc>
                <a:spcPct val="90000"/>
              </a:lnSpc>
            </a:pP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AttributeDecoder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xsi:type</a:t>
            </a:r>
            <a:r>
              <a:rPr lang="en-US" sz="2200" dirty="0" smtClean="0">
                <a:cs typeface="Courier New" pitchFamily="49" charset="0"/>
              </a:rPr>
              <a:t/>
            </a:r>
            <a:br>
              <a:rPr lang="en-US" sz="2200" dirty="0" smtClean="0">
                <a:cs typeface="Courier New" pitchFamily="49" charset="0"/>
              </a:rPr>
            </a:br>
            <a:r>
              <a:rPr lang="en-US" sz="2200" dirty="0" smtClean="0">
                <a:cs typeface="Courier New" pitchFamily="49" charset="0"/>
              </a:rPr>
              <a:t>Decoder </a:t>
            </a:r>
            <a:r>
              <a:rPr lang="en-US" sz="2200" dirty="0" err="1" smtClean="0">
                <a:cs typeface="Courier New" pitchFamily="49" charset="0"/>
              </a:rPr>
              <a:t>plugin</a:t>
            </a:r>
            <a:r>
              <a:rPr lang="en-US" sz="2200" dirty="0" smtClean="0">
                <a:cs typeface="Courier New" pitchFamily="49" charset="0"/>
              </a:rPr>
              <a:t> to use (defaults to simple/string)</a:t>
            </a:r>
          </a:p>
          <a:p>
            <a:pPr marL="622300" indent="-342900" eaLnBrk="1" hangingPunct="1">
              <a:lnSpc>
                <a:spcPct val="90000"/>
              </a:lnSpc>
            </a:pP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caseSensitive</a:t>
            </a:r>
            <a:r>
              <a:rPr lang="en-US" sz="2200" dirty="0" smtClean="0">
                <a:cs typeface="Courier New" pitchFamily="49" charset="0"/>
              </a:rPr>
              <a:t/>
            </a:r>
            <a:br>
              <a:rPr lang="en-US" sz="2200" dirty="0" smtClean="0">
                <a:cs typeface="Courier New" pitchFamily="49" charset="0"/>
              </a:rPr>
            </a:br>
            <a:r>
              <a:rPr lang="en-US" sz="2200" dirty="0" smtClean="0">
                <a:cs typeface="Courier New" pitchFamily="49" charset="0"/>
              </a:rPr>
              <a:t>How to compare values at runtime (defaults to true)</a:t>
            </a:r>
            <a:endParaRPr lang="en-US" sz="2800" dirty="0" smtClean="0">
              <a:cs typeface="Courier New" pitchFamily="49" charset="0"/>
            </a:endParaRP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1323536" y="5838191"/>
            <a:ext cx="644548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NativeSPAttributeExtractor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E77D4B2-1A02-40D4-BA20-34DD6FC8A650}" type="slidenum">
              <a:rPr lang="en-GB">
                <a:solidFill>
                  <a:srgbClr val="00247D"/>
                </a:solidFill>
              </a:rPr>
              <a:pPr/>
              <a:t>39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34146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Adding Attribute Mappings</a:t>
            </a:r>
          </a:p>
        </p:txBody>
      </p:sp>
      <p:sp>
        <p:nvSpPr>
          <p:cNvPr id="134147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71600"/>
            <a:ext cx="11176000" cy="48768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/>
              <a:t>Add </a:t>
            </a:r>
            <a:r>
              <a:rPr lang="en-US" dirty="0" err="1" smtClean="0"/>
              <a:t>eduPersonPrincipal</a:t>
            </a:r>
            <a:r>
              <a:rPr lang="en-US" dirty="0" smtClean="0"/>
              <a:t> name SAML 2 attribute mappings: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$ vim /etc/shibboleth/attribute-map.xml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u="sng" dirty="0" smtClean="0">
                <a:latin typeface="Courier New" pitchFamily="49" charset="0"/>
                <a:cs typeface="Courier New" pitchFamily="49" charset="0"/>
              </a:rPr>
              <a:t>Line 18: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&lt;Attribute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name="urn:oid:1.3.6.1.4.1.5923.1.1.1.6" id="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eduPersonPrincipalName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 /&gt;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900" dirty="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dirty="0" smtClean="0">
                <a:cs typeface="Courier New" pitchFamily="49" charset="0"/>
              </a:rPr>
              <a:t>After saving, changes take effect immediately but NOT for any existing sessions</a:t>
            </a:r>
          </a:p>
          <a:p>
            <a:pPr marL="342900" indent="-342900" eaLnBrk="1" hangingPunct="1"/>
            <a:endParaRPr lang="en-US" dirty="0" smtClean="0">
              <a:cs typeface="Courier New" pitchFamily="49" charset="0"/>
            </a:endParaRPr>
          </a:p>
          <a:p>
            <a:pPr marL="342900" indent="-342900" eaLnBrk="1" hangingPunct="1"/>
            <a:r>
              <a:rPr lang="en-US" dirty="0" smtClean="0">
                <a:cs typeface="Courier New" pitchFamily="49" charset="0"/>
              </a:rPr>
              <a:t>Therefore, restart your browser (or delete your session cookies) and continue on next slide …</a:t>
            </a:r>
          </a:p>
        </p:txBody>
      </p:sp>
      <p:pic>
        <p:nvPicPr>
          <p:cNvPr id="3287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3ACAB4-261A-48FB-B7DC-696AC8359DE4}" type="slidenum">
              <a:rPr lang="en-GB">
                <a:solidFill>
                  <a:srgbClr val="00247D"/>
                </a:solidFill>
              </a:rPr>
              <a:pPr/>
              <a:t>40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36194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Testing Added Attribute Mapping</a:t>
            </a:r>
          </a:p>
        </p:txBody>
      </p:sp>
      <p:sp>
        <p:nvSpPr>
          <p:cNvPr id="136195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71600"/>
            <a:ext cx="11176000" cy="48768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>
                <a:cs typeface="Courier New" pitchFamily="49" charset="0"/>
              </a:rPr>
              <a:t>Then access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/Shibboleth.sso/Login</a:t>
            </a:r>
            <a:r>
              <a:rPr lang="en-US" dirty="0" smtClean="0">
                <a:cs typeface="Courier New" pitchFamily="49" charset="0"/>
              </a:rPr>
              <a:t> and log in again.</a:t>
            </a:r>
            <a:br>
              <a:rPr lang="en-US" dirty="0" smtClean="0">
                <a:cs typeface="Courier New" pitchFamily="49" charset="0"/>
              </a:rPr>
            </a:br>
            <a:endParaRPr lang="en-US" dirty="0" smtClean="0">
              <a:cs typeface="Courier New" pitchFamily="49" charset="0"/>
            </a:endParaRPr>
          </a:p>
          <a:p>
            <a:pPr marL="342900" indent="-342900" eaLnBrk="1" hangingPunct="1"/>
            <a:r>
              <a:rPr lang="en-US" dirty="0" smtClean="0">
                <a:cs typeface="Courier New" pitchFamily="49" charset="0"/>
              </a:rPr>
              <a:t>After that, check the Shibboleth Session Handler</a:t>
            </a:r>
            <a:br>
              <a:rPr lang="en-US" dirty="0" smtClean="0">
                <a:cs typeface="Courier New" pitchFamily="49" charset="0"/>
              </a:rPr>
            </a:br>
            <a:r>
              <a:rPr lang="en-US" dirty="0" smtClean="0">
                <a:cs typeface="Courier New" pitchFamily="49" charset="0"/>
              </a:rPr>
              <a:t>You should now also see the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eduPersonPrincipalName</a:t>
            </a:r>
            <a:endParaRPr lang="en-US" dirty="0" smtClean="0"/>
          </a:p>
          <a:p>
            <a:pPr marL="342900" indent="-342900" eaLnBrk="1" hangingPunct="1"/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900" dirty="0" smtClean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5738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57382" name="Rectangle 6"/>
          <p:cNvSpPr>
            <a:spLocks noChangeArrowheads="1"/>
          </p:cNvSpPr>
          <p:nvPr/>
        </p:nvSpPr>
        <p:spPr bwMode="auto">
          <a:xfrm>
            <a:off x="3083170" y="5820411"/>
            <a:ext cx="57022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NativeSPHandler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  <p:pic>
        <p:nvPicPr>
          <p:cNvPr id="136198" name="Picture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432" y="3573463"/>
            <a:ext cx="1052341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7965562-0C71-45D8-A0E5-9C910421C3E3}" type="slidenum">
              <a:rPr lang="en-GB">
                <a:solidFill>
                  <a:srgbClr val="00247D"/>
                </a:solidFill>
              </a:rPr>
              <a:pPr/>
              <a:t>41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Side note: Aliases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432560"/>
            <a:ext cx="10972800" cy="463645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attribute-map.xml</a:t>
            </a:r>
            <a:r>
              <a:rPr lang="en-US" dirty="0" smtClean="0"/>
              <a:t> supported attribute aliases like: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</a:rPr>
              <a:t>  &lt;Attribute id="</a:t>
            </a:r>
            <a:r>
              <a:rPr lang="en-US" sz="1800" dirty="0" err="1" smtClean="0">
                <a:latin typeface="Courier New" pitchFamily="49" charset="0"/>
              </a:rPr>
              <a:t>Shib</a:t>
            </a:r>
            <a:r>
              <a:rPr lang="en-US" sz="1800" dirty="0" smtClean="0">
                <a:latin typeface="Courier New" pitchFamily="49" charset="0"/>
              </a:rPr>
              <a:t>-EP-Affiliation"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</a:rPr>
              <a:t>	  name="</a:t>
            </a:r>
            <a:r>
              <a:rPr lang="en-US" sz="1800" dirty="0" err="1" smtClean="0">
                <a:latin typeface="Courier New" pitchFamily="49" charset="0"/>
              </a:rPr>
              <a:t>urn:mace:dir:attribute-def:eduPersonAffiliation</a:t>
            </a:r>
            <a:r>
              <a:rPr lang="en-US" sz="1800" dirty="0" smtClean="0">
                <a:latin typeface="Courier New" pitchFamily="49" charset="0"/>
              </a:rPr>
              <a:t>"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</a:rPr>
              <a:t>	  </a:t>
            </a:r>
            <a:r>
              <a:rPr lang="en-US" sz="1800" b="1" dirty="0" smtClean="0">
                <a:latin typeface="Courier New" pitchFamily="49" charset="0"/>
              </a:rPr>
              <a:t>aliases="affiliation </a:t>
            </a:r>
            <a:r>
              <a:rPr lang="en-US" sz="1800" b="1" dirty="0" err="1" smtClean="0">
                <a:latin typeface="Courier New" pitchFamily="49" charset="0"/>
              </a:rPr>
              <a:t>aff</a:t>
            </a:r>
            <a:r>
              <a:rPr lang="en-US" sz="1800" b="1" dirty="0" smtClean="0">
                <a:latin typeface="Courier New" pitchFamily="49" charset="0"/>
              </a:rPr>
              <a:t> affil" </a:t>
            </a:r>
            <a:r>
              <a:rPr lang="en-US" sz="1800" dirty="0" smtClean="0">
                <a:latin typeface="Courier New" pitchFamily="49" charset="0"/>
              </a:rPr>
              <a:t>/&gt;</a:t>
            </a:r>
            <a:endParaRPr lang="en-US" sz="2000" dirty="0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Allowed using aliases in access control rules like:</a:t>
            </a:r>
            <a:br>
              <a:rPr lang="en-US" dirty="0" smtClean="0"/>
            </a:br>
            <a:r>
              <a:rPr lang="en-US" dirty="0" smtClean="0">
                <a:latin typeface="Courier New" pitchFamily="49" charset="0"/>
              </a:rPr>
              <a:t>require affiliation staff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Courier New" pitchFamily="49" charset="0"/>
              </a:rPr>
              <a:t>require </a:t>
            </a:r>
            <a:r>
              <a:rPr lang="en-US" dirty="0" err="1" smtClean="0">
                <a:latin typeface="Courier New" pitchFamily="49" charset="0"/>
              </a:rPr>
              <a:t>Shib</a:t>
            </a:r>
            <a:r>
              <a:rPr lang="en-US" dirty="0" smtClean="0">
                <a:latin typeface="Courier New" pitchFamily="49" charset="0"/>
              </a:rPr>
              <a:t>-EP-Affiliation staff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Aliases are deprecated since 2.5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Recommend to use only </a:t>
            </a:r>
            <a:r>
              <a:rPr lang="en-US" dirty="0" err="1" smtClean="0"/>
              <a:t>offical</a:t>
            </a:r>
            <a:r>
              <a:rPr lang="en-US" dirty="0" smtClean="0"/>
              <a:t> LDAP names in the future</a:t>
            </a:r>
            <a:br>
              <a:rPr lang="en-US" dirty="0" smtClean="0"/>
            </a:br>
            <a:r>
              <a:rPr lang="en-US" dirty="0" smtClean="0"/>
              <a:t>(e.g.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surname,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givenName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mail</a:t>
            </a:r>
            <a:r>
              <a:rPr lang="en-US" dirty="0" smtClean="0"/>
              <a:t>)</a:t>
            </a: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3895970" y="6369051"/>
            <a:ext cx="644548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NativeSPAttributeExtractor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FBB1F96-61E1-4FB2-BED6-93D1A9EE818A}" type="slidenum">
              <a:rPr lang="en-GB">
                <a:solidFill>
                  <a:srgbClr val="00247D"/>
                </a:solidFill>
              </a:rPr>
              <a:pPr/>
              <a:t>42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40290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Attribute Filtering</a:t>
            </a:r>
          </a:p>
        </p:txBody>
      </p:sp>
      <p:sp>
        <p:nvSpPr>
          <p:cNvPr id="140291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56360"/>
            <a:ext cx="11176000" cy="489204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/>
              <a:t>Answers the "who can say what" question on behalf of an application</a:t>
            </a:r>
          </a:p>
          <a:p>
            <a:pPr marL="342900" indent="-342900" eaLnBrk="1" hangingPunct="1"/>
            <a:endParaRPr lang="en-US" dirty="0" smtClean="0"/>
          </a:p>
          <a:p>
            <a:pPr marL="342900" indent="-342900" eaLnBrk="1" hangingPunct="1"/>
            <a:r>
              <a:rPr lang="en-US" dirty="0" smtClean="0"/>
              <a:t>Service Provider can make sure that only allowed attributes and values are made available to application</a:t>
            </a:r>
          </a:p>
          <a:p>
            <a:pPr marL="342900" indent="-342900" eaLnBrk="1" hangingPunct="1"/>
            <a:endParaRPr lang="en-US" dirty="0" smtClean="0"/>
          </a:p>
          <a:p>
            <a:pPr marL="342900" indent="-342900" eaLnBrk="1" hangingPunct="1"/>
            <a:r>
              <a:rPr lang="en-US" dirty="0" smtClean="0"/>
              <a:t>Some examples:</a:t>
            </a:r>
          </a:p>
          <a:p>
            <a:pPr marL="742950" lvl="1" indent="-285750" eaLnBrk="1" hangingPunct="1"/>
            <a:r>
              <a:rPr lang="en-US" dirty="0" smtClean="0"/>
              <a:t>constraining the possible values or value ranges of an attribute </a:t>
            </a:r>
            <a:br>
              <a:rPr lang="en-US" dirty="0" smtClean="0"/>
            </a:br>
            <a:r>
              <a:rPr lang="en-US" dirty="0" smtClean="0"/>
              <a:t>(e.g. </a:t>
            </a:r>
            <a:r>
              <a:rPr lang="en-US" dirty="0" err="1" smtClean="0"/>
              <a:t>eduPersonAffiliation</a:t>
            </a:r>
            <a:r>
              <a:rPr lang="en-US" dirty="0" smtClean="0"/>
              <a:t>, </a:t>
            </a:r>
            <a:r>
              <a:rPr lang="en-US" dirty="0" err="1" smtClean="0"/>
              <a:t>telephoneNumber</a:t>
            </a:r>
            <a:r>
              <a:rPr lang="en-US" dirty="0" smtClean="0"/>
              <a:t>, ....)</a:t>
            </a:r>
          </a:p>
          <a:p>
            <a:pPr marL="742950" lvl="1" indent="-285750" eaLnBrk="1" hangingPunct="1"/>
            <a:r>
              <a:rPr lang="en-US" dirty="0" smtClean="0"/>
              <a:t>limiting the scopes/domains an </a:t>
            </a:r>
            <a:r>
              <a:rPr lang="en-US" dirty="0" err="1" smtClean="0"/>
              <a:t>IdP</a:t>
            </a:r>
            <a:r>
              <a:rPr lang="en-US" dirty="0" smtClean="0"/>
              <a:t> can speak for </a:t>
            </a:r>
            <a:br>
              <a:rPr lang="en-US" dirty="0" smtClean="0"/>
            </a:br>
            <a:r>
              <a:rPr lang="en-US" dirty="0" smtClean="0"/>
              <a:t>(e.g. university x cannot assert faculty@university-z.edu)</a:t>
            </a:r>
          </a:p>
          <a:p>
            <a:pPr marL="742950" lvl="1" indent="-285750" eaLnBrk="1" hangingPunct="1"/>
            <a:r>
              <a:rPr lang="en-US" dirty="0" smtClean="0"/>
              <a:t>limiting custom attributes to particular sources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4323862" y="6381751"/>
            <a:ext cx="612648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NativeSPAttributeFilter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8981C09-BB81-4BE7-BE31-F70BE9882C5E}" type="slidenum">
              <a:rPr lang="en-GB">
                <a:solidFill>
                  <a:srgbClr val="00247D"/>
                </a:solidFill>
              </a:rPr>
              <a:pPr/>
              <a:t>43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42338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Default Filter Policy</a:t>
            </a:r>
          </a:p>
        </p:txBody>
      </p:sp>
      <p:sp>
        <p:nvSpPr>
          <p:cNvPr id="142339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95400"/>
            <a:ext cx="11176000" cy="4953000"/>
          </a:xfrm>
        </p:spPr>
        <p:txBody>
          <a:bodyPr lIns="91440" tIns="45720" rIns="91440" bIns="45720"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As default, </a:t>
            </a:r>
            <a:r>
              <a:rPr lang="en-US" b="1" smtClean="0"/>
              <a:t>attributes are filtered out unless there is a rule!</a:t>
            </a:r>
            <a:endParaRPr lang="en-US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Shared rule for legal affiliation values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Shared rule for scoped attributes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Generic policy applying those rules and letting all other attributes through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Check </a:t>
            </a:r>
            <a:r>
              <a:rPr lang="en-US" smtClean="0">
                <a:latin typeface="Courier New" pitchFamily="49" charset="0"/>
              </a:rPr>
              <a:t>/var/log/shibboleth/shibd.log</a:t>
            </a:r>
            <a:r>
              <a:rPr lang="en-US" smtClean="0"/>
              <a:t> for signs of filtering in case of problems with attributes not being available.</a:t>
            </a:r>
            <a:br>
              <a:rPr lang="en-US" smtClean="0"/>
            </a:br>
            <a:r>
              <a:rPr lang="en-US" sz="2000" smtClean="0"/>
              <a:t>You would find something like "</a:t>
            </a:r>
            <a:r>
              <a:rPr lang="en-US" sz="2000" smtClean="0">
                <a:latin typeface="Courier New" pitchFamily="49" charset="0"/>
              </a:rPr>
              <a:t>no values left, removing attribute (#attribute name#)</a:t>
            </a:r>
            <a:r>
              <a:rPr lang="en-US" sz="2000" smtClean="0"/>
              <a:t>"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11A5B48-96BE-4A1D-84EE-5DA278F290DF}" type="slidenum">
              <a:rPr lang="en-GB">
                <a:solidFill>
                  <a:srgbClr val="00247D"/>
                </a:solidFill>
              </a:rPr>
              <a:pPr/>
              <a:t>44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44386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Add a Source-Based Filtering Rule</a:t>
            </a:r>
          </a:p>
        </p:txBody>
      </p:sp>
      <p:sp>
        <p:nvSpPr>
          <p:cNvPr id="144387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10640"/>
            <a:ext cx="11176000" cy="493776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/>
              <a:t>Add a rule to limit acceptance of "</a:t>
            </a:r>
            <a:r>
              <a:rPr lang="en-US" dirty="0" smtClean="0">
                <a:latin typeface="Courier New" pitchFamily="49" charset="0"/>
              </a:rPr>
              <a:t>surname</a:t>
            </a:r>
            <a:r>
              <a:rPr lang="en-US" dirty="0" smtClean="0"/>
              <a:t>" to a single </a:t>
            </a:r>
            <a:r>
              <a:rPr lang="en-US" dirty="0" err="1" smtClean="0"/>
              <a:t>IdP</a:t>
            </a:r>
            <a:r>
              <a:rPr lang="en-US" dirty="0" smtClean="0"/>
              <a:t>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$ vim /etc/shibboleth/attribute-policy.xml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/>
              <a:t>Add surname mapping  </a:t>
            </a:r>
            <a:r>
              <a:rPr lang="en-US" b="1" dirty="0" smtClean="0"/>
              <a:t>and</a:t>
            </a:r>
            <a:r>
              <a:rPr lang="en-US" dirty="0" smtClean="0"/>
              <a:t> comment out catch-all rule at bottom :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u="sng" dirty="0" smtClean="0">
                <a:latin typeface="Courier New" pitchFamily="49" charset="0"/>
                <a:cs typeface="Courier New" pitchFamily="49" charset="0"/>
              </a:rPr>
              <a:t>Line 145: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afp:AttributeRule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attributeID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="surname"&gt;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 &lt;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afp:PermitValueRule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xsi:type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AttributeIssuerString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" 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   value="https://demo-idp.org/idp/shibboleth"/&gt;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afp:AttributeRule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b="1" dirty="0" smtClean="0">
                <a:latin typeface="Courier New" pitchFamily="49" charset="0"/>
              </a:rPr>
              <a:t>&lt;!--</a:t>
            </a:r>
            <a:endParaRPr lang="en-US" dirty="0" smtClean="0">
              <a:latin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</a:rPr>
              <a:t>&lt;</a:t>
            </a:r>
            <a:r>
              <a:rPr lang="en-US" dirty="0" err="1" smtClean="0">
                <a:latin typeface="Courier New" pitchFamily="49" charset="0"/>
              </a:rPr>
              <a:t>afp:AttributeRule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attributeID</a:t>
            </a:r>
            <a:r>
              <a:rPr lang="en-US" dirty="0" smtClean="0">
                <a:latin typeface="Courier New" pitchFamily="49" charset="0"/>
              </a:rPr>
              <a:t>="*"&gt;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&lt;</a:t>
            </a:r>
            <a:r>
              <a:rPr lang="en-US" dirty="0" err="1" smtClean="0">
                <a:latin typeface="Courier New" pitchFamily="49" charset="0"/>
              </a:rPr>
              <a:t>afp:PermitValueRule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xsi:type</a:t>
            </a:r>
            <a:r>
              <a:rPr lang="en-US" dirty="0" smtClean="0">
                <a:latin typeface="Courier New" pitchFamily="49" charset="0"/>
              </a:rPr>
              <a:t>="ANY"/&gt;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</a:rPr>
              <a:t> &lt;/</a:t>
            </a:r>
            <a:r>
              <a:rPr lang="en-US" dirty="0" err="1" smtClean="0">
                <a:latin typeface="Courier New" pitchFamily="49" charset="0"/>
              </a:rPr>
              <a:t>afp:AttributeRule</a:t>
            </a:r>
            <a:r>
              <a:rPr lang="en-US" dirty="0" smtClean="0">
                <a:latin typeface="Courier New" pitchFamily="49" charset="0"/>
              </a:rPr>
              <a:t>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--&gt;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/>
              <a:t>After login: </a:t>
            </a:r>
            <a:r>
              <a:rPr lang="en-US" b="1" dirty="0" err="1" smtClean="0">
                <a:latin typeface="Courier" charset="0"/>
              </a:rPr>
              <a:t>givenName</a:t>
            </a:r>
            <a:r>
              <a:rPr lang="en-US" dirty="0" smtClean="0"/>
              <a:t> is filtered out but </a:t>
            </a:r>
            <a:r>
              <a:rPr lang="en-US" b="1" dirty="0" smtClean="0">
                <a:latin typeface="Courier New" pitchFamily="49" charset="0"/>
              </a:rPr>
              <a:t>surname</a:t>
            </a:r>
            <a:r>
              <a:rPr lang="en-US" dirty="0" smtClean="0"/>
              <a:t> is not due to rule</a:t>
            </a:r>
          </a:p>
        </p:txBody>
      </p:sp>
      <p:pic>
        <p:nvPicPr>
          <p:cNvPr id="3614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61477" name="Rectangle 5"/>
          <p:cNvSpPr>
            <a:spLocks noChangeArrowheads="1"/>
          </p:cNvSpPr>
          <p:nvPr/>
        </p:nvSpPr>
        <p:spPr bwMode="auto">
          <a:xfrm>
            <a:off x="3302782" y="5939791"/>
            <a:ext cx="596618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IdPAddAttributeFilter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D8EF6C-5081-4384-B8E4-0B5F0B19ADA2}" type="slidenum">
              <a:rPr lang="en-GB">
                <a:solidFill>
                  <a:srgbClr val="00247D"/>
                </a:solidFill>
              </a:rPr>
              <a:pPr/>
              <a:t>45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46434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Add Catch-all Rule Again</a:t>
            </a:r>
          </a:p>
        </p:txBody>
      </p:sp>
      <p:sp>
        <p:nvSpPr>
          <p:cNvPr id="146435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41120"/>
            <a:ext cx="11176000" cy="490728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/>
              <a:t>Add a rule to limit acceptance of "</a:t>
            </a:r>
            <a:r>
              <a:rPr lang="en-US" dirty="0" smtClean="0">
                <a:latin typeface="Courier New" pitchFamily="49" charset="0"/>
              </a:rPr>
              <a:t>surname</a:t>
            </a:r>
            <a:r>
              <a:rPr lang="en-US" dirty="0" smtClean="0"/>
              <a:t>" to a single </a:t>
            </a:r>
            <a:r>
              <a:rPr lang="en-US" dirty="0" err="1" smtClean="0"/>
              <a:t>IdP</a:t>
            </a:r>
            <a:r>
              <a:rPr lang="en-US" dirty="0" smtClean="0"/>
              <a:t>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$ vim /etc/shibboleth/attribute-policy.xml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u="sng" dirty="0" smtClean="0">
                <a:latin typeface="Courier New" pitchFamily="49" charset="0"/>
                <a:cs typeface="Courier New" pitchFamily="49" charset="0"/>
              </a:rPr>
              <a:t>Line 145:</a:t>
            </a:r>
            <a:endParaRPr lang="en-US" dirty="0" smtClean="0">
              <a:latin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afp:AttributeRule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attributeID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altLang="en-US" sz="1800" dirty="0" smtClean="0">
                <a:latin typeface="Courier New" pitchFamily="49" charset="0"/>
                <a:cs typeface="Courier New" pitchFamily="49" charset="0"/>
              </a:rPr>
              <a:t>”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surname"&gt;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afp:PermitValueRule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xsi:type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AttributeIssuerString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 	value="https://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non.existing.example.org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/idp/shibboleth"/&gt;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afp:AttributeRule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/>
              <a:t>Uncomment catch-all rule at bottom:</a:t>
            </a:r>
            <a:endParaRPr lang="en-US" dirty="0" smtClean="0">
              <a:latin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</a:rPr>
              <a:t>&lt;</a:t>
            </a:r>
            <a:r>
              <a:rPr lang="en-US" dirty="0" err="1" smtClean="0">
                <a:latin typeface="Courier New" pitchFamily="49" charset="0"/>
              </a:rPr>
              <a:t>afp:AttributeRule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attributeID</a:t>
            </a:r>
            <a:r>
              <a:rPr lang="en-US" dirty="0" smtClean="0">
                <a:latin typeface="Courier New" pitchFamily="49" charset="0"/>
              </a:rPr>
              <a:t>="*"&gt;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         &lt;</a:t>
            </a:r>
            <a:r>
              <a:rPr lang="en-US" dirty="0" err="1" smtClean="0">
                <a:latin typeface="Courier New" pitchFamily="49" charset="0"/>
              </a:rPr>
              <a:t>afp:PermitValueRule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xsi:type</a:t>
            </a:r>
            <a:r>
              <a:rPr lang="en-US" dirty="0" smtClean="0">
                <a:latin typeface="Courier New" pitchFamily="49" charset="0"/>
              </a:rPr>
              <a:t>="ANY"/&gt;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</a:rPr>
              <a:t> &lt;/</a:t>
            </a:r>
            <a:r>
              <a:rPr lang="en-US" dirty="0" err="1" smtClean="0">
                <a:latin typeface="Courier New" pitchFamily="49" charset="0"/>
              </a:rPr>
              <a:t>afp:AttributeRule</a:t>
            </a:r>
            <a:r>
              <a:rPr lang="en-US" dirty="0" smtClean="0">
                <a:latin typeface="Courier New" pitchFamily="49" charset="0"/>
              </a:rPr>
              <a:t>&gt;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/>
              <a:t>Then login again: </a:t>
            </a:r>
            <a:r>
              <a:rPr lang="en-US" dirty="0" smtClean="0">
                <a:latin typeface="Courier" charset="0"/>
              </a:rPr>
              <a:t>surname</a:t>
            </a:r>
            <a:r>
              <a:rPr lang="en-US" dirty="0" smtClean="0"/>
              <a:t> is now filtered out but other attributes aren</a:t>
            </a:r>
            <a:r>
              <a:rPr lang="en-US" altLang="en-US" dirty="0" smtClean="0"/>
              <a:t>’</a:t>
            </a:r>
            <a:r>
              <a:rPr lang="en-US" dirty="0" smtClean="0"/>
              <a:t>t.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/>
              <a:t>Because a specific rule exists, the catch-all rule does not apply anymore!</a:t>
            </a:r>
          </a:p>
        </p:txBody>
      </p:sp>
      <p:pic>
        <p:nvPicPr>
          <p:cNvPr id="1116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925E1B5-D307-4115-97A5-6C66A889F052}" type="slidenum">
              <a:rPr lang="en-GB">
                <a:solidFill>
                  <a:srgbClr val="00247D"/>
                </a:solidFill>
              </a:rPr>
              <a:pPr/>
              <a:t>46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48482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Remove Specific Rule</a:t>
            </a:r>
          </a:p>
        </p:txBody>
      </p:sp>
      <p:sp>
        <p:nvSpPr>
          <p:cNvPr id="14848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41120"/>
            <a:ext cx="11176000" cy="490728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/>
              <a:t>Remove rule for (non-) acceptance of </a:t>
            </a:r>
            <a:r>
              <a:rPr lang="en-US" dirty="0" smtClean="0">
                <a:latin typeface="Courier New" pitchFamily="49" charset="0"/>
              </a:rPr>
              <a:t>surname</a:t>
            </a:r>
            <a:r>
              <a:rPr lang="en-US" dirty="0" smtClean="0"/>
              <a:t>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$ vim /etc/shibboleth/attribute-policy.xml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dirty="0" smtClean="0"/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/>
              <a:t>Delete rule for </a:t>
            </a:r>
            <a:r>
              <a:rPr lang="en-US" dirty="0" smtClean="0">
                <a:latin typeface="Courier New" pitchFamily="49" charset="0"/>
              </a:rPr>
              <a:t>surname</a:t>
            </a:r>
            <a:r>
              <a:rPr lang="en-US" dirty="0" smtClean="0"/>
              <a:t> again.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dirty="0" smtClean="0"/>
              <a:t>Save file and access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/Shibboleth.sso/Login </a:t>
            </a:r>
            <a:r>
              <a:rPr lang="en-US" dirty="0" smtClean="0"/>
              <a:t>again</a:t>
            </a:r>
          </a:p>
          <a:p>
            <a:pPr marL="342900" indent="-342900" eaLnBrk="1" hangingPunct="1"/>
            <a:endParaRPr lang="en-US" dirty="0" smtClean="0"/>
          </a:p>
          <a:p>
            <a:pPr marL="342900" indent="-342900" eaLnBrk="1" hangingPunct="1"/>
            <a:r>
              <a:rPr lang="en-US" dirty="0" smtClean="0"/>
              <a:t>Now you should see the </a:t>
            </a:r>
            <a:r>
              <a:rPr lang="en-US" dirty="0" smtClean="0">
                <a:latin typeface="Courier New" pitchFamily="49" charset="0"/>
              </a:rPr>
              <a:t>surname </a:t>
            </a:r>
            <a:r>
              <a:rPr lang="en-US" dirty="0" smtClean="0"/>
              <a:t>attribute again</a:t>
            </a:r>
          </a:p>
          <a:p>
            <a:pPr marL="342900" indent="-342900" eaLnBrk="1" hangingPunct="1">
              <a:buFont typeface="Wingdings" pitchFamily="2" charset="2"/>
              <a:buNone/>
            </a:pPr>
            <a:endParaRPr lang="en-US" dirty="0" smtClean="0"/>
          </a:p>
        </p:txBody>
      </p:sp>
      <p:pic>
        <p:nvPicPr>
          <p:cNvPr id="3635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C6FB87D-99AD-4436-9C86-21F750D1C7DC}" type="slidenum">
              <a:rPr lang="en-GB">
                <a:solidFill>
                  <a:srgbClr val="00247D"/>
                </a:solidFill>
              </a:rPr>
              <a:pPr/>
              <a:t>47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Session Initiation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Wingdings" pitchFamily="2" charset="2"/>
              <a:buNone/>
            </a:pPr>
            <a:r>
              <a:rPr lang="en-US" sz="2800" b="1" smtClean="0"/>
              <a:t>Goals:</a:t>
            </a:r>
            <a:endParaRPr lang="en-US" sz="2800" smtClean="0"/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Learn how to initiate a Shibboleth session</a:t>
            </a:r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Understand their advantages/disadvantages</a:t>
            </a:r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Know where to require a session, what to protect</a:t>
            </a:r>
          </a:p>
          <a:p>
            <a:pPr marL="457200" indent="-457200"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01A65CD-62F0-4212-8341-2656ACED36A9}" type="slidenum">
              <a:rPr lang="en-GB">
                <a:solidFill>
                  <a:srgbClr val="00247D"/>
                </a:solidFill>
              </a:rPr>
              <a:pPr/>
              <a:t>48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54626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Content Protection and Session initiation</a:t>
            </a:r>
          </a:p>
        </p:txBody>
      </p:sp>
      <p:sp>
        <p:nvSpPr>
          <p:cNvPr id="154627" name="Content Placeholder 2"/>
          <p:cNvSpPr>
            <a:spLocks noGrp="1"/>
          </p:cNvSpPr>
          <p:nvPr>
            <p:ph idx="4294967295"/>
          </p:nvPr>
        </p:nvSpPr>
        <p:spPr>
          <a:xfrm>
            <a:off x="508000" y="1676400"/>
            <a:ext cx="11176000" cy="45720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smtClean="0"/>
              <a:t>Before access control (will be covered later on) can occur, </a:t>
            </a:r>
            <a:br>
              <a:rPr lang="en-US" smtClean="0"/>
            </a:br>
            <a:r>
              <a:rPr lang="en-US" smtClean="0"/>
              <a:t>a Shibboleth session must be initiated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Session Initiation and content protection go hand in hand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Requiring a session means the user has to authenticate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Only authenticated users can access protected content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DF27B6A-1DA4-4092-8749-7399F3BE8416}" type="slidenum">
              <a:rPr lang="en-GB">
                <a:solidFill>
                  <a:srgbClr val="00247D"/>
                </a:solidFill>
              </a:rPr>
              <a:pPr/>
              <a:t>49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56674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Content Protection Settings</a:t>
            </a:r>
          </a:p>
        </p:txBody>
      </p:sp>
      <p:sp>
        <p:nvSpPr>
          <p:cNvPr id="156675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41120"/>
            <a:ext cx="11176000" cy="4419600"/>
          </a:xfrm>
        </p:spPr>
        <p:txBody>
          <a:bodyPr lIns="91440" tIns="45720" rIns="91440" bIns="45720">
            <a:normAutofit lnSpcReduction="1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100" dirty="0" smtClean="0"/>
              <a:t>Protect hosts, directories, files or queries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en-US" sz="2100" dirty="0" smtClean="0"/>
          </a:p>
          <a:p>
            <a:pPr marL="457200" indent="-457200" eaLnBrk="1" hangingPunct="1">
              <a:lnSpc>
                <a:spcPct val="90000"/>
              </a:lnSpc>
            </a:pPr>
            <a:r>
              <a:rPr lang="en-US" sz="2100" b="1" dirty="0" smtClean="0"/>
              <a:t>Apache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.</a:t>
            </a:r>
            <a:r>
              <a:rPr lang="en-US" sz="2100" dirty="0" err="1" smtClean="0"/>
              <a:t>htaccess</a:t>
            </a:r>
            <a:r>
              <a:rPr lang="en-US" sz="2100" dirty="0" smtClean="0"/>
              <a:t> (dynamic) or </a:t>
            </a:r>
            <a:r>
              <a:rPr lang="en-US" sz="2100" dirty="0" err="1" smtClean="0"/>
              <a:t>httpd.conf</a:t>
            </a:r>
            <a:r>
              <a:rPr lang="en-US" sz="2100" dirty="0" smtClean="0"/>
              <a:t> (static)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en-US" sz="2100" dirty="0" smtClean="0"/>
          </a:p>
          <a:p>
            <a:pPr marL="457200" indent="-457200" eaLnBrk="1" hangingPunct="1">
              <a:lnSpc>
                <a:spcPct val="90000"/>
              </a:lnSpc>
            </a:pPr>
            <a:r>
              <a:rPr lang="en-US" sz="2100" b="1" dirty="0" smtClean="0"/>
              <a:t>Apache / IIS / other</a:t>
            </a:r>
            <a:br>
              <a:rPr lang="en-US" sz="2100" b="1" dirty="0" smtClean="0"/>
            </a:br>
            <a:r>
              <a:rPr lang="en-US" sz="2100" dirty="0" smtClean="0"/>
              <a:t>&lt;</a:t>
            </a:r>
            <a:r>
              <a:rPr lang="en-US" sz="2100" dirty="0" err="1" smtClean="0"/>
              <a:t>RequestMap</a:t>
            </a:r>
            <a:r>
              <a:rPr lang="en-US" sz="2100" dirty="0" smtClean="0"/>
              <a:t>&gt; in shibboleth2.xml</a:t>
            </a:r>
            <a:br>
              <a:rPr lang="en-US" sz="2100" dirty="0" smtClean="0"/>
            </a:br>
            <a:r>
              <a:rPr lang="en-US" sz="2100" dirty="0" smtClean="0"/>
              <a:t>Requires Shibboleth to know exact hostname</a:t>
            </a:r>
            <a:br>
              <a:rPr lang="en-US" sz="2100" dirty="0" smtClean="0"/>
            </a:br>
            <a:r>
              <a:rPr lang="en-US" sz="2100" dirty="0" smtClean="0"/>
              <a:t>Very powerful and flexible thanks to </a:t>
            </a:r>
            <a:r>
              <a:rPr lang="en-US" sz="2100" dirty="0" err="1" smtClean="0"/>
              <a:t>boolean</a:t>
            </a:r>
            <a:r>
              <a:rPr lang="en-US" sz="2100" dirty="0" smtClean="0"/>
              <a:t>/</a:t>
            </a:r>
            <a:r>
              <a:rPr lang="en-US" sz="2100" dirty="0" err="1" smtClean="0"/>
              <a:t>regex</a:t>
            </a:r>
            <a:r>
              <a:rPr lang="en-US" sz="2100" dirty="0" smtClean="0"/>
              <a:t> operations</a:t>
            </a:r>
            <a:endParaRPr lang="en-US" sz="2100" dirty="0" smtClean="0">
              <a:latin typeface="Courier New" pitchFamily="49" charset="0"/>
              <a:cs typeface="Courier New" pitchFamily="49" charset="0"/>
            </a:endParaRPr>
          </a:p>
          <a:p>
            <a:pPr marL="838200" lvl="1" indent="-3810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838200" lvl="1" indent="-3810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r>
              <a:rPr lang="en-US" sz="2100" dirty="0" smtClean="0"/>
              <a:t>Try accessing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https://sp.example.org/secure/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100" dirty="0" smtClean="0"/>
              <a:t>You should get access because the directory is not protected (yet)</a:t>
            </a:r>
            <a:br>
              <a:rPr lang="en-US" sz="2100" dirty="0" smtClean="0"/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/secure/</a:t>
            </a:r>
            <a:r>
              <a:rPr lang="en-US" sz="2000" dirty="0" smtClean="0"/>
              <a:t> </a:t>
            </a:r>
            <a:r>
              <a:rPr lang="en-US" sz="2100" dirty="0" smtClean="0"/>
              <a:t>used to be protected by default in older Shibboleth distributions</a:t>
            </a:r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2374705" y="5787391"/>
            <a:ext cx="62178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NativeSPAccessControl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6AAEAA9-AC8A-409F-BC0D-DA060343FB8A}" type="slidenum">
              <a:rPr lang="en-GB">
                <a:solidFill>
                  <a:srgbClr val="00247D"/>
                </a:solidFill>
              </a:rPr>
              <a:pPr/>
              <a:t>50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58722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Content Protection with .htaccess File</a:t>
            </a:r>
          </a:p>
        </p:txBody>
      </p:sp>
      <p:sp>
        <p:nvSpPr>
          <p:cNvPr id="15872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56360"/>
            <a:ext cx="11176000" cy="4892040"/>
          </a:xfrm>
        </p:spPr>
        <p:txBody>
          <a:bodyPr lIns="91440" tIns="45720" rIns="91440" bIns="45720"/>
          <a:lstStyle/>
          <a:p>
            <a:pPr marL="514350" indent="-514350" eaLnBrk="1" hangingPunct="1"/>
            <a:r>
              <a:rPr lang="en-US" dirty="0" smtClean="0"/>
              <a:t>Let</a:t>
            </a:r>
            <a:r>
              <a:rPr lang="en-US" altLang="en-US" dirty="0" smtClean="0"/>
              <a:t>’</a:t>
            </a:r>
            <a:r>
              <a:rPr lang="en-US" dirty="0" smtClean="0"/>
              <a:t>s protect the directory by requiring a Shibboleth session:</a:t>
            </a:r>
          </a:p>
          <a:p>
            <a:pPr marL="914400" lvl="1" indent="-5143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 vim /</a:t>
            </a:r>
            <a:r>
              <a:rPr lang="en-US" dirty="0" err="1" smtClean="0">
                <a:latin typeface="Courier New" pitchFamily="49" charset="0"/>
              </a:rPr>
              <a:t>var</a:t>
            </a:r>
            <a:r>
              <a:rPr lang="en-US" dirty="0" smtClean="0">
                <a:latin typeface="Courier New" pitchFamily="49" charset="0"/>
              </a:rPr>
              <a:t>/www/secure/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htaccess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914400" lvl="1" indent="-514350" eaLnBrk="1" hangingPunct="1">
              <a:buFont typeface="Wingdings" pitchFamily="2" charset="2"/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AuthType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shibboleth</a:t>
            </a:r>
          </a:p>
          <a:p>
            <a:pPr marL="914400" lvl="1" indent="-5143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require shibboleth</a:t>
            </a:r>
          </a:p>
          <a:p>
            <a:pPr marL="914400" lvl="1" indent="-514350" eaLnBrk="1" hangingPunct="1">
              <a:buFont typeface="Wingdings" pitchFamily="2" charset="2"/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ShibRequestSetting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requireSession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true</a:t>
            </a:r>
          </a:p>
          <a:p>
            <a:pPr marL="914400" lvl="1" indent="-514350" eaLnBrk="1" hangingPunct="1">
              <a:buFont typeface="Wingdings" pitchFamily="2" charset="2"/>
              <a:buNone/>
            </a:pPr>
            <a:endParaRPr lang="en-US" sz="900" dirty="0" smtClean="0">
              <a:latin typeface="Courier New" pitchFamily="49" charset="0"/>
              <a:cs typeface="Courier New" pitchFamily="49" charset="0"/>
            </a:endParaRPr>
          </a:p>
          <a:p>
            <a:pPr marL="914400" lvl="1" indent="-514350" eaLnBrk="1" hangingPunct="1">
              <a:buFont typeface="Wingdings" pitchFamily="2" charset="2"/>
              <a:buNone/>
            </a:pPr>
            <a:r>
              <a:rPr lang="en-US" dirty="0" smtClean="0"/>
              <a:t>Synonym for the last line (used in Shibboleth 1.3, deprecated):</a:t>
            </a:r>
          </a:p>
          <a:p>
            <a:pPr marL="914400" lvl="1" indent="-514350" eaLnBrk="1" hangingPunct="1"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 marL="914400" lvl="1" indent="-514350" eaLnBrk="1" hangingPunct="1">
              <a:buFont typeface="Wingdings" pitchFamily="2" charset="2"/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ShibRequireSession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On</a:t>
            </a:r>
          </a:p>
          <a:p>
            <a:pPr marL="914400" lvl="1" indent="-514350" eaLnBrk="1" hangingPunct="1">
              <a:buFont typeface="Wingdings" pitchFamily="2" charset="2"/>
              <a:buNone/>
            </a:pPr>
            <a:endParaRPr lang="en-US" sz="900" dirty="0" smtClean="0">
              <a:latin typeface="Courier New" pitchFamily="49" charset="0"/>
              <a:cs typeface="Courier New" pitchFamily="49" charset="0"/>
            </a:endParaRPr>
          </a:p>
          <a:p>
            <a:pPr marL="914400" lvl="1" indent="-514350" eaLnBrk="1" hangingPunct="1">
              <a:buFont typeface="Wingdings" pitchFamily="2" charset="2"/>
              <a:buNone/>
            </a:pPr>
            <a:endParaRPr lang="en-US" dirty="0" smtClean="0"/>
          </a:p>
          <a:p>
            <a:pPr marL="914400" lvl="1" indent="-514350" eaLnBrk="1" hangingPunct="1">
              <a:buFont typeface="Wingdings" pitchFamily="2" charset="2"/>
              <a:buNone/>
            </a:pPr>
            <a:r>
              <a:rPr lang="en-US" dirty="0" smtClean="0"/>
              <a:t>Rules could also be in static </a:t>
            </a:r>
            <a:r>
              <a:rPr lang="en-US" dirty="0" err="1" smtClean="0"/>
              <a:t>httpd</a:t>
            </a:r>
            <a:r>
              <a:rPr lang="en-US" dirty="0" smtClean="0"/>
              <a:t> configuration file directly, see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914400" lvl="1" indent="-5143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/etc/apache2/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conf.d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shib.conf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smtClean="0"/>
              <a:t> ( default rule for </a:t>
            </a:r>
            <a:r>
              <a:rPr lang="en-US" dirty="0" smtClean="0">
                <a:latin typeface="Courier New" pitchFamily="49" charset="0"/>
              </a:rPr>
              <a:t>/secure/</a:t>
            </a:r>
            <a:r>
              <a:rPr lang="en-US" dirty="0" smtClean="0"/>
              <a:t> )</a:t>
            </a:r>
          </a:p>
        </p:txBody>
      </p:sp>
      <p:pic>
        <p:nvPicPr>
          <p:cNvPr id="8397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2450906" y="5744846"/>
            <a:ext cx="618739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NativeSPApacheConfig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63B02D2-0E91-4A44-A9D6-F73719A1C5AC}" type="slidenum">
              <a:rPr lang="en-GB">
                <a:solidFill>
                  <a:srgbClr val="00247D"/>
                </a:solidFill>
              </a:rPr>
              <a:pPr/>
              <a:t>51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60770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Session Initiation and Content Settings</a:t>
            </a:r>
          </a:p>
        </p:txBody>
      </p:sp>
      <p:sp>
        <p:nvSpPr>
          <p:cNvPr id="160771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34440"/>
            <a:ext cx="11176000" cy="4693920"/>
          </a:xfrm>
        </p:spPr>
        <p:txBody>
          <a:bodyPr lIns="91440" tIns="45720" rIns="91440" bIns="45720"/>
          <a:lstStyle/>
          <a:p>
            <a:pPr marL="342900" indent="-342900" eaLnBrk="1" hangingPunct="1">
              <a:lnSpc>
                <a:spcPct val="110000"/>
              </a:lnSpc>
            </a:pPr>
            <a:r>
              <a:rPr lang="en-US" b="1" dirty="0" err="1" smtClean="0"/>
              <a:t>forceAuthn</a:t>
            </a:r>
            <a:r>
              <a:rPr lang="en-US" b="1" dirty="0" smtClean="0"/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ShibRequestSetting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forceAuthn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true)</a:t>
            </a:r>
          </a:p>
          <a:p>
            <a:pPr marL="742950" lvl="1" indent="-285750" eaLnBrk="1" hangingPunct="1">
              <a:lnSpc>
                <a:spcPct val="110000"/>
              </a:lnSpc>
            </a:pPr>
            <a:r>
              <a:rPr lang="en-US" dirty="0" smtClean="0"/>
              <a:t>Disable Single-Sign on and force a re-authentication</a:t>
            </a:r>
          </a:p>
          <a:p>
            <a:pPr marL="342900" indent="-342900" eaLnBrk="1" hangingPunct="1">
              <a:lnSpc>
                <a:spcPct val="110000"/>
              </a:lnSpc>
            </a:pPr>
            <a:r>
              <a:rPr lang="en-US" b="1" dirty="0" err="1" smtClean="0"/>
              <a:t>isPassive</a:t>
            </a:r>
            <a:r>
              <a:rPr lang="en-US" b="1" dirty="0" smtClean="0"/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ShibRequestSetting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isPassive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true)</a:t>
            </a:r>
            <a:endParaRPr lang="en-US" dirty="0" smtClean="0"/>
          </a:p>
          <a:p>
            <a:pPr marL="742950" lvl="1" indent="-285750" eaLnBrk="1" hangingPunct="1">
              <a:lnSpc>
                <a:spcPct val="110000"/>
              </a:lnSpc>
            </a:pPr>
            <a:r>
              <a:rPr lang="en-US" dirty="0" smtClean="0"/>
              <a:t>Check whether a user has an SSO session and if he has, automatically create a session on SP without any user interaction</a:t>
            </a:r>
          </a:p>
          <a:p>
            <a:pPr marL="342900" indent="-342900" eaLnBrk="1" hangingPunct="1">
              <a:lnSpc>
                <a:spcPct val="110000"/>
              </a:lnSpc>
            </a:pPr>
            <a:r>
              <a:rPr lang="en-US" dirty="0" smtClean="0"/>
              <a:t>Use a specific </a:t>
            </a:r>
            <a:r>
              <a:rPr lang="en-US" dirty="0" err="1" smtClean="0"/>
              <a:t>IdP</a:t>
            </a:r>
            <a:r>
              <a:rPr lang="en-US" dirty="0" smtClean="0"/>
              <a:t> to use for authentication</a:t>
            </a:r>
          </a:p>
          <a:p>
            <a:pPr marL="342900" indent="-342900" eaLnBrk="1" hangingPunct="1">
              <a:lnSpc>
                <a:spcPct val="110000"/>
              </a:lnSpc>
            </a:pPr>
            <a:r>
              <a:rPr lang="en-US" dirty="0" smtClean="0"/>
              <a:t>Requesting types of authentication</a:t>
            </a:r>
          </a:p>
          <a:p>
            <a:pPr marL="742950" lvl="1" indent="-285750" eaLnBrk="1" hangingPunct="1">
              <a:lnSpc>
                <a:spcPct val="110000"/>
              </a:lnSpc>
            </a:pPr>
            <a:r>
              <a:rPr lang="en-US" dirty="0" err="1" smtClean="0"/>
              <a:t>E.g</a:t>
            </a:r>
            <a:r>
              <a:rPr lang="en-US" dirty="0" smtClean="0"/>
              <a:t> enforce X.509 user certificate authentication</a:t>
            </a:r>
          </a:p>
          <a:p>
            <a:pPr marL="342900" indent="-342900" eaLnBrk="1" hangingPunct="1">
              <a:lnSpc>
                <a:spcPct val="110000"/>
              </a:lnSpc>
            </a:pPr>
            <a:r>
              <a:rPr lang="en-US" dirty="0" smtClean="0"/>
              <a:t>Custom error handling pages to use</a:t>
            </a:r>
          </a:p>
          <a:p>
            <a:pPr marL="342900" indent="-342900" eaLnBrk="1" hangingPunct="1">
              <a:lnSpc>
                <a:spcPct val="110000"/>
              </a:lnSpc>
            </a:pPr>
            <a:r>
              <a:rPr lang="en-US" dirty="0" smtClean="0"/>
              <a:t>Redirection-based error handling</a:t>
            </a:r>
          </a:p>
          <a:p>
            <a:pPr marL="742950" lvl="1" indent="-285750" eaLnBrk="1" hangingPunct="1">
              <a:lnSpc>
                <a:spcPct val="110000"/>
              </a:lnSpc>
            </a:pPr>
            <a:r>
              <a:rPr lang="en-US" dirty="0" smtClean="0"/>
              <a:t>In case of an error, redirect user to custom error web page with error message/type as GET arguments</a:t>
            </a:r>
          </a:p>
          <a:p>
            <a:pPr marL="342900" indent="-342900" eaLnBrk="1" hangingPunct="1">
              <a:lnSpc>
                <a:spcPct val="110000"/>
              </a:lnSpc>
            </a:pPr>
            <a:endParaRPr lang="en-US" dirty="0" smtClean="0"/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2995246" y="5867401"/>
            <a:ext cx="634981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NativeSPContentSettings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600C55A-946A-43AF-BBFC-835B40B43F47}" type="slidenum">
              <a:rPr lang="en-GB">
                <a:solidFill>
                  <a:srgbClr val="00247D"/>
                </a:solidFill>
              </a:rPr>
              <a:pPr/>
              <a:t>52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62818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Test Content Protection Rule</a:t>
            </a:r>
          </a:p>
        </p:txBody>
      </p:sp>
      <p:sp>
        <p:nvSpPr>
          <p:cNvPr id="162819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86840"/>
            <a:ext cx="11176000" cy="4861560"/>
          </a:xfrm>
        </p:spPr>
        <p:txBody>
          <a:bodyPr lIns="91440" tIns="45720" rIns="91440" bIns="45720"/>
          <a:lstStyle/>
          <a:p>
            <a:pPr marL="514350" indent="-514350" eaLnBrk="1" hangingPunct="1"/>
            <a:r>
              <a:rPr lang="en-US" dirty="0" smtClean="0"/>
              <a:t>Clear session and then access the protected URL again: </a:t>
            </a:r>
            <a:br>
              <a:rPr lang="en-US" dirty="0" smtClean="0"/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https://sp.example.org/secure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endParaRPr lang="en-US" dirty="0" smtClean="0"/>
          </a:p>
          <a:p>
            <a:pPr marL="514350" indent="-514350" eaLnBrk="1" hangingPunct="1"/>
            <a:r>
              <a:rPr lang="en-US" dirty="0" smtClean="0"/>
              <a:t>Authentication is enforced and access should be granted</a:t>
            </a:r>
          </a:p>
          <a:p>
            <a:pPr marL="514350" indent="-514350" eaLnBrk="1" hangingPunct="1"/>
            <a:endParaRPr lang="en-US" dirty="0" smtClean="0"/>
          </a:p>
          <a:p>
            <a:pPr marL="514350" indent="-514350" eaLnBrk="1" hangingPunct="1"/>
            <a:r>
              <a:rPr lang="en-US" dirty="0" smtClean="0"/>
              <a:t>Currently, all authenticated users get access</a:t>
            </a:r>
          </a:p>
          <a:p>
            <a:pPr marL="514350" indent="-514350" eaLnBrk="1" hangingPunct="1"/>
            <a:endParaRPr lang="en-US" dirty="0" smtClean="0"/>
          </a:p>
          <a:p>
            <a:pPr marL="514350" indent="-514350" eaLnBrk="1" hangingPunct="1"/>
            <a:r>
              <a:rPr lang="en-US" dirty="0" smtClean="0"/>
              <a:t>Content protection to limit access only to specific users </a:t>
            </a:r>
            <a:br>
              <a:rPr lang="en-US" dirty="0" smtClean="0"/>
            </a:br>
            <a:r>
              <a:rPr lang="en-US" dirty="0" smtClean="0"/>
              <a:t>will be covered later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914400" lvl="1" indent="-514350" eaLnBrk="1" hangingPunct="1">
              <a:buFont typeface="Wingdings" pitchFamily="2" charset="2"/>
              <a:buNone/>
            </a:pPr>
            <a:endParaRPr lang="en-US" sz="900" dirty="0" smtClean="0">
              <a:latin typeface="Courier New" pitchFamily="49" charset="0"/>
              <a:cs typeface="Courier New" pitchFamily="49" charset="0"/>
            </a:endParaRPr>
          </a:p>
          <a:p>
            <a:pPr marL="914400" lvl="1" indent="-514350" eaLnBrk="1" hangingPunct="1">
              <a:buFont typeface="Wingdings" pitchFamily="2" charset="2"/>
              <a:buNone/>
            </a:pPr>
            <a:endParaRPr lang="en-US" dirty="0" smtClean="0"/>
          </a:p>
        </p:txBody>
      </p:sp>
      <p:pic>
        <p:nvPicPr>
          <p:cNvPr id="3655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AAFB0C-D6C5-40C3-A65C-DFA554967783}" type="slidenum">
              <a:rPr lang="en-GB">
                <a:solidFill>
                  <a:srgbClr val="00247D"/>
                </a:solidFill>
              </a:rPr>
              <a:pPr/>
              <a:t>53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64866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Content Protection with RequestMap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4294967295"/>
          </p:nvPr>
        </p:nvSpPr>
        <p:spPr>
          <a:xfrm>
            <a:off x="601785" y="1341120"/>
            <a:ext cx="11344031" cy="4907280"/>
          </a:xfrm>
        </p:spPr>
        <p:txBody>
          <a:bodyPr lIns="91440" tIns="45720" rIns="91440" bIns="45720"/>
          <a:lstStyle/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sz="2000" dirty="0" err="1" smtClean="0">
                <a:latin typeface="Courier New"/>
                <a:cs typeface="Courier New"/>
              </a:rPr>
              <a:t>mod_shib</a:t>
            </a:r>
            <a:r>
              <a:rPr lang="en-US" sz="2000" dirty="0" smtClean="0"/>
              <a:t> provides request URL to </a:t>
            </a:r>
            <a:r>
              <a:rPr lang="en-US" sz="2000" dirty="0" err="1" smtClean="0">
                <a:latin typeface="Courier New"/>
                <a:cs typeface="Courier New"/>
              </a:rPr>
              <a:t>shibd</a:t>
            </a:r>
            <a:r>
              <a:rPr lang="en-US" sz="2000" dirty="0" smtClean="0"/>
              <a:t> to process it</a:t>
            </a:r>
            <a:br>
              <a:rPr lang="en-US" sz="2000" dirty="0" smtClean="0"/>
            </a:br>
            <a:r>
              <a:rPr lang="en-US" sz="2000" dirty="0" smtClean="0"/>
              <a:t>Therefore, </a:t>
            </a:r>
            <a:r>
              <a:rPr lang="en-US" sz="2000" dirty="0" err="1">
                <a:latin typeface="Courier New"/>
                <a:cs typeface="Courier New"/>
              </a:rPr>
              <a:t>shibd</a:t>
            </a:r>
            <a:r>
              <a:rPr lang="en-US" sz="2000" dirty="0"/>
              <a:t> </a:t>
            </a:r>
            <a:r>
              <a:rPr lang="en-US" sz="2000" dirty="0" smtClean="0"/>
              <a:t>can enforce access control as well</a:t>
            </a:r>
            <a:br>
              <a:rPr lang="en-US" sz="2000" dirty="0" smtClean="0"/>
            </a:br>
            <a:r>
              <a:rPr lang="en-US" sz="2000" b="1" dirty="0" smtClean="0"/>
              <a:t>This is required for IIS web servers!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000" dirty="0" smtClean="0">
              <a:latin typeface="Courier New" charset="0"/>
              <a:cs typeface="Courier New" charset="0"/>
            </a:endParaRPr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sz="2000" dirty="0" smtClean="0"/>
              <a:t>First ensure that requests for </a:t>
            </a:r>
            <a:r>
              <a:rPr lang="en-US" sz="2000" dirty="0" smtClean="0">
                <a:latin typeface="Courier New"/>
                <a:cs typeface="Courier New"/>
              </a:rPr>
              <a:t>/other-secure/ </a:t>
            </a:r>
            <a:r>
              <a:rPr lang="en-US" sz="2000" dirty="0" smtClean="0"/>
              <a:t>are handled by </a:t>
            </a:r>
            <a:r>
              <a:rPr lang="en-US" sz="2000" dirty="0" err="1" smtClean="0">
                <a:latin typeface="Courier New"/>
                <a:cs typeface="Courier New"/>
              </a:rPr>
              <a:t>shibd</a:t>
            </a:r>
            <a:r>
              <a:rPr lang="en-US" sz="2000" dirty="0" smtClean="0"/>
              <a:t> without setting any specific session requirements: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latin typeface="Courier New" charset="0"/>
                <a:cs typeface="Courier New" charset="0"/>
              </a:rPr>
              <a:t>$ vim </a:t>
            </a:r>
            <a:r>
              <a:rPr lang="en-US" sz="2000" dirty="0" smtClean="0">
                <a:latin typeface="Courier New" charset="0"/>
              </a:rPr>
              <a:t>/</a:t>
            </a:r>
            <a:r>
              <a:rPr lang="en-US" sz="2000" dirty="0" err="1" smtClean="0">
                <a:latin typeface="Courier New" charset="0"/>
              </a:rPr>
              <a:t>var</a:t>
            </a:r>
            <a:r>
              <a:rPr lang="en-US" sz="2000" dirty="0" smtClean="0">
                <a:latin typeface="Courier New" charset="0"/>
              </a:rPr>
              <a:t>/www/other-secure/.</a:t>
            </a:r>
            <a:r>
              <a:rPr lang="en-US" sz="2000" dirty="0" err="1" smtClean="0">
                <a:latin typeface="Courier New" charset="0"/>
              </a:rPr>
              <a:t>htaccess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2000" dirty="0" err="1" smtClean="0">
                <a:latin typeface="Courier New" charset="0"/>
              </a:rPr>
              <a:t>AuthType</a:t>
            </a:r>
            <a:r>
              <a:rPr lang="en-US" sz="2000" dirty="0" smtClean="0">
                <a:latin typeface="Courier New" charset="0"/>
              </a:rPr>
              <a:t> shibboleth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latin typeface="Courier New" charset="0"/>
              </a:rPr>
              <a:t>require shibboleth</a:t>
            </a:r>
            <a:endParaRPr lang="en-US" dirty="0" smtClean="0"/>
          </a:p>
          <a:p>
            <a:pPr marL="342900" indent="-342900" eaLnBrk="1" hangingPunct="1">
              <a:buFont typeface="Wingdings" charset="0"/>
              <a:buChar char="§"/>
              <a:defRPr/>
            </a:pPr>
            <a:endParaRPr lang="en-US" sz="800" dirty="0" smtClean="0"/>
          </a:p>
        </p:txBody>
      </p:sp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4058140" y="6381751"/>
            <a:ext cx="63482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NativeSPRequestMapper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102E931-82CF-4B49-9506-7AB8C35CEE40}" type="slidenum">
              <a:rPr lang="en-GB">
                <a:solidFill>
                  <a:srgbClr val="00247D"/>
                </a:solidFill>
              </a:rPr>
              <a:pPr/>
              <a:t>54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66914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dirty="0" smtClean="0"/>
              <a:t>How to Add a </a:t>
            </a:r>
            <a:r>
              <a:rPr lang="en-US" dirty="0" err="1" smtClean="0"/>
              <a:t>RequestMap</a:t>
            </a:r>
            <a:endParaRPr lang="en-US" dirty="0" smtClean="0"/>
          </a:p>
        </p:txBody>
      </p:sp>
      <p:sp>
        <p:nvSpPr>
          <p:cNvPr id="87043" name="Content Placeholder 2"/>
          <p:cNvSpPr>
            <a:spLocks noGrp="1"/>
          </p:cNvSpPr>
          <p:nvPr>
            <p:ph idx="4294967295"/>
          </p:nvPr>
        </p:nvSpPr>
        <p:spPr>
          <a:xfrm>
            <a:off x="601785" y="1356360"/>
            <a:ext cx="11344031" cy="4602480"/>
          </a:xfrm>
        </p:spPr>
        <p:txBody>
          <a:bodyPr lIns="91440" tIns="45720" rIns="91440" bIns="45720">
            <a:normAutofit lnSpcReduction="10000"/>
          </a:bodyPr>
          <a:lstStyle/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Open the Shibboleth configuration:</a:t>
            </a:r>
          </a:p>
          <a:p>
            <a:pPr marL="914400" lvl="1" indent="-514350" eaLnBrk="1" hangingPunct="1">
              <a:buFont typeface="Wingdings" charset="0"/>
              <a:buNone/>
              <a:defRPr/>
            </a:pPr>
            <a:r>
              <a:rPr lang="en-US" sz="1800" dirty="0" smtClean="0">
                <a:latin typeface="Courier New" charset="0"/>
                <a:cs typeface="Courier New" charset="0"/>
              </a:rPr>
              <a:t>$ vim /</a:t>
            </a:r>
            <a:r>
              <a:rPr lang="en-US" sz="1800" dirty="0" err="1" smtClean="0">
                <a:latin typeface="Courier New" charset="0"/>
                <a:cs typeface="Courier New" charset="0"/>
              </a:rPr>
              <a:t>etc</a:t>
            </a:r>
            <a:r>
              <a:rPr lang="en-US" sz="1800" dirty="0" smtClean="0">
                <a:latin typeface="Courier New" charset="0"/>
                <a:cs typeface="Courier New" charset="0"/>
              </a:rPr>
              <a:t>/shibboleth/shibboleth2.xml</a:t>
            </a:r>
          </a:p>
          <a:p>
            <a:pPr marL="914400" lvl="1" indent="-514350" eaLnBrk="1" hangingPunct="1">
              <a:buFont typeface="Wingdings" charset="0"/>
              <a:buNone/>
              <a:defRPr/>
            </a:pPr>
            <a:endParaRPr lang="en-US" sz="800" dirty="0" smtClean="0">
              <a:latin typeface="Courier New" charset="0"/>
              <a:cs typeface="Courier New" charset="0"/>
            </a:endParaRPr>
          </a:p>
          <a:p>
            <a:pPr marL="914400" lvl="1" indent="-514350" eaLnBrk="1" hangingPunct="1">
              <a:buFont typeface="Wingdings" charset="0"/>
              <a:buNone/>
              <a:defRPr/>
            </a:pPr>
            <a:r>
              <a:rPr lang="en-US" sz="2400" dirty="0" smtClean="0"/>
              <a:t>Before </a:t>
            </a:r>
            <a:r>
              <a:rPr lang="en-US" sz="2400" dirty="0" smtClean="0">
                <a:latin typeface="Courier New"/>
                <a:cs typeface="Courier New"/>
              </a:rPr>
              <a:t>&lt;</a:t>
            </a:r>
            <a:r>
              <a:rPr lang="en-US" sz="2400" dirty="0" err="1" smtClean="0">
                <a:latin typeface="Courier New"/>
                <a:cs typeface="Courier New"/>
              </a:rPr>
              <a:t>ApplicationDefaults</a:t>
            </a:r>
            <a:r>
              <a:rPr lang="en-US" sz="2400" dirty="0" smtClean="0">
                <a:latin typeface="Courier New"/>
                <a:cs typeface="Courier New"/>
              </a:rPr>
              <a:t>&gt;</a:t>
            </a:r>
            <a:r>
              <a:rPr lang="en-US" sz="2400" dirty="0" smtClean="0"/>
              <a:t> insert a </a:t>
            </a:r>
            <a:r>
              <a:rPr lang="en-US" sz="2400" dirty="0" smtClean="0">
                <a:latin typeface="Courier New"/>
                <a:cs typeface="Courier New"/>
              </a:rPr>
              <a:t>&lt;</a:t>
            </a:r>
            <a:r>
              <a:rPr lang="en-US" sz="2400" dirty="0" err="1" smtClean="0">
                <a:latin typeface="Courier New"/>
                <a:cs typeface="Courier New"/>
              </a:rPr>
              <a:t>RequestMap</a:t>
            </a:r>
            <a:r>
              <a:rPr lang="en-US" sz="2400" dirty="0" smtClean="0">
                <a:latin typeface="Courier New"/>
                <a:cs typeface="Courier New"/>
              </a:rPr>
              <a:t>&gt;</a:t>
            </a:r>
            <a:r>
              <a:rPr lang="en-US" sz="2400" dirty="0">
                <a:cs typeface="Courier New"/>
              </a:rPr>
              <a:t>: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u="sng" dirty="0" smtClean="0">
              <a:latin typeface="Courier New" charset="0"/>
              <a:cs typeface="Courier New" charset="0"/>
            </a:endParaRPr>
          </a:p>
          <a:p>
            <a:pPr marL="914400" lvl="1" indent="-514350" eaLnBrk="1" hangingPunct="1">
              <a:buFont typeface="Wingdings" charset="0"/>
              <a:buNone/>
              <a:defRPr/>
            </a:pPr>
            <a:r>
              <a:rPr lang="en-US" sz="1700" u="sng" dirty="0" smtClean="0">
                <a:latin typeface="Courier New" charset="0"/>
                <a:cs typeface="Courier New" charset="0"/>
              </a:rPr>
              <a:t>Line 7:</a:t>
            </a:r>
          </a:p>
          <a:p>
            <a:pPr marL="355600" lvl="1" indent="0" eaLnBrk="1" hangingPunct="1">
              <a:buFont typeface="Wingdings" charset="0"/>
              <a:buNone/>
              <a:defRPr/>
            </a:pPr>
            <a:r>
              <a:rPr lang="en-US" sz="1600" dirty="0" smtClean="0">
                <a:latin typeface="Courier New" charset="0"/>
                <a:cs typeface="Courier New" charset="0"/>
              </a:rPr>
              <a:t>&lt;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RequestMapper</a:t>
            </a:r>
            <a:r>
              <a:rPr lang="en-US" sz="1600" dirty="0" smtClean="0">
                <a:latin typeface="Courier New" charset="0"/>
                <a:cs typeface="Courier New" charset="0"/>
              </a:rPr>
              <a:t> type="Native"&gt;</a:t>
            </a:r>
            <a:br>
              <a:rPr lang="en-US" sz="1600" dirty="0" smtClean="0">
                <a:latin typeface="Courier New" charset="0"/>
                <a:cs typeface="Courier New" charset="0"/>
              </a:rPr>
            </a:br>
            <a:r>
              <a:rPr lang="en-US" sz="1600" dirty="0" smtClean="0">
                <a:latin typeface="Courier New" charset="0"/>
                <a:cs typeface="Courier New" charset="0"/>
              </a:rPr>
              <a:t>  &lt;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RequestMap</a:t>
            </a:r>
            <a:r>
              <a:rPr lang="en-US" sz="1600" dirty="0" smtClean="0">
                <a:latin typeface="Courier New" charset="0"/>
                <a:cs typeface="Courier New" charset="0"/>
              </a:rPr>
              <a:t> 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applicationId</a:t>
            </a:r>
            <a:r>
              <a:rPr lang="en-US" sz="1600" dirty="0" smtClean="0">
                <a:latin typeface="Courier New" charset="0"/>
                <a:cs typeface="Courier New" charset="0"/>
              </a:rPr>
              <a:t>="default"&gt;</a:t>
            </a:r>
            <a:br>
              <a:rPr lang="en-US" sz="1600" dirty="0" smtClean="0">
                <a:latin typeface="Courier New" charset="0"/>
                <a:cs typeface="Courier New" charset="0"/>
              </a:rPr>
            </a:br>
            <a:r>
              <a:rPr lang="en-US" sz="1600" dirty="0" smtClean="0">
                <a:latin typeface="Courier New" charset="0"/>
                <a:cs typeface="Courier New" charset="0"/>
              </a:rPr>
              <a:t>    &lt;Host name="</a:t>
            </a:r>
            <a:r>
              <a:rPr lang="en-US" sz="1600" b="1" dirty="0" smtClean="0">
                <a:latin typeface="Courier New" charset="0"/>
                <a:cs typeface="Courier New" charset="0"/>
              </a:rPr>
              <a:t>sp.example.org</a:t>
            </a:r>
            <a:r>
              <a:rPr lang="en-US" sz="1600" dirty="0" smtClean="0">
                <a:latin typeface="Courier New" charset="0"/>
                <a:cs typeface="Courier New" charset="0"/>
              </a:rPr>
              <a:t>"&gt;</a:t>
            </a:r>
          </a:p>
          <a:p>
            <a:pPr marL="355600" lvl="1" indent="0" eaLnBrk="1" hangingPunct="1">
              <a:buFont typeface="Wingdings" charset="0"/>
              <a:buNone/>
              <a:defRPr/>
            </a:pPr>
            <a:r>
              <a:rPr lang="en-US" sz="1600" dirty="0" smtClean="0">
                <a:latin typeface="Courier New" charset="0"/>
                <a:cs typeface="Courier New" charset="0"/>
              </a:rPr>
              <a:t>      &lt;Path name="other-secure" </a:t>
            </a:r>
            <a:br>
              <a:rPr lang="en-US" sz="1600" dirty="0" smtClean="0">
                <a:latin typeface="Courier New" charset="0"/>
                <a:cs typeface="Courier New" charset="0"/>
              </a:rPr>
            </a:br>
            <a:r>
              <a:rPr lang="en-US" sz="1600" dirty="0" smtClean="0">
                <a:latin typeface="Courier New" charset="0"/>
                <a:cs typeface="Courier New" charset="0"/>
              </a:rPr>
              <a:t>       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authType</a:t>
            </a:r>
            <a:r>
              <a:rPr lang="en-US" sz="1600" dirty="0" smtClean="0">
                <a:latin typeface="Courier New" charset="0"/>
                <a:cs typeface="Courier New" charset="0"/>
              </a:rPr>
              <a:t>="shibboleth" 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requireSession</a:t>
            </a:r>
            <a:r>
              <a:rPr lang="en-US" sz="1600" dirty="0" smtClean="0">
                <a:latin typeface="Courier New" charset="0"/>
                <a:cs typeface="Courier New" charset="0"/>
              </a:rPr>
              <a:t>="true"/&gt;</a:t>
            </a:r>
          </a:p>
          <a:p>
            <a:pPr marL="355600" lvl="1" indent="0" eaLnBrk="1" hangingPunct="1">
              <a:buFont typeface="Wingdings" charset="0"/>
              <a:buNone/>
              <a:defRPr/>
            </a:pPr>
            <a:r>
              <a:rPr lang="en-US" sz="1600" dirty="0" smtClean="0">
                <a:latin typeface="Courier New" charset="0"/>
                <a:cs typeface="Courier New" charset="0"/>
              </a:rPr>
              <a:t>    &lt;/Host&gt;</a:t>
            </a:r>
          </a:p>
          <a:p>
            <a:pPr marL="355600" lvl="1" indent="0" eaLnBrk="1" hangingPunct="1">
              <a:buFont typeface="Wingdings" charset="0"/>
              <a:buNone/>
              <a:defRPr/>
            </a:pPr>
            <a:r>
              <a:rPr lang="en-US" sz="1600" dirty="0" smtClean="0">
                <a:latin typeface="Courier New" charset="0"/>
                <a:cs typeface="Courier New" charset="0"/>
              </a:rPr>
              <a:t>  &lt;/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RequestMap</a:t>
            </a:r>
            <a:r>
              <a:rPr lang="en-US" sz="1600" dirty="0" smtClean="0">
                <a:latin typeface="Courier New" charset="0"/>
                <a:cs typeface="Courier New" charset="0"/>
              </a:rPr>
              <a:t>&gt;</a:t>
            </a:r>
          </a:p>
          <a:p>
            <a:pPr marL="355600" lvl="1" indent="0" eaLnBrk="1" hangingPunct="1">
              <a:buFont typeface="Wingdings" charset="0"/>
              <a:buNone/>
              <a:defRPr/>
            </a:pPr>
            <a:r>
              <a:rPr lang="en-US" sz="1600" dirty="0" smtClean="0">
                <a:latin typeface="Courier New" charset="0"/>
                <a:cs typeface="Courier New" charset="0"/>
              </a:rPr>
              <a:t>&lt;/</a:t>
            </a:r>
            <a:r>
              <a:rPr lang="en-US" sz="1600" dirty="0" err="1" smtClean="0">
                <a:latin typeface="Courier New" charset="0"/>
                <a:cs typeface="Courier New" charset="0"/>
              </a:rPr>
              <a:t>RequestMapper</a:t>
            </a:r>
            <a:r>
              <a:rPr lang="en-US" sz="1600" dirty="0" smtClean="0">
                <a:latin typeface="Courier New" charset="0"/>
                <a:cs typeface="Courier New" charset="0"/>
              </a:rPr>
              <a:t>&gt;</a:t>
            </a:r>
          </a:p>
          <a:p>
            <a:pPr marL="342900" indent="-342900" eaLnBrk="1" hangingPunct="1">
              <a:buFont typeface="Wingdings" charset="0"/>
              <a:buChar char="§"/>
              <a:defRPr/>
            </a:pPr>
            <a:endParaRPr lang="en-US" sz="1200" dirty="0" smtClean="0"/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Clearing session and then accessing </a:t>
            </a:r>
            <a:r>
              <a:rPr lang="en-US" dirty="0" smtClean="0">
                <a:latin typeface="Courier New" charset="0"/>
              </a:rPr>
              <a:t>/other-secure/</a:t>
            </a:r>
            <a:r>
              <a:rPr lang="en-US" dirty="0" smtClean="0"/>
              <a:t> now, one also is forced to authenticate</a:t>
            </a:r>
            <a:endParaRPr lang="en-US" sz="1800" dirty="0" smtClean="0">
              <a:latin typeface="Courier New" charset="0"/>
              <a:cs typeface="Courier New" charset="0"/>
            </a:endParaRPr>
          </a:p>
          <a:p>
            <a:pPr marL="914400" lvl="1" indent="-514350" eaLnBrk="1" hangingPunct="1">
              <a:buFont typeface="Wingdings" charset="0"/>
              <a:buNone/>
              <a:defRPr/>
            </a:pPr>
            <a:endParaRPr lang="en-US" sz="1600" dirty="0" smtClean="0">
              <a:latin typeface="Courier New" charset="0"/>
              <a:cs typeface="Courier New" charset="0"/>
            </a:endParaRPr>
          </a:p>
        </p:txBody>
      </p:sp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2793220" y="5772151"/>
            <a:ext cx="63482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NativeSPRequestMapper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028653B-A6DD-4376-9E5B-02F665685175}" type="slidenum">
              <a:rPr lang="en-GB">
                <a:solidFill>
                  <a:srgbClr val="00247D"/>
                </a:solidFill>
              </a:rPr>
              <a:pPr/>
              <a:t>55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68962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Where to Require a Shibboleth Session</a:t>
            </a:r>
          </a:p>
        </p:txBody>
      </p:sp>
      <p:pic>
        <p:nvPicPr>
          <p:cNvPr id="3717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102" y="1605916"/>
            <a:ext cx="2489200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171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272" y="4929506"/>
            <a:ext cx="2412999" cy="134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171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411538"/>
            <a:ext cx="3706447" cy="131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71719" name="Rectangle 7"/>
          <p:cNvSpPr>
            <a:spLocks noChangeArrowheads="1"/>
          </p:cNvSpPr>
          <p:nvPr/>
        </p:nvSpPr>
        <p:spPr bwMode="auto">
          <a:xfrm>
            <a:off x="550985" y="1447800"/>
            <a:ext cx="6997813" cy="497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6700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000" b="1" dirty="0">
                <a:latin typeface="Arial" charset="0"/>
                <a:ea typeface="ＭＳ Ｐゴシック" charset="0"/>
              </a:rPr>
              <a:t>Whole application with "required" Shibboleth session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marL="533400" lvl="1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Easiest way to protect a set of documents</a:t>
            </a:r>
          </a:p>
          <a:p>
            <a:pPr marL="533400" lvl="1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No other authentication methods possible </a:t>
            </a:r>
          </a:p>
          <a:p>
            <a:pPr marL="533400" lvl="1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Needs special </a:t>
            </a:r>
            <a:r>
              <a:rPr lang="en-US" sz="2000" dirty="0" err="1">
                <a:latin typeface="Arial" charset="0"/>
                <a:ea typeface="ＭＳ Ｐゴシック" charset="0"/>
              </a:rPr>
              <a:t>config</a:t>
            </a:r>
            <a:r>
              <a:rPr lang="en-US" sz="2000" dirty="0">
                <a:latin typeface="Arial" charset="0"/>
                <a:ea typeface="ＭＳ Ｐゴシック" charset="0"/>
              </a:rPr>
              <a:t> to preserve HTTP POST requests</a:t>
            </a:r>
          </a:p>
          <a:p>
            <a:pPr marL="266700" lvl="1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marL="266700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000" b="1" dirty="0">
                <a:latin typeface="Arial" charset="0"/>
                <a:ea typeface="ＭＳ Ｐゴシック" charset="0"/>
              </a:rPr>
              <a:t>Whole application with "lazy" Shibboleth session</a:t>
            </a:r>
          </a:p>
          <a:p>
            <a:pPr marL="533400" lvl="1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Also allows for other authentication methods</a:t>
            </a:r>
          </a:p>
          <a:p>
            <a:pPr marL="533400" lvl="1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Authorization can only be done in application</a:t>
            </a:r>
          </a:p>
          <a:p>
            <a:pPr marL="266700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endParaRPr lang="en-US" sz="2000" dirty="0">
              <a:latin typeface="Arial" charset="0"/>
              <a:ea typeface="ＭＳ Ｐゴシック" charset="0"/>
            </a:endParaRPr>
          </a:p>
          <a:p>
            <a:pPr marL="266700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000" b="1" dirty="0">
                <a:latin typeface="Arial" charset="0"/>
                <a:ea typeface="ＭＳ Ｐゴシック" charset="0"/>
              </a:rPr>
              <a:t>Only page that sets up application session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marL="533400" lvl="1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Well-suited for dual login</a:t>
            </a:r>
          </a:p>
          <a:p>
            <a:pPr marL="533400" lvl="1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Application can control session time-out</a:t>
            </a:r>
          </a:p>
          <a:p>
            <a:pPr marL="533400" lvl="1" indent="-2667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r>
              <a:rPr lang="en-US" sz="20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Generally the most popular solution</a:t>
            </a:r>
            <a:br>
              <a:rPr lang="en-US" sz="20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</a:br>
            <a:r>
              <a:rPr lang="en-US" sz="20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(many Shibboleth-enabled applications use this)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endParaRPr lang="en-US" sz="18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F9F248F-5416-4DE8-A319-6B08922CB19B}" type="slidenum">
              <a:rPr lang="en-GB">
                <a:solidFill>
                  <a:srgbClr val="00247D"/>
                </a:solidFill>
              </a:rPr>
              <a:pPr/>
              <a:t>56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71010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Protect a Simple Web Application</a:t>
            </a:r>
          </a:p>
        </p:txBody>
      </p:sp>
      <p:sp>
        <p:nvSpPr>
          <p:cNvPr id="171011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47800"/>
            <a:ext cx="11176000" cy="4800600"/>
          </a:xfrm>
        </p:spPr>
        <p:txBody>
          <a:bodyPr lIns="91440" tIns="45720" rIns="91440" bIns="45720"/>
          <a:lstStyle/>
          <a:p>
            <a:pPr marL="379413" indent="-379413" eaLnBrk="1" hangingPunct="1"/>
            <a:r>
              <a:rPr lang="en-US" dirty="0" smtClean="0"/>
              <a:t>Access </a:t>
            </a:r>
            <a:r>
              <a:rPr lang="en-US" sz="2000" dirty="0" smtClean="0">
                <a:latin typeface="Courier New" pitchFamily="49" charset="0"/>
              </a:rPr>
              <a:t>https://sp.example.org/cgi-bin/attribute-viewer</a:t>
            </a:r>
            <a:br>
              <a:rPr lang="en-US" sz="2000" dirty="0" smtClean="0">
                <a:latin typeface="Courier New" pitchFamily="49" charset="0"/>
              </a:rPr>
            </a:br>
            <a:r>
              <a:rPr lang="en-US" dirty="0" smtClean="0"/>
              <a:t>Simple CGI script as a sample application that show attributes.</a:t>
            </a:r>
          </a:p>
          <a:p>
            <a:pPr marL="379413" indent="-379413" eaLnBrk="1" hangingPunct="1"/>
            <a:endParaRPr lang="en-US" sz="1200" dirty="0" smtClean="0"/>
          </a:p>
          <a:p>
            <a:pPr marL="379413" indent="-379413" eaLnBrk="1" hangingPunct="1"/>
            <a:r>
              <a:rPr lang="en-US" dirty="0" smtClean="0"/>
              <a:t>Lets protect that script with Shibboleth by requiring a session:</a:t>
            </a: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 vim 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/lib/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cgi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-bin/.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htaccess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AuthType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shibboleth</a:t>
            </a: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ShibRequestSetting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requireSession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true</a:t>
            </a: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require shibboleth</a:t>
            </a:r>
          </a:p>
          <a:p>
            <a:pPr marL="668338" lvl="1" indent="1588" eaLnBrk="1" hangingPunct="1">
              <a:buFont typeface="Wingdings" pitchFamily="2" charset="2"/>
              <a:buNone/>
            </a:pP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/>
              <a:t>This will require a session for all requests to </a:t>
            </a:r>
            <a:r>
              <a:rPr lang="en-US" dirty="0" smtClean="0">
                <a:latin typeface="Courier New" pitchFamily="49" charset="0"/>
              </a:rPr>
              <a:t>/</a:t>
            </a:r>
            <a:r>
              <a:rPr lang="en-US" dirty="0" err="1" smtClean="0">
                <a:latin typeface="Courier New" pitchFamily="49" charset="0"/>
              </a:rPr>
              <a:t>cgi</a:t>
            </a:r>
            <a:r>
              <a:rPr lang="en-US" dirty="0" smtClean="0">
                <a:latin typeface="Courier New" pitchFamily="49" charset="0"/>
              </a:rPr>
              <a:t>-bin/ </a:t>
            </a:r>
            <a:r>
              <a:rPr lang="en-US" dirty="0" smtClean="0"/>
              <a:t> and make attributes available to application in environment.</a:t>
            </a:r>
            <a:br>
              <a:rPr lang="en-US" dirty="0" smtClean="0"/>
            </a:br>
            <a:endParaRPr lang="en-US" sz="900" dirty="0" smtClean="0">
              <a:latin typeface="Courier New" pitchFamily="49" charset="0"/>
              <a:cs typeface="Courier New" pitchFamily="49" charset="0"/>
            </a:endParaRPr>
          </a:p>
          <a:p>
            <a:pPr marL="379413" indent="-379413" eaLnBrk="1" hangingPunct="1"/>
            <a:r>
              <a:rPr lang="en-US" dirty="0" smtClean="0"/>
              <a:t>Try again to access script with a browser: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/>
              <a:t> Script should enforce authentication and show attributes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668338" lvl="1" indent="1588" eaLnBrk="1" hangingPunct="1">
              <a:buFont typeface="Wingdings" pitchFamily="2" charset="2"/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86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B060BE3-ECA3-4D57-A1B3-74B9AEE5A682}" type="slidenum">
              <a:rPr lang="en-GB">
                <a:solidFill>
                  <a:srgbClr val="00247D"/>
                </a:solidFill>
              </a:rPr>
              <a:pPr/>
              <a:t>57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73058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dirty="0" smtClean="0"/>
              <a:t>Make Script "see" Shibboleth Session</a:t>
            </a:r>
          </a:p>
        </p:txBody>
      </p:sp>
      <p:sp>
        <p:nvSpPr>
          <p:cNvPr id="173059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17320"/>
            <a:ext cx="11176000" cy="4831080"/>
          </a:xfrm>
        </p:spPr>
        <p:txBody>
          <a:bodyPr lIns="91440" tIns="45720" rIns="91440" bIns="45720"/>
          <a:lstStyle/>
          <a:p>
            <a:pPr marL="379413" indent="-379413" eaLnBrk="1" hangingPunct="1"/>
            <a:r>
              <a:rPr lang="en-US" dirty="0" smtClean="0"/>
              <a:t>What if we wanted to grant access also to non-authenticated users but use attributes if somebody is authenticated?</a:t>
            </a:r>
          </a:p>
          <a:p>
            <a:pPr marL="379413" indent="-379413" eaLnBrk="1" hangingPunct="1"/>
            <a:r>
              <a:rPr lang="en-US" dirty="0" smtClean="0"/>
              <a:t>Use Shibboleth (lazy) session:</a:t>
            </a: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 vim 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/lib/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cgi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-bin/.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htaccess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endParaRPr lang="en-US" sz="900" dirty="0" smtClean="0">
              <a:latin typeface="Courier New" pitchFamily="49" charset="0"/>
              <a:cs typeface="Courier New" pitchFamily="49" charset="0"/>
            </a:endParaRP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AuthType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shibboleth</a:t>
            </a: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require shibboleth</a:t>
            </a:r>
          </a:p>
          <a:p>
            <a:pPr marL="668338" lvl="1" indent="1588" eaLnBrk="1" hangingPunct="1">
              <a:buFont typeface="Wingdings" pitchFamily="2" charset="2"/>
              <a:buNone/>
            </a:pPr>
            <a:endParaRPr lang="en-US" sz="800" dirty="0" smtClean="0">
              <a:latin typeface="Courier New" pitchFamily="49" charset="0"/>
              <a:cs typeface="Courier New" pitchFamily="49" charset="0"/>
            </a:endParaRP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/>
              <a:t>This will not require a session but make attributes available to application in environment if somebody has a session.</a:t>
            </a:r>
            <a:br>
              <a:rPr lang="en-US" dirty="0" smtClean="0"/>
            </a:br>
            <a:endParaRPr lang="en-US" sz="900" dirty="0" smtClean="0">
              <a:latin typeface="Courier New" pitchFamily="49" charset="0"/>
              <a:cs typeface="Courier New" pitchFamily="49" charset="0"/>
            </a:endParaRPr>
          </a:p>
          <a:p>
            <a:pPr marL="379413" indent="-379413" eaLnBrk="1" hangingPunct="1"/>
            <a:r>
              <a:rPr lang="en-US" dirty="0" smtClean="0"/>
              <a:t>Try again with a browser:</a:t>
            </a: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https://sp.example.org/cgi-bin/attribute-viewer</a:t>
            </a: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/>
              <a:t>Unauthenticated access still possible. No attributes are shown yet.</a:t>
            </a:r>
            <a:endParaRPr lang="en-US" sz="1200" dirty="0" smtClean="0">
              <a:latin typeface="Courier New" pitchFamily="49" charset="0"/>
              <a:cs typeface="Courier New" pitchFamily="49" charset="0"/>
            </a:endParaRPr>
          </a:p>
          <a:p>
            <a:pPr marL="668338" lvl="1" indent="1588" eaLnBrk="1" hangingPunct="1">
              <a:buFont typeface="Wingdings" pitchFamily="2" charset="2"/>
              <a:buNone/>
            </a:pPr>
            <a:r>
              <a:rPr lang="en-US" dirty="0" smtClean="0"/>
              <a:t> 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668338" lvl="1" indent="1588" eaLnBrk="1" hangingPunct="1">
              <a:buFont typeface="Wingdings" pitchFamily="2" charset="2"/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696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69669" name="Rectangle 5"/>
          <p:cNvSpPr>
            <a:spLocks noChangeArrowheads="1"/>
          </p:cNvSpPr>
          <p:nvPr/>
        </p:nvSpPr>
        <p:spPr bwMode="auto">
          <a:xfrm>
            <a:off x="2073812" y="5759451"/>
            <a:ext cx="651011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NativeSPEnableApplication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A1C8CBA-3683-4EAB-B130-8CFB48BD8DC2}" type="slidenum">
              <a:rPr lang="en-GB">
                <a:solidFill>
                  <a:srgbClr val="00247D"/>
                </a:solidFill>
              </a:rPr>
              <a:pPr/>
              <a:t>58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75106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REMOTE_USER</a:t>
            </a:r>
          </a:p>
        </p:txBody>
      </p:sp>
      <p:sp>
        <p:nvSpPr>
          <p:cNvPr id="175107" name="Content Placeholder 2"/>
          <p:cNvSpPr>
            <a:spLocks noGrp="1"/>
          </p:cNvSpPr>
          <p:nvPr>
            <p:ph idx="4294967295"/>
          </p:nvPr>
        </p:nvSpPr>
        <p:spPr>
          <a:xfrm>
            <a:off x="508000" y="1676400"/>
            <a:ext cx="11176000" cy="45720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smtClean="0"/>
              <a:t>Special single-valued variable that all web applications should support for container-managed authentication of a unique user.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Any attribute, once extracted/mapped, can be copied to REMOTE_USER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Multiple attributes can be examined in order of preference, but only the first value will be used.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76FFA44-195E-4F3F-AB53-C731F0063A01}" type="slidenum">
              <a:rPr lang="en-GB">
                <a:solidFill>
                  <a:srgbClr val="00247D"/>
                </a:solidFill>
              </a:rPr>
              <a:pPr/>
              <a:t>59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77154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Changing REMOTE_USER</a:t>
            </a:r>
          </a:p>
        </p:txBody>
      </p:sp>
      <p:sp>
        <p:nvSpPr>
          <p:cNvPr id="177155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02080"/>
            <a:ext cx="11176000" cy="484632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/>
              <a:t>In case your application needs to have a remote user for authentication, you just could make shibboleth put an attribute (e.g. "mail") as REMOTE_USER: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/etc/shibboleth/shibboleth2.xml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u="sng" dirty="0" smtClean="0">
                <a:latin typeface="Courier New" pitchFamily="49" charset="0"/>
                <a:cs typeface="Courier New" pitchFamily="49" charset="0"/>
              </a:rPr>
              <a:t>Line 12 in &lt;</a:t>
            </a:r>
            <a:r>
              <a:rPr lang="en-US" u="sng" dirty="0" err="1" smtClean="0">
                <a:latin typeface="Courier New" pitchFamily="49" charset="0"/>
                <a:cs typeface="Courier New" pitchFamily="49" charset="0"/>
              </a:rPr>
              <a:t>ApplicationDefaults</a:t>
            </a:r>
            <a:r>
              <a:rPr lang="en-US" u="sng" dirty="0" smtClean="0">
                <a:latin typeface="Courier New" pitchFamily="49" charset="0"/>
                <a:cs typeface="Courier New" pitchFamily="49" charset="0"/>
              </a:rPr>
              <a:t>&gt;: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R</a:t>
            </a:r>
            <a:r>
              <a:rPr lang="en-US" dirty="0" smtClean="0">
                <a:latin typeface="Courier New" pitchFamily="49" charset="0"/>
              </a:rPr>
              <a:t>EMOTE_USER="</a:t>
            </a:r>
            <a:r>
              <a:rPr lang="en-US" b="1" dirty="0" smtClean="0">
                <a:latin typeface="Courier New" pitchFamily="49" charset="0"/>
              </a:rPr>
              <a:t>mail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</a:rPr>
              <a:t>eppn</a:t>
            </a:r>
            <a:r>
              <a:rPr lang="en-US" dirty="0" smtClean="0">
                <a:latin typeface="Courier New" pitchFamily="49" charset="0"/>
              </a:rPr>
              <a:t> persistent-id targeted-id"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dirty="0" smtClean="0"/>
              <a:t>If mail attribute is available, it will be put into REMOTE_USER</a:t>
            </a:r>
          </a:p>
          <a:p>
            <a:pPr marL="342900" indent="-342900" eaLnBrk="1" hangingPunct="1"/>
            <a:endParaRPr lang="en-US" sz="1600" dirty="0" smtClean="0"/>
          </a:p>
          <a:p>
            <a:pPr marL="342900" indent="-342900" eaLnBrk="1" hangingPunct="1"/>
            <a:r>
              <a:rPr lang="en-US" dirty="0" smtClean="0"/>
              <a:t>Attribute </a:t>
            </a:r>
            <a:r>
              <a:rPr lang="en-US" dirty="0" smtClean="0">
                <a:latin typeface="Courier New" pitchFamily="49" charset="0"/>
              </a:rPr>
              <a:t>mail</a:t>
            </a:r>
            <a:r>
              <a:rPr lang="en-US" dirty="0" smtClean="0"/>
              <a:t> has precedence over </a:t>
            </a:r>
            <a:r>
              <a:rPr lang="en-US" dirty="0" smtClean="0">
                <a:latin typeface="Courier New" pitchFamily="49" charset="0"/>
              </a:rPr>
              <a:t>persistent-id </a:t>
            </a:r>
            <a:r>
              <a:rPr lang="en-US" dirty="0" smtClean="0"/>
              <a:t>in this case</a:t>
            </a:r>
          </a:p>
          <a:p>
            <a:pPr marL="342900" indent="-342900" eaLnBrk="1" hangingPunct="1"/>
            <a:r>
              <a:rPr lang="en-US" dirty="0" smtClean="0"/>
              <a:t>This allows very easy "</a:t>
            </a:r>
            <a:r>
              <a:rPr lang="en-US" dirty="0" err="1" smtClean="0"/>
              <a:t>shibbolization</a:t>
            </a:r>
            <a:r>
              <a:rPr lang="en-US" dirty="0" smtClean="0"/>
              <a:t>" of some web applications</a:t>
            </a:r>
          </a:p>
          <a:p>
            <a:pPr marL="342900" indent="-342900" eaLnBrk="1" hangingPunct="1"/>
            <a:endParaRPr lang="en-US" dirty="0" smtClean="0"/>
          </a:p>
          <a:p>
            <a:pPr marL="342900" indent="-342900" eaLnBrk="1" hangingPunct="1"/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dirty="0" smtClean="0">
              <a:cs typeface="Courier New" pitchFamily="49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93ABE24-E300-44CE-B08F-119E4E92B82D}" type="slidenum">
              <a:rPr lang="en-GB">
                <a:solidFill>
                  <a:srgbClr val="00247D"/>
                </a:solidFill>
              </a:rPr>
              <a:pPr/>
              <a:t>60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79202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dirty="0" smtClean="0"/>
              <a:t>How To Initiate a (Lazy) Session</a:t>
            </a:r>
          </a:p>
        </p:txBody>
      </p:sp>
      <p:sp>
        <p:nvSpPr>
          <p:cNvPr id="17920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02080"/>
            <a:ext cx="11176000" cy="484632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dirty="0" smtClean="0"/>
              <a:t>Close your browser, and access the attribute-viewer again,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https://sp.example.org/cgi-bin/attribute-viewer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endParaRPr lang="en-US" dirty="0" smtClean="0"/>
          </a:p>
          <a:p>
            <a:pPr marL="342900" indent="-342900" eaLnBrk="1" hangingPunct="1"/>
            <a:r>
              <a:rPr lang="en-US" dirty="0" smtClean="0"/>
              <a:t>Then click on one of the buttons and login at Test </a:t>
            </a:r>
            <a:r>
              <a:rPr lang="en-US" dirty="0" err="1" smtClean="0"/>
              <a:t>IdP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You should be sent to </a:t>
            </a:r>
            <a:r>
              <a:rPr lang="en-US" sz="2000" dirty="0" err="1" smtClean="0"/>
              <a:t>IdP</a:t>
            </a:r>
            <a:r>
              <a:rPr lang="en-US" sz="2000" dirty="0" smtClean="0"/>
              <a:t> or WAYF and attribute-viewer should display attributes after successful authentication </a:t>
            </a:r>
            <a:endParaRPr lang="en-US" dirty="0" smtClean="0"/>
          </a:p>
          <a:p>
            <a:pPr marL="342900" indent="-342900" eaLnBrk="1" hangingPunct="1"/>
            <a:endParaRPr lang="en-US" sz="1400" dirty="0" smtClean="0"/>
          </a:p>
          <a:p>
            <a:pPr marL="342900" indent="-342900" eaLnBrk="1" hangingPunct="1"/>
            <a:r>
              <a:rPr lang="en-US" dirty="0" smtClean="0"/>
              <a:t>Have a look at the HTML source and what it does: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https://sp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.example.org/cgi-bin/attribute-viewer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000" dirty="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dirty="0" smtClean="0"/>
              <a:t>Script initiates Shibboleth session by sending user to: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/Shibboleth.sso/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Login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?target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cgi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-bin/attribute-viewer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entityID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=https://demo-idp.org/idp/shibboleth</a:t>
            </a:r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E846562-93D0-483D-B182-E4D65B4468A7}" type="slidenum">
              <a:rPr lang="en-GB">
                <a:solidFill>
                  <a:srgbClr val="00247D"/>
                </a:solidFill>
              </a:rPr>
              <a:pPr/>
              <a:t>61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81250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dirty="0" smtClean="0"/>
              <a:t>Try to Initiate a Session Yourself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71600"/>
            <a:ext cx="11176000" cy="4876800"/>
          </a:xfrm>
        </p:spPr>
        <p:txBody>
          <a:bodyPr lIns="91440" tIns="45720" rIns="91440" bIns="45720">
            <a:normAutofit/>
          </a:bodyPr>
          <a:lstStyle/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Try to construct a Session Initiation URL yourself by using these parameters to see the result: e.g. try supplying the IdP: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800" b="1" dirty="0" smtClean="0">
                <a:latin typeface="Courier New" charset="0"/>
                <a:cs typeface="Courier New" charset="0"/>
              </a:rPr>
              <a:t>https://sp.example.org/Shibboleth.sso/Login</a:t>
            </a:r>
            <a:r>
              <a:rPr lang="en-US" sz="1800" dirty="0" smtClean="0">
                <a:latin typeface="Courier New" charset="0"/>
                <a:cs typeface="Courier New" charset="0"/>
              </a:rPr>
              <a:t>?</a:t>
            </a:r>
            <a:br>
              <a:rPr lang="en-US" sz="1800" dirty="0" smtClean="0">
                <a:latin typeface="Courier New" charset="0"/>
                <a:cs typeface="Courier New" charset="0"/>
              </a:rPr>
            </a:br>
            <a:r>
              <a:rPr lang="en-US" sz="1800" dirty="0" smtClean="0">
                <a:latin typeface="Courier New" charset="0"/>
                <a:cs typeface="Courier New" charset="0"/>
              </a:rPr>
              <a:t>target=https://sp</a:t>
            </a:r>
            <a:r>
              <a:rPr lang="en-US" sz="1800" b="1" dirty="0" smtClean="0">
                <a:solidFill>
                  <a:schemeClr val="folHlink"/>
                </a:solidFill>
                <a:latin typeface="Courier New" charset="0"/>
                <a:cs typeface="Courier New" charset="0"/>
              </a:rPr>
              <a:t>#</a:t>
            </a:r>
            <a:r>
              <a:rPr lang="en-US" sz="1800" dirty="0" smtClean="0">
                <a:latin typeface="Courier New" charset="0"/>
                <a:cs typeface="Courier New" charset="0"/>
              </a:rPr>
              <a:t>.example.org/cgi-bin/attribute-viewer&amp;</a:t>
            </a:r>
            <a:br>
              <a:rPr lang="en-US" sz="1800" dirty="0" smtClean="0">
                <a:latin typeface="Courier New" charset="0"/>
                <a:cs typeface="Courier New" charset="0"/>
              </a:rPr>
            </a:br>
            <a:r>
              <a:rPr lang="en-US" sz="1800" dirty="0" err="1" smtClean="0">
                <a:latin typeface="Courier New" charset="0"/>
                <a:cs typeface="Courier New" charset="0"/>
              </a:rPr>
              <a:t>entityID</a:t>
            </a:r>
            <a:r>
              <a:rPr lang="en-US" sz="1800" dirty="0" smtClean="0">
                <a:latin typeface="Courier New" charset="0"/>
                <a:cs typeface="Courier New" charset="0"/>
              </a:rPr>
              <a:t>=https://demo-idp.org/idp/shibboleth</a:t>
            </a:r>
          </a:p>
          <a:p>
            <a:pPr marL="342900" indent="-342900" eaLnBrk="1" hangingPunct="1">
              <a:buFont typeface="Wingdings" charset="0"/>
              <a:buChar char="§"/>
              <a:defRPr/>
            </a:pPr>
            <a:endParaRPr lang="en-US" dirty="0" smtClean="0"/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This way, a session using a specific IdP can be initiated directly with a link, e.g. on a portal web page.</a:t>
            </a:r>
            <a:br>
              <a:rPr lang="en-US" dirty="0" smtClean="0"/>
            </a:br>
            <a:endParaRPr lang="en-US" dirty="0" smtClean="0"/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This allows creating "login links" to skip the WAYF/Discovery Service</a:t>
            </a:r>
            <a:endParaRPr lang="en-US" dirty="0" smtClean="0">
              <a:latin typeface="Courier New" charset="0"/>
              <a:cs typeface="Courier New" charset="0"/>
            </a:endParaRPr>
          </a:p>
          <a:p>
            <a:pPr marL="342900" indent="-342900" eaLnBrk="1" hangingPunct="1">
              <a:buFont typeface="Wingdings" charset="0"/>
              <a:buChar char="§"/>
              <a:defRPr/>
            </a:pPr>
            <a:endParaRPr lang="en-US" dirty="0" smtClean="0"/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It also allows overriding certain content settings </a:t>
            </a:r>
            <a:endParaRPr lang="en-US" dirty="0" smtClean="0">
              <a:latin typeface="Courier New" charset="0"/>
              <a:cs typeface="Courier New" charset="0"/>
            </a:endParaRPr>
          </a:p>
        </p:txBody>
      </p:sp>
      <p:pic>
        <p:nvPicPr>
          <p:cNvPr id="37376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6FA2C77-5343-4AB9-B710-EAAD3A60CB4F}" type="slidenum">
              <a:rPr lang="en-GB">
                <a:solidFill>
                  <a:srgbClr val="00247D"/>
                </a:solidFill>
              </a:rPr>
              <a:pPr/>
              <a:t>62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83298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Session Creation Parameters</a:t>
            </a:r>
          </a:p>
        </p:txBody>
      </p:sp>
      <p:sp>
        <p:nvSpPr>
          <p:cNvPr id="183299" name="Content Placeholder 2"/>
          <p:cNvSpPr>
            <a:spLocks noGrp="1"/>
          </p:cNvSpPr>
          <p:nvPr>
            <p:ph idx="4294967295"/>
          </p:nvPr>
        </p:nvSpPr>
        <p:spPr>
          <a:xfrm>
            <a:off x="508000" y="1600200"/>
            <a:ext cx="11176000" cy="4648200"/>
          </a:xfrm>
        </p:spPr>
        <p:txBody>
          <a:bodyPr lIns="91440" tIns="45720" rIns="91440" bIns="45720"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sz="2800" smtClean="0"/>
              <a:t>Key Parameters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400" smtClean="0">
                <a:latin typeface="Courier New" pitchFamily="49" charset="0"/>
              </a:rPr>
              <a:t>target</a:t>
            </a:r>
            <a:r>
              <a:rPr lang="en-US" sz="2400" smtClean="0"/>
              <a:t> (defaults to homeURL or "/")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400" smtClean="0">
                <a:latin typeface="Courier New" pitchFamily="49" charset="0"/>
              </a:rPr>
              <a:t>entityID</a:t>
            </a:r>
            <a:r>
              <a:rPr lang="en-US" sz="2400" smtClean="0"/>
              <a:t> (specific IdP to use or WAYF/DS if not present)</a:t>
            </a:r>
          </a:p>
          <a:p>
            <a:pPr marL="742950" lvl="1" indent="-285750" eaLnBrk="1" hangingPunct="1">
              <a:lnSpc>
                <a:spcPct val="90000"/>
              </a:lnSpc>
            </a:pPr>
            <a:endParaRPr lang="en-US" sz="240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800" smtClean="0"/>
              <a:t>Most parameters can be set at three places.</a:t>
            </a:r>
            <a:br>
              <a:rPr lang="en-US" sz="2800" smtClean="0"/>
            </a:br>
            <a:r>
              <a:rPr lang="en-US" sz="2800" smtClean="0"/>
              <a:t>In order of precedence: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400" smtClean="0"/>
              <a:t>In query string parameter of a URL to handler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400" smtClean="0"/>
              <a:t>a content setting (.htaccess or RequestMap)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400" smtClean="0"/>
              <a:t>&lt;SessionInitiator&gt; element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2905371" y="6381751"/>
            <a:ext cx="731482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NativeSPSessionCreationParameters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FAFB768-930C-470C-82C5-1C4387E51644}" type="slidenum">
              <a:rPr lang="en-GB">
                <a:solidFill>
                  <a:srgbClr val="00247D"/>
                </a:solidFill>
              </a:rPr>
              <a:pPr/>
              <a:t>63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85346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Lazy Sessions Summary</a:t>
            </a:r>
          </a:p>
        </p:txBody>
      </p:sp>
      <p:sp>
        <p:nvSpPr>
          <p:cNvPr id="185347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71600"/>
            <a:ext cx="11176000" cy="4876800"/>
          </a:xfrm>
        </p:spPr>
        <p:txBody>
          <a:bodyPr lIns="91440" tIns="45720" rIns="91440" bIns="45720"/>
          <a:lstStyle/>
          <a:p>
            <a:pPr marL="342900" indent="-342900" eaLnBrk="1" hangingPunct="1">
              <a:lnSpc>
                <a:spcPct val="130000"/>
              </a:lnSpc>
            </a:pPr>
            <a:r>
              <a:rPr lang="en-US" smtClean="0"/>
              <a:t>Won</a:t>
            </a:r>
            <a:r>
              <a:rPr lang="en-US" altLang="en-US" smtClean="0"/>
              <a:t>’</a:t>
            </a:r>
            <a:r>
              <a:rPr lang="en-US" smtClean="0"/>
              <a:t>t enforce a Shibboleth session but use it if it is available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mtClean="0"/>
              <a:t>If valid </a:t>
            </a:r>
            <a:r>
              <a:rPr lang="en-US" b="1" smtClean="0"/>
              <a:t>session exists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    - then process it as usual (put attributes in server environment, etc.), </a:t>
            </a:r>
            <a:br>
              <a:rPr lang="en-US" smtClean="0"/>
            </a:br>
            <a:r>
              <a:rPr lang="en-US" smtClean="0"/>
              <a:t>but if a </a:t>
            </a:r>
            <a:r>
              <a:rPr lang="en-US" b="1" smtClean="0"/>
              <a:t>session does NOT exist</a:t>
            </a:r>
            <a:r>
              <a:rPr lang="en-US" smtClean="0"/>
              <a:t> or is invalid, </a:t>
            </a:r>
            <a:br>
              <a:rPr lang="en-US" smtClean="0"/>
            </a:br>
            <a:r>
              <a:rPr lang="en-US" smtClean="0"/>
              <a:t>    - ignore it and pass on control to application</a:t>
            </a:r>
          </a:p>
          <a:p>
            <a:pPr marL="342900" indent="-342900" eaLnBrk="1" hangingPunct="1">
              <a:lnSpc>
                <a:spcPct val="130000"/>
              </a:lnSpc>
            </a:pPr>
            <a:endParaRPr lang="en-US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mtClean="0"/>
              <a:t>Three common cases: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400" smtClean="0"/>
              <a:t>Public and private access to the same resources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400" smtClean="0"/>
              <a:t>Separation of application and SP session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sz="2400" smtClean="0"/>
              <a:t>Dual login (use Shibboleth and some other authentication method)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z="210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z="210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F521F8C-F31F-43DB-A512-F270D19C3334}" type="slidenum">
              <a:rPr lang="en-GB">
                <a:solidFill>
                  <a:srgbClr val="00247D"/>
                </a:solidFill>
              </a:rPr>
              <a:pPr/>
              <a:t>64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87394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Using Lazy Sessions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4294967295"/>
          </p:nvPr>
        </p:nvSpPr>
        <p:spPr>
          <a:xfrm>
            <a:off x="508001" y="1676400"/>
            <a:ext cx="11437815" cy="4876800"/>
          </a:xfrm>
        </p:spPr>
        <p:txBody>
          <a:bodyPr lIns="91440" tIns="45720" rIns="91440" bIns="45720"/>
          <a:lstStyle/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In place of an API to "</a:t>
            </a:r>
            <a:r>
              <a:rPr lang="en-US" dirty="0" err="1" smtClean="0"/>
              <a:t>doLogin</a:t>
            </a:r>
            <a:r>
              <a:rPr lang="en-US" dirty="0" smtClean="0"/>
              <a:t>", the SP uses redirects:</a:t>
            </a:r>
          </a:p>
          <a:p>
            <a:pPr marL="615950" lvl="1" indent="-285750" eaLnBrk="1" hangingPunct="1">
              <a:buFont typeface="Wingdings" charset="0"/>
              <a:buNone/>
              <a:defRPr/>
            </a:pPr>
            <a:r>
              <a:rPr lang="en-US" dirty="0" smtClean="0">
                <a:latin typeface="Courier New" charset="0"/>
              </a:rPr>
              <a:t>https://testsp.example.org/Shibboleth.sso/Login</a:t>
            </a:r>
            <a:endParaRPr lang="en-US" dirty="0" smtClean="0"/>
          </a:p>
          <a:p>
            <a:pPr marL="742950" lvl="1" indent="-285750" eaLnBrk="1" hangingPunct="1">
              <a:buFont typeface="Wingdings" charset="0"/>
              <a:buNone/>
              <a:defRPr/>
            </a:pPr>
            <a:endParaRPr lang="en-US" dirty="0" smtClean="0"/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When your application wants a login to happen, redirect the browser to a </a:t>
            </a:r>
            <a:r>
              <a:rPr lang="en-US" dirty="0" err="1" smtClean="0"/>
              <a:t>SessionInitiator</a:t>
            </a:r>
            <a:r>
              <a:rPr lang="en-US" dirty="0" smtClean="0"/>
              <a:t> (</a:t>
            </a:r>
            <a:r>
              <a:rPr lang="en-US" dirty="0" smtClean="0">
                <a:latin typeface="Courier New" charset="0"/>
              </a:rPr>
              <a:t>/</a:t>
            </a:r>
            <a:r>
              <a:rPr lang="en-US" dirty="0" err="1" smtClean="0">
                <a:latin typeface="Courier New" charset="0"/>
              </a:rPr>
              <a:t>Shibboleth.sso</a:t>
            </a:r>
            <a:r>
              <a:rPr lang="en-US" dirty="0">
                <a:latin typeface="Courier New" charset="0"/>
              </a:rPr>
              <a:t>/</a:t>
            </a:r>
            <a:r>
              <a:rPr lang="en-US" dirty="0" smtClean="0">
                <a:latin typeface="Courier New" charset="0"/>
              </a:rPr>
              <a:t>Login</a:t>
            </a:r>
            <a:r>
              <a:rPr lang="en-US" dirty="0" smtClean="0"/>
              <a:t> by convention) with any parameters you want to supply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8EC2804-C1C4-4670-89FD-6BA1CD02E4EB}" type="slidenum">
              <a:rPr lang="en-GB">
                <a:solidFill>
                  <a:srgbClr val="00247D"/>
                </a:solidFill>
              </a:rPr>
              <a:pPr/>
              <a:t>65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Control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Wingdings" pitchFamily="2" charset="2"/>
              <a:buNone/>
            </a:pPr>
            <a:r>
              <a:rPr lang="en-US" sz="2800" b="1" smtClean="0"/>
              <a:t>Goals:</a:t>
            </a:r>
            <a:endParaRPr lang="en-US" sz="2800" smtClean="0"/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Create some simple access control rules</a:t>
            </a:r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Get an overview about the three ways to authorize users</a:t>
            </a:r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Understand their advantages/disadvantages</a:t>
            </a:r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None/>
            </a:pPr>
            <a:endParaRPr lang="en-US" sz="2400" smtClean="0"/>
          </a:p>
          <a:p>
            <a:pPr marL="457200" indent="-457200"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71B8005-25C7-4763-8476-4CA325E55F19}" type="slidenum">
              <a:rPr lang="en-GB">
                <a:solidFill>
                  <a:srgbClr val="00247D"/>
                </a:solidFill>
              </a:rPr>
              <a:pPr/>
              <a:t>66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93538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Access Control</a:t>
            </a:r>
          </a:p>
        </p:txBody>
      </p:sp>
      <p:sp>
        <p:nvSpPr>
          <p:cNvPr id="193539" name="Content Placeholder 2"/>
          <p:cNvSpPr>
            <a:spLocks noGrp="1"/>
          </p:cNvSpPr>
          <p:nvPr>
            <p:ph idx="4294967295"/>
          </p:nvPr>
        </p:nvSpPr>
        <p:spPr>
          <a:xfrm>
            <a:off x="508000" y="1676400"/>
            <a:ext cx="11176000" cy="45720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smtClean="0"/>
              <a:t>Integrated in Service Provider via an AccessControl API built into the request processing flow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Two implementations are provided by the SP:</a:t>
            </a:r>
          </a:p>
          <a:p>
            <a:pPr marL="742950" lvl="1" indent="-285750" eaLnBrk="1" hangingPunct="1"/>
            <a:r>
              <a:rPr lang="en-US" smtClean="0"/>
              <a:t>.htaccess "require" rule processing</a:t>
            </a:r>
          </a:p>
          <a:p>
            <a:pPr marL="742950" lvl="1" indent="-285750" eaLnBrk="1" hangingPunct="1"/>
            <a:r>
              <a:rPr lang="en-US" smtClean="0"/>
              <a:t>XML-based policy syntax attached to content via RequestMap</a:t>
            </a:r>
          </a:p>
          <a:p>
            <a:pPr marL="742950" lvl="1" indent="-28575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Third option: Integrate access control into web application</a:t>
            </a: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4233985" y="6381751"/>
            <a:ext cx="62178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NativeSPAccessControl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7D2FB0E-711B-4947-B591-86817E715D48}" type="slidenum">
              <a:rPr lang="en-GB">
                <a:solidFill>
                  <a:srgbClr val="00247D"/>
                </a:solidFill>
              </a:rPr>
              <a:pPr/>
              <a:t>67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Control Mechanisms</a:t>
            </a:r>
          </a:p>
        </p:txBody>
      </p:sp>
      <p:graphicFrame>
        <p:nvGraphicFramePr>
          <p:cNvPr id="148524" name="Group 44"/>
          <p:cNvGraphicFramePr>
            <a:graphicFrameLocks noGrp="1"/>
          </p:cNvGraphicFramePr>
          <p:nvPr/>
        </p:nvGraphicFramePr>
        <p:xfrm>
          <a:off x="1117600" y="1446025"/>
          <a:ext cx="10038080" cy="4475349"/>
        </p:xfrm>
        <a:graphic>
          <a:graphicData uri="http://schemas.openxmlformats.org/drawingml/2006/table">
            <a:tbl>
              <a:tblPr/>
              <a:tblGrid>
                <a:gridCol w="2509520"/>
                <a:gridCol w="2509520"/>
                <a:gridCol w="2509520"/>
                <a:gridCol w="2509520"/>
              </a:tblGrid>
              <a:tr h="6078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1.a </a:t>
                      </a:r>
                      <a:r>
                        <a:rPr kumimoji="0" lang="en-US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httpd.conf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42" marR="112542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1.b .htaccess</a:t>
                      </a:r>
                    </a:p>
                  </a:txBody>
                  <a:tcPr marL="112542" marR="112542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 XML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AccessControl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*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42" marR="112542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 Application Access Control</a:t>
                      </a:r>
                    </a:p>
                  </a:txBody>
                  <a:tcPr marL="112542" marR="112542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5410"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Easy to configure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Can also protect locations or virtual files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URL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regex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42" marR="112542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Dynamic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Easy to configure</a:t>
                      </a:r>
                    </a:p>
                  </a:txBody>
                  <a:tcPr marL="112542" marR="112542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Platform independent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Powerful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boolean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rules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URL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Regex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Dynamic</a:t>
                      </a:r>
                    </a:p>
                  </a:txBody>
                  <a:tcPr marL="112542" marR="112542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Very flexible and powerful with arbitrarily complex rules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URL Regex Support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12542" marR="112542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9361"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Only works for Apache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Not dynamic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Very limited rules</a:t>
                      </a:r>
                    </a:p>
                  </a:txBody>
                  <a:tcPr marL="112542" marR="112542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Only works for Apache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Only usable with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"real"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files and directories</a:t>
                      </a:r>
                    </a:p>
                  </a:txBody>
                  <a:tcPr marL="112542" marR="112542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XML editing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Configuration error can prevent SP from restarting</a:t>
                      </a:r>
                    </a:p>
                  </a:txBody>
                  <a:tcPr marL="112542" marR="112542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You have to implement it yourself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0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You have to maintain it yourself</a:t>
                      </a:r>
                    </a:p>
                  </a:txBody>
                  <a:tcPr marL="112542" marR="112542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8509" name="Rectangle 29"/>
          <p:cNvSpPr>
            <a:spLocks noChangeArrowheads="1"/>
          </p:cNvSpPr>
          <p:nvPr/>
        </p:nvSpPr>
        <p:spPr bwMode="auto">
          <a:xfrm>
            <a:off x="327465" y="2246949"/>
            <a:ext cx="611554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defTabSz="762000">
              <a:lnSpc>
                <a:spcPct val="90000"/>
              </a:lnSpc>
              <a:spcBef>
                <a:spcPct val="30000"/>
              </a:spcBef>
              <a:buSzPct val="100000"/>
              <a:buFont typeface="Arial" pitchFamily="34" charset="0"/>
              <a:buNone/>
            </a:pPr>
            <a:r>
              <a:rPr lang="en-US" sz="6600" b="1" dirty="0">
                <a:solidFill>
                  <a:schemeClr val="accent2"/>
                </a:solidFill>
              </a:rPr>
              <a:t>⊕</a:t>
            </a:r>
          </a:p>
        </p:txBody>
      </p:sp>
      <p:sp>
        <p:nvSpPr>
          <p:cNvPr id="148510" name="Rectangle 30"/>
          <p:cNvSpPr>
            <a:spLocks noChangeArrowheads="1"/>
          </p:cNvSpPr>
          <p:nvPr/>
        </p:nvSpPr>
        <p:spPr bwMode="auto">
          <a:xfrm>
            <a:off x="182880" y="4419783"/>
            <a:ext cx="1010213" cy="100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762000">
              <a:lnSpc>
                <a:spcPct val="90000"/>
              </a:lnSpc>
              <a:spcBef>
                <a:spcPct val="30000"/>
              </a:spcBef>
              <a:buSzPct val="100000"/>
              <a:buFont typeface="Arial" pitchFamily="34" charset="0"/>
              <a:buNone/>
            </a:pPr>
            <a:r>
              <a:rPr lang="en-US" sz="6600" b="1" dirty="0">
                <a:solidFill>
                  <a:schemeClr val="accent2"/>
                </a:solidFill>
              </a:rPr>
              <a:t>⊖</a:t>
            </a:r>
          </a:p>
        </p:txBody>
      </p:sp>
      <p:sp>
        <p:nvSpPr>
          <p:cNvPr id="195611" name="Rectangle 1"/>
          <p:cNvSpPr>
            <a:spLocks noChangeArrowheads="1"/>
          </p:cNvSpPr>
          <p:nvPr/>
        </p:nvSpPr>
        <p:spPr bwMode="auto">
          <a:xfrm>
            <a:off x="1058985" y="6011864"/>
            <a:ext cx="1070903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* Configured in RequestMap or referenced by an .htaccess file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980255-A997-4FD7-8619-C83EEA7344CB}" type="slidenum">
              <a:rPr lang="en-GB">
                <a:solidFill>
                  <a:srgbClr val="00247D"/>
                </a:solidFill>
              </a:rPr>
              <a:pPr/>
              <a:t>68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97634" name="Title 1"/>
          <p:cNvSpPr>
            <a:spLocks noGrp="1"/>
          </p:cNvSpPr>
          <p:nvPr>
            <p:ph type="title" idx="4294967295"/>
          </p:nvPr>
        </p:nvSpPr>
        <p:spPr>
          <a:xfrm>
            <a:off x="572478" y="325439"/>
            <a:ext cx="11111522" cy="554037"/>
          </a:xfrm>
        </p:spPr>
        <p:txBody>
          <a:bodyPr tIns="45720" bIns="45720" anchor="b"/>
          <a:lstStyle/>
          <a:p>
            <a:pPr eaLnBrk="1" hangingPunct="1"/>
            <a:r>
              <a:rPr lang="en-US" smtClean="0"/>
              <a:t>1. Apache httpd.conf or .htaccess Files</a:t>
            </a:r>
          </a:p>
        </p:txBody>
      </p:sp>
      <p:sp>
        <p:nvSpPr>
          <p:cNvPr id="197635" name="Content Placeholder 2"/>
          <p:cNvSpPr>
            <a:spLocks noGrp="1"/>
          </p:cNvSpPr>
          <p:nvPr>
            <p:ph idx="4294967295"/>
          </p:nvPr>
        </p:nvSpPr>
        <p:spPr>
          <a:xfrm>
            <a:off x="508000" y="1325880"/>
            <a:ext cx="11176000" cy="4922520"/>
          </a:xfrm>
        </p:spPr>
        <p:txBody>
          <a:bodyPr lIns="91440" tIns="45720" rIns="91440" bIns="45720"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sz="2100" dirty="0" smtClean="0"/>
              <a:t>Work almost like known Apache "require" rules</a:t>
            </a:r>
            <a:br>
              <a:rPr lang="en-US" sz="2100" dirty="0" smtClean="0"/>
            </a:br>
            <a:r>
              <a:rPr lang="en-US" sz="2100" dirty="0" smtClean="0"/>
              <a:t> </a:t>
            </a:r>
            <a:r>
              <a:rPr lang="en-US" sz="2000" dirty="0" err="1" smtClean="0"/>
              <a:t>E.g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Require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shib-attr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affiliation staff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100" dirty="0" smtClean="0"/>
              <a:t> </a:t>
            </a:r>
            <a:r>
              <a:rPr lang="en-US" sz="2000" dirty="0" smtClean="0"/>
              <a:t>or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Require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shib-attr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mail user1@idp1.com user2@idp2.org</a:t>
            </a:r>
            <a:endParaRPr lang="en-US" sz="2100" dirty="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z="1300" dirty="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100" dirty="0" smtClean="0"/>
              <a:t>Special rules: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shibboleth</a:t>
            </a:r>
            <a:r>
              <a:rPr lang="en-US" dirty="0" smtClean="0"/>
              <a:t> (no authorization)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valid-user</a:t>
            </a:r>
            <a:r>
              <a:rPr lang="en-US" dirty="0" smtClean="0"/>
              <a:t> (require a session, but NOT identity)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dirty="0" smtClean="0">
                <a:latin typeface="Courier New" pitchFamily="49" charset="0"/>
              </a:rPr>
              <a:t>user</a:t>
            </a:r>
            <a:r>
              <a:rPr lang="en-US" dirty="0" smtClean="0"/>
              <a:t> (REMOTE_USER as usual)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en-US" dirty="0" err="1" smtClean="0">
                <a:latin typeface="Courier New" pitchFamily="49" charset="0"/>
              </a:rPr>
              <a:t>authnContextClassRef</a:t>
            </a:r>
            <a:r>
              <a:rPr lang="en-US" dirty="0" smtClean="0"/>
              <a:t>, </a:t>
            </a:r>
            <a:r>
              <a:rPr lang="en-US" dirty="0" err="1" smtClean="0">
                <a:latin typeface="Courier New" pitchFamily="49" charset="0"/>
              </a:rPr>
              <a:t>authnContextDeclRef</a:t>
            </a:r>
            <a:endParaRPr lang="en-US" dirty="0" smtClean="0"/>
          </a:p>
          <a:p>
            <a:pPr marL="342900" indent="-342900" eaLnBrk="1" hangingPunct="1">
              <a:lnSpc>
                <a:spcPct val="90000"/>
              </a:lnSpc>
            </a:pPr>
            <a:endParaRPr lang="en-US" sz="1300" dirty="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100" dirty="0" smtClean="0"/>
              <a:t>Default is </a:t>
            </a:r>
            <a:r>
              <a:rPr lang="en-US" sz="2100" dirty="0" err="1" smtClean="0"/>
              <a:t>boolean</a:t>
            </a:r>
            <a:r>
              <a:rPr lang="en-US" sz="2100" dirty="0" smtClean="0"/>
              <a:t> "OR", use </a:t>
            </a:r>
            <a:r>
              <a:rPr lang="en-US" sz="2100" dirty="0" err="1" smtClean="0">
                <a:latin typeface="Courier New" pitchFamily="49" charset="0"/>
              </a:rPr>
              <a:t>ShibRequireAll</a:t>
            </a:r>
            <a:r>
              <a:rPr lang="en-US" sz="2100" dirty="0" smtClean="0"/>
              <a:t>  for AND rule</a:t>
            </a:r>
          </a:p>
          <a:p>
            <a:pPr marL="342900" indent="-342900" eaLnBrk="1" hangingPunct="1">
              <a:lnSpc>
                <a:spcPct val="90000"/>
              </a:lnSpc>
            </a:pPr>
            <a:endParaRPr lang="en-US" sz="1300" dirty="0" smtClean="0"/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100" dirty="0" smtClean="0"/>
              <a:t>Regular expressions supported using special syntax:</a:t>
            </a:r>
          </a:p>
          <a:p>
            <a:pPr marL="742950" lvl="1" indent="-2857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Require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shib-attr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mail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~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[exp]</a:t>
            </a:r>
          </a:p>
          <a:p>
            <a:pPr marL="742950" lvl="1" indent="-2857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Require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shib-attr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mail ~ ^.*@(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it|faculty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example.org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$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10042D8-04D0-4C33-822C-268284E79746}" type="slidenum">
              <a:rPr lang="en-GB">
                <a:solidFill>
                  <a:srgbClr val="00247D"/>
                </a:solidFill>
              </a:rPr>
              <a:pPr/>
              <a:t>69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199682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1. Example .htaccess File</a:t>
            </a:r>
          </a:p>
        </p:txBody>
      </p:sp>
      <p:sp>
        <p:nvSpPr>
          <p:cNvPr id="19968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95400"/>
            <a:ext cx="11176000" cy="49530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smtClean="0"/>
              <a:t>Require a user to be a staff member: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2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$ vim /var/www/staff-only/.htaccess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9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AuthType shibboleth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ShibRequestSetting requireSession true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Require shib-attr affiliation staff</a:t>
            </a:r>
            <a:br>
              <a:rPr lang="en-US" smtClean="0">
                <a:latin typeface="Courier New" pitchFamily="49" charset="0"/>
                <a:cs typeface="Courier New" pitchFamily="49" charset="0"/>
              </a:rPr>
            </a:br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/>
              <a:t>Then access: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https://sp</a:t>
            </a:r>
            <a:r>
              <a:rPr lang="en-US" sz="1800" b="1" smtClean="0">
                <a:solidFill>
                  <a:schemeClr val="folHlink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.example.org/staff-only/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/>
              <a:t>with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h.mitarbeiter</a:t>
            </a:r>
            <a:r>
              <a:rPr lang="en-US" smtClean="0"/>
              <a:t>/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smtClean="0"/>
              <a:t>. Access should be granted.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smtClean="0"/>
              <a:t>Then try the same again with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p.etudiant</a:t>
            </a:r>
            <a:r>
              <a:rPr lang="en-US" smtClean="0"/>
              <a:t>/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2000" smtClean="0"/>
              <a:t>Access should be denied</a:t>
            </a: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1571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5720" name="Rectangle 8"/>
          <p:cNvSpPr>
            <a:spLocks noChangeArrowheads="1"/>
          </p:cNvSpPr>
          <p:nvPr/>
        </p:nvSpPr>
        <p:spPr bwMode="auto">
          <a:xfrm>
            <a:off x="2842846" y="5614354"/>
            <a:ext cx="618739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NativeSPApacheConfig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5E11B9F-0DFC-4D08-A660-304694B76432}" type="slidenum">
              <a:rPr lang="en-GB">
                <a:solidFill>
                  <a:srgbClr val="00247D"/>
                </a:solidFill>
              </a:rPr>
              <a:pPr/>
              <a:t>70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01730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1. More Advanced .htaccess File</a:t>
            </a:r>
          </a:p>
        </p:txBody>
      </p:sp>
      <p:sp>
        <p:nvSpPr>
          <p:cNvPr id="201731" name="Content Placeholder 2"/>
          <p:cNvSpPr>
            <a:spLocks noGrp="1"/>
          </p:cNvSpPr>
          <p:nvPr>
            <p:ph idx="4294967295"/>
          </p:nvPr>
        </p:nvSpPr>
        <p:spPr>
          <a:xfrm>
            <a:off x="508000" y="1295400"/>
            <a:ext cx="11176000" cy="49530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smtClean="0"/>
              <a:t>Require a user to be a student or to have an entitlement: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2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$ vim /var/www/students-only/.htaccess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9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AuthType shibboleth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ShibRequestSetting requireSession 1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Require shib-attr affiliation student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Require shib-attr entitlement ~ .*example\.org.* </a:t>
            </a:r>
            <a:br>
              <a:rPr lang="en-US" smtClean="0">
                <a:latin typeface="Courier New" pitchFamily="49" charset="0"/>
                <a:cs typeface="Courier New" pitchFamily="49" charset="0"/>
              </a:rPr>
            </a:br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/>
              <a:t>Then access :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https://sp</a:t>
            </a:r>
            <a:r>
              <a:rPr lang="en-US" sz="1800" b="1" smtClean="0">
                <a:solidFill>
                  <a:schemeClr val="folHlink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.example.org/students-only/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smtClean="0"/>
              <a:t>with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p.etudiant</a:t>
            </a:r>
            <a:r>
              <a:rPr lang="en-US" smtClean="0"/>
              <a:t>/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smtClean="0"/>
              <a:t> . Access should be granted.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  <a:p>
            <a:pPr marL="342900" indent="-342900" eaLnBrk="1" hangingPunct="1"/>
            <a:r>
              <a:rPr lang="en-US" smtClean="0"/>
              <a:t>Then try the same with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h.mitarbeiter</a:t>
            </a:r>
            <a:r>
              <a:rPr lang="en-US" smtClean="0"/>
              <a:t>/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 </a:t>
            </a:r>
            <a:r>
              <a:rPr lang="en-US" sz="2000" smtClean="0"/>
              <a:t>Access should be granted too because this staff member has entitlement!</a:t>
            </a: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778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5124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A33B89-AE78-4C95-807C-48A0A8D27477}" type="slidenum">
              <a:rPr lang="en-GB">
                <a:solidFill>
                  <a:srgbClr val="00247D"/>
                </a:solidFill>
              </a:rPr>
              <a:pPr/>
              <a:t>71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03778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2. XML Access Control</a:t>
            </a:r>
          </a:p>
        </p:txBody>
      </p:sp>
      <p:sp>
        <p:nvSpPr>
          <p:cNvPr id="203779" name="Content Placeholder 2"/>
          <p:cNvSpPr>
            <a:spLocks noGrp="1"/>
          </p:cNvSpPr>
          <p:nvPr>
            <p:ph idx="4294967295"/>
          </p:nvPr>
        </p:nvSpPr>
        <p:spPr>
          <a:xfrm>
            <a:off x="508000" y="1676400"/>
            <a:ext cx="11176000" cy="457200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smtClean="0"/>
              <a:t>Can be used for access control independent from web server and operating system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XML Access control rules can be embedded inside RequestMap or be dynamically loaded from external file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Boolean operators (AND,OR,NOT) can be used</a:t>
            </a:r>
          </a:p>
          <a:p>
            <a:pPr marL="342900" indent="-342900" eaLnBrk="1" hangingPunct="1"/>
            <a:endParaRPr lang="en-US" smtClean="0"/>
          </a:p>
          <a:p>
            <a:pPr marL="342900" indent="-342900" eaLnBrk="1" hangingPunct="1"/>
            <a:r>
              <a:rPr lang="en-US" smtClean="0"/>
              <a:t>.htaccess files can reference to XMLAccessControl files</a:t>
            </a:r>
            <a:br>
              <a:rPr lang="en-US" smtClean="0"/>
            </a:br>
            <a:r>
              <a:rPr lang="en-US" smtClean="0"/>
              <a:t>Allows outsourcing access control rules to non-root users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EBCBE1E-3FDE-40A9-AFB3-78249466DDB5}" type="slidenum">
              <a:rPr lang="en-GB">
                <a:solidFill>
                  <a:srgbClr val="00247D"/>
                </a:solidFill>
              </a:rPr>
              <a:pPr/>
              <a:t>72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05826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dirty="0" smtClean="0"/>
              <a:t>2. XML Access Control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508760"/>
            <a:ext cx="11480800" cy="4297680"/>
          </a:xfrm>
        </p:spPr>
        <p:txBody>
          <a:bodyPr lIns="91440" tIns="45720" rIns="91440" bIns="45720">
            <a:normAutofit fontScale="85000" lnSpcReduction="20000"/>
          </a:bodyPr>
          <a:lstStyle/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Require an entitlement or specific users (same as before):</a:t>
            </a:r>
            <a:endParaRPr lang="en-US" sz="2000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800" dirty="0" smtClean="0">
                <a:latin typeface="Courier New" charset="0"/>
                <a:cs typeface="Courier New" charset="0"/>
              </a:rPr>
              <a:t>$ vim /</a:t>
            </a:r>
            <a:r>
              <a:rPr lang="en-US" sz="1800" dirty="0" err="1" smtClean="0">
                <a:latin typeface="Courier New" charset="0"/>
                <a:cs typeface="Courier New" charset="0"/>
              </a:rPr>
              <a:t>etc</a:t>
            </a:r>
            <a:r>
              <a:rPr lang="en-US" sz="1800" dirty="0" smtClean="0">
                <a:latin typeface="Courier New" charset="0"/>
                <a:cs typeface="Courier New" charset="0"/>
              </a:rPr>
              <a:t>/shibboleth/shibboleth2.xml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endParaRPr lang="en-US" sz="600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u="sng" dirty="0" smtClean="0">
                <a:latin typeface="Courier New" charset="0"/>
                <a:cs typeface="Courier New" charset="0"/>
              </a:rPr>
              <a:t>Line 8: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>
                <a:latin typeface="Courier New" charset="0"/>
                <a:cs typeface="Courier New" charset="0"/>
              </a:rPr>
              <a:t>&lt;</a:t>
            </a:r>
            <a:r>
              <a:rPr lang="en-US" sz="1400" b="1" dirty="0" err="1">
                <a:latin typeface="Courier New" charset="0"/>
                <a:cs typeface="Courier New" charset="0"/>
              </a:rPr>
              <a:t>RequestMapper</a:t>
            </a:r>
            <a:r>
              <a:rPr lang="en-US" sz="1400" b="1" dirty="0">
                <a:latin typeface="Courier New" charset="0"/>
                <a:cs typeface="Courier New" charset="0"/>
              </a:rPr>
              <a:t> type="Native"&gt;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>
                <a:latin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</a:t>
            </a:r>
            <a:r>
              <a:rPr lang="en-US" sz="1400" b="1" dirty="0">
                <a:latin typeface="Courier New" charset="0"/>
                <a:cs typeface="Courier New" charset="0"/>
              </a:rPr>
              <a:t>&lt;</a:t>
            </a:r>
            <a:r>
              <a:rPr lang="en-US" sz="1400" b="1" dirty="0" err="1">
                <a:latin typeface="Courier New" charset="0"/>
                <a:cs typeface="Courier New" charset="0"/>
              </a:rPr>
              <a:t>RequestMap</a:t>
            </a:r>
            <a:r>
              <a:rPr lang="en-US" sz="1400" b="1" dirty="0">
                <a:latin typeface="Courier New" charset="0"/>
                <a:cs typeface="Courier New" charset="0"/>
              </a:rPr>
              <a:t> </a:t>
            </a:r>
            <a:r>
              <a:rPr lang="en-US" sz="1400" b="1" dirty="0" err="1">
                <a:latin typeface="Courier New" charset="0"/>
                <a:cs typeface="Courier New" charset="0"/>
              </a:rPr>
              <a:t>applicationId</a:t>
            </a:r>
            <a:r>
              <a:rPr lang="en-US" sz="1400" b="1" dirty="0">
                <a:latin typeface="Courier New" charset="0"/>
                <a:cs typeface="Courier New" charset="0"/>
              </a:rPr>
              <a:t>="default"&gt;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&lt;Host name="sp.example.org"&gt;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 </a:t>
            </a:r>
            <a:r>
              <a:rPr lang="en-US" sz="1400" b="1" dirty="0" smtClean="0">
                <a:latin typeface="Courier New" charset="0"/>
              </a:rPr>
              <a:t>&lt;Path name="other-secure" </a:t>
            </a:r>
            <a:r>
              <a:rPr lang="en-US" sz="1400" b="1" dirty="0" err="1" smtClean="0">
                <a:latin typeface="Courier New" charset="0"/>
              </a:rPr>
              <a:t>authType</a:t>
            </a:r>
            <a:r>
              <a:rPr lang="en-US" sz="1400" b="1" dirty="0" smtClean="0">
                <a:latin typeface="Courier New" charset="0"/>
              </a:rPr>
              <a:t>="shibboleth" </a:t>
            </a:r>
            <a:r>
              <a:rPr lang="en-US" sz="1400" b="1" dirty="0" err="1" smtClean="0">
                <a:latin typeface="Courier New" charset="0"/>
              </a:rPr>
              <a:t>requireSession</a:t>
            </a:r>
            <a:r>
              <a:rPr lang="en-US" sz="1400" b="1" dirty="0" smtClean="0">
                <a:latin typeface="Courier New" charset="0"/>
              </a:rPr>
              <a:t>="true" /&gt;</a:t>
            </a:r>
            <a:endParaRPr lang="en-US" sz="1400" b="1" dirty="0" smtClean="0">
              <a:latin typeface="Courier New" charset="0"/>
              <a:cs typeface="Courier New" charset="0"/>
            </a:endParaRP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   &lt;Path name="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cgi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-bin" 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authType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="shibboleth" 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requireSession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="true"&gt;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     &lt;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AccessControl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       &lt;OR&gt;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         &lt;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RuleRegex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require="entitlement"&gt;^.*agreement.*$ &lt;/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RuleRegex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         &lt;Rule require="affiliation"&gt;student&lt;/Rule&gt;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       &lt;/OR&gt;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     &lt;/</a:t>
            </a:r>
            <a:r>
              <a:rPr lang="en-US" sz="1400" b="1" dirty="0" err="1" smtClean="0">
                <a:latin typeface="Courier New" charset="0"/>
                <a:cs typeface="Courier New" charset="0"/>
              </a:rPr>
              <a:t>AccessControl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   &lt;/Path&gt;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 smtClean="0">
                <a:latin typeface="Courier New" charset="0"/>
                <a:cs typeface="Courier New" charset="0"/>
              </a:rPr>
              <a:t>     &lt;/Host&gt;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>
                <a:latin typeface="Courier New" charset="0"/>
                <a:cs typeface="Courier New" charset="0"/>
              </a:rPr>
              <a:t> </a:t>
            </a:r>
            <a:r>
              <a:rPr lang="en-US" sz="1400" b="1" dirty="0" smtClean="0">
                <a:latin typeface="Courier New" charset="0"/>
                <a:cs typeface="Courier New" charset="0"/>
              </a:rPr>
              <a:t> &lt;</a:t>
            </a:r>
            <a:r>
              <a:rPr lang="en-US" sz="1400" b="1" dirty="0">
                <a:latin typeface="Courier New" charset="0"/>
                <a:cs typeface="Courier New" charset="0"/>
              </a:rPr>
              <a:t>/</a:t>
            </a:r>
            <a:r>
              <a:rPr lang="en-US" sz="1400" b="1" dirty="0" err="1">
                <a:latin typeface="Courier New" charset="0"/>
                <a:cs typeface="Courier New" charset="0"/>
              </a:rPr>
              <a:t>RequestMap</a:t>
            </a:r>
            <a:r>
              <a:rPr lang="en-US" sz="1400" b="1" dirty="0">
                <a:latin typeface="Courier New" charset="0"/>
                <a:cs typeface="Courier New" charset="0"/>
              </a:rPr>
              <a:t>&gt;</a:t>
            </a:r>
          </a:p>
          <a:p>
            <a:pPr marL="742950" lvl="1" indent="-285750" eaLnBrk="1" hangingPunct="1">
              <a:buFont typeface="Wingdings" charset="0"/>
              <a:buNone/>
              <a:defRPr/>
            </a:pPr>
            <a:r>
              <a:rPr lang="en-US" sz="1400" b="1" dirty="0">
                <a:latin typeface="Courier New" charset="0"/>
                <a:cs typeface="Courier New" charset="0"/>
              </a:rPr>
              <a:t>&lt;/</a:t>
            </a:r>
            <a:r>
              <a:rPr lang="en-US" sz="1400" b="1" dirty="0" err="1">
                <a:latin typeface="Courier New" charset="0"/>
                <a:cs typeface="Courier New" charset="0"/>
              </a:rPr>
              <a:t>RequestMapper</a:t>
            </a:r>
            <a:r>
              <a:rPr lang="en-US" sz="1400" b="1" dirty="0">
                <a:latin typeface="Courier New" charset="0"/>
                <a:cs typeface="Courier New" charset="0"/>
              </a:rPr>
              <a:t>&gt;</a:t>
            </a:r>
            <a:endParaRPr lang="en-US" sz="1400" b="1" dirty="0" smtClean="0">
              <a:latin typeface="Courier New" charset="0"/>
              <a:cs typeface="Courier New" charset="0"/>
            </a:endParaRPr>
          </a:p>
          <a:p>
            <a:pPr marL="0" indent="0" eaLnBrk="1" hangingPunct="1">
              <a:buFont typeface="Wingdings" charset="0"/>
              <a:buNone/>
              <a:defRPr/>
            </a:pPr>
            <a:endParaRPr lang="en-US" dirty="0" smtClean="0"/>
          </a:p>
          <a:p>
            <a:pPr marL="342900" indent="-342900" eaLnBrk="1" hangingPunct="1">
              <a:buFont typeface="Wingdings" charset="0"/>
              <a:buChar char="§"/>
              <a:defRPr/>
            </a:pPr>
            <a:r>
              <a:rPr lang="en-US" dirty="0" smtClean="0"/>
              <a:t>Access  </a:t>
            </a:r>
            <a:r>
              <a:rPr lang="en-US" sz="2000" dirty="0" smtClean="0">
                <a:latin typeface="Courier New" charset="0"/>
                <a:cs typeface="Courier New" charset="0"/>
              </a:rPr>
              <a:t>https://sp.example.org/cgi-bin/attribute-viewer</a:t>
            </a:r>
            <a:br>
              <a:rPr lang="en-US" sz="2000" dirty="0" smtClean="0">
                <a:latin typeface="Courier New" charset="0"/>
                <a:cs typeface="Courier New" charset="0"/>
              </a:rPr>
            </a:br>
            <a:r>
              <a:rPr lang="en-US" sz="2000" dirty="0" smtClean="0"/>
              <a:t>Once with </a:t>
            </a:r>
            <a:r>
              <a:rPr lang="en-US" sz="2000" dirty="0" err="1" smtClean="0">
                <a:latin typeface="Courier New"/>
                <a:cs typeface="Courier New"/>
              </a:rPr>
              <a:t>h.mitarbeiter</a:t>
            </a:r>
            <a:r>
              <a:rPr lang="en-US" sz="2000" dirty="0" smtClean="0"/>
              <a:t> (access denied) and </a:t>
            </a:r>
            <a:r>
              <a:rPr lang="en-US" sz="2000" dirty="0" err="1" smtClean="0">
                <a:latin typeface="Courier New"/>
                <a:cs typeface="Courier New"/>
              </a:rPr>
              <a:t>p.etudiant</a:t>
            </a:r>
            <a:r>
              <a:rPr lang="en-US" sz="2000" dirty="0" smtClean="0">
                <a:latin typeface="Courier New"/>
                <a:cs typeface="Courier New"/>
              </a:rPr>
              <a:t> </a:t>
            </a:r>
            <a:r>
              <a:rPr lang="en-US" sz="2000" dirty="0" smtClean="0"/>
              <a:t>(access granted)</a:t>
            </a:r>
          </a:p>
        </p:txBody>
      </p:sp>
      <p:pic>
        <p:nvPicPr>
          <p:cNvPr id="11776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247" y="346075"/>
            <a:ext cx="406400" cy="19843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7768" name="Rectangle 8"/>
          <p:cNvSpPr>
            <a:spLocks noChangeArrowheads="1"/>
          </p:cNvSpPr>
          <p:nvPr/>
        </p:nvSpPr>
        <p:spPr bwMode="auto">
          <a:xfrm>
            <a:off x="2470053" y="5878831"/>
            <a:ext cx="707918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500" dirty="0">
                <a:latin typeface="Arial" charset="0"/>
                <a:ea typeface="ＭＳ Ｐゴシック" charset="0"/>
              </a:rPr>
              <a:t>https://</a:t>
            </a:r>
            <a:r>
              <a:rPr lang="en-US" sz="15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5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500" dirty="0" err="1">
                <a:latin typeface="Arial" charset="0"/>
                <a:ea typeface="ＭＳ Ｐゴシック" charset="0"/>
              </a:rPr>
              <a:t>NativeSPXMLAccessControl</a:t>
            </a:r>
            <a:endParaRPr lang="en-US" sz="15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FD665FA-6E55-4137-86AD-567BF71F461A}" type="slidenum">
              <a:rPr lang="en-GB">
                <a:solidFill>
                  <a:srgbClr val="00247D"/>
                </a:solidFill>
              </a:rPr>
              <a:pPr/>
              <a:t>73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3. Application Managed Access Control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402080"/>
            <a:ext cx="11480800" cy="469392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Application can access and use Shibboleth attributes by reading them from the web server environment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Attributes then can be used for authentication/access control/authorization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/>
              <a:t>PHP:</a:t>
            </a:r>
            <a:r>
              <a:rPr lang="en-US" sz="20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Courier New" pitchFamily="49" charset="0"/>
              </a:rPr>
              <a:t>if ($_SERVER['affiliation'] == '</a:t>
            </a:r>
            <a:r>
              <a:rPr lang="en-US" altLang="ja-JP" sz="2000" dirty="0" err="1" smtClean="0">
                <a:latin typeface="Courier New" pitchFamily="49" charset="0"/>
              </a:rPr>
              <a:t>staff;member</a:t>
            </a:r>
            <a:r>
              <a:rPr lang="en-US" sz="2000" dirty="0" smtClean="0">
                <a:latin typeface="Courier New" pitchFamily="49" charset="0"/>
              </a:rPr>
              <a:t>'</a:t>
            </a:r>
            <a:r>
              <a:rPr lang="en-US" altLang="ja-JP" sz="2000" dirty="0" smtClean="0">
                <a:latin typeface="Courier New" pitchFamily="49" charset="0"/>
              </a:rPr>
              <a:t>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Courier New" pitchFamily="49" charset="0"/>
              </a:rPr>
              <a:t>    { </a:t>
            </a:r>
            <a:r>
              <a:rPr lang="en-US" sz="2000" dirty="0" err="1" smtClean="0">
                <a:latin typeface="Courier New" pitchFamily="49" charset="0"/>
              </a:rPr>
              <a:t>grantAccess</a:t>
            </a:r>
            <a:r>
              <a:rPr lang="en-US" sz="2000" dirty="0" smtClean="0">
                <a:latin typeface="Courier New" pitchFamily="49" charset="0"/>
              </a:rPr>
              <a:t>() }</a:t>
            </a:r>
            <a:br>
              <a:rPr lang="en-US" sz="2000" dirty="0" smtClean="0">
                <a:latin typeface="Courier New" pitchFamily="49" charset="0"/>
              </a:rPr>
            </a:br>
            <a:endParaRPr lang="en-US" sz="1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/>
              <a:t>Perl: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Courier New" pitchFamily="49" charset="0"/>
              </a:rPr>
              <a:t>if ($ENV{'affiliation'} == '</a:t>
            </a:r>
            <a:r>
              <a:rPr lang="en-US" altLang="ja-JP" sz="2000" dirty="0" err="1" smtClean="0">
                <a:latin typeface="Courier New" pitchFamily="49" charset="0"/>
              </a:rPr>
              <a:t>staff;member</a:t>
            </a:r>
            <a:r>
              <a:rPr lang="en-US" sz="2000" dirty="0" smtClean="0">
                <a:latin typeface="Courier New" pitchFamily="49" charset="0"/>
              </a:rPr>
              <a:t>'</a:t>
            </a:r>
            <a:r>
              <a:rPr lang="en-US" altLang="ja-JP" sz="2000" dirty="0" smtClean="0">
                <a:latin typeface="Courier New" pitchFamily="49" charset="0"/>
              </a:rPr>
              <a:t>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Courier New" pitchFamily="49" charset="0"/>
              </a:rPr>
              <a:t>    { &amp;</a:t>
            </a:r>
            <a:r>
              <a:rPr lang="en-US" sz="2000" dirty="0" err="1" smtClean="0">
                <a:latin typeface="Courier New" pitchFamily="49" charset="0"/>
              </a:rPr>
              <a:t>grantAccess</a:t>
            </a:r>
            <a:r>
              <a:rPr lang="en-US" sz="2000" dirty="0" smtClean="0">
                <a:latin typeface="Courier New" pitchFamily="49" charset="0"/>
              </a:rPr>
              <a:t>() }</a:t>
            </a:r>
            <a:endParaRPr lang="en-US" sz="1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/>
              <a:t>Java: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Courier New" pitchFamily="49" charset="0"/>
              </a:rPr>
              <a:t>if (</a:t>
            </a:r>
            <a:r>
              <a:rPr lang="en-US" sz="2000" dirty="0" err="1" smtClean="0">
                <a:latin typeface="Courier New" pitchFamily="49" charset="0"/>
              </a:rPr>
              <a:t>request.getHeader</a:t>
            </a:r>
            <a:r>
              <a:rPr lang="en-US" sz="2000" dirty="0" smtClean="0">
                <a:latin typeface="Courier New" pitchFamily="49" charset="0"/>
              </a:rPr>
              <a:t>("affiliation").equals("</a:t>
            </a:r>
            <a:r>
              <a:rPr lang="en-US" sz="2000" dirty="0" err="1" smtClean="0">
                <a:latin typeface="Courier New" pitchFamily="49" charset="0"/>
              </a:rPr>
              <a:t>staff;member</a:t>
            </a:r>
            <a:r>
              <a:rPr lang="en-US" sz="2000" dirty="0" smtClean="0">
                <a:latin typeface="Courier New" pitchFamily="49" charset="0"/>
              </a:rPr>
              <a:t>") 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Courier New" pitchFamily="49" charset="0"/>
              </a:rPr>
              <a:t>   { </a:t>
            </a:r>
            <a:r>
              <a:rPr lang="en-US" sz="2000" dirty="0" err="1" smtClean="0">
                <a:latin typeface="Courier New" pitchFamily="49" charset="0"/>
              </a:rPr>
              <a:t>grantAccess</a:t>
            </a:r>
            <a:r>
              <a:rPr lang="en-US" sz="2000" dirty="0" smtClean="0">
                <a:latin typeface="Courier New" pitchFamily="49" charset="0"/>
              </a:rPr>
              <a:t>() }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769600" y="257175"/>
            <a:ext cx="9144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8CD01E0-1FAF-4D90-AE17-70E8B3B76A15}" type="slidenum">
              <a:rPr lang="en-GB">
                <a:solidFill>
                  <a:srgbClr val="00247D"/>
                </a:solidFill>
              </a:rPr>
              <a:pPr/>
              <a:t>74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Service Provider Handlers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Wingdings" pitchFamily="2" charset="2"/>
              <a:buNone/>
            </a:pPr>
            <a:r>
              <a:rPr lang="en-US" sz="2800" b="1" smtClean="0"/>
              <a:t>Goals:</a:t>
            </a:r>
            <a:endParaRPr lang="en-US" sz="2800" smtClean="0"/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Understand the idea of a handler</a:t>
            </a:r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Get an overview about the different types of handlers</a:t>
            </a:r>
          </a:p>
          <a:p>
            <a:pPr marL="765175" lvl="1" indent="-381000" eaLnBrk="1" hangingPunct="1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en-US" sz="2400" smtClean="0"/>
              <a:t>Know how to configure them if necessary</a:t>
            </a:r>
          </a:p>
          <a:p>
            <a:pPr marL="457200" indent="-457200" eaLnBrk="1" hangingPunct="1">
              <a:buFont typeface="Wingdings" pitchFamily="2" charset="2"/>
              <a:buNone/>
            </a:pPr>
            <a:endParaRPr lang="en-US" smtClean="0"/>
          </a:p>
          <a:p>
            <a:pPr marL="457200" indent="-457200"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B1C9EA3-2541-48E3-9AB1-A610289EBB54}" type="slidenum">
              <a:rPr lang="en-GB">
                <a:solidFill>
                  <a:srgbClr val="00247D"/>
                </a:solidFill>
              </a:rPr>
              <a:pPr/>
              <a:t>75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28354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SP Handlers</a:t>
            </a:r>
          </a:p>
        </p:txBody>
      </p:sp>
      <p:sp>
        <p:nvSpPr>
          <p:cNvPr id="228355" name="Content Placeholder 2"/>
          <p:cNvSpPr>
            <a:spLocks noGrp="1"/>
          </p:cNvSpPr>
          <p:nvPr>
            <p:ph idx="4294967295"/>
          </p:nvPr>
        </p:nvSpPr>
        <p:spPr>
          <a:xfrm>
            <a:off x="508000" y="1508760"/>
            <a:ext cx="11176000" cy="4739640"/>
          </a:xfrm>
        </p:spPr>
        <p:txBody>
          <a:bodyPr lIns="91440" tIns="45720" rIns="91440" bIns="45720"/>
          <a:lstStyle/>
          <a:p>
            <a:pPr marL="342900" indent="-342900" eaLnBrk="1" hangingPunct="1"/>
            <a:r>
              <a:rPr lang="en-US" b="1" dirty="0" smtClean="0"/>
              <a:t>"Virtual" applications inside the SP with API access:</a:t>
            </a:r>
            <a:endParaRPr lang="en-US" dirty="0" smtClean="0"/>
          </a:p>
          <a:p>
            <a:pPr marL="742950" lvl="1" indent="-285750" eaLnBrk="1" hangingPunct="1"/>
            <a:r>
              <a:rPr lang="en-US" dirty="0" err="1" smtClean="0"/>
              <a:t>SessionInitiator</a:t>
            </a:r>
            <a:r>
              <a:rPr lang="en-US" dirty="0" smtClean="0"/>
              <a:t> (requests)</a:t>
            </a:r>
            <a:br>
              <a:rPr lang="en-US" dirty="0" smtClean="0"/>
            </a:br>
            <a:r>
              <a:rPr lang="en-US" dirty="0" smtClean="0"/>
              <a:t>Start Shibboleth </a:t>
            </a:r>
            <a:r>
              <a:rPr lang="en-US" dirty="0" err="1" smtClean="0"/>
              <a:t>sesion</a:t>
            </a:r>
            <a:r>
              <a:rPr lang="en-US" dirty="0" smtClean="0"/>
              <a:t>: </a:t>
            </a:r>
            <a:r>
              <a:rPr lang="en-US" dirty="0" smtClean="0">
                <a:latin typeface="Courier New" pitchFamily="49" charset="0"/>
              </a:rPr>
              <a:t>/Shibboleth.sso/Login</a:t>
            </a:r>
            <a:endParaRPr lang="en-US" dirty="0" smtClean="0"/>
          </a:p>
          <a:p>
            <a:pPr marL="742950" lvl="1" indent="-285750" eaLnBrk="1" hangingPunct="1"/>
            <a:r>
              <a:rPr lang="en-US" dirty="0" err="1" smtClean="0"/>
              <a:t>AssertionConsumerService</a:t>
            </a:r>
            <a:r>
              <a:rPr lang="en-US" dirty="0" smtClean="0"/>
              <a:t> (incoming SSO)</a:t>
            </a:r>
            <a:br>
              <a:rPr lang="en-US" dirty="0" smtClean="0"/>
            </a:br>
            <a:r>
              <a:rPr lang="en-US" dirty="0" smtClean="0"/>
              <a:t>Receives SAML assertions: </a:t>
            </a:r>
            <a:r>
              <a:rPr lang="en-US" dirty="0" smtClean="0">
                <a:latin typeface="Courier New" pitchFamily="49" charset="0"/>
              </a:rPr>
              <a:t>/Shibboleth.sso/SAML/POST</a:t>
            </a:r>
          </a:p>
          <a:p>
            <a:pPr marL="742950" lvl="1" indent="-285750" eaLnBrk="1" hangingPunct="1"/>
            <a:r>
              <a:rPr lang="en-US" dirty="0" err="1" smtClean="0"/>
              <a:t>LogoutInitiator</a:t>
            </a:r>
            <a:r>
              <a:rPr lang="en-US" dirty="0" smtClean="0"/>
              <a:t> (SP </a:t>
            </a:r>
            <a:r>
              <a:rPr lang="en-US" dirty="0" err="1" smtClean="0"/>
              <a:t>signout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Log out from SP: </a:t>
            </a:r>
            <a:r>
              <a:rPr lang="en-US" dirty="0" smtClean="0">
                <a:latin typeface="Courier New" pitchFamily="49" charset="0"/>
              </a:rPr>
              <a:t>/Shibboleth.sso/Logout</a:t>
            </a:r>
            <a:endParaRPr lang="en-US" dirty="0" smtClean="0"/>
          </a:p>
          <a:p>
            <a:pPr marL="742950" lvl="1" indent="-285750" eaLnBrk="1" hangingPunct="1"/>
            <a:r>
              <a:rPr lang="en-US" dirty="0" err="1" smtClean="0"/>
              <a:t>SingleLogoutService</a:t>
            </a:r>
            <a:r>
              <a:rPr lang="en-US" dirty="0" smtClean="0"/>
              <a:t> (incoming SLO)</a:t>
            </a:r>
          </a:p>
          <a:p>
            <a:pPr marL="742950" lvl="1" indent="-285750" eaLnBrk="1" hangingPunct="1"/>
            <a:r>
              <a:rPr lang="en-US" dirty="0" err="1" smtClean="0"/>
              <a:t>ManageNameIDService</a:t>
            </a:r>
            <a:r>
              <a:rPr lang="en-US" dirty="0" smtClean="0"/>
              <a:t> (advanced SAML)</a:t>
            </a:r>
          </a:p>
          <a:p>
            <a:pPr marL="742950" lvl="1" indent="-285750" eaLnBrk="1" hangingPunct="1"/>
            <a:r>
              <a:rPr lang="en-US" dirty="0" err="1" smtClean="0"/>
              <a:t>ArtifactResolutionService</a:t>
            </a:r>
            <a:r>
              <a:rPr lang="en-US" dirty="0" smtClean="0"/>
              <a:t> (advanced SAML)</a:t>
            </a:r>
          </a:p>
          <a:p>
            <a:pPr marL="742950" lvl="1" indent="-285750" eaLnBrk="1" hangingPunct="1"/>
            <a:r>
              <a:rPr lang="en-US" dirty="0" smtClean="0"/>
              <a:t>Generic (diagnostics, other useful features)</a:t>
            </a:r>
          </a:p>
          <a:p>
            <a:pPr marL="1143000" lvl="2" indent="-228600" eaLnBrk="1" hangingPunct="1"/>
            <a:r>
              <a:rPr lang="en-US" dirty="0" smtClean="0"/>
              <a:t>Returns session information: </a:t>
            </a:r>
            <a:r>
              <a:rPr lang="en-US" dirty="0" smtClean="0">
                <a:latin typeface="Courier New" pitchFamily="49" charset="0"/>
              </a:rPr>
              <a:t>/Shibboleth.sso/Session</a:t>
            </a:r>
            <a:r>
              <a:rPr lang="en-US" dirty="0" smtClean="0"/>
              <a:t> </a:t>
            </a:r>
          </a:p>
          <a:p>
            <a:pPr marL="1143000" lvl="2" indent="-228600" eaLnBrk="1" hangingPunct="1"/>
            <a:r>
              <a:rPr lang="en-US" dirty="0" smtClean="0"/>
              <a:t>Returns detailed SP status: </a:t>
            </a:r>
            <a:r>
              <a:rPr lang="en-US" dirty="0" smtClean="0">
                <a:latin typeface="Courier New" pitchFamily="49" charset="0"/>
              </a:rPr>
              <a:t>/Shibboleth.sso/Status</a:t>
            </a:r>
            <a:endParaRPr lang="en-US" dirty="0" smtClean="0"/>
          </a:p>
          <a:p>
            <a:pPr marL="1143000" lvl="2" indent="-228600" eaLnBrk="1" hangingPunct="1"/>
            <a:r>
              <a:rPr lang="en-US" dirty="0" smtClean="0"/>
              <a:t>Returns SP metadata: </a:t>
            </a:r>
            <a:r>
              <a:rPr lang="en-US" dirty="0" smtClean="0">
                <a:latin typeface="Courier New" pitchFamily="49" charset="0"/>
              </a:rPr>
              <a:t>/Shibboleth.sso/Metadata</a:t>
            </a: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4970585" y="6361114"/>
            <a:ext cx="57022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Arial" charset="0"/>
                <a:ea typeface="ＭＳ Ｐゴシック" charset="0"/>
              </a:rPr>
              <a:t>https://</a:t>
            </a:r>
            <a:r>
              <a:rPr lang="en-US" sz="1400" dirty="0" err="1">
                <a:latin typeface="Arial" charset="0"/>
                <a:ea typeface="ＭＳ Ｐゴシック" charset="0"/>
              </a:rPr>
              <a:t>wiki.shibboleth.net</a:t>
            </a:r>
            <a:r>
              <a:rPr lang="en-US" sz="1400" dirty="0">
                <a:latin typeface="Arial" charset="0"/>
                <a:ea typeface="ＭＳ Ｐゴシック" charset="0"/>
              </a:rPr>
              <a:t>/confluence/display/SHIB2/</a:t>
            </a:r>
            <a:r>
              <a:rPr lang="en-US" sz="1400" dirty="0" err="1">
                <a:latin typeface="Arial" charset="0"/>
                <a:ea typeface="ＭＳ Ｐゴシック" charset="0"/>
              </a:rPr>
              <a:t>NativeSPHandler</a:t>
            </a:r>
            <a:endParaRPr lang="en-US" sz="1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6BDE4FB-192C-440B-A44B-D768DECFEF96}" type="slidenum">
              <a:rPr lang="en-GB">
                <a:solidFill>
                  <a:srgbClr val="00247D"/>
                </a:solidFill>
              </a:rPr>
              <a:pPr/>
              <a:t>76</a:t>
            </a:fld>
            <a:endParaRPr lang="en-GB">
              <a:solidFill>
                <a:srgbClr val="00247D"/>
              </a:solidFill>
            </a:endParaRPr>
          </a:p>
        </p:txBody>
      </p:sp>
      <p:sp>
        <p:nvSpPr>
          <p:cNvPr id="230402" name="Title 1"/>
          <p:cNvSpPr>
            <a:spLocks noGrp="1"/>
          </p:cNvSpPr>
          <p:nvPr>
            <p:ph type="title" idx="4294967295"/>
          </p:nvPr>
        </p:nvSpPr>
        <p:spPr/>
        <p:txBody>
          <a:bodyPr tIns="45720" bIns="45720" anchor="b"/>
          <a:lstStyle/>
          <a:p>
            <a:pPr eaLnBrk="1" hangingPunct="1"/>
            <a:r>
              <a:rPr lang="en-US" smtClean="0"/>
              <a:t>SP Handlers</a:t>
            </a:r>
          </a:p>
        </p:txBody>
      </p:sp>
      <p:sp>
        <p:nvSpPr>
          <p:cNvPr id="230403" name="Content Placeholder 2"/>
          <p:cNvSpPr>
            <a:spLocks noGrp="1"/>
          </p:cNvSpPr>
          <p:nvPr>
            <p:ph idx="4294967295"/>
          </p:nvPr>
        </p:nvSpPr>
        <p:spPr>
          <a:xfrm>
            <a:off x="508000" y="1447800"/>
            <a:ext cx="11176000" cy="5105400"/>
          </a:xfrm>
        </p:spPr>
        <p:txBody>
          <a:bodyPr lIns="91440" tIns="45720" rIns="91440" bIns="45720"/>
          <a:lstStyle/>
          <a:p>
            <a:pPr marL="457200" indent="-457200" eaLnBrk="1" hangingPunct="1">
              <a:lnSpc>
                <a:spcPct val="90000"/>
              </a:lnSpc>
            </a:pPr>
            <a:r>
              <a:rPr lang="en-US" sz="2100" dirty="0" smtClean="0"/>
              <a:t>The URL of a handler = </a:t>
            </a:r>
            <a:r>
              <a:rPr lang="en-US" sz="2100" dirty="0" err="1" smtClean="0"/>
              <a:t>handlerURL</a:t>
            </a:r>
            <a:r>
              <a:rPr lang="en-US" sz="2100" dirty="0" smtClean="0"/>
              <a:t> + the Location of the handler.</a:t>
            </a:r>
            <a:br>
              <a:rPr lang="en-US" sz="2100" dirty="0" smtClean="0"/>
            </a:br>
            <a:r>
              <a:rPr lang="en-US" sz="2100" dirty="0" smtClean="0"/>
              <a:t>E.g. for a virtual host testsp.example.org with </a:t>
            </a:r>
            <a:r>
              <a:rPr lang="en-US" sz="2100" dirty="0" err="1" smtClean="0"/>
              <a:t>handlerURL</a:t>
            </a:r>
            <a:r>
              <a:rPr lang="en-US" sz="2100" dirty="0" smtClean="0"/>
              <a:t> of "/Shibboleth.sso", a handler with a Location of </a:t>
            </a:r>
            <a:r>
              <a:rPr lang="en-US" sz="2100" dirty="0" smtClean="0">
                <a:latin typeface="Courier New" pitchFamily="49" charset="0"/>
                <a:cs typeface="Courier New" pitchFamily="49" charset="0"/>
              </a:rPr>
              <a:t>/Login </a:t>
            </a:r>
            <a:r>
              <a:rPr lang="en-US" sz="2100" dirty="0" smtClean="0"/>
              <a:t>will be </a:t>
            </a:r>
            <a:r>
              <a:rPr lang="en-US" sz="2100" dirty="0" smtClean="0">
                <a:latin typeface="Courier New" pitchFamily="49" charset="0"/>
                <a:cs typeface="Courier New" pitchFamily="49" charset="0"/>
              </a:rPr>
              <a:t>https://sp.example.org/Shibboleth.sso/Login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en-US" sz="2100" dirty="0" smtClean="0"/>
          </a:p>
          <a:p>
            <a:pPr marL="457200" indent="-457200" eaLnBrk="1" hangingPunct="1">
              <a:lnSpc>
                <a:spcPct val="90000"/>
              </a:lnSpc>
            </a:pPr>
            <a:r>
              <a:rPr lang="en-US" sz="2100" dirty="0" smtClean="0"/>
              <a:t>Handlers aren</a:t>
            </a:r>
            <a:r>
              <a:rPr lang="en-US" altLang="en-US" sz="2100" dirty="0" smtClean="0"/>
              <a:t>’</a:t>
            </a:r>
            <a:r>
              <a:rPr lang="en-US" sz="2100" dirty="0" smtClean="0"/>
              <a:t>t always SSL-only, but usually should be Recommended to set </a:t>
            </a:r>
            <a:r>
              <a:rPr lang="en-US" sz="2100" dirty="0" err="1" smtClean="0"/>
              <a:t>handlerSSL</a:t>
            </a:r>
            <a:r>
              <a:rPr lang="en-US" sz="2100" dirty="0" smtClean="0"/>
              <a:t>="true</a:t>
            </a:r>
            <a:r>
              <a:rPr lang="en-US" altLang="en-US" sz="2100" dirty="0" smtClean="0"/>
              <a:t>”</a:t>
            </a:r>
            <a:r>
              <a:rPr lang="en-US" sz="2100" dirty="0" smtClean="0"/>
              <a:t> in shibboleth2.xml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en-US" sz="2100" dirty="0" smtClean="0"/>
          </a:p>
          <a:p>
            <a:pPr marL="457200" indent="-457200" eaLnBrk="1" hangingPunct="1">
              <a:lnSpc>
                <a:spcPct val="90000"/>
              </a:lnSpc>
            </a:pPr>
            <a:r>
              <a:rPr lang="en-US" sz="2100" dirty="0" smtClean="0"/>
              <a:t>Metadata basically consists of </a:t>
            </a:r>
            <a:r>
              <a:rPr lang="en-US" sz="2100" dirty="0" err="1" smtClean="0"/>
              <a:t>entityID</a:t>
            </a:r>
            <a:r>
              <a:rPr lang="en-US" sz="2100" dirty="0" smtClean="0"/>
              <a:t>, keys and handlers</a:t>
            </a:r>
          </a:p>
          <a:p>
            <a:pPr marL="457200" indent="-457200" eaLnBrk="1" hangingPunct="1">
              <a:lnSpc>
                <a:spcPct val="90000"/>
              </a:lnSpc>
            </a:pPr>
            <a:endParaRPr lang="en-US" sz="2100" dirty="0" smtClean="0"/>
          </a:p>
          <a:p>
            <a:pPr marL="457200" indent="-457200" eaLnBrk="1" hangingPunct="1">
              <a:lnSpc>
                <a:spcPct val="90000"/>
              </a:lnSpc>
            </a:pPr>
            <a:r>
              <a:rPr lang="en-US" sz="2100" dirty="0" smtClean="0"/>
              <a:t>Handlers are never "protected" by the SP</a:t>
            </a:r>
            <a:br>
              <a:rPr lang="en-US" sz="2100" dirty="0" smtClean="0"/>
            </a:br>
            <a:r>
              <a:rPr lang="en-US" sz="2100" dirty="0" smtClean="0"/>
              <a:t>But sometimes by IP address (e.g. with </a:t>
            </a:r>
            <a:r>
              <a:rPr lang="en-US" sz="2100" dirty="0" err="1" smtClean="0">
                <a:latin typeface="Courier New" pitchFamily="49" charset="0"/>
              </a:rPr>
              <a:t>acl</a:t>
            </a:r>
            <a:r>
              <a:rPr lang="en-US" sz="2100" dirty="0" smtClean="0">
                <a:latin typeface="Courier New" pitchFamily="49" charset="0"/>
              </a:rPr>
              <a:t>="127.0.0.1")</a:t>
            </a:r>
            <a:endParaRPr lang="en-US" sz="21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err="1"/>
              <a:t>n</a:t>
            </a:r>
            <a:r>
              <a:rPr lang="en-GB" dirty="0" err="1" smtClean="0"/>
              <a:t>omen.nescio@org.com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98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EANT Assoc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10D0992E-CCCF-45DB-AB26-A4F50B75E4D6}" vid="{C2252C9B-28CB-4431-8278-C26B15A769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D342B61AA90142A8D5A114AFFAD389" ma:contentTypeVersion="1" ma:contentTypeDescription="Create a new document." ma:contentTypeScope="" ma:versionID="138dd77d572eb9aa87051d9216bdb443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2C07721-32FF-48B6-9D36-E09F4CC3A6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8F0BB2-8848-4E68-80B0-B0624BDBD5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AA3960-760A-4B61-8C8B-DBF90F37C8C8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Final GEANT Association template 16 9 widescreen</Template>
  <TotalTime>2784</TotalTime>
  <Words>3810</Words>
  <Application>Microsoft Macintosh PowerPoint</Application>
  <PresentationFormat>Custom</PresentationFormat>
  <Paragraphs>894</Paragraphs>
  <Slides>77</Slides>
  <Notes>73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8" baseType="lpstr">
      <vt:lpstr>GEANT Association</vt:lpstr>
      <vt:lpstr>PowerPoint Presentation</vt:lpstr>
      <vt:lpstr>Credits and General Information</vt:lpstr>
      <vt:lpstr>Main Goals of Hands-On Session</vt:lpstr>
      <vt:lpstr>Essential OS Commands for Linux</vt:lpstr>
      <vt:lpstr>Tips and Tricks for Hands-On Session</vt:lpstr>
      <vt:lpstr>More Tips and Tricks for Hands-On Session</vt:lpstr>
      <vt:lpstr>SP Overview and Installation</vt:lpstr>
      <vt:lpstr>Shibboleth SP: Daemon &amp; mod_shib</vt:lpstr>
      <vt:lpstr>Terminology</vt:lpstr>
      <vt:lpstr>Service Provider Installation</vt:lpstr>
      <vt:lpstr>Service Provider Binaries and Paths</vt:lpstr>
      <vt:lpstr>Important directories</vt:lpstr>
      <vt:lpstr>EntityID of an SP</vt:lpstr>
      <vt:lpstr>Generate X.509 Key/Certificate</vt:lpstr>
      <vt:lpstr>Install and Test Configuration Files</vt:lpstr>
      <vt:lpstr>Sanity Checks</vt:lpstr>
      <vt:lpstr>Bootstrapping the SP</vt:lpstr>
      <vt:lpstr>Configuration Files</vt:lpstr>
      <vt:lpstr>(Federation) Metadata</vt:lpstr>
      <vt:lpstr>Service Provider Deployment Complete</vt:lpstr>
      <vt:lpstr>Basic Configuration</vt:lpstr>
      <vt:lpstr>Logging Out</vt:lpstr>
      <vt:lpstr>Configuration Files in /etc/shibboleth</vt:lpstr>
      <vt:lpstr>Shibboleth2.xml Structure</vt:lpstr>
      <vt:lpstr>ApplicationDefaults Structure</vt:lpstr>
      <vt:lpstr>File Editing Commands for Terminal Editor</vt:lpstr>
      <vt:lpstr>Debugging SP Problems on Linux</vt:lpstr>
      <vt:lpstr>Debugging SP Problems on Windows</vt:lpstr>
      <vt:lpstr>Logging</vt:lpstr>
      <vt:lpstr>Increase Log Level to DEBUG</vt:lpstr>
      <vt:lpstr>Make Session Handler Show Values</vt:lpstr>
      <vt:lpstr>Apply Configuration Changes</vt:lpstr>
      <vt:lpstr>Check Changes</vt:lpstr>
      <vt:lpstr>SP Metadata Features</vt:lpstr>
      <vt:lpstr>Signature Verification</vt:lpstr>
      <vt:lpstr>Attribute Handling</vt:lpstr>
      <vt:lpstr>Attribute Mappings</vt:lpstr>
      <vt:lpstr>Dissecting an Advanced Attribute Rule</vt:lpstr>
      <vt:lpstr>Adding Attribute Mappings</vt:lpstr>
      <vt:lpstr>Testing Added Attribute Mapping</vt:lpstr>
      <vt:lpstr>Side note: Aliases</vt:lpstr>
      <vt:lpstr>Attribute Filtering</vt:lpstr>
      <vt:lpstr>Default Filter Policy</vt:lpstr>
      <vt:lpstr>Add a Source-Based Filtering Rule</vt:lpstr>
      <vt:lpstr>Add Catch-all Rule Again</vt:lpstr>
      <vt:lpstr>Remove Specific Rule</vt:lpstr>
      <vt:lpstr>Session Initiation</vt:lpstr>
      <vt:lpstr>Content Protection and Session initiation</vt:lpstr>
      <vt:lpstr>Content Protection Settings</vt:lpstr>
      <vt:lpstr>Content Protection with .htaccess File</vt:lpstr>
      <vt:lpstr>Session Initiation and Content Settings</vt:lpstr>
      <vt:lpstr>Test Content Protection Rule</vt:lpstr>
      <vt:lpstr>Content Protection with RequestMap</vt:lpstr>
      <vt:lpstr>How to Add a RequestMap</vt:lpstr>
      <vt:lpstr>Where to Require a Shibboleth Session</vt:lpstr>
      <vt:lpstr>Protect a Simple Web Application</vt:lpstr>
      <vt:lpstr>Make Script "see" Shibboleth Session</vt:lpstr>
      <vt:lpstr>REMOTE_USER</vt:lpstr>
      <vt:lpstr>Changing REMOTE_USER</vt:lpstr>
      <vt:lpstr>How To Initiate a (Lazy) Session</vt:lpstr>
      <vt:lpstr>Try to Initiate a Session Yourself</vt:lpstr>
      <vt:lpstr>Session Creation Parameters</vt:lpstr>
      <vt:lpstr>Lazy Sessions Summary</vt:lpstr>
      <vt:lpstr>Using Lazy Sessions</vt:lpstr>
      <vt:lpstr>Access Control</vt:lpstr>
      <vt:lpstr>Access Control</vt:lpstr>
      <vt:lpstr>Access Control Mechanisms</vt:lpstr>
      <vt:lpstr>1. Apache httpd.conf or .htaccess Files</vt:lpstr>
      <vt:lpstr>1. Example .htaccess File</vt:lpstr>
      <vt:lpstr>1. More Advanced .htaccess File</vt:lpstr>
      <vt:lpstr>2. XML Access Control</vt:lpstr>
      <vt:lpstr>2. XML Access Control Example</vt:lpstr>
      <vt:lpstr>3. Application Managed Access Control</vt:lpstr>
      <vt:lpstr>Service Provider Handlers</vt:lpstr>
      <vt:lpstr>SP Handlers</vt:lpstr>
      <vt:lpstr>SP Handlers</vt:lpstr>
      <vt:lpstr>PowerPoint Presentation</vt:lpstr>
    </vt:vector>
  </TitlesOfParts>
  <Company>DANTE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 Meyer</dc:creator>
  <cp:lastModifiedBy>cscuser</cp:lastModifiedBy>
  <cp:revision>90</cp:revision>
  <cp:lastPrinted>2015-05-01T10:30:08Z</cp:lastPrinted>
  <dcterms:created xsi:type="dcterms:W3CDTF">2015-04-29T14:13:57Z</dcterms:created>
  <dcterms:modified xsi:type="dcterms:W3CDTF">2015-09-18T07:49:44Z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0x01010015D342B61AA90142A8D5A114AFFAD389</vt:lpwstr>
  </property>
</Properties>
</file>