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sldIdLst>
    <p:sldId id="283" r:id="rId5"/>
    <p:sldId id="287" r:id="rId6"/>
    <p:sldId id="288" r:id="rId7"/>
    <p:sldId id="289" r:id="rId8"/>
    <p:sldId id="290" r:id="rId9"/>
    <p:sldId id="291" r:id="rId10"/>
    <p:sldId id="277" r:id="rId11"/>
    <p:sldId id="281" r:id="rId12"/>
    <p:sldId id="286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34E"/>
    <a:srgbClr val="F6791C"/>
    <a:srgbClr val="003F5E"/>
    <a:srgbClr val="F57B20"/>
    <a:srgbClr val="F57A1E"/>
    <a:srgbClr val="013F5E"/>
    <a:srgbClr val="003959"/>
    <a:srgbClr val="ED1556"/>
    <a:srgbClr val="003F5D"/>
    <a:srgbClr val="1C4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-104" y="-3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D8A83-A817-41E3-A602-3B517E18334E}" type="datetimeFigureOut">
              <a:rPr lang="en-GB" smtClean="0"/>
              <a:t>14.9.15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C110B-1C27-4A5B-8007-E6BF4BB6C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2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162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240257" y="3625009"/>
            <a:ext cx="6795911" cy="375289"/>
          </a:xfrm>
        </p:spPr>
        <p:txBody>
          <a:bodyPr>
            <a:norm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en-US" dirty="0" smtClean="0"/>
              <a:t>Presenter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40256" y="5484095"/>
            <a:ext cx="6671027" cy="43634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Event, Location</a:t>
            </a:r>
            <a:endParaRPr lang="en-GB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1240257" y="2804346"/>
            <a:ext cx="6683727" cy="503459"/>
          </a:xfrm>
        </p:spPr>
        <p:txBody>
          <a:bodyPr>
            <a:normAutofit/>
          </a:bodyPr>
          <a:lstStyle>
            <a:lvl1pPr marL="0" indent="0">
              <a:buNone/>
              <a:defRPr sz="1950">
                <a:solidFill>
                  <a:srgbClr val="F6791C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240257" y="2398309"/>
            <a:ext cx="6683727" cy="473242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240256" y="5785332"/>
            <a:ext cx="6671027" cy="42831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Date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240257" y="3947187"/>
            <a:ext cx="6795911" cy="347215"/>
          </a:xfrm>
        </p:spPr>
        <p:txBody>
          <a:bodyPr>
            <a:norm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dirty="0" smtClean="0"/>
              <a:t>Role in Project, AARC (if applicable)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240257" y="4249757"/>
            <a:ext cx="8818145" cy="347215"/>
          </a:xfrm>
        </p:spPr>
        <p:txBody>
          <a:bodyPr>
            <a:norm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dirty="0" smtClean="0"/>
              <a:t>Role in Organisation, Organisation Name (if Applicable)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486792" y="4765917"/>
            <a:ext cx="1219200" cy="190399"/>
          </a:xfrm>
        </p:spPr>
        <p:txBody>
          <a:bodyPr>
            <a:normAutofit/>
          </a:bodyPr>
          <a:lstStyle>
            <a:lvl1pPr marL="0" indent="0">
              <a:buNone/>
              <a:defRPr sz="600"/>
            </a:lvl1pPr>
          </a:lstStyle>
          <a:p>
            <a:pPr lvl="0"/>
            <a:r>
              <a:rPr lang="en-US" dirty="0" smtClean="0"/>
              <a:t>Logo (optional)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58" y="-42332"/>
            <a:ext cx="4389920" cy="69426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2" y="480622"/>
            <a:ext cx="1482776" cy="1339714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2818932" y="927797"/>
            <a:ext cx="591815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00" dirty="0" smtClean="0">
                <a:solidFill>
                  <a:srgbClr val="003F5E"/>
                </a:solidFill>
              </a:rPr>
              <a:t>Authentication and Authorisation for Research and Collaboration</a:t>
            </a:r>
            <a:endParaRPr lang="en-GB" sz="1700" dirty="0">
              <a:solidFill>
                <a:srgbClr val="003F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solidFill>
                  <a:srgbClr val="004361"/>
                </a:solidFill>
                <a:latin typeface="+mn-lt"/>
              </a:defRPr>
            </a:lvl2pPr>
            <a:lvl3pPr>
              <a:defRPr sz="1800">
                <a:solidFill>
                  <a:srgbClr val="003F5E"/>
                </a:solidFill>
                <a:latin typeface="+mn-lt"/>
              </a:defRPr>
            </a:lvl3pPr>
            <a:lvl4pPr>
              <a:defRPr sz="1800">
                <a:latin typeface="+mn-l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39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8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03" y="1681163"/>
            <a:ext cx="551497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1" y="2489204"/>
            <a:ext cx="5553075" cy="3700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48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:33 Tex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1" y="1524003"/>
            <a:ext cx="7864123" cy="4652963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solidFill>
                  <a:srgbClr val="004361"/>
                </a:solidFill>
                <a:latin typeface="+mn-lt"/>
              </a:defRPr>
            </a:lvl2pPr>
            <a:lvl3pPr>
              <a:defRPr>
                <a:solidFill>
                  <a:srgbClr val="003F5E"/>
                </a:solidFill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8319911" y="153246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8602125" y="1532467"/>
            <a:ext cx="3" cy="468206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07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676400"/>
            <a:ext cx="12192000" cy="2165684"/>
          </a:xfrm>
          <a:prstGeom prst="rect">
            <a:avLst/>
          </a:prstGeom>
          <a:solidFill>
            <a:srgbClr val="013F5E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70572" y="4083050"/>
            <a:ext cx="11208083" cy="218139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3858126"/>
            <a:ext cx="12192000" cy="2165684"/>
          </a:xfrm>
          <a:prstGeom prst="rect">
            <a:avLst/>
          </a:prstGeom>
          <a:solidFill>
            <a:srgbClr val="004361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48287" y="1524586"/>
            <a:ext cx="11315924" cy="21009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5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651518"/>
            <a:ext cx="6172200" cy="4209532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642188"/>
            <a:ext cx="4314825" cy="42268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03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716837"/>
            <a:ext cx="6172200" cy="414421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716837"/>
            <a:ext cx="4314825" cy="415215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18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652382" y="304802"/>
            <a:ext cx="3601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solidFill>
                  <a:srgbClr val="003F5D"/>
                </a:solidFill>
              </a:rPr>
              <a:t>Style</a:t>
            </a:r>
            <a:r>
              <a:rPr lang="en-GB" sz="1800" b="1" baseline="0" dirty="0" smtClean="0">
                <a:solidFill>
                  <a:srgbClr val="003F5D"/>
                </a:solidFill>
              </a:rPr>
              <a:t> Guide</a:t>
            </a:r>
          </a:p>
          <a:p>
            <a:r>
              <a:rPr lang="en-GB" sz="1800" baseline="0" dirty="0" smtClean="0">
                <a:solidFill>
                  <a:srgbClr val="F57A1E"/>
                </a:solidFill>
              </a:rPr>
              <a:t>A Guide to Using the AARC Template</a:t>
            </a:r>
            <a:endParaRPr lang="en-GB" sz="1800" dirty="0">
              <a:solidFill>
                <a:srgbClr val="F57A1E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80366" y="2025770"/>
            <a:ext cx="10149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rgbClr val="003F5D"/>
                </a:solidFill>
              </a:rPr>
              <a:t>This template is to</a:t>
            </a:r>
            <a:r>
              <a:rPr lang="en-GB" sz="1800" baseline="0" dirty="0" smtClean="0">
                <a:solidFill>
                  <a:srgbClr val="003F5D"/>
                </a:solidFill>
              </a:rPr>
              <a:t> present information on behalf of the AARC Project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Font is Calibri and will auto-size. Avoid using a font size less than 18pt.  Main font colour is Teal, </a:t>
            </a:r>
            <a:r>
              <a:rPr lang="en-GB" sz="1800" baseline="0" dirty="0" smtClean="0">
                <a:solidFill>
                  <a:srgbClr val="F57B20"/>
                </a:solidFill>
              </a:rPr>
              <a:t>highlight colour is Orange and should be used sparingly.</a:t>
            </a:r>
            <a:r>
              <a:rPr lang="en-GB" sz="1800" baseline="0" dirty="0" smtClean="0">
                <a:solidFill>
                  <a:srgbClr val="ED1556"/>
                </a:solidFill>
              </a:rPr>
              <a:t> </a:t>
            </a:r>
            <a:r>
              <a:rPr lang="en-GB" sz="1800" baseline="0" dirty="0" smtClean="0">
                <a:solidFill>
                  <a:srgbClr val="003F5D"/>
                </a:solidFill>
              </a:rPr>
              <a:t>If the colours are not shown in PowerPoint use the colour picker to select the correct colour from the logo or these samples</a:t>
            </a:r>
            <a:endParaRPr lang="en-GB" sz="18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8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The title slide has space for the speaker’s own organisation logo which should be no larger than the main AARC logo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800" baseline="0" dirty="0" smtClean="0">
              <a:solidFill>
                <a:srgbClr val="003F5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The end slide includes EU logo, copyright, and funding statement and must be included in any slide packs distributed or printed.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10890209" y="5560973"/>
            <a:ext cx="727243" cy="529390"/>
          </a:xfrm>
          <a:prstGeom prst="ellipse">
            <a:avLst/>
          </a:prstGeom>
          <a:solidFill>
            <a:srgbClr val="003F5D"/>
          </a:solidFill>
          <a:ln>
            <a:solidFill>
              <a:srgbClr val="003F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Oval 8"/>
          <p:cNvSpPr/>
          <p:nvPr userDrawn="1"/>
        </p:nvSpPr>
        <p:spPr>
          <a:xfrm>
            <a:off x="9884901" y="5560973"/>
            <a:ext cx="727243" cy="529390"/>
          </a:xfrm>
          <a:prstGeom prst="ellipse">
            <a:avLst/>
          </a:prstGeom>
          <a:solidFill>
            <a:srgbClr val="F6791C"/>
          </a:solidFill>
          <a:ln>
            <a:solidFill>
              <a:srgbClr val="F679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178045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ust be inclu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2"/>
            <a:ext cx="12192001" cy="6858001"/>
          </a:xfrm>
          <a:prstGeom prst="rect">
            <a:avLst/>
          </a:prstGeom>
          <a:solidFill>
            <a:srgbClr val="003F5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b="30428"/>
          <a:stretch/>
        </p:blipFill>
        <p:spPr>
          <a:xfrm>
            <a:off x="5217067" y="4837092"/>
            <a:ext cx="1385319" cy="7856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488" y="5966378"/>
            <a:ext cx="433675" cy="29466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111444" y="2395574"/>
            <a:ext cx="37489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GB" sz="4400" dirty="0" smtClean="0">
                <a:solidFill>
                  <a:srgbClr val="F6791C"/>
                </a:solidFill>
              </a:rPr>
              <a:t>Any</a:t>
            </a:r>
            <a:r>
              <a:rPr lang="en-GB" sz="4400" baseline="0" dirty="0" smtClean="0">
                <a:solidFill>
                  <a:srgbClr val="F6791C"/>
                </a:solidFill>
              </a:rPr>
              <a:t> Questions?</a:t>
            </a:r>
            <a:endParaRPr lang="en-GB" sz="4400" dirty="0">
              <a:solidFill>
                <a:srgbClr val="F6791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57" y="-50222"/>
            <a:ext cx="4394909" cy="6950557"/>
          </a:xfrm>
          <a:prstGeom prst="rect">
            <a:avLst/>
          </a:prstGeom>
        </p:spPr>
      </p:pic>
      <p:sp>
        <p:nvSpPr>
          <p:cNvPr id="25" name="Content Placeholder 24"/>
          <p:cNvSpPr>
            <a:spLocks noGrp="1"/>
          </p:cNvSpPr>
          <p:nvPr>
            <p:ph sz="quarter" idx="11" hasCustomPrompt="1"/>
          </p:nvPr>
        </p:nvSpPr>
        <p:spPr>
          <a:xfrm>
            <a:off x="3763166" y="4113541"/>
            <a:ext cx="4445529" cy="37371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Presenter email address</a:t>
            </a:r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109415" y="6289305"/>
            <a:ext cx="5711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GÉANT  on behalf of the AARC project.</a:t>
            </a:r>
          </a:p>
          <a:p>
            <a:pPr algn="ctr"/>
            <a:r>
              <a:rPr lang="en-GB" sz="6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The work leading to these results has received funding from the European Union’s Horizon 2020 research and innovation programme under Grant Agreement No. 653965 (AARC).</a:t>
            </a:r>
            <a:endParaRPr lang="en-GB" sz="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273469" y="5591160"/>
            <a:ext cx="1383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</a:rPr>
              <a:t>https://aarc-project.eu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3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935" y="203200"/>
            <a:ext cx="9040688" cy="927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</a:t>
            </a:r>
            <a:br>
              <a:rPr lang="en-US" dirty="0" smtClean="0"/>
            </a:br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2" y="1439333"/>
            <a:ext cx="10909300" cy="4737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61812" y="6406019"/>
            <a:ext cx="741021" cy="274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4502" y="6406019"/>
            <a:ext cx="11274749" cy="7229"/>
          </a:xfrm>
          <a:prstGeom prst="line">
            <a:avLst/>
          </a:prstGeom>
          <a:ln w="12700" cap="rnd">
            <a:solidFill>
              <a:srgbClr val="F57B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25400" y="6481610"/>
            <a:ext cx="181751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50" baseline="0" dirty="0" smtClean="0">
                <a:solidFill>
                  <a:srgbClr val="003F5E"/>
                </a:solidFill>
              </a:rPr>
              <a:t>https://aarc-project.eu</a:t>
            </a:r>
            <a:endParaRPr lang="en-GB" sz="750" dirty="0">
              <a:solidFill>
                <a:srgbClr val="003F5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444503" y="1224327"/>
            <a:ext cx="10274297" cy="2887"/>
          </a:xfrm>
          <a:prstGeom prst="line">
            <a:avLst/>
          </a:prstGeom>
          <a:ln w="12700">
            <a:solidFill>
              <a:srgbClr val="003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149" y="143931"/>
            <a:ext cx="1144684" cy="1034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3" y="6460279"/>
            <a:ext cx="331798" cy="29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9" r:id="rId8"/>
    <p:sldLayoutId id="2147483656" r:id="rId9"/>
    <p:sldLayoutId id="2147483657" r:id="rId10"/>
    <p:sldLayoutId id="2147483663" r:id="rId11"/>
    <p:sldLayoutId id="2147483662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2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3F5E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err="1" smtClean="0"/>
              <a:t>TeSS</a:t>
            </a:r>
            <a:r>
              <a:rPr lang="en-GB" dirty="0" smtClean="0"/>
              <a:t> Service </a:t>
            </a:r>
            <a:r>
              <a:rPr lang="en-GB" dirty="0" smtClean="0"/>
              <a:t>Provider Training, Manchester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Authentication and Authorisation for Research and Collaboration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The Benefits of Federated Identity Management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14 September 2015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Ari-</a:t>
            </a:r>
            <a:r>
              <a:rPr lang="en-GB" dirty="0" err="1" smtClean="0"/>
              <a:t>Matti</a:t>
            </a:r>
            <a:r>
              <a:rPr lang="en-GB" dirty="0" smtClean="0"/>
              <a:t> </a:t>
            </a:r>
            <a:r>
              <a:rPr lang="en-GB" dirty="0" err="1" smtClean="0"/>
              <a:t>Sar</a:t>
            </a:r>
            <a:r>
              <a:rPr lang="en-GB" dirty="0" err="1" smtClean="0"/>
              <a:t>én</a:t>
            </a:r>
            <a:endParaRPr lang="en-GB" dirty="0"/>
          </a:p>
          <a:p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5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5646" y="74649"/>
            <a:ext cx="10016345" cy="1325563"/>
          </a:xfrm>
        </p:spPr>
        <p:txBody>
          <a:bodyPr/>
          <a:lstStyle/>
          <a:p>
            <a:r>
              <a:rPr lang="fi-FI" dirty="0" err="1"/>
              <a:t>Identifying</a:t>
            </a:r>
            <a:r>
              <a:rPr lang="fi-FI" dirty="0"/>
              <a:t>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Users</a:t>
            </a:r>
            <a:r>
              <a:rPr lang="fi-FI" dirty="0"/>
              <a:t> </a:t>
            </a:r>
            <a:r>
              <a:rPr lang="fi-FI" dirty="0" err="1"/>
              <a:t>Across</a:t>
            </a:r>
            <a:r>
              <a:rPr lang="fi-FI" dirty="0"/>
              <a:t> </a:t>
            </a:r>
            <a:r>
              <a:rPr lang="fi-FI" dirty="0" err="1"/>
              <a:t>Organizations</a:t>
            </a:r>
            <a:r>
              <a:rPr lang="fi-FI" dirty="0"/>
              <a:t>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solidFill>
                  <a:srgbClr val="F6791C"/>
                </a:solidFill>
              </a:rPr>
              <a:t>(</a:t>
            </a:r>
            <a:r>
              <a:rPr lang="fi-FI" dirty="0">
                <a:solidFill>
                  <a:srgbClr val="F6791C"/>
                </a:solidFill>
              </a:rPr>
              <a:t>”Federated Identity”)</a:t>
            </a:r>
            <a:endParaRPr lang="en-US" dirty="0">
              <a:solidFill>
                <a:srgbClr val="F6791C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436774" y="5254625"/>
            <a:ext cx="1822450" cy="1042988"/>
          </a:xfrm>
          <a:custGeom>
            <a:avLst/>
            <a:gdLst>
              <a:gd name="T0" fmla="*/ 2104331263 w 1148"/>
              <a:gd name="T1" fmla="*/ 1514615426 h 657"/>
              <a:gd name="T2" fmla="*/ 2147483646 w 1148"/>
              <a:gd name="T3" fmla="*/ 1559978260 h 657"/>
              <a:gd name="T4" fmla="*/ 2147483646 w 1148"/>
              <a:gd name="T5" fmla="*/ 1529736371 h 657"/>
              <a:gd name="T6" fmla="*/ 2147483646 w 1148"/>
              <a:gd name="T7" fmla="*/ 1297881885 h 657"/>
              <a:gd name="T8" fmla="*/ 2147483646 w 1148"/>
              <a:gd name="T9" fmla="*/ 942538889 h 657"/>
              <a:gd name="T10" fmla="*/ 2147483646 w 1148"/>
              <a:gd name="T11" fmla="*/ 912297000 h 657"/>
              <a:gd name="T12" fmla="*/ 2147483646 w 1148"/>
              <a:gd name="T13" fmla="*/ 665321569 h 657"/>
              <a:gd name="T14" fmla="*/ 2147483646 w 1148"/>
              <a:gd name="T15" fmla="*/ 216733541 h 657"/>
              <a:gd name="T16" fmla="*/ 1980842813 w 1148"/>
              <a:gd name="T17" fmla="*/ 138609454 h 657"/>
              <a:gd name="T18" fmla="*/ 1502013125 w 1148"/>
              <a:gd name="T19" fmla="*/ 93246620 h 657"/>
              <a:gd name="T20" fmla="*/ 947578750 w 1148"/>
              <a:gd name="T21" fmla="*/ 0 h 657"/>
              <a:gd name="T22" fmla="*/ 405745950 w 1148"/>
              <a:gd name="T23" fmla="*/ 15120945 h 657"/>
              <a:gd name="T24" fmla="*/ 236894688 w 1148"/>
              <a:gd name="T25" fmla="*/ 78125675 h 657"/>
              <a:gd name="T26" fmla="*/ 143649700 w 1148"/>
              <a:gd name="T27" fmla="*/ 138609454 h 657"/>
              <a:gd name="T28" fmla="*/ 98286888 w 1148"/>
              <a:gd name="T29" fmla="*/ 231854486 h 657"/>
              <a:gd name="T30" fmla="*/ 68045013 w 1148"/>
              <a:gd name="T31" fmla="*/ 325101106 h 657"/>
              <a:gd name="T32" fmla="*/ 68045013 w 1148"/>
              <a:gd name="T33" fmla="*/ 725805348 h 657"/>
              <a:gd name="T34" fmla="*/ 113407825 w 1148"/>
              <a:gd name="T35" fmla="*/ 819051968 h 657"/>
              <a:gd name="T36" fmla="*/ 143649700 w 1148"/>
              <a:gd name="T37" fmla="*/ 912297000 h 657"/>
              <a:gd name="T38" fmla="*/ 113407825 w 1148"/>
              <a:gd name="T39" fmla="*/ 1020664564 h 657"/>
              <a:gd name="T40" fmla="*/ 50403125 w 1148"/>
              <a:gd name="T41" fmla="*/ 1111390233 h 657"/>
              <a:gd name="T42" fmla="*/ 5040313 w 1148"/>
              <a:gd name="T43" fmla="*/ 1282760940 h 657"/>
              <a:gd name="T44" fmla="*/ 35282188 w 1148"/>
              <a:gd name="T45" fmla="*/ 1529736371 h 657"/>
              <a:gd name="T46" fmla="*/ 236894688 w 1148"/>
              <a:gd name="T47" fmla="*/ 1638102348 h 657"/>
              <a:gd name="T48" fmla="*/ 1224795938 w 1148"/>
              <a:gd name="T49" fmla="*/ 1590220150 h 657"/>
              <a:gd name="T50" fmla="*/ 1471771250 w 1148"/>
              <a:gd name="T51" fmla="*/ 1481852585 h 657"/>
              <a:gd name="T52" fmla="*/ 1565017825 w 1148"/>
              <a:gd name="T53" fmla="*/ 1451610696 h 657"/>
              <a:gd name="T54" fmla="*/ 1610380638 w 1148"/>
              <a:gd name="T55" fmla="*/ 1436489751 h 657"/>
              <a:gd name="T56" fmla="*/ 1920359063 w 1148"/>
              <a:gd name="T57" fmla="*/ 1466731641 h 657"/>
              <a:gd name="T58" fmla="*/ 2104331263 w 1148"/>
              <a:gd name="T59" fmla="*/ 1514615426 h 65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148" h="657">
                <a:moveTo>
                  <a:pt x="835" y="601"/>
                </a:moveTo>
                <a:cubicBezTo>
                  <a:pt x="867" y="611"/>
                  <a:pt x="901" y="608"/>
                  <a:pt x="933" y="619"/>
                </a:cubicBezTo>
                <a:cubicBezTo>
                  <a:pt x="972" y="616"/>
                  <a:pt x="1015" y="625"/>
                  <a:pt x="1050" y="607"/>
                </a:cubicBezTo>
                <a:cubicBezTo>
                  <a:pt x="1088" y="588"/>
                  <a:pt x="1111" y="551"/>
                  <a:pt x="1130" y="515"/>
                </a:cubicBezTo>
                <a:cubicBezTo>
                  <a:pt x="1140" y="473"/>
                  <a:pt x="1148" y="411"/>
                  <a:pt x="1123" y="374"/>
                </a:cubicBezTo>
                <a:cubicBezTo>
                  <a:pt x="1119" y="368"/>
                  <a:pt x="1111" y="367"/>
                  <a:pt x="1105" y="362"/>
                </a:cubicBezTo>
                <a:cubicBezTo>
                  <a:pt x="1074" y="337"/>
                  <a:pt x="1039" y="299"/>
                  <a:pt x="1019" y="264"/>
                </a:cubicBezTo>
                <a:cubicBezTo>
                  <a:pt x="986" y="207"/>
                  <a:pt x="962" y="129"/>
                  <a:pt x="909" y="86"/>
                </a:cubicBezTo>
                <a:cubicBezTo>
                  <a:pt x="879" y="61"/>
                  <a:pt x="821" y="59"/>
                  <a:pt x="786" y="55"/>
                </a:cubicBezTo>
                <a:cubicBezTo>
                  <a:pt x="723" y="48"/>
                  <a:pt x="659" y="42"/>
                  <a:pt x="596" y="37"/>
                </a:cubicBezTo>
                <a:cubicBezTo>
                  <a:pt x="522" y="22"/>
                  <a:pt x="451" y="7"/>
                  <a:pt x="376" y="0"/>
                </a:cubicBezTo>
                <a:cubicBezTo>
                  <a:pt x="304" y="2"/>
                  <a:pt x="233" y="2"/>
                  <a:pt x="161" y="6"/>
                </a:cubicBezTo>
                <a:cubicBezTo>
                  <a:pt x="140" y="7"/>
                  <a:pt x="112" y="20"/>
                  <a:pt x="94" y="31"/>
                </a:cubicBezTo>
                <a:cubicBezTo>
                  <a:pt x="81" y="38"/>
                  <a:pt x="57" y="55"/>
                  <a:pt x="57" y="55"/>
                </a:cubicBezTo>
                <a:cubicBezTo>
                  <a:pt x="36" y="122"/>
                  <a:pt x="69" y="24"/>
                  <a:pt x="39" y="92"/>
                </a:cubicBezTo>
                <a:cubicBezTo>
                  <a:pt x="34" y="104"/>
                  <a:pt x="27" y="129"/>
                  <a:pt x="27" y="129"/>
                </a:cubicBezTo>
                <a:cubicBezTo>
                  <a:pt x="19" y="213"/>
                  <a:pt x="16" y="199"/>
                  <a:pt x="27" y="288"/>
                </a:cubicBezTo>
                <a:cubicBezTo>
                  <a:pt x="30" y="314"/>
                  <a:pt x="35" y="301"/>
                  <a:pt x="45" y="325"/>
                </a:cubicBezTo>
                <a:cubicBezTo>
                  <a:pt x="50" y="337"/>
                  <a:pt x="57" y="362"/>
                  <a:pt x="57" y="362"/>
                </a:cubicBezTo>
                <a:cubicBezTo>
                  <a:pt x="56" y="366"/>
                  <a:pt x="48" y="399"/>
                  <a:pt x="45" y="405"/>
                </a:cubicBezTo>
                <a:cubicBezTo>
                  <a:pt x="38" y="418"/>
                  <a:pt x="20" y="441"/>
                  <a:pt x="20" y="441"/>
                </a:cubicBezTo>
                <a:cubicBezTo>
                  <a:pt x="5" y="488"/>
                  <a:pt x="10" y="465"/>
                  <a:pt x="2" y="509"/>
                </a:cubicBezTo>
                <a:cubicBezTo>
                  <a:pt x="5" y="542"/>
                  <a:pt x="0" y="577"/>
                  <a:pt x="14" y="607"/>
                </a:cubicBezTo>
                <a:cubicBezTo>
                  <a:pt x="27" y="635"/>
                  <a:pt x="69" y="642"/>
                  <a:pt x="94" y="650"/>
                </a:cubicBezTo>
                <a:cubicBezTo>
                  <a:pt x="241" y="647"/>
                  <a:pt x="354" y="657"/>
                  <a:pt x="486" y="631"/>
                </a:cubicBezTo>
                <a:cubicBezTo>
                  <a:pt x="517" y="616"/>
                  <a:pt x="552" y="599"/>
                  <a:pt x="584" y="588"/>
                </a:cubicBezTo>
                <a:cubicBezTo>
                  <a:pt x="596" y="584"/>
                  <a:pt x="609" y="580"/>
                  <a:pt x="621" y="576"/>
                </a:cubicBezTo>
                <a:cubicBezTo>
                  <a:pt x="627" y="574"/>
                  <a:pt x="639" y="570"/>
                  <a:pt x="639" y="570"/>
                </a:cubicBezTo>
                <a:cubicBezTo>
                  <a:pt x="782" y="579"/>
                  <a:pt x="696" y="568"/>
                  <a:pt x="762" y="582"/>
                </a:cubicBezTo>
                <a:cubicBezTo>
                  <a:pt x="763" y="582"/>
                  <a:pt x="860" y="601"/>
                  <a:pt x="835" y="601"/>
                </a:cubicBezTo>
                <a:close/>
              </a:path>
            </a:pathLst>
          </a:custGeom>
          <a:solidFill>
            <a:srgbClr val="05334E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627024" y="3638550"/>
            <a:ext cx="2057400" cy="1219200"/>
          </a:xfrm>
          <a:prstGeom prst="rect">
            <a:avLst/>
          </a:prstGeom>
          <a:solidFill>
            <a:srgbClr val="05334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692112" y="3733800"/>
            <a:ext cx="1809750" cy="1020763"/>
          </a:xfrm>
          <a:custGeom>
            <a:avLst/>
            <a:gdLst>
              <a:gd name="T0" fmla="*/ 2147483646 w 1140"/>
              <a:gd name="T1" fmla="*/ 138609455 h 643"/>
              <a:gd name="T2" fmla="*/ 2147483646 w 1140"/>
              <a:gd name="T3" fmla="*/ 123488510 h 643"/>
              <a:gd name="T4" fmla="*/ 2147483646 w 1140"/>
              <a:gd name="T5" fmla="*/ 60483780 h 643"/>
              <a:gd name="T6" fmla="*/ 1869955938 w 1140"/>
              <a:gd name="T7" fmla="*/ 0 h 643"/>
              <a:gd name="T8" fmla="*/ 1313002200 w 1140"/>
              <a:gd name="T9" fmla="*/ 75604725 h 643"/>
              <a:gd name="T10" fmla="*/ 1219755625 w 1140"/>
              <a:gd name="T11" fmla="*/ 123488510 h 643"/>
              <a:gd name="T12" fmla="*/ 834172513 w 1140"/>
              <a:gd name="T13" fmla="*/ 385584889 h 643"/>
              <a:gd name="T14" fmla="*/ 680442188 w 1140"/>
              <a:gd name="T15" fmla="*/ 446068668 h 643"/>
              <a:gd name="T16" fmla="*/ 433466875 w 1140"/>
              <a:gd name="T17" fmla="*/ 524192757 h 643"/>
              <a:gd name="T18" fmla="*/ 294859075 w 1140"/>
              <a:gd name="T19" fmla="*/ 569555591 h 643"/>
              <a:gd name="T20" fmla="*/ 246975313 w 1140"/>
              <a:gd name="T21" fmla="*/ 584676536 h 643"/>
              <a:gd name="T22" fmla="*/ 63004700 w 1140"/>
              <a:gd name="T23" fmla="*/ 710684411 h 643"/>
              <a:gd name="T24" fmla="*/ 0 w 1140"/>
              <a:gd name="T25" fmla="*/ 1003022679 h 643"/>
              <a:gd name="T26" fmla="*/ 30241875 w 1140"/>
              <a:gd name="T27" fmla="*/ 1234877167 h 643"/>
              <a:gd name="T28" fmla="*/ 186491563 w 1140"/>
              <a:gd name="T29" fmla="*/ 1373486623 h 643"/>
              <a:gd name="T30" fmla="*/ 773688763 w 1140"/>
              <a:gd name="T31" fmla="*/ 1575099222 h 643"/>
              <a:gd name="T32" fmla="*/ 1081147825 w 1140"/>
              <a:gd name="T33" fmla="*/ 1620462056 h 643"/>
              <a:gd name="T34" fmla="*/ 2147483646 w 1140"/>
              <a:gd name="T35" fmla="*/ 1605341111 h 643"/>
              <a:gd name="T36" fmla="*/ 2147483646 w 1140"/>
              <a:gd name="T37" fmla="*/ 1542336380 h 643"/>
              <a:gd name="T38" fmla="*/ 2147483646 w 1140"/>
              <a:gd name="T39" fmla="*/ 1451610711 h 643"/>
              <a:gd name="T40" fmla="*/ 2147483646 w 1140"/>
              <a:gd name="T41" fmla="*/ 1295360947 h 643"/>
              <a:gd name="T42" fmla="*/ 2147483646 w 1140"/>
              <a:gd name="T43" fmla="*/ 1033264569 h 643"/>
              <a:gd name="T44" fmla="*/ 2147483646 w 1140"/>
              <a:gd name="T45" fmla="*/ 894656701 h 643"/>
              <a:gd name="T46" fmla="*/ 2147483646 w 1140"/>
              <a:gd name="T47" fmla="*/ 693044102 h 643"/>
              <a:gd name="T48" fmla="*/ 2147483646 w 1140"/>
              <a:gd name="T49" fmla="*/ 539313702 h 643"/>
              <a:gd name="T50" fmla="*/ 2147483646 w 1140"/>
              <a:gd name="T51" fmla="*/ 446068668 h 643"/>
              <a:gd name="T52" fmla="*/ 2147483646 w 1140"/>
              <a:gd name="T53" fmla="*/ 400705834 h 643"/>
              <a:gd name="T54" fmla="*/ 2147483646 w 1140"/>
              <a:gd name="T55" fmla="*/ 138609455 h 64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140" h="643">
                <a:moveTo>
                  <a:pt x="1115" y="55"/>
                </a:moveTo>
                <a:cubicBezTo>
                  <a:pt x="1066" y="53"/>
                  <a:pt x="1017" y="52"/>
                  <a:pt x="968" y="49"/>
                </a:cubicBezTo>
                <a:cubicBezTo>
                  <a:pt x="936" y="47"/>
                  <a:pt x="902" y="29"/>
                  <a:pt x="870" y="24"/>
                </a:cubicBezTo>
                <a:cubicBezTo>
                  <a:pt x="829" y="10"/>
                  <a:pt x="784" y="8"/>
                  <a:pt x="742" y="0"/>
                </a:cubicBezTo>
                <a:cubicBezTo>
                  <a:pt x="661" y="4"/>
                  <a:pt x="596" y="5"/>
                  <a:pt x="521" y="30"/>
                </a:cubicBezTo>
                <a:cubicBezTo>
                  <a:pt x="510" y="38"/>
                  <a:pt x="495" y="41"/>
                  <a:pt x="484" y="49"/>
                </a:cubicBezTo>
                <a:cubicBezTo>
                  <a:pt x="419" y="98"/>
                  <a:pt x="418" y="132"/>
                  <a:pt x="331" y="153"/>
                </a:cubicBezTo>
                <a:cubicBezTo>
                  <a:pt x="310" y="167"/>
                  <a:pt x="294" y="171"/>
                  <a:pt x="270" y="177"/>
                </a:cubicBezTo>
                <a:cubicBezTo>
                  <a:pt x="239" y="198"/>
                  <a:pt x="208" y="199"/>
                  <a:pt x="172" y="208"/>
                </a:cubicBezTo>
                <a:cubicBezTo>
                  <a:pt x="165" y="210"/>
                  <a:pt x="130" y="222"/>
                  <a:pt x="117" y="226"/>
                </a:cubicBezTo>
                <a:cubicBezTo>
                  <a:pt x="111" y="228"/>
                  <a:pt x="98" y="232"/>
                  <a:pt x="98" y="232"/>
                </a:cubicBezTo>
                <a:cubicBezTo>
                  <a:pt x="72" y="251"/>
                  <a:pt x="48" y="258"/>
                  <a:pt x="25" y="282"/>
                </a:cubicBezTo>
                <a:cubicBezTo>
                  <a:pt x="12" y="321"/>
                  <a:pt x="6" y="357"/>
                  <a:pt x="0" y="398"/>
                </a:cubicBezTo>
                <a:cubicBezTo>
                  <a:pt x="1" y="406"/>
                  <a:pt x="0" y="467"/>
                  <a:pt x="12" y="490"/>
                </a:cubicBezTo>
                <a:cubicBezTo>
                  <a:pt x="26" y="518"/>
                  <a:pt x="49" y="529"/>
                  <a:pt x="74" y="545"/>
                </a:cubicBezTo>
                <a:cubicBezTo>
                  <a:pt x="148" y="594"/>
                  <a:pt x="219" y="611"/>
                  <a:pt x="307" y="625"/>
                </a:cubicBezTo>
                <a:cubicBezTo>
                  <a:pt x="346" y="638"/>
                  <a:pt x="389" y="639"/>
                  <a:pt x="429" y="643"/>
                </a:cubicBezTo>
                <a:cubicBezTo>
                  <a:pt x="597" y="641"/>
                  <a:pt x="764" y="641"/>
                  <a:pt x="932" y="637"/>
                </a:cubicBezTo>
                <a:cubicBezTo>
                  <a:pt x="967" y="636"/>
                  <a:pt x="1010" y="625"/>
                  <a:pt x="1042" y="612"/>
                </a:cubicBezTo>
                <a:cubicBezTo>
                  <a:pt x="1064" y="603"/>
                  <a:pt x="1103" y="576"/>
                  <a:pt x="1103" y="576"/>
                </a:cubicBezTo>
                <a:cubicBezTo>
                  <a:pt x="1110" y="555"/>
                  <a:pt x="1114" y="534"/>
                  <a:pt x="1122" y="514"/>
                </a:cubicBezTo>
                <a:cubicBezTo>
                  <a:pt x="1117" y="467"/>
                  <a:pt x="1128" y="435"/>
                  <a:pt x="1091" y="410"/>
                </a:cubicBezTo>
                <a:cubicBezTo>
                  <a:pt x="1079" y="391"/>
                  <a:pt x="1073" y="373"/>
                  <a:pt x="1060" y="355"/>
                </a:cubicBezTo>
                <a:cubicBezTo>
                  <a:pt x="1055" y="328"/>
                  <a:pt x="1047" y="303"/>
                  <a:pt x="1060" y="275"/>
                </a:cubicBezTo>
                <a:cubicBezTo>
                  <a:pt x="1067" y="260"/>
                  <a:pt x="1107" y="228"/>
                  <a:pt x="1122" y="214"/>
                </a:cubicBezTo>
                <a:cubicBezTo>
                  <a:pt x="1126" y="202"/>
                  <a:pt x="1130" y="189"/>
                  <a:pt x="1134" y="177"/>
                </a:cubicBezTo>
                <a:cubicBezTo>
                  <a:pt x="1136" y="171"/>
                  <a:pt x="1140" y="159"/>
                  <a:pt x="1140" y="159"/>
                </a:cubicBezTo>
                <a:cubicBezTo>
                  <a:pt x="1135" y="112"/>
                  <a:pt x="1132" y="95"/>
                  <a:pt x="1115" y="55"/>
                </a:cubicBezTo>
                <a:close/>
              </a:path>
            </a:pathLst>
          </a:custGeom>
          <a:solidFill>
            <a:srgbClr val="05334E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5587" y="2190750"/>
            <a:ext cx="2057400" cy="1219200"/>
          </a:xfrm>
          <a:prstGeom prst="rect">
            <a:avLst/>
          </a:prstGeom>
          <a:solidFill>
            <a:srgbClr val="05334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843049" y="2327275"/>
            <a:ext cx="1951038" cy="954088"/>
          </a:xfrm>
          <a:custGeom>
            <a:avLst/>
            <a:gdLst>
              <a:gd name="T0" fmla="*/ 718245509 w 1229"/>
              <a:gd name="T1" fmla="*/ 60483782 h 601"/>
              <a:gd name="T2" fmla="*/ 456149192 w 1229"/>
              <a:gd name="T3" fmla="*/ 138609460 h 601"/>
              <a:gd name="T4" fmla="*/ 302418828 w 1229"/>
              <a:gd name="T5" fmla="*/ 199093242 h 601"/>
              <a:gd name="T6" fmla="*/ 146169100 w 1229"/>
              <a:gd name="T7" fmla="*/ 662802235 h 601"/>
              <a:gd name="T8" fmla="*/ 441028251 w 1229"/>
              <a:gd name="T9" fmla="*/ 1451610761 h 601"/>
              <a:gd name="T10" fmla="*/ 1028224014 w 1229"/>
              <a:gd name="T11" fmla="*/ 1466731706 h 601"/>
              <a:gd name="T12" fmla="*/ 1383566930 w 1229"/>
              <a:gd name="T13" fmla="*/ 1403728561 h 601"/>
              <a:gd name="T14" fmla="*/ 1474292578 w 1229"/>
              <a:gd name="T15" fmla="*/ 1343244779 h 601"/>
              <a:gd name="T16" fmla="*/ 1567537589 w 1229"/>
              <a:gd name="T17" fmla="*/ 1313002888 h 601"/>
              <a:gd name="T18" fmla="*/ 1829633906 w 1229"/>
              <a:gd name="T19" fmla="*/ 1189514373 h 601"/>
              <a:gd name="T20" fmla="*/ 2147483646 w 1229"/>
              <a:gd name="T21" fmla="*/ 1033264604 h 601"/>
              <a:gd name="T22" fmla="*/ 2147483646 w 1229"/>
              <a:gd name="T23" fmla="*/ 1003022713 h 601"/>
              <a:gd name="T24" fmla="*/ 2147483646 w 1229"/>
              <a:gd name="T25" fmla="*/ 957659877 h 601"/>
              <a:gd name="T26" fmla="*/ 2147483646 w 1229"/>
              <a:gd name="T27" fmla="*/ 786289162 h 601"/>
              <a:gd name="T28" fmla="*/ 2147483646 w 1229"/>
              <a:gd name="T29" fmla="*/ 602318453 h 601"/>
              <a:gd name="T30" fmla="*/ 2147483646 w 1229"/>
              <a:gd name="T31" fmla="*/ 292338278 h 601"/>
              <a:gd name="T32" fmla="*/ 2147483646 w 1229"/>
              <a:gd name="T33" fmla="*/ 199093242 h 601"/>
              <a:gd name="T34" fmla="*/ 2147483646 w 1229"/>
              <a:gd name="T35" fmla="*/ 168851351 h 601"/>
              <a:gd name="T36" fmla="*/ 2147483646 w 1229"/>
              <a:gd name="T37" fmla="*/ 60483782 h 601"/>
              <a:gd name="T38" fmla="*/ 1985883634 w 1229"/>
              <a:gd name="T39" fmla="*/ 0 h 601"/>
              <a:gd name="T40" fmla="*/ 904737119 w 1229"/>
              <a:gd name="T41" fmla="*/ 15120945 h 601"/>
              <a:gd name="T42" fmla="*/ 718245509 w 1229"/>
              <a:gd name="T43" fmla="*/ 60483782 h 60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229" h="601">
                <a:moveTo>
                  <a:pt x="285" y="24"/>
                </a:moveTo>
                <a:cubicBezTo>
                  <a:pt x="251" y="43"/>
                  <a:pt x="218" y="45"/>
                  <a:pt x="181" y="55"/>
                </a:cubicBezTo>
                <a:cubicBezTo>
                  <a:pt x="160" y="61"/>
                  <a:pt x="141" y="72"/>
                  <a:pt x="120" y="79"/>
                </a:cubicBezTo>
                <a:cubicBezTo>
                  <a:pt x="74" y="125"/>
                  <a:pt x="70" y="202"/>
                  <a:pt x="58" y="263"/>
                </a:cubicBezTo>
                <a:cubicBezTo>
                  <a:pt x="63" y="459"/>
                  <a:pt x="0" y="552"/>
                  <a:pt x="175" y="576"/>
                </a:cubicBezTo>
                <a:cubicBezTo>
                  <a:pt x="251" y="601"/>
                  <a:pt x="326" y="585"/>
                  <a:pt x="408" y="582"/>
                </a:cubicBezTo>
                <a:cubicBezTo>
                  <a:pt x="460" y="577"/>
                  <a:pt x="500" y="571"/>
                  <a:pt x="549" y="557"/>
                </a:cubicBezTo>
                <a:cubicBezTo>
                  <a:pt x="561" y="549"/>
                  <a:pt x="573" y="541"/>
                  <a:pt x="585" y="533"/>
                </a:cubicBezTo>
                <a:cubicBezTo>
                  <a:pt x="596" y="526"/>
                  <a:pt x="622" y="521"/>
                  <a:pt x="622" y="521"/>
                </a:cubicBezTo>
                <a:cubicBezTo>
                  <a:pt x="648" y="493"/>
                  <a:pt x="690" y="483"/>
                  <a:pt x="726" y="472"/>
                </a:cubicBezTo>
                <a:cubicBezTo>
                  <a:pt x="778" y="456"/>
                  <a:pt x="828" y="425"/>
                  <a:pt x="880" y="410"/>
                </a:cubicBezTo>
                <a:cubicBezTo>
                  <a:pt x="941" y="393"/>
                  <a:pt x="1007" y="401"/>
                  <a:pt x="1070" y="398"/>
                </a:cubicBezTo>
                <a:cubicBezTo>
                  <a:pt x="1095" y="393"/>
                  <a:pt x="1119" y="388"/>
                  <a:pt x="1143" y="380"/>
                </a:cubicBezTo>
                <a:cubicBezTo>
                  <a:pt x="1165" y="357"/>
                  <a:pt x="1187" y="338"/>
                  <a:pt x="1204" y="312"/>
                </a:cubicBezTo>
                <a:cubicBezTo>
                  <a:pt x="1210" y="286"/>
                  <a:pt x="1223" y="265"/>
                  <a:pt x="1229" y="239"/>
                </a:cubicBezTo>
                <a:cubicBezTo>
                  <a:pt x="1227" y="206"/>
                  <a:pt x="1229" y="150"/>
                  <a:pt x="1210" y="116"/>
                </a:cubicBezTo>
                <a:cubicBezTo>
                  <a:pt x="1203" y="103"/>
                  <a:pt x="1200" y="84"/>
                  <a:pt x="1186" y="79"/>
                </a:cubicBezTo>
                <a:cubicBezTo>
                  <a:pt x="1174" y="75"/>
                  <a:pt x="1149" y="67"/>
                  <a:pt x="1149" y="67"/>
                </a:cubicBezTo>
                <a:cubicBezTo>
                  <a:pt x="1100" y="34"/>
                  <a:pt x="1028" y="30"/>
                  <a:pt x="971" y="24"/>
                </a:cubicBezTo>
                <a:cubicBezTo>
                  <a:pt x="906" y="8"/>
                  <a:pt x="856" y="4"/>
                  <a:pt x="788" y="0"/>
                </a:cubicBezTo>
                <a:cubicBezTo>
                  <a:pt x="645" y="2"/>
                  <a:pt x="502" y="3"/>
                  <a:pt x="359" y="6"/>
                </a:cubicBezTo>
                <a:cubicBezTo>
                  <a:pt x="334" y="7"/>
                  <a:pt x="262" y="13"/>
                  <a:pt x="285" y="24"/>
                </a:cubicBezTo>
                <a:close/>
              </a:path>
            </a:pathLst>
          </a:custGeom>
          <a:solidFill>
            <a:srgbClr val="05334E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285187" y="2752725"/>
            <a:ext cx="15705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fi-FI" b="0" dirty="0">
                <a:latin typeface="+mn-lt"/>
              </a:rPr>
              <a:t>Organization A</a:t>
            </a:r>
          </a:p>
        </p:txBody>
      </p: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5613112" y="24193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12" name="Group 13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3" name="Group 16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7" name="Line 18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4000730" y="2533650"/>
            <a:ext cx="14039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i-FI" sz="1200" b="0" dirty="0" err="1">
                <a:solidFill>
                  <a:srgbClr val="F6791C"/>
                </a:solidFill>
                <a:latin typeface="+mn-lt"/>
              </a:rPr>
              <a:t>Local</a:t>
            </a:r>
            <a:r>
              <a:rPr lang="fi-FI" sz="1200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1200" b="0" dirty="0" err="1">
                <a:solidFill>
                  <a:srgbClr val="F6791C"/>
                </a:solidFill>
                <a:latin typeface="+mn-lt"/>
              </a:rPr>
              <a:t>user</a:t>
            </a:r>
            <a:r>
              <a:rPr lang="fi-FI" sz="1200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1200" b="0" dirty="0" err="1">
                <a:solidFill>
                  <a:srgbClr val="F6791C"/>
                </a:solidFill>
                <a:latin typeface="+mn-lt"/>
              </a:rPr>
              <a:t>accounts</a:t>
            </a:r>
            <a:endParaRPr lang="fi-FI" sz="1200" b="0" dirty="0">
              <a:solidFill>
                <a:srgbClr val="F6791C"/>
              </a:solidFill>
              <a:latin typeface="+mn-lt"/>
            </a:endParaRPr>
          </a:p>
        </p:txBody>
      </p: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5384512" y="25717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22" name="Group 23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28" name="Line 24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3" name="Group 26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26" name="Line 27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" name="Line 28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4" name="Oval 29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25" name="AutoShape 30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30" name="Group 31"/>
          <p:cNvGrpSpPr>
            <a:grpSpLocks/>
          </p:cNvGrpSpPr>
          <p:nvPr/>
        </p:nvGrpSpPr>
        <p:grpSpPr bwMode="auto">
          <a:xfrm>
            <a:off x="5501987" y="28003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31" name="Group 32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37" name="Line 33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8" name="Line 34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32" name="Group 35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35" name="Line 36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6" name="Line 37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33" name="Oval 38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34" name="AutoShape 39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39" name="Group 40"/>
          <p:cNvGrpSpPr>
            <a:grpSpLocks/>
          </p:cNvGrpSpPr>
          <p:nvPr/>
        </p:nvGrpSpPr>
        <p:grpSpPr bwMode="auto">
          <a:xfrm>
            <a:off x="4130387" y="38671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40" name="Group 41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46" name="Line 42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7" name="Line 43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" name="Group 44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44" name="Line 45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" name="Line 46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2" name="Oval 47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3" name="AutoShape 48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48" name="Group 49"/>
          <p:cNvGrpSpPr>
            <a:grpSpLocks/>
          </p:cNvGrpSpPr>
          <p:nvPr/>
        </p:nvGrpSpPr>
        <p:grpSpPr bwMode="auto">
          <a:xfrm>
            <a:off x="6089362" y="51625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49" name="Group 50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55" name="Line 51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6" name="Line 52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0" name="Group 53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53" name="Line 54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" name="Line 55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51" name="Oval 56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52" name="AutoShape 57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57" name="Group 58"/>
          <p:cNvGrpSpPr>
            <a:grpSpLocks/>
          </p:cNvGrpSpPr>
          <p:nvPr/>
        </p:nvGrpSpPr>
        <p:grpSpPr bwMode="auto">
          <a:xfrm>
            <a:off x="4241512" y="4248150"/>
            <a:ext cx="193675" cy="533400"/>
            <a:chOff x="528" y="1632"/>
            <a:chExt cx="192" cy="528"/>
          </a:xfrm>
          <a:solidFill>
            <a:srgbClr val="ED7D31"/>
          </a:solidFill>
        </p:grpSpPr>
        <p:grpSp>
          <p:nvGrpSpPr>
            <p:cNvPr id="58" name="Group 59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64" name="Line 60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5" name="Line 61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9" name="Group 62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62" name="Line 63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" name="Line 64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60" name="Oval 65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61" name="AutoShape 66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66" name="Group 67"/>
          <p:cNvGrpSpPr>
            <a:grpSpLocks/>
          </p:cNvGrpSpPr>
          <p:nvPr/>
        </p:nvGrpSpPr>
        <p:grpSpPr bwMode="auto">
          <a:xfrm>
            <a:off x="3977987" y="4248150"/>
            <a:ext cx="193675" cy="533400"/>
            <a:chOff x="528" y="1632"/>
            <a:chExt cx="192" cy="528"/>
          </a:xfrm>
          <a:solidFill>
            <a:schemeClr val="accent2"/>
          </a:solidFill>
        </p:grpSpPr>
        <p:grpSp>
          <p:nvGrpSpPr>
            <p:cNvPr id="67" name="Group 68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73" name="Line 69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4" name="Line 70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8" name="Group 71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71" name="Line 72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2" name="Line 73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69" name="Oval 74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70" name="AutoShape 75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75" name="Group 76"/>
          <p:cNvGrpSpPr>
            <a:grpSpLocks/>
          </p:cNvGrpSpPr>
          <p:nvPr/>
        </p:nvGrpSpPr>
        <p:grpSpPr bwMode="auto">
          <a:xfrm>
            <a:off x="5749637" y="5010150"/>
            <a:ext cx="193675" cy="533400"/>
            <a:chOff x="528" y="1632"/>
            <a:chExt cx="192" cy="528"/>
          </a:xfrm>
          <a:solidFill>
            <a:schemeClr val="accent2"/>
          </a:solidFill>
        </p:grpSpPr>
        <p:grpSp>
          <p:nvGrpSpPr>
            <p:cNvPr id="76" name="Group 77"/>
            <p:cNvGrpSpPr>
              <a:grpSpLocks/>
            </p:cNvGrpSpPr>
            <p:nvPr/>
          </p:nvGrpSpPr>
          <p:grpSpPr bwMode="auto">
            <a:xfrm flipH="1">
              <a:off x="597" y="1968"/>
              <a:ext cx="75" cy="192"/>
              <a:chOff x="1584" y="2256"/>
              <a:chExt cx="240" cy="672"/>
            </a:xfrm>
            <a:grpFill/>
          </p:grpSpPr>
          <p:sp>
            <p:nvSpPr>
              <p:cNvPr id="82" name="Line 78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3" name="Line 79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7" name="Group 80"/>
            <p:cNvGrpSpPr>
              <a:grpSpLocks/>
            </p:cNvGrpSpPr>
            <p:nvPr/>
          </p:nvGrpSpPr>
          <p:grpSpPr bwMode="auto">
            <a:xfrm flipH="1">
              <a:off x="645" y="1920"/>
              <a:ext cx="75" cy="192"/>
              <a:chOff x="1584" y="2256"/>
              <a:chExt cx="240" cy="672"/>
            </a:xfrm>
            <a:grpFill/>
          </p:grpSpPr>
          <p:sp>
            <p:nvSpPr>
              <p:cNvPr id="80" name="Line 81"/>
              <p:cNvSpPr>
                <a:spLocks noChangeShapeType="1"/>
              </p:cNvSpPr>
              <p:nvPr/>
            </p:nvSpPr>
            <p:spPr bwMode="auto">
              <a:xfrm>
                <a:off x="1824" y="2256"/>
                <a:ext cx="0" cy="67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1" name="Line 82"/>
              <p:cNvSpPr>
                <a:spLocks noChangeShapeType="1"/>
              </p:cNvSpPr>
              <p:nvPr/>
            </p:nvSpPr>
            <p:spPr bwMode="auto">
              <a:xfrm flipH="1">
                <a:off x="1584" y="2928"/>
                <a:ext cx="240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8" name="Oval 83"/>
            <p:cNvSpPr>
              <a:spLocks noChangeArrowheads="1"/>
            </p:cNvSpPr>
            <p:nvPr/>
          </p:nvSpPr>
          <p:spPr bwMode="auto">
            <a:xfrm>
              <a:off x="552" y="1632"/>
              <a:ext cx="144" cy="14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79" name="AutoShape 84"/>
            <p:cNvSpPr>
              <a:spLocks noChangeArrowheads="1"/>
            </p:cNvSpPr>
            <p:nvPr/>
          </p:nvSpPr>
          <p:spPr bwMode="auto">
            <a:xfrm>
              <a:off x="528" y="177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84" name="Group 85"/>
          <p:cNvGrpSpPr>
            <a:grpSpLocks/>
          </p:cNvGrpSpPr>
          <p:nvPr/>
        </p:nvGrpSpPr>
        <p:grpSpPr bwMode="auto">
          <a:xfrm>
            <a:off x="4435187" y="3163887"/>
            <a:ext cx="5771888" cy="2632593"/>
            <a:chOff x="2237" y="1765"/>
            <a:chExt cx="3420" cy="1492"/>
          </a:xfrm>
        </p:grpSpPr>
        <p:sp>
          <p:nvSpPr>
            <p:cNvPr id="85" name="Oval 86"/>
            <p:cNvSpPr>
              <a:spLocks noChangeArrowheads="1"/>
            </p:cNvSpPr>
            <p:nvPr/>
          </p:nvSpPr>
          <p:spPr bwMode="auto">
            <a:xfrm>
              <a:off x="3389" y="2205"/>
              <a:ext cx="576" cy="33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i-FI" sz="1400">
                  <a:solidFill>
                    <a:schemeClr val="tx1"/>
                  </a:solidFill>
                </a:rPr>
                <a:t>WWW</a:t>
              </a:r>
            </a:p>
          </p:txBody>
        </p:sp>
        <p:sp>
          <p:nvSpPr>
            <p:cNvPr id="86" name="AutoShape 87"/>
            <p:cNvSpPr>
              <a:spLocks/>
            </p:cNvSpPr>
            <p:nvPr/>
          </p:nvSpPr>
          <p:spPr bwMode="auto">
            <a:xfrm>
              <a:off x="4361" y="2873"/>
              <a:ext cx="1296" cy="384"/>
            </a:xfrm>
            <a:prstGeom prst="accentCallout1">
              <a:avLst>
                <a:gd name="adj1" fmla="val 18750"/>
                <a:gd name="adj2" fmla="val -3704"/>
                <a:gd name="adj3" fmla="val -106773"/>
                <a:gd name="adj4" fmla="val -3202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fi-FI" i="1" dirty="0" err="1">
                  <a:solidFill>
                    <a:schemeClr val="tx1"/>
                  </a:solidFill>
                </a:rPr>
                <a:t>e.g</a:t>
              </a:r>
              <a:r>
                <a:rPr lang="fi-FI" i="1" dirty="0">
                  <a:solidFill>
                    <a:schemeClr val="tx1"/>
                  </a:solidFill>
                </a:rPr>
                <a:t>.</a:t>
              </a:r>
              <a:r>
                <a:rPr lang="fi-FI" dirty="0">
                  <a:solidFill>
                    <a:schemeClr val="tx1"/>
                  </a:solidFill>
                </a:rPr>
                <a:t> a </a:t>
              </a:r>
              <a:r>
                <a:rPr lang="fi-FI" dirty="0" err="1">
                  <a:solidFill>
                    <a:schemeClr val="tx1"/>
                  </a:solidFill>
                </a:rPr>
                <a:t>service</a:t>
              </a:r>
              <a:r>
                <a:rPr lang="fi-FI" dirty="0">
                  <a:solidFill>
                    <a:schemeClr val="tx1"/>
                  </a:solidFill>
                </a:rPr>
                <a:t> </a:t>
              </a:r>
              <a:r>
                <a:rPr lang="fi-FI" dirty="0" err="1">
                  <a:solidFill>
                    <a:schemeClr val="tx1"/>
                  </a:solidFill>
                </a:rPr>
                <a:t>portal</a:t>
              </a:r>
              <a:endParaRPr lang="fi-FI" dirty="0">
                <a:solidFill>
                  <a:schemeClr val="tx1"/>
                </a:solidFill>
              </a:endParaRPr>
            </a:p>
          </p:txBody>
        </p:sp>
        <p:sp>
          <p:nvSpPr>
            <p:cNvPr id="87" name="Line 88"/>
            <p:cNvSpPr>
              <a:spLocks noChangeShapeType="1"/>
            </p:cNvSpPr>
            <p:nvPr/>
          </p:nvSpPr>
          <p:spPr bwMode="auto">
            <a:xfrm>
              <a:off x="3164" y="1765"/>
              <a:ext cx="319" cy="4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89"/>
            <p:cNvSpPr>
              <a:spLocks noChangeShapeType="1"/>
            </p:cNvSpPr>
            <p:nvPr/>
          </p:nvSpPr>
          <p:spPr bwMode="auto">
            <a:xfrm flipV="1">
              <a:off x="2237" y="2400"/>
              <a:ext cx="110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90"/>
            <p:cNvSpPr>
              <a:spLocks noChangeShapeType="1"/>
            </p:cNvSpPr>
            <p:nvPr/>
          </p:nvSpPr>
          <p:spPr bwMode="auto">
            <a:xfrm flipV="1">
              <a:off x="3245" y="2544"/>
              <a:ext cx="24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0" name="Group 91"/>
          <p:cNvGrpSpPr>
            <a:grpSpLocks/>
          </p:cNvGrpSpPr>
          <p:nvPr/>
        </p:nvGrpSpPr>
        <p:grpSpPr bwMode="auto">
          <a:xfrm>
            <a:off x="147348" y="3425825"/>
            <a:ext cx="5507039" cy="2387600"/>
            <a:chOff x="-464" y="1930"/>
            <a:chExt cx="3469" cy="1504"/>
          </a:xfrm>
        </p:grpSpPr>
        <p:sp>
          <p:nvSpPr>
            <p:cNvPr id="91" name="Oval 92"/>
            <p:cNvSpPr>
              <a:spLocks noChangeArrowheads="1"/>
            </p:cNvSpPr>
            <p:nvPr/>
          </p:nvSpPr>
          <p:spPr bwMode="auto">
            <a:xfrm>
              <a:off x="2333" y="3106"/>
              <a:ext cx="432" cy="2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fi-FI" sz="1400">
                  <a:solidFill>
                    <a:schemeClr val="tx1"/>
                  </a:solidFill>
                </a:rPr>
                <a:t>WebCT</a:t>
              </a:r>
            </a:p>
          </p:txBody>
        </p:sp>
        <p:sp>
          <p:nvSpPr>
            <p:cNvPr id="92" name="AutoShape 93"/>
            <p:cNvSpPr>
              <a:spLocks/>
            </p:cNvSpPr>
            <p:nvPr/>
          </p:nvSpPr>
          <p:spPr bwMode="auto">
            <a:xfrm>
              <a:off x="-464" y="2976"/>
              <a:ext cx="2013" cy="458"/>
            </a:xfrm>
            <a:prstGeom prst="accentCallout1">
              <a:avLst>
                <a:gd name="adj1" fmla="val 38225"/>
                <a:gd name="adj2" fmla="val 104520"/>
                <a:gd name="adj3" fmla="val 41863"/>
                <a:gd name="adj4" fmla="val 14038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lang="fi-FI" i="1" dirty="0" err="1">
                  <a:solidFill>
                    <a:schemeClr val="tx1"/>
                  </a:solidFill>
                </a:rPr>
                <a:t>e.g</a:t>
              </a:r>
              <a:r>
                <a:rPr lang="fi-FI" i="1" dirty="0">
                  <a:solidFill>
                    <a:schemeClr val="tx1"/>
                  </a:solidFill>
                </a:rPr>
                <a:t>.</a:t>
              </a:r>
              <a:r>
                <a:rPr lang="fi-FI" dirty="0">
                  <a:solidFill>
                    <a:schemeClr val="tx1"/>
                  </a:solidFill>
                </a:rPr>
                <a:t> a </a:t>
              </a:r>
              <a:r>
                <a:rPr lang="fi-FI" dirty="0" err="1">
                  <a:solidFill>
                    <a:schemeClr val="tx1"/>
                  </a:solidFill>
                </a:rPr>
                <a:t>virtual</a:t>
              </a:r>
              <a:r>
                <a:rPr lang="fi-FI" dirty="0">
                  <a:solidFill>
                    <a:schemeClr val="tx1"/>
                  </a:solidFill>
                </a:rPr>
                <a:t> </a:t>
              </a:r>
              <a:r>
                <a:rPr lang="fi-FI" dirty="0" err="1" smtClean="0">
                  <a:solidFill>
                    <a:schemeClr val="tx1"/>
                  </a:solidFill>
                </a:rPr>
                <a:t>learning</a:t>
              </a:r>
              <a:r>
                <a:rPr lang="fi-FI" dirty="0" smtClean="0"/>
                <a:t> </a:t>
              </a:r>
              <a:r>
                <a:rPr lang="fi-FI" dirty="0" err="1" smtClean="0">
                  <a:solidFill>
                    <a:schemeClr val="tx1"/>
                  </a:solidFill>
                </a:rPr>
                <a:t>platform</a:t>
              </a:r>
              <a:endParaRPr lang="fi-FI" dirty="0">
                <a:solidFill>
                  <a:schemeClr val="tx1"/>
                </a:solidFill>
              </a:endParaRPr>
            </a:p>
          </p:txBody>
        </p:sp>
        <p:sp>
          <p:nvSpPr>
            <p:cNvPr id="93" name="Line 94"/>
            <p:cNvSpPr>
              <a:spLocks noChangeShapeType="1"/>
            </p:cNvSpPr>
            <p:nvPr/>
          </p:nvSpPr>
          <p:spPr bwMode="auto">
            <a:xfrm flipH="1">
              <a:off x="2621" y="1930"/>
              <a:ext cx="303" cy="11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95"/>
            <p:cNvSpPr>
              <a:spLocks noChangeShapeType="1"/>
            </p:cNvSpPr>
            <p:nvPr/>
          </p:nvSpPr>
          <p:spPr bwMode="auto">
            <a:xfrm>
              <a:off x="2237" y="2784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96"/>
            <p:cNvSpPr>
              <a:spLocks noChangeShapeType="1"/>
            </p:cNvSpPr>
            <p:nvPr/>
          </p:nvSpPr>
          <p:spPr bwMode="auto">
            <a:xfrm flipH="1">
              <a:off x="2813" y="32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6" name="Text Box 97"/>
          <p:cNvSpPr txBox="1">
            <a:spLocks noChangeArrowheads="1"/>
          </p:cNvSpPr>
          <p:nvPr/>
        </p:nvSpPr>
        <p:spPr bwMode="auto">
          <a:xfrm>
            <a:off x="2633893" y="4078288"/>
            <a:ext cx="14039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i-FI" sz="1200" b="0">
                <a:solidFill>
                  <a:srgbClr val="F6791C"/>
                </a:solidFill>
                <a:latin typeface="+mn-lt"/>
              </a:rPr>
              <a:t>Local user accounts</a:t>
            </a:r>
          </a:p>
        </p:txBody>
      </p:sp>
      <p:sp>
        <p:nvSpPr>
          <p:cNvPr id="97" name="Text Box 99"/>
          <p:cNvSpPr txBox="1">
            <a:spLocks noChangeArrowheads="1"/>
          </p:cNvSpPr>
          <p:nvPr/>
        </p:nvSpPr>
        <p:spPr bwMode="auto">
          <a:xfrm>
            <a:off x="6677454" y="1538287"/>
            <a:ext cx="2486896" cy="1200329"/>
          </a:xfrm>
          <a:prstGeom prst="rect">
            <a:avLst/>
          </a:prstGeom>
          <a:solidFill>
            <a:srgbClr val="05334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i-FI" b="0" dirty="0" err="1">
                <a:solidFill>
                  <a:srgbClr val="F6791C"/>
                </a:solidFill>
                <a:latin typeface="+mn-lt"/>
              </a:rPr>
              <a:t>End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users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use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their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home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organization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identity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(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user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account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) to </a:t>
            </a:r>
            <a:r>
              <a:rPr lang="fi-FI" b="0" dirty="0" err="1">
                <a:solidFill>
                  <a:srgbClr val="F6791C"/>
                </a:solidFill>
                <a:latin typeface="+mn-lt"/>
              </a:rPr>
              <a:t>sign</a:t>
            </a:r>
            <a:r>
              <a:rPr lang="fi-FI" b="0" dirty="0">
                <a:solidFill>
                  <a:srgbClr val="F6791C"/>
                </a:solidFill>
                <a:latin typeface="+mn-lt"/>
              </a:rPr>
              <a:t> in.</a:t>
            </a:r>
          </a:p>
        </p:txBody>
      </p:sp>
      <p:sp>
        <p:nvSpPr>
          <p:cNvPr id="99" name="Text Box 11"/>
          <p:cNvSpPr txBox="1">
            <a:spLocks noChangeArrowheads="1"/>
          </p:cNvSpPr>
          <p:nvPr/>
        </p:nvSpPr>
        <p:spPr bwMode="auto">
          <a:xfrm>
            <a:off x="841181" y="4058189"/>
            <a:ext cx="15696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fi-FI" b="0" dirty="0">
                <a:latin typeface="+mn-lt"/>
              </a:rPr>
              <a:t>Organization </a:t>
            </a:r>
            <a:r>
              <a:rPr lang="fi-FI" b="0" dirty="0" smtClean="0">
                <a:latin typeface="+mn-lt"/>
              </a:rPr>
              <a:t>B</a:t>
            </a:r>
            <a:endParaRPr lang="fi-FI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407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Service </a:t>
            </a:r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easier</a:t>
            </a:r>
            <a:r>
              <a:rPr lang="fi-FI" dirty="0"/>
              <a:t> to </a:t>
            </a:r>
            <a:r>
              <a:rPr lang="fi-FI" dirty="0" err="1" smtClean="0"/>
              <a:t>use</a:t>
            </a:r>
            <a:endParaRPr lang="fi-FI" dirty="0" smtClean="0"/>
          </a:p>
          <a:p>
            <a:pPr lvl="1"/>
            <a:r>
              <a:rPr lang="fi-FI" dirty="0" err="1" smtClean="0"/>
              <a:t>End</a:t>
            </a:r>
            <a:r>
              <a:rPr lang="fi-FI" dirty="0" smtClean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does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register</a:t>
            </a:r>
            <a:r>
              <a:rPr lang="fi-FI" dirty="0"/>
              <a:t> and </a:t>
            </a:r>
            <a:r>
              <a:rPr lang="fi-FI" dirty="0" err="1"/>
              <a:t>learn</a:t>
            </a:r>
            <a:r>
              <a:rPr lang="fi-FI" dirty="0"/>
              <a:t> new </a:t>
            </a:r>
            <a:r>
              <a:rPr lang="fi-FI" dirty="0" err="1"/>
              <a:t>username</a:t>
            </a:r>
            <a:r>
              <a:rPr lang="fi-FI" dirty="0"/>
              <a:t> and </a:t>
            </a:r>
            <a:r>
              <a:rPr lang="fi-FI" dirty="0" err="1"/>
              <a:t>password</a:t>
            </a:r>
            <a:endParaRPr lang="fi-FI" dirty="0"/>
          </a:p>
          <a:p>
            <a:r>
              <a:rPr lang="fi-FI" dirty="0"/>
              <a:t>Service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access</a:t>
            </a:r>
            <a:r>
              <a:rPr lang="fi-FI" dirty="0"/>
              <a:t> to </a:t>
            </a:r>
            <a:r>
              <a:rPr lang="fi-FI" dirty="0" err="1"/>
              <a:t>reliable</a:t>
            </a:r>
            <a:r>
              <a:rPr lang="fi-FI" dirty="0"/>
              <a:t> and </a:t>
            </a:r>
            <a:r>
              <a:rPr lang="fi-FI" dirty="0" err="1"/>
              <a:t>up-to-date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information</a:t>
            </a:r>
            <a:endParaRPr lang="fi-FI" dirty="0"/>
          </a:p>
          <a:p>
            <a:pPr lvl="1"/>
            <a:r>
              <a:rPr lang="fi-FI" dirty="0"/>
              <a:t>The </a:t>
            </a:r>
            <a:r>
              <a:rPr lang="fi-FI" dirty="0" err="1"/>
              <a:t>service</a:t>
            </a:r>
            <a:r>
              <a:rPr lang="fi-FI" dirty="0"/>
              <a:t> </a:t>
            </a:r>
            <a:r>
              <a:rPr lang="fi-FI" dirty="0" err="1"/>
              <a:t>receives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directly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user’s</a:t>
            </a:r>
            <a:r>
              <a:rPr lang="fi-FI" dirty="0"/>
              <a:t> home </a:t>
            </a:r>
            <a:r>
              <a:rPr lang="fi-FI" dirty="0" err="1"/>
              <a:t>organization</a:t>
            </a:r>
            <a:r>
              <a:rPr lang="fi-FI" dirty="0"/>
              <a:t> (</a:t>
            </a:r>
            <a:r>
              <a:rPr lang="fi-FI" i="1" dirty="0" err="1"/>
              <a:t>e.g</a:t>
            </a:r>
            <a:r>
              <a:rPr lang="fi-FI" i="1" dirty="0"/>
              <a:t>.</a:t>
            </a:r>
            <a:r>
              <a:rPr lang="fi-FI" dirty="0"/>
              <a:t> </a:t>
            </a:r>
            <a:r>
              <a:rPr lang="fi-FI" dirty="0" err="1"/>
              <a:t>student</a:t>
            </a:r>
            <a:r>
              <a:rPr lang="fi-FI" dirty="0"/>
              <a:t> </a:t>
            </a:r>
            <a:r>
              <a:rPr lang="fi-FI" dirty="0" err="1"/>
              <a:t>register</a:t>
            </a:r>
            <a:r>
              <a:rPr lang="fi-FI" dirty="0"/>
              <a:t>, </a:t>
            </a:r>
            <a:r>
              <a:rPr lang="fi-FI" dirty="0" err="1"/>
              <a:t>staff</a:t>
            </a:r>
            <a:r>
              <a:rPr lang="fi-FI" dirty="0"/>
              <a:t> </a:t>
            </a:r>
            <a:r>
              <a:rPr lang="fi-FI" dirty="0" err="1"/>
              <a:t>register</a:t>
            </a:r>
            <a:r>
              <a:rPr lang="fi-FI" dirty="0"/>
              <a:t>)</a:t>
            </a:r>
          </a:p>
          <a:p>
            <a:pPr lvl="1"/>
            <a:r>
              <a:rPr lang="fi-FI" i="1" dirty="0" err="1"/>
              <a:t>E.g</a:t>
            </a:r>
            <a:r>
              <a:rPr lang="fi-FI" dirty="0"/>
              <a:t>: </a:t>
            </a:r>
            <a:r>
              <a:rPr lang="fi-FI" dirty="0" err="1"/>
              <a:t>name</a:t>
            </a:r>
            <a:r>
              <a:rPr lang="fi-FI" dirty="0"/>
              <a:t>, e-mail </a:t>
            </a:r>
            <a:r>
              <a:rPr lang="fi-FI" dirty="0" err="1"/>
              <a:t>address</a:t>
            </a:r>
            <a:r>
              <a:rPr lang="fi-FI" dirty="0"/>
              <a:t>, </a:t>
            </a:r>
            <a:r>
              <a:rPr lang="fi-FI" dirty="0" err="1"/>
              <a:t>role</a:t>
            </a:r>
            <a:r>
              <a:rPr lang="fi-FI" dirty="0"/>
              <a:t> (</a:t>
            </a:r>
            <a:r>
              <a:rPr lang="fi-FI" dirty="0" err="1"/>
              <a:t>student/staff</a:t>
            </a:r>
            <a:r>
              <a:rPr lang="fi-FI" dirty="0"/>
              <a:t>), position, </a:t>
            </a:r>
            <a:r>
              <a:rPr lang="fi-FI" dirty="0" err="1"/>
              <a:t>department</a:t>
            </a:r>
            <a:r>
              <a:rPr lang="fi-FI" dirty="0"/>
              <a:t>, </a:t>
            </a:r>
            <a:r>
              <a:rPr lang="fi-FI" dirty="0" err="1"/>
              <a:t>registration</a:t>
            </a:r>
            <a:r>
              <a:rPr lang="fi-FI" dirty="0"/>
              <a:t> for a </a:t>
            </a:r>
            <a:r>
              <a:rPr lang="fi-FI" dirty="0" err="1"/>
              <a:t>course</a:t>
            </a:r>
            <a:r>
              <a:rPr lang="fi-FI" dirty="0"/>
              <a:t>…</a:t>
            </a:r>
          </a:p>
          <a:p>
            <a:r>
              <a:rPr lang="fi-FI" dirty="0"/>
              <a:t>Service </a:t>
            </a:r>
            <a:r>
              <a:rPr lang="fi-FI" dirty="0" err="1"/>
              <a:t>providers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manage</a:t>
            </a:r>
            <a:r>
              <a:rPr lang="fi-FI" dirty="0"/>
              <a:t> </a:t>
            </a:r>
            <a:r>
              <a:rPr lang="fi-FI" dirty="0" err="1"/>
              <a:t>restricting</a:t>
            </a:r>
            <a:r>
              <a:rPr lang="fi-FI" dirty="0"/>
              <a:t> and </a:t>
            </a:r>
            <a:r>
              <a:rPr lang="fi-FI" dirty="0" err="1"/>
              <a:t>profiling</a:t>
            </a:r>
            <a:r>
              <a:rPr lang="fi-FI" dirty="0"/>
              <a:t> </a:t>
            </a:r>
            <a:r>
              <a:rPr lang="fi-FI" dirty="0" err="1"/>
              <a:t>access</a:t>
            </a:r>
            <a:r>
              <a:rPr lang="fi-FI" dirty="0"/>
              <a:t> to the </a:t>
            </a:r>
            <a:r>
              <a:rPr lang="fi-FI" dirty="0" err="1"/>
              <a:t>service</a:t>
            </a:r>
            <a:endParaRPr lang="fi-FI" dirty="0"/>
          </a:p>
          <a:p>
            <a:pPr lvl="1"/>
            <a:r>
              <a:rPr lang="fi-FI" i="1" dirty="0" err="1"/>
              <a:t>E.g</a:t>
            </a:r>
            <a:r>
              <a:rPr lang="fi-FI" dirty="0"/>
              <a:t>. </a:t>
            </a:r>
            <a:r>
              <a:rPr lang="fi-FI" dirty="0" err="1"/>
              <a:t>define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service</a:t>
            </a:r>
            <a:r>
              <a:rPr lang="fi-FI" dirty="0"/>
              <a:t> is open for </a:t>
            </a:r>
            <a:r>
              <a:rPr lang="fi-FI" dirty="0" err="1"/>
              <a:t>only</a:t>
            </a:r>
            <a:r>
              <a:rPr lang="fi-FI" dirty="0"/>
              <a:t>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students</a:t>
            </a:r>
            <a:endParaRPr lang="fi-FI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t>3</a:t>
            </a:fld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Benefits</a:t>
            </a:r>
            <a:r>
              <a:rPr lang="fi-FI" dirty="0"/>
              <a:t> for Service </a:t>
            </a:r>
            <a:r>
              <a:rPr lang="fi-FI" dirty="0" err="1"/>
              <a:t>Owners</a:t>
            </a:r>
            <a:r>
              <a:rPr lang="fi-FI" dirty="0"/>
              <a:t>?</a:t>
            </a:r>
            <a:endParaRPr 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15364" y="5137052"/>
            <a:ext cx="8525529" cy="70737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Font typeface="Wingdings" charset="0"/>
              <a:buNone/>
            </a:pPr>
            <a:r>
              <a:rPr lang="fi-FI" sz="2200" i="1" dirty="0">
                <a:solidFill>
                  <a:srgbClr val="F6791C"/>
                </a:solidFill>
                <a:latin typeface="+mn-lt"/>
              </a:rPr>
              <a:t>Service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provider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can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 smtClean="0">
                <a:solidFill>
                  <a:srgbClr val="F6791C"/>
                </a:solidFill>
                <a:latin typeface="+mn-lt"/>
              </a:rPr>
              <a:t>outsource</a:t>
            </a:r>
            <a:r>
              <a:rPr lang="fi-FI" sz="2200" i="1" dirty="0" smtClean="0">
                <a:solidFill>
                  <a:srgbClr val="F6791C"/>
                </a:solidFill>
                <a:latin typeface="+mn-lt"/>
              </a:rPr>
              <a:t> the </a:t>
            </a:r>
            <a:r>
              <a:rPr lang="fi-FI" sz="2200" i="1" dirty="0" err="1" smtClean="0">
                <a:solidFill>
                  <a:srgbClr val="F6791C"/>
                </a:solidFill>
                <a:latin typeface="+mn-lt"/>
              </a:rPr>
              <a:t>user</a:t>
            </a:r>
            <a:r>
              <a:rPr lang="fi-FI" sz="2200" i="1" dirty="0" smtClean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mangement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to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end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user’s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home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organization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and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concentrate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on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providing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service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 </a:t>
            </a:r>
            <a:r>
              <a:rPr lang="fi-FI" sz="2200" i="1" dirty="0" err="1">
                <a:solidFill>
                  <a:srgbClr val="F6791C"/>
                </a:solidFill>
                <a:latin typeface="+mn-lt"/>
              </a:rPr>
              <a:t>content</a:t>
            </a:r>
            <a:r>
              <a:rPr lang="fi-FI" sz="2200" i="1" dirty="0">
                <a:solidFill>
                  <a:srgbClr val="F6791C"/>
                </a:solidFill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1344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deal</a:t>
            </a:r>
            <a:r>
              <a:rPr lang="fi-FI" dirty="0"/>
              <a:t> with </a:t>
            </a:r>
            <a:r>
              <a:rPr lang="fi-FI" dirty="0" err="1"/>
              <a:t>forgotten</a:t>
            </a:r>
            <a:r>
              <a:rPr lang="fi-FI" dirty="0"/>
              <a:t> </a:t>
            </a:r>
            <a:r>
              <a:rPr lang="fi-FI" dirty="0" err="1"/>
              <a:t>passwords</a:t>
            </a:r>
            <a:endParaRPr lang="fi-FI" dirty="0"/>
          </a:p>
          <a:p>
            <a:pPr lvl="1"/>
            <a:r>
              <a:rPr lang="fi-FI" dirty="0" err="1"/>
              <a:t>Authentication</a:t>
            </a:r>
            <a:r>
              <a:rPr lang="fi-FI" dirty="0"/>
              <a:t> </a:t>
            </a:r>
            <a:r>
              <a:rPr lang="fi-FI" dirty="0" err="1"/>
              <a:t>done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the home </a:t>
            </a:r>
            <a:r>
              <a:rPr lang="fi-FI" dirty="0" err="1"/>
              <a:t>organization</a:t>
            </a:r>
            <a:endParaRPr lang="fi-FI" dirty="0"/>
          </a:p>
          <a:p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create</a:t>
            </a:r>
            <a:r>
              <a:rPr lang="fi-FI" dirty="0"/>
              <a:t> and </a:t>
            </a:r>
            <a:r>
              <a:rPr lang="fi-FI" dirty="0" err="1"/>
              <a:t>manage</a:t>
            </a:r>
            <a:r>
              <a:rPr lang="fi-FI" dirty="0"/>
              <a:t>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accounts</a:t>
            </a:r>
            <a:endParaRPr lang="fi-FI" dirty="0"/>
          </a:p>
          <a:p>
            <a:pPr lvl="1"/>
            <a:r>
              <a:rPr lang="en-US" dirty="0"/>
              <a:t>Home Organization registers users and stores information about them</a:t>
            </a:r>
          </a:p>
          <a:p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track</a:t>
            </a:r>
            <a:r>
              <a:rPr lang="fi-FI" dirty="0"/>
              <a:t> </a:t>
            </a:r>
            <a:r>
              <a:rPr lang="fi-FI" dirty="0" err="1"/>
              <a:t>affiliation</a:t>
            </a:r>
            <a:r>
              <a:rPr lang="fi-FI" dirty="0"/>
              <a:t> to </a:t>
            </a:r>
            <a:r>
              <a:rPr lang="fi-FI" dirty="0" err="1"/>
              <a:t>close</a:t>
            </a:r>
            <a:r>
              <a:rPr lang="fi-FI" dirty="0"/>
              <a:t> </a:t>
            </a:r>
            <a:r>
              <a:rPr lang="fi-FI" dirty="0" err="1"/>
              <a:t>accounts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leaves</a:t>
            </a:r>
            <a:r>
              <a:rPr lang="fi-FI" dirty="0"/>
              <a:t> an </a:t>
            </a:r>
            <a:r>
              <a:rPr lang="fi-FI" dirty="0" err="1"/>
              <a:t>organization</a:t>
            </a:r>
            <a:endParaRPr lang="fi-FI" dirty="0"/>
          </a:p>
          <a:p>
            <a:pPr lvl="1"/>
            <a:r>
              <a:rPr lang="fi-FI" dirty="0"/>
              <a:t>Home </a:t>
            </a:r>
            <a:r>
              <a:rPr lang="fi-FI" dirty="0" err="1"/>
              <a:t>organization</a:t>
            </a:r>
            <a:r>
              <a:rPr lang="fi-FI" dirty="0"/>
              <a:t> </a:t>
            </a:r>
            <a:r>
              <a:rPr lang="fi-FI" dirty="0" err="1"/>
              <a:t>makes</a:t>
            </a:r>
            <a:r>
              <a:rPr lang="fi-FI" dirty="0"/>
              <a:t> sure the </a:t>
            </a:r>
            <a:r>
              <a:rPr lang="fi-FI" dirty="0" err="1"/>
              <a:t>account</a:t>
            </a:r>
            <a:r>
              <a:rPr lang="fi-FI" dirty="0"/>
              <a:t> is </a:t>
            </a:r>
            <a:r>
              <a:rPr lang="fi-FI" dirty="0" err="1"/>
              <a:t>closed</a:t>
            </a:r>
            <a:endParaRPr lang="fi-FI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Benefits</a:t>
            </a:r>
            <a:r>
              <a:rPr lang="fi-FI" dirty="0"/>
              <a:t> for Service </a:t>
            </a:r>
            <a:r>
              <a:rPr lang="fi-FI" dirty="0" err="1"/>
              <a:t>Administrators</a:t>
            </a:r>
            <a:r>
              <a:rPr lang="fi-FI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2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One </a:t>
            </a:r>
            <a:r>
              <a:rPr lang="fi-FI" dirty="0" err="1"/>
              <a:t>username</a:t>
            </a:r>
            <a:r>
              <a:rPr lang="fi-FI" dirty="0"/>
              <a:t> and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password</a:t>
            </a:r>
            <a:endParaRPr lang="fi-FI" dirty="0"/>
          </a:p>
          <a:p>
            <a:pPr lvl="1"/>
            <a:r>
              <a:rPr lang="fi-FI" dirty="0"/>
              <a:t>The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username</a:t>
            </a:r>
            <a:r>
              <a:rPr lang="fi-FI" dirty="0"/>
              <a:t> and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password</a:t>
            </a:r>
            <a:r>
              <a:rPr lang="fi-FI" dirty="0"/>
              <a:t> in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federated</a:t>
            </a:r>
            <a:r>
              <a:rPr lang="fi-FI" dirty="0"/>
              <a:t> </a:t>
            </a:r>
            <a:r>
              <a:rPr lang="fi-FI" dirty="0" err="1"/>
              <a:t>services</a:t>
            </a:r>
            <a:r>
              <a:rPr lang="fi-FI" dirty="0"/>
              <a:t> (Single </a:t>
            </a:r>
            <a:r>
              <a:rPr lang="fi-FI" dirty="0" err="1"/>
              <a:t>Sign-On</a:t>
            </a:r>
            <a:r>
              <a:rPr lang="fi-FI" dirty="0"/>
              <a:t> ,SSO)</a:t>
            </a:r>
          </a:p>
          <a:p>
            <a:r>
              <a:rPr lang="fi-FI" dirty="0" err="1"/>
              <a:t>Easier</a:t>
            </a:r>
            <a:r>
              <a:rPr lang="fi-FI" dirty="0"/>
              <a:t> to </a:t>
            </a:r>
            <a:r>
              <a:rPr lang="fi-FI" dirty="0" err="1"/>
              <a:t>adopt</a:t>
            </a:r>
            <a:r>
              <a:rPr lang="fi-FI" dirty="0"/>
              <a:t> new </a:t>
            </a:r>
            <a:r>
              <a:rPr lang="fi-FI" dirty="0" err="1"/>
              <a:t>services</a:t>
            </a:r>
            <a:endParaRPr lang="fi-FI" dirty="0"/>
          </a:p>
          <a:p>
            <a:pPr lvl="1"/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register</a:t>
            </a:r>
            <a:r>
              <a:rPr lang="fi-FI" dirty="0"/>
              <a:t> for </a:t>
            </a:r>
            <a:r>
              <a:rPr lang="fi-FI" dirty="0" err="1"/>
              <a:t>each</a:t>
            </a:r>
            <a:r>
              <a:rPr lang="fi-FI" dirty="0"/>
              <a:t> </a:t>
            </a:r>
            <a:r>
              <a:rPr lang="fi-FI" dirty="0" err="1"/>
              <a:t>service</a:t>
            </a:r>
            <a:r>
              <a:rPr lang="fi-FI" dirty="0"/>
              <a:t> </a:t>
            </a:r>
            <a:r>
              <a:rPr lang="fi-FI" dirty="0" err="1"/>
              <a:t>separately</a:t>
            </a:r>
            <a:endParaRPr lang="fi-FI" dirty="0"/>
          </a:p>
          <a:p>
            <a:pPr lvl="1"/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for new </a:t>
            </a:r>
            <a:r>
              <a:rPr lang="fi-FI" dirty="0" err="1"/>
              <a:t>username</a:t>
            </a:r>
            <a:r>
              <a:rPr lang="fi-FI" dirty="0"/>
              <a:t> and </a:t>
            </a:r>
            <a:r>
              <a:rPr lang="fi-FI" dirty="0" err="1"/>
              <a:t>password</a:t>
            </a:r>
            <a:endParaRPr lang="fi-FI" dirty="0"/>
          </a:p>
          <a:p>
            <a:r>
              <a:rPr lang="fi-FI" dirty="0"/>
              <a:t>No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update</a:t>
            </a:r>
            <a:r>
              <a:rPr lang="fi-FI" dirty="0"/>
              <a:t> </a:t>
            </a:r>
            <a:r>
              <a:rPr lang="fi-FI" dirty="0" err="1"/>
              <a:t>personal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for </a:t>
            </a:r>
            <a:r>
              <a:rPr lang="fi-FI" dirty="0" err="1"/>
              <a:t>each</a:t>
            </a:r>
            <a:r>
              <a:rPr lang="fi-FI" dirty="0"/>
              <a:t> </a:t>
            </a:r>
            <a:r>
              <a:rPr lang="fi-FI" dirty="0" err="1"/>
              <a:t>service</a:t>
            </a:r>
            <a:endParaRPr lang="fi-FI" dirty="0"/>
          </a:p>
          <a:p>
            <a:pPr lvl="1"/>
            <a:r>
              <a:rPr lang="fi-FI" dirty="0"/>
              <a:t>Services </a:t>
            </a:r>
            <a:r>
              <a:rPr lang="fi-FI" dirty="0" err="1"/>
              <a:t>receive</a:t>
            </a:r>
            <a:r>
              <a:rPr lang="fi-FI" dirty="0"/>
              <a:t> </a:t>
            </a:r>
            <a:r>
              <a:rPr lang="fi-FI" dirty="0" err="1"/>
              <a:t>updated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automatically</a:t>
            </a:r>
            <a:endParaRPr lang="fi-FI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Benefits</a:t>
            </a:r>
            <a:r>
              <a:rPr lang="fi-FI" dirty="0"/>
              <a:t> for </a:t>
            </a:r>
            <a:r>
              <a:rPr lang="fi-FI" dirty="0" err="1"/>
              <a:t>End</a:t>
            </a:r>
            <a:r>
              <a:rPr lang="fi-FI" dirty="0"/>
              <a:t> User?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08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Implementing</a:t>
            </a:r>
            <a:r>
              <a:rPr lang="fi-FI" dirty="0"/>
              <a:t> </a:t>
            </a:r>
            <a:r>
              <a:rPr lang="fi-FI" dirty="0" err="1"/>
              <a:t>federated</a:t>
            </a:r>
            <a:r>
              <a:rPr lang="fi-FI" dirty="0"/>
              <a:t> </a:t>
            </a:r>
            <a:r>
              <a:rPr lang="fi-FI" dirty="0" err="1"/>
              <a:t>identity</a:t>
            </a:r>
            <a:r>
              <a:rPr lang="fi-FI" dirty="0"/>
              <a:t> </a:t>
            </a:r>
            <a:r>
              <a:rPr lang="fi-FI" dirty="0" err="1"/>
              <a:t>means</a:t>
            </a:r>
            <a:r>
              <a:rPr lang="fi-FI" dirty="0"/>
              <a:t> (</a:t>
            </a:r>
            <a:r>
              <a:rPr lang="fi-FI" dirty="0" err="1"/>
              <a:t>partially</a:t>
            </a:r>
            <a:r>
              <a:rPr lang="fi-FI" dirty="0"/>
              <a:t>) </a:t>
            </a:r>
            <a:r>
              <a:rPr lang="fi-FI" dirty="0" err="1"/>
              <a:t>moving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management out of the </a:t>
            </a:r>
            <a:r>
              <a:rPr lang="fi-FI" dirty="0" err="1"/>
              <a:t>application</a:t>
            </a:r>
            <a:endParaRPr lang="fi-FI" dirty="0"/>
          </a:p>
          <a:p>
            <a:pPr lvl="1">
              <a:buFont typeface="Wingdings" charset="0"/>
              <a:buAutoNum type="arabicPeriod"/>
            </a:pPr>
            <a:r>
              <a:rPr lang="fi-FI" b="1" dirty="0" smtClean="0"/>
              <a:t> No </a:t>
            </a:r>
            <a:r>
              <a:rPr lang="fi-FI" b="1" dirty="0" err="1"/>
              <a:t>need</a:t>
            </a:r>
            <a:r>
              <a:rPr lang="fi-FI" b="1" dirty="0"/>
              <a:t> to </a:t>
            </a:r>
            <a:r>
              <a:rPr lang="fi-FI" b="1" dirty="0" err="1"/>
              <a:t>maintain</a:t>
            </a:r>
            <a:r>
              <a:rPr lang="fi-FI" b="1" dirty="0"/>
              <a:t> </a:t>
            </a:r>
            <a:r>
              <a:rPr lang="fi-FI" b="1" dirty="0" err="1"/>
              <a:t>passwords</a:t>
            </a:r>
            <a:r>
              <a:rPr lang="fi-FI" b="1" dirty="0"/>
              <a:t> in the </a:t>
            </a:r>
            <a:r>
              <a:rPr lang="fi-FI" b="1" dirty="0" err="1"/>
              <a:t>application</a:t>
            </a:r>
            <a:endParaRPr lang="fi-FI" b="1" dirty="0"/>
          </a:p>
          <a:p>
            <a:pPr marL="1162050" lvl="2" indent="-304800">
              <a:buFontTx/>
              <a:buChar char="•"/>
            </a:pPr>
            <a:r>
              <a:rPr lang="fi-FI" dirty="0" err="1"/>
              <a:t>Authentication</a:t>
            </a:r>
            <a:r>
              <a:rPr lang="fi-FI" dirty="0"/>
              <a:t> </a:t>
            </a:r>
            <a:r>
              <a:rPr lang="fi-FI" dirty="0" err="1"/>
              <a:t>done</a:t>
            </a:r>
            <a:r>
              <a:rPr lang="fi-FI" dirty="0"/>
              <a:t> in home </a:t>
            </a:r>
            <a:r>
              <a:rPr lang="fi-FI" dirty="0" err="1"/>
              <a:t>organization</a:t>
            </a:r>
            <a:endParaRPr lang="fi-FI" dirty="0"/>
          </a:p>
          <a:p>
            <a:pPr lvl="1">
              <a:buFont typeface="Wingdings" charset="0"/>
              <a:buAutoNum type="arabicPeriod"/>
            </a:pPr>
            <a:r>
              <a:rPr lang="fi-FI" b="1" dirty="0" smtClean="0"/>
              <a:t> No </a:t>
            </a:r>
            <a:r>
              <a:rPr lang="fi-FI" b="1" dirty="0" err="1"/>
              <a:t>need</a:t>
            </a:r>
            <a:r>
              <a:rPr lang="fi-FI" b="1" dirty="0"/>
              <a:t> to </a:t>
            </a:r>
            <a:r>
              <a:rPr lang="fi-FI" b="1" dirty="0" err="1"/>
              <a:t>maintain</a:t>
            </a:r>
            <a:r>
              <a:rPr lang="fi-FI" b="1" dirty="0"/>
              <a:t> </a:t>
            </a:r>
            <a:r>
              <a:rPr lang="fi-FI" b="1" dirty="0" err="1"/>
              <a:t>user</a:t>
            </a:r>
            <a:r>
              <a:rPr lang="fi-FI" b="1" dirty="0"/>
              <a:t> </a:t>
            </a:r>
            <a:r>
              <a:rPr lang="fi-FI" b="1" dirty="0" err="1"/>
              <a:t>accounts</a:t>
            </a:r>
            <a:r>
              <a:rPr lang="fi-FI" b="1" dirty="0"/>
              <a:t> and </a:t>
            </a:r>
            <a:r>
              <a:rPr lang="fi-FI" b="1" dirty="0" err="1"/>
              <a:t>most</a:t>
            </a:r>
            <a:r>
              <a:rPr lang="fi-FI" b="1" dirty="0"/>
              <a:t> </a:t>
            </a:r>
            <a:r>
              <a:rPr lang="fi-FI" b="1" dirty="0" err="1"/>
              <a:t>user</a:t>
            </a:r>
            <a:r>
              <a:rPr lang="fi-FI" b="1" dirty="0"/>
              <a:t> </a:t>
            </a:r>
            <a:r>
              <a:rPr lang="fi-FI" b="1" dirty="0" err="1"/>
              <a:t>information</a:t>
            </a:r>
            <a:endParaRPr lang="fi-FI" b="1" dirty="0"/>
          </a:p>
          <a:p>
            <a:pPr marL="1162050" lvl="2" indent="-304800">
              <a:buFontTx/>
              <a:buChar char="•"/>
            </a:pP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provided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the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user’s</a:t>
            </a:r>
            <a:r>
              <a:rPr lang="fi-FI" dirty="0"/>
              <a:t> home </a:t>
            </a:r>
            <a:r>
              <a:rPr lang="fi-FI" dirty="0" err="1"/>
              <a:t>organization</a:t>
            </a:r>
            <a:endParaRPr lang="fi-FI" dirty="0"/>
          </a:p>
          <a:p>
            <a:pPr marL="1162050" lvl="2" indent="-304800">
              <a:buFontTx/>
              <a:buChar char="•"/>
            </a:pPr>
            <a:r>
              <a:rPr lang="fi-FI" dirty="0" err="1"/>
              <a:t>It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still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necessary</a:t>
            </a:r>
            <a:r>
              <a:rPr lang="fi-FI" dirty="0"/>
              <a:t> to </a:t>
            </a:r>
            <a:r>
              <a:rPr lang="fi-FI" dirty="0" err="1"/>
              <a:t>maintain</a:t>
            </a:r>
            <a:r>
              <a:rPr lang="fi-FI" dirty="0"/>
              <a:t> </a:t>
            </a:r>
            <a:r>
              <a:rPr lang="fi-FI" dirty="0" err="1"/>
              <a:t>application</a:t>
            </a:r>
            <a:r>
              <a:rPr lang="fi-FI" dirty="0"/>
              <a:t> </a:t>
            </a:r>
            <a:r>
              <a:rPr lang="fi-FI" dirty="0" err="1"/>
              <a:t>specific</a:t>
            </a:r>
            <a:r>
              <a:rPr lang="fi-FI" dirty="0"/>
              <a:t> </a:t>
            </a:r>
            <a:r>
              <a:rPr lang="fi-FI" dirty="0" err="1"/>
              <a:t>user</a:t>
            </a:r>
            <a:r>
              <a:rPr lang="fi-FI" dirty="0"/>
              <a:t> </a:t>
            </a:r>
            <a:r>
              <a:rPr lang="fi-FI" dirty="0" err="1"/>
              <a:t>profiles</a:t>
            </a:r>
            <a:r>
              <a:rPr lang="fi-FI" dirty="0"/>
              <a:t> </a:t>
            </a:r>
            <a:r>
              <a:rPr lang="fi-FI" i="1" dirty="0" err="1"/>
              <a:t>etc</a:t>
            </a:r>
            <a:r>
              <a:rPr lang="fi-FI" dirty="0"/>
              <a:t> in the </a:t>
            </a:r>
            <a:r>
              <a:rPr lang="fi-FI" dirty="0" err="1"/>
              <a:t>application</a:t>
            </a:r>
            <a:endParaRPr lang="fi-FI" dirty="0"/>
          </a:p>
          <a:p>
            <a:pPr lvl="1">
              <a:buFontTx/>
              <a:buAutoNum type="arabicPeriod"/>
            </a:pPr>
            <a:r>
              <a:rPr lang="fi-FI" b="1" dirty="0" smtClean="0"/>
              <a:t> </a:t>
            </a:r>
            <a:r>
              <a:rPr lang="fi-FI" b="1" dirty="0" err="1" smtClean="0"/>
              <a:t>Authorization</a:t>
            </a:r>
            <a:r>
              <a:rPr lang="fi-FI" b="1" dirty="0" smtClean="0"/>
              <a:t> </a:t>
            </a:r>
            <a:r>
              <a:rPr lang="fi-FI" b="1" dirty="0" err="1"/>
              <a:t>can</a:t>
            </a:r>
            <a:r>
              <a:rPr lang="fi-FI" b="1" dirty="0"/>
              <a:t> </a:t>
            </a:r>
            <a:r>
              <a:rPr lang="fi-FI" b="1" dirty="0" err="1"/>
              <a:t>be</a:t>
            </a:r>
            <a:r>
              <a:rPr lang="fi-FI" b="1" dirty="0"/>
              <a:t> </a:t>
            </a:r>
            <a:r>
              <a:rPr lang="fi-FI" b="1" dirty="0" err="1"/>
              <a:t>based</a:t>
            </a:r>
            <a:r>
              <a:rPr lang="fi-FI" b="1" dirty="0"/>
              <a:t> on </a:t>
            </a:r>
            <a:r>
              <a:rPr lang="fi-FI" b="1" dirty="0" err="1"/>
              <a:t>user</a:t>
            </a:r>
            <a:r>
              <a:rPr lang="fi-FI" b="1" dirty="0"/>
              <a:t> </a:t>
            </a:r>
            <a:r>
              <a:rPr lang="fi-FI" b="1" dirty="0" err="1"/>
              <a:t>attributes</a:t>
            </a:r>
            <a:endParaRPr lang="fi-FI" b="1" dirty="0"/>
          </a:p>
          <a:p>
            <a:pPr marL="1162050" lvl="2" indent="-304800">
              <a:buFontTx/>
              <a:buChar char="•"/>
            </a:pPr>
            <a:r>
              <a:rPr lang="fi-FI" dirty="0" err="1"/>
              <a:t>Example</a:t>
            </a:r>
            <a:r>
              <a:rPr lang="fi-FI" dirty="0"/>
              <a:t>: </a:t>
            </a:r>
            <a:r>
              <a:rPr lang="fi-FI" dirty="0" err="1"/>
              <a:t>restricting</a:t>
            </a:r>
            <a:r>
              <a:rPr lang="fi-FI" dirty="0"/>
              <a:t> </a:t>
            </a:r>
            <a:r>
              <a:rPr lang="fi-FI" dirty="0" err="1"/>
              <a:t>access</a:t>
            </a:r>
            <a:r>
              <a:rPr lang="fi-FI" dirty="0"/>
              <a:t> to just </a:t>
            </a:r>
            <a:r>
              <a:rPr lang="fi-FI" dirty="0" err="1"/>
              <a:t>students</a:t>
            </a:r>
            <a:r>
              <a:rPr lang="fi-FI" dirty="0"/>
              <a:t> in </a:t>
            </a:r>
            <a:r>
              <a:rPr lang="fi-FI" dirty="0" err="1"/>
              <a:t>Shibboleth/Apache-environment</a:t>
            </a:r>
            <a:r>
              <a:rPr lang="fi-FI" dirty="0"/>
              <a:t>:</a:t>
            </a:r>
            <a:br>
              <a:rPr lang="fi-FI" dirty="0"/>
            </a:br>
            <a:r>
              <a:rPr lang="fi-FI" dirty="0" err="1"/>
              <a:t>require</a:t>
            </a:r>
            <a:r>
              <a:rPr lang="fi-FI" dirty="0"/>
              <a:t> </a:t>
            </a:r>
            <a:r>
              <a:rPr lang="fi-FI" dirty="0" err="1"/>
              <a:t>affiliation</a:t>
            </a:r>
            <a:r>
              <a:rPr lang="fi-FI" dirty="0"/>
              <a:t> </a:t>
            </a:r>
            <a:r>
              <a:rPr lang="fi-FI" dirty="0" err="1"/>
              <a:t>student</a:t>
            </a:r>
            <a:endParaRPr lang="fi-FI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Federated </a:t>
            </a:r>
            <a:r>
              <a:rPr lang="fi-FI" dirty="0" err="1"/>
              <a:t>identity</a:t>
            </a:r>
            <a:r>
              <a:rPr lang="fi-FI" dirty="0"/>
              <a:t>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sz="1800" dirty="0" smtClean="0">
                <a:solidFill>
                  <a:srgbClr val="F6791C"/>
                </a:solidFill>
              </a:rPr>
              <a:t>= </a:t>
            </a:r>
            <a:r>
              <a:rPr lang="fi-FI" sz="1800" dirty="0" err="1">
                <a:solidFill>
                  <a:srgbClr val="F6791C"/>
                </a:solidFill>
              </a:rPr>
              <a:t>outsourcing</a:t>
            </a:r>
            <a:r>
              <a:rPr lang="fi-FI" sz="1800" dirty="0">
                <a:solidFill>
                  <a:srgbClr val="F6791C"/>
                </a:solidFill>
              </a:rPr>
              <a:t> the </a:t>
            </a:r>
            <a:r>
              <a:rPr lang="fi-FI" sz="1800" dirty="0" err="1">
                <a:solidFill>
                  <a:srgbClr val="F6791C"/>
                </a:solidFill>
              </a:rPr>
              <a:t>user</a:t>
            </a:r>
            <a:r>
              <a:rPr lang="fi-FI" sz="1800" dirty="0">
                <a:solidFill>
                  <a:srgbClr val="F6791C"/>
                </a:solidFill>
              </a:rPr>
              <a:t> management</a:t>
            </a:r>
            <a:endParaRPr lang="en-US" sz="1800" dirty="0">
              <a:solidFill>
                <a:srgbClr val="F67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255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76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Trial Text here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Title</a:t>
            </a:r>
            <a:br>
              <a:rPr lang="en-GB" dirty="0" smtClean="0"/>
            </a:br>
            <a:r>
              <a:rPr lang="en-GB" dirty="0" smtClean="0">
                <a:solidFill>
                  <a:srgbClr val="F6791C"/>
                </a:solidFill>
              </a:rPr>
              <a:t>Subtitle</a:t>
            </a:r>
            <a:endParaRPr lang="en-GB" dirty="0">
              <a:solidFill>
                <a:srgbClr val="F67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507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err="1"/>
              <a:t>a</a:t>
            </a:r>
            <a:r>
              <a:rPr lang="en-GB" dirty="0" err="1" smtClean="0"/>
              <a:t>ri-matti.saren@csc.fi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9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EANT Assoc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10D0992E-CCCF-45DB-AB26-A4F50B75E4D6}" vid="{C2252C9B-28CB-4431-8278-C26B15A769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342B61AA90142A8D5A114AFFAD389" ma:contentTypeVersion="1" ma:contentTypeDescription="Create a new document." ma:contentTypeScope="" ma:versionID="138dd77d572eb9aa87051d9216bdb44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AA3960-760A-4B61-8C8B-DBF90F37C8C8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F8F0BB2-8848-4E68-80B0-B0624BDBD5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C07721-32FF-48B6-9D36-E09F4CC3A6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Final GEANT Association template 16 9 widescreen</Template>
  <TotalTime>2780</TotalTime>
  <Words>419</Words>
  <Application>Microsoft Macintosh PowerPoint</Application>
  <PresentationFormat>Custom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GEANT Association</vt:lpstr>
      <vt:lpstr>PowerPoint Presentation</vt:lpstr>
      <vt:lpstr>Identifying End Users Across Organizations  (”Federated Identity”)</vt:lpstr>
      <vt:lpstr>Benefits for Service Owners?</vt:lpstr>
      <vt:lpstr>Benefits for Service Administrators?</vt:lpstr>
      <vt:lpstr>Benefits for End User?</vt:lpstr>
      <vt:lpstr>Federated identity  = outsourcing the user management</vt:lpstr>
      <vt:lpstr>PowerPoint Presentation</vt:lpstr>
      <vt:lpstr>Title Subtitle</vt:lpstr>
      <vt:lpstr>PowerPoint Presentation</vt:lpstr>
    </vt:vector>
  </TitlesOfParts>
  <Company>DANTE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Meyer</dc:creator>
  <cp:lastModifiedBy>cscuser</cp:lastModifiedBy>
  <cp:revision>63</cp:revision>
  <cp:lastPrinted>2015-05-01T10:30:08Z</cp:lastPrinted>
  <dcterms:created xsi:type="dcterms:W3CDTF">2015-04-29T14:13:57Z</dcterms:created>
  <dcterms:modified xsi:type="dcterms:W3CDTF">2015-09-14T12:12:28Z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0x01010015D342B61AA90142A8D5A114AFFAD389</vt:lpwstr>
  </property>
</Properties>
</file>