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360" r:id="rId3"/>
    <p:sldId id="391" r:id="rId4"/>
    <p:sldId id="388" r:id="rId5"/>
    <p:sldId id="380" r:id="rId6"/>
    <p:sldId id="326" r:id="rId7"/>
    <p:sldId id="381" r:id="rId8"/>
    <p:sldId id="389" r:id="rId9"/>
    <p:sldId id="390" r:id="rId10"/>
    <p:sldId id="383" r:id="rId11"/>
    <p:sldId id="384" r:id="rId12"/>
    <p:sldId id="382" r:id="rId13"/>
  </p:sldIdLst>
  <p:sldSz cx="10691813" cy="7559675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Untitled Section" id="{5750FD2B-6281-8C42-9D60-37260CA47B6F}">
          <p14:sldIdLst>
            <p14:sldId id="256"/>
            <p14:sldId id="360"/>
            <p14:sldId id="391"/>
            <p14:sldId id="388"/>
            <p14:sldId id="380"/>
            <p14:sldId id="326"/>
            <p14:sldId id="381"/>
            <p14:sldId id="389"/>
            <p14:sldId id="390"/>
            <p14:sldId id="383"/>
            <p14:sldId id="384"/>
            <p14:sldId id="38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onica Teodor" initials="VT" lastIdx="7" clrIdx="0">
    <p:extLst/>
  </p:cmAuthor>
  <p:cmAuthor id="2" name="Marjolein Oorsprong" initials="MO" lastIdx="38" clrIdx="1">
    <p:extLst/>
  </p:cmAuthor>
  <p:cmAuthor id="3" name="Silke Lang" initials="SL" lastIdx="26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B19"/>
    <a:srgbClr val="19317B"/>
    <a:srgbClr val="84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B09D78C-826D-45B1-8920-0FF9560DB7F7}">
  <a:tblStyle styleId="{5B09D78C-826D-45B1-8920-0FF9560DB7F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7" autoAdjust="0"/>
    <p:restoredTop sz="77553" autoAdjust="0"/>
  </p:normalViewPr>
  <p:slideViewPr>
    <p:cSldViewPr showGuides="1">
      <p:cViewPr varScale="1">
        <p:scale>
          <a:sx n="78" d="100"/>
          <a:sy n="78" d="100"/>
        </p:scale>
        <p:origin x="-2238" y="-9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3222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2078BA1-844C-4C2E-8589-B87A0C1555E4}" type="datetimeFigureOut">
              <a:rPr lang="sl-SI" smtClean="0"/>
              <a:t>12.9.2019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86D600-ED1E-48DD-B2DE-1388276FD47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4829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9" y="4715907"/>
            <a:ext cx="5438139" cy="4467701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43648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1pPr>
    <a:lvl2pPr marL="69520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2pPr>
    <a:lvl3pPr marL="139041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3pPr>
    <a:lvl4pPr marL="208562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4pPr>
    <a:lvl5pPr marL="278083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5pPr>
    <a:lvl6pPr marL="3476045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6pPr>
    <a:lvl7pPr marL="4171253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7pPr>
    <a:lvl8pPr marL="4866462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8pPr>
    <a:lvl9pPr marL="556167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9" y="4715907"/>
            <a:ext cx="5438139" cy="4467701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7236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5306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Operational-Services</a:t>
            </a:r>
          </a:p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New-technologies</a:t>
            </a:r>
          </a:p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Links-with-industry</a:t>
            </a:r>
          </a:p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Application-enabling-at-exascale</a:t>
            </a:r>
          </a:p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Training collaboration</a:t>
            </a:r>
          </a:p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Dissemination</a:t>
            </a:r>
            <a:endParaRPr lang="en-GB" b="0" dirty="0" smtClean="0"/>
          </a:p>
        </p:txBody>
      </p:sp>
    </p:spTree>
    <p:extLst>
      <p:ext uri="{BB962C8B-B14F-4D97-AF65-F5344CB8AC3E}">
        <p14:creationId xmlns:p14="http://schemas.microsoft.com/office/powerpoint/2010/main" val="714432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39" cy="446770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106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www.prace-project.eu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Back-end &gt; from SPIP to WordPress</a:t>
            </a:r>
          </a:p>
          <a:p>
            <a:pPr algn="l"/>
            <a:r>
              <a:rPr lang="en-US" dirty="0" smtClean="0"/>
              <a:t>Front</a:t>
            </a:r>
            <a:r>
              <a:rPr lang="en-US" baseline="0" dirty="0" smtClean="0"/>
              <a:t>-end &gt; Menu structure &amp; </a:t>
            </a:r>
            <a:r>
              <a:rPr lang="en-US" baseline="0" dirty="0" smtClean="0"/>
              <a:t>homepage</a:t>
            </a:r>
          </a:p>
          <a:p>
            <a:pPr algn="l"/>
            <a:endParaRPr lang="en-US" baseline="0" dirty="0" smtClean="0"/>
          </a:p>
          <a:p>
            <a:pPr algn="l"/>
            <a:r>
              <a:rPr lang="en-US" baseline="0" dirty="0" smtClean="0"/>
              <a:t>More balanced publication process &gt; not just those who shout the loudest get the exposure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0904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Start PRACE-5IP January 2017, end April 2019…</a:t>
            </a:r>
          </a:p>
          <a:p>
            <a:pPr marL="0" marR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Working with Insight Media Group from UK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Unclear</a:t>
            </a:r>
            <a:r>
              <a:rPr lang="en-US" baseline="0" dirty="0" smtClean="0"/>
              <a:t> as to which process PRACE should follow</a:t>
            </a:r>
          </a:p>
          <a:p>
            <a:pPr algn="l"/>
            <a:r>
              <a:rPr lang="en-US" baseline="0" dirty="0" smtClean="0"/>
              <a:t>No previous experience in PRACE (</a:t>
            </a:r>
            <a:r>
              <a:rPr lang="en-US" baseline="0" dirty="0" err="1" smtClean="0"/>
              <a:t>aisbl</a:t>
            </a:r>
            <a:r>
              <a:rPr lang="en-US" baseline="0" dirty="0" smtClean="0"/>
              <a:t>) to handle such a tender</a:t>
            </a:r>
          </a:p>
          <a:p>
            <a:pPr algn="l"/>
            <a:endParaRPr lang="en-US" baseline="0" dirty="0" smtClean="0"/>
          </a:p>
          <a:p>
            <a:pPr algn="l"/>
            <a:r>
              <a:rPr lang="en-US" baseline="0" dirty="0" smtClean="0"/>
              <a:t>Difficulty to outline technical requirements (no time for pre-discussions with potential suppliers)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0904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Delayed</a:t>
            </a:r>
            <a:r>
              <a:rPr lang="en-US" baseline="0" dirty="0" smtClean="0"/>
              <a:t> </a:t>
            </a:r>
            <a:r>
              <a:rPr lang="en-US" baseline="0" dirty="0" smtClean="0"/>
              <a:t>from 2 September 2019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090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721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Visitor</a:t>
            </a:r>
            <a:r>
              <a:rPr lang="en-US" baseline="0" dirty="0" smtClean="0"/>
              <a:t>-</a:t>
            </a:r>
            <a:r>
              <a:rPr lang="en-US" baseline="0" dirty="0" err="1" smtClean="0"/>
              <a:t>focussed</a:t>
            </a:r>
            <a:r>
              <a:rPr lang="en-US" baseline="0" dirty="0" smtClean="0"/>
              <a:t> instead of project-structure as leading principle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172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964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Delayed from 2 September 2019</a:t>
            </a:r>
          </a:p>
          <a:p>
            <a:endParaRPr lang="en-US" dirty="0" smtClean="0"/>
          </a:p>
          <a:p>
            <a:r>
              <a:rPr lang="en-US" dirty="0" smtClean="0"/>
              <a:t>Style </a:t>
            </a:r>
            <a:r>
              <a:rPr lang="en-US" dirty="0" smtClean="0"/>
              <a:t>Guide: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latin typeface="+mn-lt"/>
              </a:rPr>
              <a:t>Aims </a:t>
            </a:r>
            <a:r>
              <a:rPr lang="en-US" sz="1100" dirty="0" smtClean="0">
                <a:latin typeface="+mn-lt"/>
              </a:rPr>
              <a:t>to </a:t>
            </a:r>
            <a:r>
              <a:rPr lang="en-US" sz="1100" dirty="0" err="1" smtClean="0">
                <a:latin typeface="+mn-lt"/>
              </a:rPr>
              <a:t>harmonise</a:t>
            </a:r>
            <a:r>
              <a:rPr lang="en-US" sz="1100" dirty="0" smtClean="0">
                <a:latin typeface="+mn-lt"/>
              </a:rPr>
              <a:t> PRACE texts, and making proofreading easier</a:t>
            </a:r>
            <a:r>
              <a:rPr lang="en-US" dirty="0" smtClean="0"/>
              <a:t>, by providing standards such as how to write numbers (thousands, decimals), dates, brand-own names and </a:t>
            </a:r>
            <a:r>
              <a:rPr lang="en-US" dirty="0" smtClean="0"/>
              <a:t>acronyms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latin typeface="+mn-lt"/>
              </a:rPr>
              <a:t>Together </a:t>
            </a:r>
            <a:r>
              <a:rPr lang="en-US" sz="1100" dirty="0" smtClean="0">
                <a:latin typeface="+mn-lt"/>
              </a:rPr>
              <a:t>with the brand elements (logo, </a:t>
            </a:r>
            <a:r>
              <a:rPr lang="en-US" sz="1100" dirty="0" err="1" smtClean="0">
                <a:latin typeface="+mn-lt"/>
              </a:rPr>
              <a:t>colours</a:t>
            </a:r>
            <a:r>
              <a:rPr lang="en-US" sz="1100" dirty="0" smtClean="0">
                <a:latin typeface="+mn-lt"/>
              </a:rPr>
              <a:t>) it helps to keep the PRACE image consistent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964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One-stop-shop: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Training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Calls / Access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err="1" smtClean="0"/>
              <a:t>CoEs</a:t>
            </a:r>
            <a:r>
              <a:rPr lang="en-US" dirty="0" smtClean="0"/>
              <a:t> &gt; Applications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FET HPC projects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398496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5"/>
          <p:cNvSpPr txBox="1">
            <a:spLocks noGrp="1"/>
          </p:cNvSpPr>
          <p:nvPr>
            <p:ph type="ctrTitle"/>
          </p:nvPr>
        </p:nvSpPr>
        <p:spPr>
          <a:xfrm>
            <a:off x="462489" y="2615667"/>
            <a:ext cx="6314764" cy="1151706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buSzPct val="100000"/>
              <a:defRPr sz="360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rtl="0">
              <a:spcBef>
                <a:spcPts val="0"/>
              </a:spcBef>
              <a:buSzPct val="100000"/>
              <a:defRPr sz="3307"/>
            </a:lvl2pPr>
            <a:lvl3pPr lvl="2" rtl="0">
              <a:spcBef>
                <a:spcPts val="0"/>
              </a:spcBef>
              <a:buSzPct val="100000"/>
              <a:defRPr sz="3307"/>
            </a:lvl3pPr>
            <a:lvl4pPr lvl="3" rtl="0">
              <a:spcBef>
                <a:spcPts val="0"/>
              </a:spcBef>
              <a:buSzPct val="100000"/>
              <a:defRPr sz="3307"/>
            </a:lvl4pPr>
            <a:lvl5pPr lvl="4" rtl="0">
              <a:spcBef>
                <a:spcPts val="0"/>
              </a:spcBef>
              <a:buSzPct val="100000"/>
              <a:defRPr sz="3307"/>
            </a:lvl5pPr>
            <a:lvl6pPr lvl="5" rtl="0">
              <a:spcBef>
                <a:spcPts val="0"/>
              </a:spcBef>
              <a:buSzPct val="100000"/>
              <a:defRPr sz="3307"/>
            </a:lvl6pPr>
            <a:lvl7pPr lvl="6" rtl="0">
              <a:spcBef>
                <a:spcPts val="0"/>
              </a:spcBef>
              <a:buSzPct val="100000"/>
              <a:defRPr sz="3307"/>
            </a:lvl7pPr>
            <a:lvl8pPr lvl="7" rtl="0">
              <a:spcBef>
                <a:spcPts val="0"/>
              </a:spcBef>
              <a:buSzPct val="100000"/>
              <a:defRPr sz="3307"/>
            </a:lvl8pPr>
            <a:lvl9pPr lvl="8" rtl="0">
              <a:spcBef>
                <a:spcPts val="0"/>
              </a:spcBef>
              <a:buSzPct val="100000"/>
              <a:defRPr sz="3307"/>
            </a:lvl9pPr>
          </a:lstStyle>
          <a:p>
            <a:endParaRPr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462489" y="4118960"/>
            <a:ext cx="420984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136063" y="1524899"/>
            <a:ext cx="8503883" cy="89557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defRPr sz="3600">
                <a:solidFill>
                  <a:srgbClr val="19317B"/>
                </a:solidFill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136063" y="2721498"/>
            <a:ext cx="8503883" cy="3915857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marL="285750" lvl="0" indent="-285750">
              <a:lnSpc>
                <a:spcPct val="150000"/>
              </a:lnSpc>
              <a:spcBef>
                <a:spcPts val="0"/>
              </a:spcBef>
              <a:buClr>
                <a:srgbClr val="FF6B19"/>
              </a:buClr>
              <a:buSzPct val="70000"/>
              <a:buFont typeface="LucidaGrande" charset="0"/>
              <a:buChar char="▶"/>
              <a:defRPr sz="2400">
                <a:latin typeface="+mn-lt"/>
              </a:defRPr>
            </a:lvl1pPr>
            <a:lvl2pPr marL="742950" lvl="1" indent="-285750">
              <a:lnSpc>
                <a:spcPct val="150000"/>
              </a:lnSpc>
              <a:spcBef>
                <a:spcPts val="0"/>
              </a:spcBef>
              <a:buSzPct val="60000"/>
              <a:buFont typeface="LucidaGrande" charset="0"/>
              <a:buChar char="▶"/>
              <a:defRPr baseline="0"/>
            </a:lvl2pPr>
            <a:lvl3pPr marL="1200150" lvl="2" indent="-285750">
              <a:lnSpc>
                <a:spcPct val="150000"/>
              </a:lnSpc>
              <a:spcBef>
                <a:spcPts val="0"/>
              </a:spcBef>
              <a:buSzPct val="50000"/>
              <a:buFont typeface="LucidaGrande" charset="0"/>
              <a:buChar char="▶"/>
              <a:defRPr baseline="0"/>
            </a:lvl3pPr>
            <a:lvl4pPr marL="1657350" lvl="3" indent="-285750">
              <a:lnSpc>
                <a:spcPct val="150000"/>
              </a:lnSpc>
              <a:spcBef>
                <a:spcPts val="0"/>
              </a:spcBef>
              <a:buClr>
                <a:srgbClr val="19317B"/>
              </a:buClr>
              <a:buSzPct val="40000"/>
              <a:buFont typeface="LucidaGrande" charset="0"/>
              <a:buChar char="▶"/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://www.prace-ri.eu/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/>
        </p:nvSpPr>
        <p:spPr>
          <a:xfrm>
            <a:off x="448134" y="7023036"/>
            <a:ext cx="687932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36052F6A-383D-4658-9E2E-503D22466366}" type="slidenum">
              <a:rPr lang="en-GB" sz="992" baseline="0" smtClean="0">
                <a:solidFill>
                  <a:srgbClr val="19317B"/>
                </a:solidFill>
              </a:rPr>
              <a:pPr/>
              <a:t>‹#›</a:t>
            </a:fld>
            <a:endParaRPr lang="en-GB" sz="992" baseline="0" dirty="0">
              <a:solidFill>
                <a:srgbClr val="19317B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2490" y="6954857"/>
            <a:ext cx="9766836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hlinkClick r:id="rId5"/>
          </p:cNvPr>
          <p:cNvSpPr txBox="1">
            <a:spLocks/>
          </p:cNvSpPr>
          <p:nvPr/>
        </p:nvSpPr>
        <p:spPr>
          <a:xfrm>
            <a:off x="8966371" y="7023036"/>
            <a:ext cx="1262953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GB" sz="992" baseline="0" dirty="0" err="1" smtClean="0">
                <a:solidFill>
                  <a:srgbClr val="FF6B19"/>
                </a:solidFill>
              </a:rPr>
              <a:t>www.prace-ri.eu</a:t>
            </a:r>
            <a:endParaRPr lang="en-GB" sz="992" baseline="0" dirty="0">
              <a:solidFill>
                <a:srgbClr val="FF6B1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91814" cy="1203895"/>
          </a:xfrm>
          <a:prstGeom prst="rect">
            <a:avLst/>
          </a:prstGeom>
        </p:spPr>
      </p:pic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534592" y="1401123"/>
            <a:ext cx="9622632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4592" y="3058851"/>
            <a:ext cx="9694732" cy="360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sl-SI" dirty="0" smtClean="0"/>
              <a:t>First level bullets</a:t>
            </a:r>
          </a:p>
          <a:p>
            <a:pPr lvl="1"/>
            <a:r>
              <a:rPr lang="sl-SI" dirty="0" smtClean="0"/>
              <a:t>Second level bullets</a:t>
            </a:r>
          </a:p>
          <a:p>
            <a:pPr lvl="2"/>
            <a:r>
              <a:rPr lang="sl-SI" dirty="0" smtClean="0"/>
              <a:t>Third level bullets</a:t>
            </a:r>
          </a:p>
          <a:p>
            <a:pPr lvl="3"/>
            <a:r>
              <a:rPr lang="sl-SI" dirty="0" smtClean="0"/>
              <a:t>Forth level bullets</a:t>
            </a:r>
          </a:p>
          <a:p>
            <a:pPr lvl="3"/>
            <a:endParaRPr lang="sl-SI" dirty="0" smtClean="0"/>
          </a:p>
        </p:txBody>
      </p:sp>
      <p:sp>
        <p:nvSpPr>
          <p:cNvPr id="20" name="Footer Placeholder 4"/>
          <p:cNvSpPr txBox="1">
            <a:spLocks/>
          </p:cNvSpPr>
          <p:nvPr/>
        </p:nvSpPr>
        <p:spPr>
          <a:xfrm>
            <a:off x="3273010" y="7023033"/>
            <a:ext cx="4145793" cy="35720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 sz="992" baseline="0" dirty="0" smtClean="0">
                <a:solidFill>
                  <a:srgbClr val="FF6B19"/>
                </a:solidFill>
              </a:rPr>
              <a:t>SIG </a:t>
            </a:r>
            <a:r>
              <a:rPr lang="en-GB" sz="992" baseline="0" dirty="0" err="1" smtClean="0">
                <a:solidFill>
                  <a:srgbClr val="FF6B19"/>
                </a:solidFill>
              </a:rPr>
              <a:t>Marcomms</a:t>
            </a:r>
            <a:r>
              <a:rPr lang="en-GB" sz="992" baseline="0" dirty="0" smtClean="0">
                <a:solidFill>
                  <a:srgbClr val="FF6B19"/>
                </a:solidFill>
              </a:rPr>
              <a:t> meeting 17-18 September 2019 – Montpellier, France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</p:sldLayoutIdLst>
  <p:timing>
    <p:tnLst>
      <p:par>
        <p:cTn id="1" dur="indefinite" restart="never" nodeType="tmRoot"/>
      </p:par>
    </p:tnLst>
  </p:timing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3600" b="0" i="0" u="none" strike="noStrike" cap="none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285750" marR="0" lvl="0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FF6B19"/>
        </a:buClr>
        <a:buSzPct val="70000"/>
        <a:buFont typeface="LucidaGrande" charset="0"/>
        <a:buChar char="▶"/>
        <a:defRPr sz="2000" b="0" i="0" u="none" strike="noStrike" cap="none" baseline="0" dirty="0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L="742950" marR="0" lvl="1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19317B"/>
        </a:buClr>
        <a:buSzPct val="60000"/>
        <a:buFont typeface="LucidaGrande" charset="0"/>
        <a:buChar char="▶"/>
        <a:defRPr sz="1800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2pPr>
      <a:lvl3pPr marL="1200150" marR="0" lvl="2" indent="-285750" algn="l" rtl="0">
        <a:lnSpc>
          <a:spcPct val="15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800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3pPr>
      <a:lvl4pPr marL="1657350" marR="0" lvl="3" indent="-28575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0"/>
        </a:spcAft>
        <a:buClrTx/>
        <a:buSzPct val="40000"/>
        <a:buFont typeface="LucidaGrande" charset="0"/>
        <a:buChar char="▶"/>
        <a:tabLst/>
        <a:defRPr sz="1800" b="0" i="1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4pPr>
      <a:lvl5pPr marL="0" marR="0" lvl="4" indent="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None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L="285750" marR="0" lvl="6" indent="-28575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is.stfc.ac.uk/Pages/PARI2019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meninhpc.org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sig-training@prace-ri.eu" TargetMode="External"/><Relationship Id="rId3" Type="http://schemas.openxmlformats.org/officeDocument/2006/relationships/hyperlink" Target="mailto:sig-operation@prace-ri.eu" TargetMode="External"/><Relationship Id="rId7" Type="http://schemas.openxmlformats.org/officeDocument/2006/relationships/hyperlink" Target="mailto:sig-marcomms@prace-ri.e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ig-application-enabling@prace-ri.eu" TargetMode="External"/><Relationship Id="rId5" Type="http://schemas.openxmlformats.org/officeDocument/2006/relationships/hyperlink" Target="mailto:sig-industry@prace-ri.eu" TargetMode="External"/><Relationship Id="rId4" Type="http://schemas.openxmlformats.org/officeDocument/2006/relationships/hyperlink" Target="mailto:sig-new-tech@prace-ri.e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.Oorsprong@staff.prace-ri.e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linkedin.com/company/prace" TargetMode="External"/><Relationship Id="rId4" Type="http://schemas.openxmlformats.org/officeDocument/2006/relationships/hyperlink" Target="http://www.prace-ri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prolinktrials.co.uk/prac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pc-in-europe.e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fineasy.com/HPCin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65"/>
          <p:cNvSpPr txBox="1">
            <a:spLocks/>
          </p:cNvSpPr>
          <p:nvPr/>
        </p:nvSpPr>
        <p:spPr>
          <a:xfrm>
            <a:off x="462489" y="4773824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de-DE" sz="1800" i="1" dirty="0" smtClean="0">
                <a:solidFill>
                  <a:srgbClr val="19317B"/>
                </a:solidFill>
              </a:rPr>
              <a:t>PRACE aisbl</a:t>
            </a:r>
            <a:endParaRPr lang="en" sz="1800" i="1" dirty="0">
              <a:solidFill>
                <a:srgbClr val="19317B"/>
              </a:solidFill>
            </a:endParaRPr>
          </a:p>
        </p:txBody>
      </p:sp>
      <p:sp>
        <p:nvSpPr>
          <p:cNvPr id="28" name="Shape 65"/>
          <p:cNvSpPr txBox="1">
            <a:spLocks/>
          </p:cNvSpPr>
          <p:nvPr/>
        </p:nvSpPr>
        <p:spPr>
          <a:xfrm>
            <a:off x="462489" y="4456320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de-DE" sz="2400" dirty="0" smtClean="0">
                <a:solidFill>
                  <a:srgbClr val="19317B"/>
                </a:solidFill>
              </a:rPr>
              <a:t>Marjolein Oorsprong</a:t>
            </a:r>
            <a:endParaRPr lang="en" sz="2400" dirty="0">
              <a:solidFill>
                <a:srgbClr val="19317B"/>
              </a:solidFill>
            </a:endParaRPr>
          </a:p>
        </p:txBody>
      </p:sp>
      <p:sp>
        <p:nvSpPr>
          <p:cNvPr id="7" name="Title 21"/>
          <p:cNvSpPr>
            <a:spLocks noGrp="1"/>
          </p:cNvSpPr>
          <p:nvPr>
            <p:ph type="ctrTitle"/>
          </p:nvPr>
        </p:nvSpPr>
        <p:spPr>
          <a:xfrm>
            <a:off x="462488" y="2615667"/>
            <a:ext cx="8267793" cy="1151706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2019: </a:t>
            </a:r>
            <a:r>
              <a:rPr lang="en-US" sz="4000" b="1" dirty="0" smtClean="0">
                <a:solidFill>
                  <a:srgbClr val="FF6B19"/>
                </a:solidFill>
              </a:rPr>
              <a:t>The </a:t>
            </a:r>
            <a:r>
              <a:rPr lang="en-US" sz="4000" b="1" dirty="0" smtClean="0">
                <a:solidFill>
                  <a:srgbClr val="FF6B19"/>
                </a:solidFill>
              </a:rPr>
              <a:t>New PRACE Website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8503883" cy="895575"/>
          </a:xfrm>
        </p:spPr>
        <p:txBody>
          <a:bodyPr/>
          <a:lstStyle/>
          <a:p>
            <a:r>
              <a:rPr lang="en-GB" sz="4000" b="1" dirty="0" smtClean="0"/>
              <a:t>Connect | </a:t>
            </a:r>
            <a:r>
              <a:rPr lang="en-GB" sz="4000" b="1" dirty="0" smtClean="0">
                <a:solidFill>
                  <a:srgbClr val="FF6B19"/>
                </a:solidFill>
              </a:rPr>
              <a:t>Networks &amp; Groups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Public Awareness of Research Infrastructures (PARI)</a:t>
            </a:r>
          </a:p>
          <a:p>
            <a:pPr lvl="1"/>
            <a:r>
              <a:rPr lang="en-GB" sz="2400" dirty="0" smtClean="0">
                <a:hlinkClick r:id="rId3"/>
              </a:rPr>
              <a:t>www.isis.stfc.ac.uk/Pages/PARI2019.aspx</a:t>
            </a:r>
            <a:r>
              <a:rPr lang="en-GB" sz="2400" dirty="0" smtClean="0"/>
              <a:t> (most recent event)</a:t>
            </a:r>
          </a:p>
          <a:p>
            <a:r>
              <a:rPr lang="en-GB" sz="2400" dirty="0" smtClean="0"/>
              <a:t>Women in HPC</a:t>
            </a:r>
          </a:p>
          <a:p>
            <a:pPr lvl="1"/>
            <a:r>
              <a:rPr lang="en-GB" sz="2400" dirty="0" smtClean="0">
                <a:hlinkClick r:id="rId4"/>
              </a:rPr>
              <a:t>womeninhpc.org/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19984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Connect | </a:t>
            </a:r>
            <a:r>
              <a:rPr lang="en-GB" sz="4000" b="1" dirty="0" smtClean="0">
                <a:solidFill>
                  <a:srgbClr val="FF6B19"/>
                </a:solidFill>
              </a:rPr>
              <a:t>Sign-up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PRACE mailing lists</a:t>
            </a:r>
          </a:p>
          <a:p>
            <a:pPr lvl="1"/>
            <a:r>
              <a:rPr lang="en-GB" sz="2400" dirty="0" smtClean="0"/>
              <a:t>Info Bulletin (general PRACE News &amp; Announcements)</a:t>
            </a:r>
          </a:p>
          <a:p>
            <a:pPr lvl="1"/>
            <a:r>
              <a:rPr lang="en-GB" sz="2400" dirty="0" smtClean="0"/>
              <a:t>Training Bulletin</a:t>
            </a:r>
          </a:p>
          <a:p>
            <a:pPr lvl="1"/>
            <a:r>
              <a:rPr lang="en-GB" sz="2400" dirty="0" smtClean="0"/>
              <a:t>Outreach to Universities</a:t>
            </a:r>
          </a:p>
          <a:p>
            <a:r>
              <a:rPr lang="en-GB" sz="2400" dirty="0" smtClean="0"/>
              <a:t>PRACE SIG Mailing Lists</a:t>
            </a: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3"/>
              </a:rPr>
              <a:t>sig-operation@prace-ri.eu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4"/>
              </a:rPr>
              <a:t>sig-new-tech@prace-ri.eu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5"/>
              </a:rPr>
              <a:t>sig-industry@prace-ri.eu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6"/>
              </a:rPr>
              <a:t>sig-application-enabling@prace-ri.eu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7"/>
              </a:rPr>
              <a:t>sig-marcomms@prace-ri.eu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8"/>
              </a:rPr>
              <a:t>sig-training@prace-ri.eu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13023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ctrTitle" idx="4294967295"/>
          </p:nvPr>
        </p:nvSpPr>
        <p:spPr>
          <a:xfrm>
            <a:off x="738188" y="2339677"/>
            <a:ext cx="9217024" cy="874059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/>
          <a:p>
            <a:r>
              <a:rPr lang="sl-SI" sz="4000" b="1" dirty="0" smtClean="0">
                <a:solidFill>
                  <a:srgbClr val="FF6B19"/>
                </a:solidFill>
              </a:rPr>
              <a:t>THANK YOU </a:t>
            </a:r>
            <a:r>
              <a:rPr lang="sl-SI" sz="4000" b="1" dirty="0" smtClean="0">
                <a:solidFill>
                  <a:srgbClr val="19317B"/>
                </a:solidFill>
              </a:rPr>
              <a:t>FOR YOUR ATTENTION</a:t>
            </a:r>
            <a:endParaRPr lang="en-US" sz="4000" b="1" dirty="0">
              <a:solidFill>
                <a:srgbClr val="19317B"/>
              </a:solidFill>
            </a:endParaRPr>
          </a:p>
        </p:txBody>
      </p:sp>
      <p:sp>
        <p:nvSpPr>
          <p:cNvPr id="12" name="Shape 100"/>
          <p:cNvSpPr txBox="1">
            <a:spLocks/>
          </p:cNvSpPr>
          <p:nvPr/>
        </p:nvSpPr>
        <p:spPr>
          <a:xfrm>
            <a:off x="1026220" y="3347789"/>
            <a:ext cx="8640960" cy="2736304"/>
          </a:xfrm>
          <a:prstGeom prst="rect">
            <a:avLst/>
          </a:prstGeom>
        </p:spPr>
        <p:txBody>
          <a:bodyPr lIns="100779" tIns="100779" rIns="100779" bIns="100779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Marjolein </a:t>
            </a:r>
            <a:r>
              <a:rPr lang="en-US" sz="1800" b="1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Oorsprong</a:t>
            </a:r>
            <a:endParaRPr lang="en-US" sz="1800" b="1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i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Officer</a:t>
            </a:r>
          </a:p>
          <a:p>
            <a:pPr algn="ctr"/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M.Oorsprong@staff.prace-ri.eu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www.prace-ri.eu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@PRACE_RI</a:t>
            </a: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LinkedIn: </a:t>
            </a:r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www.linkedin.com/company/prace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5616623" cy="3915857"/>
          </a:xfrm>
        </p:spPr>
        <p:txBody>
          <a:bodyPr>
            <a:normAutofit/>
          </a:bodyPr>
          <a:lstStyle/>
          <a:p>
            <a:r>
              <a:rPr lang="en-GB" dirty="0" smtClean="0"/>
              <a:t>Grown</a:t>
            </a:r>
            <a:r>
              <a:rPr lang="en-US" dirty="0" smtClean="0"/>
              <a:t> organically from a project-</a:t>
            </a:r>
            <a:r>
              <a:rPr lang="en-US" dirty="0" err="1" smtClean="0"/>
              <a:t>focussed</a:t>
            </a:r>
            <a:r>
              <a:rPr lang="en-US" dirty="0" smtClean="0"/>
              <a:t> website</a:t>
            </a:r>
          </a:p>
          <a:p>
            <a:r>
              <a:rPr lang="en-US" dirty="0" smtClean="0"/>
              <a:t>“</a:t>
            </a:r>
            <a:r>
              <a:rPr lang="en-US" i="1" dirty="0" smtClean="0"/>
              <a:t>I want it all and I want it now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Several attempts at improvement already (back-end, front-end)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994" y="2903980"/>
            <a:ext cx="4320480" cy="396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14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865095" cy="3915857"/>
          </a:xfrm>
        </p:spPr>
        <p:txBody>
          <a:bodyPr>
            <a:normAutofit/>
          </a:bodyPr>
          <a:lstStyle/>
          <a:p>
            <a:r>
              <a:rPr lang="en-US" dirty="0" smtClean="0"/>
              <a:t>Supplier found via a simplified tendering process</a:t>
            </a:r>
          </a:p>
          <a:p>
            <a:r>
              <a:rPr lang="en-US" dirty="0" smtClean="0"/>
              <a:t>It all took a very long time… 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71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4968551" cy="3915857"/>
          </a:xfrm>
        </p:spPr>
        <p:txBody>
          <a:bodyPr>
            <a:normAutofit/>
          </a:bodyPr>
          <a:lstStyle/>
          <a:p>
            <a:r>
              <a:rPr lang="en-GB" dirty="0" smtClean="0"/>
              <a:t>Live, but hidden, work in progress: </a:t>
            </a:r>
            <a:r>
              <a:rPr lang="en-GB" dirty="0" smtClean="0">
                <a:hlinkClick r:id="rId4"/>
              </a:rPr>
              <a:t>https://prolinktrials.co.uk/prace/</a:t>
            </a:r>
            <a:endParaRPr lang="en-GB" dirty="0" smtClean="0"/>
          </a:p>
          <a:p>
            <a:r>
              <a:rPr lang="en-GB" dirty="0" smtClean="0"/>
              <a:t>The new website is planned to go live on 1 October 2019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890" y="2915741"/>
            <a:ext cx="5256584" cy="363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73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721080" cy="3915857"/>
          </a:xfrm>
        </p:spPr>
        <p:txBody>
          <a:bodyPr>
            <a:normAutofit/>
          </a:bodyPr>
          <a:lstStyle/>
          <a:p>
            <a:r>
              <a:rPr lang="en-US" dirty="0" smtClean="0"/>
              <a:t>The new website will clearly present:</a:t>
            </a:r>
            <a:endParaRPr lang="en-US" dirty="0"/>
          </a:p>
          <a:p>
            <a:pPr lvl="1"/>
            <a:r>
              <a:rPr lang="en-US" sz="2400" dirty="0" smtClean="0"/>
              <a:t>What </a:t>
            </a:r>
            <a:r>
              <a:rPr lang="en-US" sz="2400" dirty="0"/>
              <a:t>PRACE is and does</a:t>
            </a:r>
          </a:p>
          <a:p>
            <a:pPr lvl="1"/>
            <a:r>
              <a:rPr lang="en-US" sz="2400" dirty="0" smtClean="0"/>
              <a:t>Information </a:t>
            </a:r>
            <a:r>
              <a:rPr lang="en-US" sz="2400" dirty="0"/>
              <a:t>on accessing HPC</a:t>
            </a:r>
          </a:p>
          <a:p>
            <a:pPr lvl="1"/>
            <a:r>
              <a:rPr lang="en-US" sz="2400" dirty="0" smtClean="0"/>
              <a:t>Useful </a:t>
            </a:r>
            <a:r>
              <a:rPr lang="en-US" sz="2400" dirty="0"/>
              <a:t>resources for PRACE users – documents, guides, training </a:t>
            </a:r>
            <a:r>
              <a:rPr lang="en-US" sz="2400" dirty="0" smtClean="0"/>
              <a:t>materials, etc.</a:t>
            </a:r>
          </a:p>
          <a:p>
            <a:pPr lvl="1"/>
            <a:r>
              <a:rPr lang="en-US" sz="2400" dirty="0" smtClean="0"/>
              <a:t>Getting </a:t>
            </a:r>
            <a:r>
              <a:rPr lang="en-US" sz="2400" dirty="0"/>
              <a:t>involved with PRACE – events</a:t>
            </a:r>
          </a:p>
        </p:txBody>
      </p:sp>
    </p:spTree>
    <p:extLst>
      <p:ext uri="{BB962C8B-B14F-4D97-AF65-F5344CB8AC3E}">
        <p14:creationId xmlns:p14="http://schemas.microsoft.com/office/powerpoint/2010/main" val="28325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721080" cy="3915857"/>
          </a:xfrm>
        </p:spPr>
        <p:txBody>
          <a:bodyPr>
            <a:normAutofit/>
          </a:bodyPr>
          <a:lstStyle/>
          <a:p>
            <a:r>
              <a:rPr lang="en-US" dirty="0" smtClean="0"/>
              <a:t>The website will be based on a more user-friendly menu structure</a:t>
            </a:r>
          </a:p>
          <a:p>
            <a:r>
              <a:rPr lang="en-US" dirty="0" smtClean="0"/>
              <a:t>Two examples:</a:t>
            </a:r>
          </a:p>
          <a:p>
            <a:pPr lvl="1"/>
            <a:r>
              <a:rPr lang="en-US" sz="2400" dirty="0" smtClean="0">
                <a:latin typeface="+mn-lt"/>
              </a:rPr>
              <a:t>“Resources</a:t>
            </a:r>
            <a:r>
              <a:rPr lang="en-US" sz="2400" dirty="0">
                <a:latin typeface="+mn-lt"/>
              </a:rPr>
              <a:t>” page will be renamed “HPC </a:t>
            </a:r>
            <a:r>
              <a:rPr lang="en-US" sz="2400" dirty="0" smtClean="0">
                <a:latin typeface="+mn-lt"/>
              </a:rPr>
              <a:t>Systems”</a:t>
            </a:r>
          </a:p>
          <a:p>
            <a:pPr lvl="1"/>
            <a:r>
              <a:rPr lang="en-US" sz="2400" dirty="0" smtClean="0">
                <a:latin typeface="+mn-lt"/>
              </a:rPr>
              <a:t>New menu item for “Infrastructure Support”</a:t>
            </a:r>
            <a:endParaRPr lang="en-GB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83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721080" cy="3915857"/>
          </a:xfrm>
        </p:spPr>
        <p:txBody>
          <a:bodyPr>
            <a:normAutofit/>
          </a:bodyPr>
          <a:lstStyle/>
          <a:p>
            <a:r>
              <a:rPr lang="en-GB" dirty="0" smtClean="0"/>
              <a:t>The scope of this task encompasses </a:t>
            </a:r>
            <a:r>
              <a:rPr lang="en-GB" dirty="0" smtClean="0">
                <a:hlinkClick r:id="rId3"/>
              </a:rPr>
              <a:t>www.prace-ri.eu</a:t>
            </a:r>
            <a:r>
              <a:rPr lang="en-GB" dirty="0" smtClean="0"/>
              <a:t> with specific attention to the connection with other portals and websites, such as the PRACE Training Portal, and the HPC in Europe Portal.</a:t>
            </a:r>
          </a:p>
          <a:p>
            <a:r>
              <a:rPr lang="en-GB" dirty="0" smtClean="0"/>
              <a:t>The PRACE corporate branding is maintained (colours, logo)</a:t>
            </a:r>
          </a:p>
        </p:txBody>
      </p:sp>
    </p:spTree>
    <p:extLst>
      <p:ext uri="{BB962C8B-B14F-4D97-AF65-F5344CB8AC3E}">
        <p14:creationId xmlns:p14="http://schemas.microsoft.com/office/powerpoint/2010/main" val="347313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/>
              <a:t>Comprehensive </a:t>
            </a:r>
            <a:r>
              <a:rPr lang="en-US" sz="4000" b="1" dirty="0" smtClean="0"/>
              <a:t>Re-design &amp; Development of </a:t>
            </a:r>
            <a:r>
              <a:rPr lang="en-US" sz="4000" b="1" dirty="0" smtClean="0">
                <a:hlinkClick r:id="rId3"/>
              </a:rPr>
              <a:t>www.prace-ri.eu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721080" cy="3915857"/>
          </a:xfrm>
        </p:spPr>
        <p:txBody>
          <a:bodyPr>
            <a:normAutofit/>
          </a:bodyPr>
          <a:lstStyle/>
          <a:p>
            <a:r>
              <a:rPr lang="en-US" dirty="0" smtClean="0"/>
              <a:t>Manual migration of content, scrubbing all HTML and recompiling pages</a:t>
            </a:r>
          </a:p>
          <a:p>
            <a:r>
              <a:rPr lang="en-US" dirty="0" smtClean="0"/>
              <a:t>“Easter eggs” in the current back-end</a:t>
            </a:r>
          </a:p>
          <a:p>
            <a:r>
              <a:rPr lang="en-US" dirty="0" smtClean="0"/>
              <a:t>Re-writing, merging, and creation of content</a:t>
            </a:r>
          </a:p>
          <a:p>
            <a:r>
              <a:rPr lang="en-US" dirty="0" smtClean="0"/>
              <a:t>Executive decisions that go beyond the website and into the PRACE Communication Strategy, Style Guide</a:t>
            </a:r>
          </a:p>
        </p:txBody>
      </p:sp>
    </p:spTree>
    <p:extLst>
      <p:ext uri="{BB962C8B-B14F-4D97-AF65-F5344CB8AC3E}">
        <p14:creationId xmlns:p14="http://schemas.microsoft.com/office/powerpoint/2010/main" val="79132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63" y="1547589"/>
            <a:ext cx="9721079" cy="1173909"/>
          </a:xfrm>
        </p:spPr>
        <p:txBody>
          <a:bodyPr/>
          <a:lstStyle/>
          <a:p>
            <a:r>
              <a:rPr lang="en-US" sz="4000" b="1" dirty="0" smtClean="0"/>
              <a:t>HPC in Europe portal</a:t>
            </a:r>
            <a:endParaRPr lang="en-GB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63" y="2721498"/>
            <a:ext cx="9721080" cy="3915857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www.hpc-in-europe.eu</a:t>
            </a:r>
            <a:endParaRPr lang="en-US" dirty="0" smtClean="0"/>
          </a:p>
          <a:p>
            <a:r>
              <a:rPr lang="en-GB" dirty="0">
                <a:hlinkClick r:id="rId4"/>
              </a:rPr>
              <a:t>http://www.infineasy.com/HPCinEU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  <a:p>
            <a:r>
              <a:rPr lang="en-US" dirty="0" smtClean="0"/>
              <a:t>Conceived after the EC request for a “one-stop shop” for European HPC, and to avoid the PRACE website to become overcrowded</a:t>
            </a:r>
            <a:endParaRPr lang="en-GB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783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virarg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</TotalTime>
  <Words>549</Words>
  <Application>Microsoft Office PowerPoint</Application>
  <PresentationFormat>Custom</PresentationFormat>
  <Paragraphs>100</Paragraphs>
  <Slides>12</Slides>
  <Notes>12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Arvirargus template</vt:lpstr>
      <vt:lpstr>2019: The New PRACE Website</vt:lpstr>
      <vt:lpstr>Comprehensive Re-design &amp; Development of www.prace-ri.eu</vt:lpstr>
      <vt:lpstr>Comprehensive Re-design &amp; Development of www.prace-ri.eu</vt:lpstr>
      <vt:lpstr>Comprehensive Re-design &amp; Development of www.prace-ri.eu</vt:lpstr>
      <vt:lpstr>Comprehensive Re-design &amp; Development of www.prace-ri.eu</vt:lpstr>
      <vt:lpstr>Comprehensive Re-design &amp; Development of www.prace-ri.eu</vt:lpstr>
      <vt:lpstr>Comprehensive Re-design &amp; Development of www.prace-ri.eu</vt:lpstr>
      <vt:lpstr>Comprehensive Re-design &amp; Development of www.prace-ri.eu</vt:lpstr>
      <vt:lpstr>HPC in Europe portal</vt:lpstr>
      <vt:lpstr>Connect | Networks &amp; Groups</vt:lpstr>
      <vt:lpstr>Connect | Sign-up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miha arvaj</dc:creator>
  <cp:lastModifiedBy>Marjolein Oorsprong</cp:lastModifiedBy>
  <cp:revision>480</cp:revision>
  <cp:lastPrinted>2019-06-12T15:58:17Z</cp:lastPrinted>
  <dcterms:modified xsi:type="dcterms:W3CDTF">2019-09-13T12:34:22Z</dcterms:modified>
</cp:coreProperties>
</file>