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66" r:id="rId2"/>
    <p:sldId id="257" r:id="rId3"/>
    <p:sldId id="258" r:id="rId4"/>
    <p:sldId id="267" r:id="rId5"/>
    <p:sldId id="263" r:id="rId6"/>
    <p:sldId id="268" r:id="rId7"/>
    <p:sldId id="271" r:id="rId8"/>
    <p:sldId id="264" r:id="rId9"/>
    <p:sldId id="273" r:id="rId10"/>
    <p:sldId id="274" r:id="rId11"/>
    <p:sldId id="275" r:id="rId12"/>
    <p:sldId id="276" r:id="rId13"/>
    <p:sldId id="281" r:id="rId14"/>
    <p:sldId id="277" r:id="rId15"/>
    <p:sldId id="280" r:id="rId16"/>
    <p:sldId id="265" r:id="rId17"/>
    <p:sldId id="283" r:id="rId18"/>
    <p:sldId id="28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1E6"/>
    <a:srgbClr val="B1BAB6"/>
    <a:srgbClr val="E53664"/>
    <a:srgbClr val="B7DABB"/>
    <a:srgbClr val="003B5A"/>
    <a:srgbClr val="E0F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57"/>
    <p:restoredTop sz="94858"/>
  </p:normalViewPr>
  <p:slideViewPr>
    <p:cSldViewPr snapToGrid="0" snapToObjects="1">
      <p:cViewPr varScale="1">
        <p:scale>
          <a:sx n="133" d="100"/>
          <a:sy n="133" d="100"/>
        </p:scale>
        <p:origin x="2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D22D-900A-3747-858B-39D77B4F4658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20569-6D9B-B540-AF89-B8D6F2E01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08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220569-6D9B-B540-AF89-B8D6F2E01E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4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63FCA-1253-584F-8123-4B273E748D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B5B0B9-F0BA-7642-9FEF-07C611789F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B18296-0E21-3F4F-AE28-CC946D372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0ED7-E027-1E41-A521-78AC82D1B6A3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1B26D-769D-294D-A990-EFCEF3ECD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9F3BE2-7D03-154D-A454-5C6C56D7F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0500D-1B07-B043-9C52-4F8D3439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357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0981A-D812-2D40-9F2F-96C191BE1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93DD23-A6B4-0244-8B5C-52059E1C86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EE6F6-D3E9-B54A-AC14-25AE16639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0ED7-E027-1E41-A521-78AC82D1B6A3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D2A31-6E26-904D-9D33-22E5D5A4A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5D1E0-866C-F240-A40D-E59B6557B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0500D-1B07-B043-9C52-4F8D3439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53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3E0BA8-E3D7-CE44-BD6F-24F25758A4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AE5DBE-1212-1842-8DD6-FF527B7D0A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5114A6-817A-4B48-B2A3-C70920B71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0ED7-E027-1E41-A521-78AC82D1B6A3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2D5A2-6367-CA4A-BD61-C39FC5310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AD8A7-EDB6-D943-B924-DB60B3090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0500D-1B07-B043-9C52-4F8D3439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2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9BD2-B0DD-3647-83D6-E3739C57D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BD42A-8A95-2E45-B811-281BE9C6C4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B3A4F-36F6-B74D-B217-3AD2E03AF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0ED7-E027-1E41-A521-78AC82D1B6A3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29018-F822-124F-8533-073169240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91ED0-1247-BD4E-B6B5-DC98BBE8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0500D-1B07-B043-9C52-4F8D3439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6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C32AE-2AB5-304B-A14E-533FEAD40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713BC-8FB1-9B42-BCB3-F375A3F2F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9F47A-31BE-F046-9664-D7AB3F60D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0ED7-E027-1E41-A521-78AC82D1B6A3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DD322-3C37-9C4A-87A0-565094BD7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130AA-AC56-5E45-A0B4-910ECCA80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0500D-1B07-B043-9C52-4F8D3439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063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E7B8F-AADA-C742-B192-B0A4D8CFA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8A482-2283-614B-B574-8151BCAF3B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74D18F-E309-9C4F-B257-C4A009A5EF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8AB093-C6FF-144C-BC36-C28E7FDD9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0ED7-E027-1E41-A521-78AC82D1B6A3}" type="datetimeFigureOut">
              <a:rPr lang="en-US" smtClean="0"/>
              <a:t>9/16/19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254878-744A-7043-9D44-5F1460E52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D8E8B-9C91-9F4E-8DD3-1CD40874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0500D-1B07-B043-9C52-4F8D3439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E1D72-C37B-3C48-8FFF-631EEFF3F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D86B7-6C18-6F41-A571-BC5186EBF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A24C25-6FAB-3741-86DA-D342CE6F8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67EDBF-9508-B141-A992-6D2F2B82C2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5D4EA0-2B37-054C-B7B2-52174ABFD5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D60B09-6B48-E542-A0E1-15AE3B926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0ED7-E027-1E41-A521-78AC82D1B6A3}" type="datetimeFigureOut">
              <a:rPr lang="en-US" smtClean="0"/>
              <a:t>9/16/19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066565-A579-594F-9BFE-96E819AFB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BFD485-F745-1145-AA4D-7DF33C608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0500D-1B07-B043-9C52-4F8D3439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82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02314-2257-C34A-9943-58B4CC722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712868-CEDB-AA45-8E2B-F8F5A7FCF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0ED7-E027-1E41-A521-78AC82D1B6A3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20DD19-B0DB-F540-A7AA-C52FC6C56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3A0F12-8687-5843-91CA-58A8C88E6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0500D-1B07-B043-9C52-4F8D3439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11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EEF171-89ED-1345-A20C-8F5B0AC0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0ED7-E027-1E41-A521-78AC82D1B6A3}" type="datetimeFigureOut">
              <a:rPr lang="en-US" smtClean="0"/>
              <a:t>9/16/19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FCB26F-632E-2A44-A07C-7D5E65F9A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89CF9F-E27B-484A-AABD-F9D11FDE7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0500D-1B07-B043-9C52-4F8D3439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78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9DA67-5586-3E49-A898-2B83A0F53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A53AD-A0CF-5043-ABAE-C039FB8F1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A4B03C-15AF-EF49-9C25-9A2A7836ED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BAF602-6494-9B41-AF06-1B7DF70AE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0ED7-E027-1E41-A521-78AC82D1B6A3}" type="datetimeFigureOut">
              <a:rPr lang="en-US" smtClean="0"/>
              <a:t>9/16/19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44BFE4-7781-F544-8404-DACEF6C3A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6A5888-E9D1-4E42-BC5E-871C34151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0500D-1B07-B043-9C52-4F8D3439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3C6A-ADDB-9A42-A23F-16F145EA1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984184-A5C6-1A44-8262-792D229BCB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AD33E2-ED04-D945-B0FA-8BEE869F4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F7B771-D268-9643-8D3A-BF9AAF0AB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0ED7-E027-1E41-A521-78AC82D1B6A3}" type="datetimeFigureOut">
              <a:rPr lang="en-US" smtClean="0"/>
              <a:t>9/16/19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EBB553-0141-7C43-A6FD-A32377A8F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D6FD86-C053-2049-A6A4-09F19ACED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0500D-1B07-B043-9C52-4F8D3439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15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7223CF-D576-6946-9964-8CA608EE5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58469C-C378-9B42-9BA0-DFB92BAB6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F538F-126E-9B40-A1A2-99E7E20290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80ED7-E027-1E41-A521-78AC82D1B6A3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3738E-C5CF-F046-9C50-09D6BE5C0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5BE1C-DB9B-C448-B6E7-3465CDA4F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0500D-1B07-B043-9C52-4F8D3439B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6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png"/><Relationship Id="rId9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7584661-4FA0-5946-81F8-8A715268F14E}"/>
              </a:ext>
            </a:extLst>
          </p:cNvPr>
          <p:cNvGrpSpPr/>
          <p:nvPr/>
        </p:nvGrpSpPr>
        <p:grpSpPr>
          <a:xfrm>
            <a:off x="1524000" y="504172"/>
            <a:ext cx="9144000" cy="4658176"/>
            <a:chOff x="1524000" y="504172"/>
            <a:chExt cx="9144000" cy="465817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61084F0-7955-7A43-B25F-8918B870BC81}"/>
                </a:ext>
              </a:extLst>
            </p:cNvPr>
            <p:cNvSpPr/>
            <p:nvPr/>
          </p:nvSpPr>
          <p:spPr>
            <a:xfrm>
              <a:off x="6695090" y="1329138"/>
              <a:ext cx="3972910" cy="3833210"/>
            </a:xfrm>
            <a:custGeom>
              <a:avLst/>
              <a:gdLst>
                <a:gd name="connsiteX0" fmla="*/ 0 w 3972910"/>
                <a:gd name="connsiteY0" fmla="*/ 0 h 3983420"/>
                <a:gd name="connsiteX1" fmla="*/ 3972910 w 3972910"/>
                <a:gd name="connsiteY1" fmla="*/ 0 h 3983420"/>
                <a:gd name="connsiteX2" fmla="*/ 3972910 w 3972910"/>
                <a:gd name="connsiteY2" fmla="*/ 3983420 h 3983420"/>
                <a:gd name="connsiteX3" fmla="*/ 0 w 3972910"/>
                <a:gd name="connsiteY3" fmla="*/ 3983420 h 3983420"/>
                <a:gd name="connsiteX4" fmla="*/ 0 w 3972910"/>
                <a:gd name="connsiteY4" fmla="*/ 0 h 3983420"/>
                <a:gd name="connsiteX0" fmla="*/ 0 w 3972910"/>
                <a:gd name="connsiteY0" fmla="*/ 0 h 3983420"/>
                <a:gd name="connsiteX1" fmla="*/ 3972910 w 3972910"/>
                <a:gd name="connsiteY1" fmla="*/ 0 h 3983420"/>
                <a:gd name="connsiteX2" fmla="*/ 3972910 w 3972910"/>
                <a:gd name="connsiteY2" fmla="*/ 3531136 h 3983420"/>
                <a:gd name="connsiteX3" fmla="*/ 0 w 3972910"/>
                <a:gd name="connsiteY3" fmla="*/ 3983420 h 3983420"/>
                <a:gd name="connsiteX4" fmla="*/ 0 w 3972910"/>
                <a:gd name="connsiteY4" fmla="*/ 0 h 39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2910" h="3983420">
                  <a:moveTo>
                    <a:pt x="0" y="0"/>
                  </a:moveTo>
                  <a:lnTo>
                    <a:pt x="3972910" y="0"/>
                  </a:lnTo>
                  <a:lnTo>
                    <a:pt x="3972910" y="3531136"/>
                  </a:lnTo>
                  <a:lnTo>
                    <a:pt x="0" y="3983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B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F7FE339-3A73-2E4D-AE3D-765E5919CBD4}"/>
                </a:ext>
              </a:extLst>
            </p:cNvPr>
            <p:cNvSpPr/>
            <p:nvPr/>
          </p:nvSpPr>
          <p:spPr>
            <a:xfrm>
              <a:off x="1524000" y="504172"/>
              <a:ext cx="5896304" cy="4156321"/>
            </a:xfrm>
            <a:custGeom>
              <a:avLst/>
              <a:gdLst>
                <a:gd name="connsiteX0" fmla="*/ 0 w 5896304"/>
                <a:gd name="connsiteY0" fmla="*/ 0 h 3983421"/>
                <a:gd name="connsiteX1" fmla="*/ 5896304 w 5896304"/>
                <a:gd name="connsiteY1" fmla="*/ 0 h 3983421"/>
                <a:gd name="connsiteX2" fmla="*/ 5896304 w 5896304"/>
                <a:gd name="connsiteY2" fmla="*/ 3983421 h 3983421"/>
                <a:gd name="connsiteX3" fmla="*/ 0 w 5896304"/>
                <a:gd name="connsiteY3" fmla="*/ 3983421 h 3983421"/>
                <a:gd name="connsiteX4" fmla="*/ 0 w 5896304"/>
                <a:gd name="connsiteY4" fmla="*/ 0 h 3983421"/>
                <a:gd name="connsiteX0" fmla="*/ 9832 w 5896304"/>
                <a:gd name="connsiteY0" fmla="*/ 688258 h 3983421"/>
                <a:gd name="connsiteX1" fmla="*/ 5896304 w 5896304"/>
                <a:gd name="connsiteY1" fmla="*/ 0 h 3983421"/>
                <a:gd name="connsiteX2" fmla="*/ 5896304 w 5896304"/>
                <a:gd name="connsiteY2" fmla="*/ 3983421 h 3983421"/>
                <a:gd name="connsiteX3" fmla="*/ 0 w 5896304"/>
                <a:gd name="connsiteY3" fmla="*/ 3983421 h 3983421"/>
                <a:gd name="connsiteX4" fmla="*/ 9832 w 5896304"/>
                <a:gd name="connsiteY4" fmla="*/ 688258 h 3983421"/>
                <a:gd name="connsiteX0" fmla="*/ 19664 w 5896304"/>
                <a:gd name="connsiteY0" fmla="*/ 285135 h 3983421"/>
                <a:gd name="connsiteX1" fmla="*/ 5896304 w 5896304"/>
                <a:gd name="connsiteY1" fmla="*/ 0 h 3983421"/>
                <a:gd name="connsiteX2" fmla="*/ 5896304 w 5896304"/>
                <a:gd name="connsiteY2" fmla="*/ 3983421 h 3983421"/>
                <a:gd name="connsiteX3" fmla="*/ 0 w 5896304"/>
                <a:gd name="connsiteY3" fmla="*/ 3983421 h 3983421"/>
                <a:gd name="connsiteX4" fmla="*/ 19664 w 5896304"/>
                <a:gd name="connsiteY4" fmla="*/ 285135 h 3983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96304" h="3983421">
                  <a:moveTo>
                    <a:pt x="19664" y="285135"/>
                  </a:moveTo>
                  <a:lnTo>
                    <a:pt x="5896304" y="0"/>
                  </a:lnTo>
                  <a:lnTo>
                    <a:pt x="5896304" y="3983421"/>
                  </a:lnTo>
                  <a:lnTo>
                    <a:pt x="0" y="3983421"/>
                  </a:lnTo>
                  <a:cubicBezTo>
                    <a:pt x="3277" y="2885033"/>
                    <a:pt x="16387" y="1383523"/>
                    <a:pt x="19664" y="285135"/>
                  </a:cubicBezTo>
                  <a:close/>
                </a:path>
              </a:pathLst>
            </a:custGeom>
            <a:solidFill>
              <a:srgbClr val="003B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0C39146-A713-684E-886C-8E12D42FE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16623"/>
            <a:ext cx="9144000" cy="2387600"/>
          </a:xfrm>
        </p:spPr>
        <p:txBody>
          <a:bodyPr/>
          <a:lstStyle/>
          <a:p>
            <a:r>
              <a:rPr lang="en-US" cap="all" dirty="0">
                <a:solidFill>
                  <a:schemeClr val="bg1"/>
                </a:solidFill>
                <a:latin typeface="Anton" pitchFamily="2" charset="77"/>
              </a:rPr>
              <a:t>Visual Communication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839B8-F0A9-164A-A157-4C79E29776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867093"/>
            <a:ext cx="9144000" cy="1655762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nton" pitchFamily="2" charset="77"/>
              </a:rPr>
              <a:t>Why it matters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14E0E5F-8E0F-3245-9FC9-24A2ACCF61AB}"/>
              </a:ext>
            </a:extLst>
          </p:cNvPr>
          <p:cNvSpPr txBox="1">
            <a:spLocks/>
          </p:cNvSpPr>
          <p:nvPr/>
        </p:nvSpPr>
        <p:spPr>
          <a:xfrm>
            <a:off x="1524000" y="3815203"/>
            <a:ext cx="9144000" cy="5758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  <a:latin typeface="Myriad Pro" panose="020B0503030403020204" pitchFamily="34" charset="0"/>
              </a:rPr>
              <a:t>by Andrea </a:t>
            </a:r>
            <a:r>
              <a:rPr lang="en-US" sz="1600" dirty="0" err="1">
                <a:solidFill>
                  <a:schemeClr val="bg1"/>
                </a:solidFill>
                <a:latin typeface="Myriad Pro" panose="020B0503030403020204" pitchFamily="34" charset="0"/>
              </a:rPr>
              <a:t>Meloni</a:t>
            </a:r>
            <a:endParaRPr lang="en-US" sz="16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547072-FC61-A344-B728-3F08A001C9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24000" y="5270500"/>
            <a:ext cx="9144000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139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E024F84-D760-6349-A650-22C127E747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88639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  <a:t>They look as a unity also because they are similar to one another for </a:t>
            </a:r>
            <a:r>
              <a:rPr lang="en-US" dirty="0" err="1">
                <a:solidFill>
                  <a:srgbClr val="003B5A"/>
                </a:solidFill>
                <a:latin typeface="Myriad Pro" panose="020B0503030403020204" pitchFamily="34" charset="0"/>
              </a:rPr>
              <a:t>colour</a:t>
            </a:r>
            <a: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  <a:t>, shape and size. This principle is called </a:t>
            </a:r>
            <a:r>
              <a:rPr lang="en-US" b="1" dirty="0">
                <a:solidFill>
                  <a:srgbClr val="E53664"/>
                </a:solidFill>
                <a:latin typeface="Myriad Pro" panose="020B0503030403020204" pitchFamily="34" charset="0"/>
              </a:rPr>
              <a:t>Similarity</a:t>
            </a:r>
            <a: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309B71-319C-144A-80C2-BF80B0DEA7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98950" y="927756"/>
            <a:ext cx="3594100" cy="3594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8503542-7012-3241-A220-78A1160C74FA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1BAB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B1BAB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B1BAB6"/>
              </a:solidFill>
              <a:latin typeface="Myriad Pro" panose="020B05030304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36E25C-522E-824A-8468-8EC70B0D5010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1BAB6"/>
                </a:solidFill>
                <a:latin typeface="Myriad Pro" panose="020B0503030403020204" pitchFamily="34" charset="0"/>
              </a:rPr>
              <a:t>10/18</a:t>
            </a:r>
          </a:p>
        </p:txBody>
      </p:sp>
    </p:spTree>
    <p:extLst>
      <p:ext uri="{BB962C8B-B14F-4D97-AF65-F5344CB8AC3E}">
        <p14:creationId xmlns:p14="http://schemas.microsoft.com/office/powerpoint/2010/main" val="337693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E024F84-D760-6349-A650-22C127E747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8957" y="5288639"/>
            <a:ext cx="9674086" cy="16557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  <a:t>If only one thing changes, your brain will be quickly intrigued. </a:t>
            </a:r>
            <a:b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</a:br>
            <a: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  <a:t>Why the last square is now a circle? What’s the story?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5B1DF5-C1AF-3A4C-B223-C14113EE47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98950" y="927756"/>
            <a:ext cx="3594100" cy="3594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4DCCDC5-E2B9-8549-A00E-084C69D7B8EE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1BAB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B1BAB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B1BAB6"/>
              </a:solidFill>
              <a:latin typeface="Myriad Pro" panose="020B05030304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8438E4-7F38-1443-ACAC-4EE698030A50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1BAB6"/>
                </a:solidFill>
                <a:latin typeface="Myriad Pro" panose="020B0503030403020204" pitchFamily="34" charset="0"/>
              </a:rPr>
              <a:t>11/18</a:t>
            </a:r>
          </a:p>
        </p:txBody>
      </p:sp>
    </p:spTree>
    <p:extLst>
      <p:ext uri="{BB962C8B-B14F-4D97-AF65-F5344CB8AC3E}">
        <p14:creationId xmlns:p14="http://schemas.microsoft.com/office/powerpoint/2010/main" val="440465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E024F84-D760-6349-A650-22C127E747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084866"/>
            <a:ext cx="9144000" cy="123404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E53664"/>
                </a:solidFill>
                <a:latin typeface="Myriad Pro" panose="020B0503030403020204" pitchFamily="34" charset="0"/>
              </a:rPr>
              <a:t>Continuation</a:t>
            </a:r>
            <a: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  <a:t> occurs when the eye is compelled to move through one object and continue to another object. </a:t>
            </a:r>
          </a:p>
          <a:p>
            <a: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  <a:t>The viewer's eye naturally follow a line or curve.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D6C1E7-E6CB-CC42-9AB8-25AD726BA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2600" y="1349478"/>
            <a:ext cx="3606800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83393C-A2A3-4E44-8425-6ED25FB5DD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539094"/>
            <a:ext cx="7924800" cy="3594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B64403-997C-8342-8FF1-903E21525F0C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1BAB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B1BAB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B1BAB6"/>
              </a:solidFill>
              <a:latin typeface="Myriad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D116F2-04F3-1840-9ECD-BA6EAEEEAB1A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1BAB6"/>
                </a:solidFill>
                <a:latin typeface="Myriad Pro" panose="020B0503030403020204" pitchFamily="34" charset="0"/>
              </a:rPr>
              <a:t>12/18</a:t>
            </a:r>
          </a:p>
        </p:txBody>
      </p:sp>
    </p:spTree>
    <p:extLst>
      <p:ext uri="{BB962C8B-B14F-4D97-AF65-F5344CB8AC3E}">
        <p14:creationId xmlns:p14="http://schemas.microsoft.com/office/powerpoint/2010/main" val="413012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A49FD43-D0B3-834A-B7D4-F6BA74880DCA}"/>
              </a:ext>
            </a:extLst>
          </p:cNvPr>
          <p:cNvSpPr/>
          <p:nvPr/>
        </p:nvSpPr>
        <p:spPr>
          <a:xfrm>
            <a:off x="-56644" y="-72828"/>
            <a:ext cx="12356538" cy="6999610"/>
          </a:xfrm>
          <a:prstGeom prst="rect">
            <a:avLst/>
          </a:prstGeom>
          <a:solidFill>
            <a:srgbClr val="B7DA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F017A1A-389B-7B49-95F1-F6491B3A49DD}"/>
              </a:ext>
            </a:extLst>
          </p:cNvPr>
          <p:cNvSpPr txBox="1">
            <a:spLocks/>
          </p:cNvSpPr>
          <p:nvPr/>
        </p:nvSpPr>
        <p:spPr>
          <a:xfrm>
            <a:off x="-56644" y="2497330"/>
            <a:ext cx="12356538" cy="5213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rgbClr val="003B5A"/>
                </a:solidFill>
                <a:latin typeface="Anton" pitchFamily="2" charset="77"/>
              </a:rPr>
              <a:t>Let’s do a bit of practice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C2A0A9-34DA-E241-86F6-94492D26CAE8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D8E8BD-4425-8E4C-8CBF-6A53198E90F2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Myriad Pro" panose="020B0503030403020204" pitchFamily="34" charset="0"/>
              </a:rPr>
              <a:t>13/18</a:t>
            </a:r>
          </a:p>
        </p:txBody>
      </p:sp>
    </p:spTree>
    <p:extLst>
      <p:ext uri="{BB962C8B-B14F-4D97-AF65-F5344CB8AC3E}">
        <p14:creationId xmlns:p14="http://schemas.microsoft.com/office/powerpoint/2010/main" val="242684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0AF5D3-ECFA-6243-9A0A-B07961B697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726" y="1506156"/>
            <a:ext cx="11088547" cy="4366549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Nunc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, </a:t>
            </a:r>
            <a:r>
              <a:rPr lang="en-GB" dirty="0" err="1"/>
              <a:t>posuere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,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, </a:t>
            </a:r>
            <a:r>
              <a:rPr lang="en-GB" dirty="0" err="1"/>
              <a:t>quam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pharetra </a:t>
            </a:r>
            <a:r>
              <a:rPr lang="en-GB" dirty="0" err="1"/>
              <a:t>purus</a:t>
            </a:r>
            <a:r>
              <a:rPr lang="en-GB" dirty="0"/>
              <a:t>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aliquet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err="1"/>
              <a:t>Proin</a:t>
            </a:r>
            <a:r>
              <a:rPr lang="en-GB" dirty="0"/>
              <a:t> convallis vitae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iaculis</a:t>
            </a:r>
            <a:r>
              <a:rPr lang="en-GB" dirty="0"/>
              <a:t>. Ut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dui,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vestibulum magna </a:t>
            </a:r>
            <a:r>
              <a:rPr lang="en-GB" dirty="0" err="1"/>
              <a:t>nisl</a:t>
            </a:r>
            <a:r>
              <a:rPr lang="en-GB" dirty="0"/>
              <a:t>, id gravida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eleifend</a:t>
            </a:r>
            <a:r>
              <a:rPr lang="en-GB" dirty="0"/>
              <a:t> non.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vulputate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. </a:t>
            </a:r>
            <a:r>
              <a:rPr lang="en-GB" dirty="0" err="1"/>
              <a:t>Curabitur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nisi </a:t>
            </a:r>
            <a:r>
              <a:rPr lang="en-GB" dirty="0" err="1"/>
              <a:t>lectus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dui.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vitae lorem </a:t>
            </a:r>
            <a:r>
              <a:rPr lang="en-GB" dirty="0" err="1"/>
              <a:t>rutrum</a:t>
            </a:r>
            <a:r>
              <a:rPr lang="en-GB" dirty="0"/>
              <a:t> dictum. </a:t>
            </a:r>
            <a:r>
              <a:rPr lang="en-GB" dirty="0" err="1"/>
              <a:t>Aenean</a:t>
            </a:r>
            <a:r>
              <a:rPr lang="en-GB" dirty="0"/>
              <a:t> gravida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Curabitur</a:t>
            </a:r>
            <a:r>
              <a:rPr lang="en-GB" dirty="0"/>
              <a:t> </a:t>
            </a:r>
            <a:r>
              <a:rPr lang="en-GB" dirty="0" err="1"/>
              <a:t>efficitur</a:t>
            </a:r>
            <a:r>
              <a:rPr lang="en-GB" dirty="0"/>
              <a:t>, ipsum </a:t>
            </a:r>
            <a:r>
              <a:rPr lang="en-GB" dirty="0" err="1"/>
              <a:t>luctus</a:t>
            </a:r>
            <a:r>
              <a:rPr lang="en-GB" dirty="0"/>
              <a:t> fermentum vestibulum.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err="1"/>
              <a:t>Mauris</a:t>
            </a:r>
            <a:r>
              <a:rPr lang="en-GB" dirty="0"/>
              <a:t> dui </a:t>
            </a:r>
            <a:r>
              <a:rPr lang="en-GB" dirty="0" err="1"/>
              <a:t>ultricies</a:t>
            </a:r>
            <a:r>
              <a:rPr lang="en-GB" dirty="0"/>
              <a:t> lorem,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ligula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magna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 id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mattis</a:t>
            </a:r>
            <a:r>
              <a:rPr lang="en-GB" dirty="0"/>
              <a:t>. 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03AD9F-39B4-5D48-97C1-2643FF6BE694}"/>
              </a:ext>
            </a:extLst>
          </p:cNvPr>
          <p:cNvSpPr/>
          <p:nvPr/>
        </p:nvSpPr>
        <p:spPr>
          <a:xfrm>
            <a:off x="0" y="-107066"/>
            <a:ext cx="12192000" cy="132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E38FF4-2F63-374F-A655-37E30BFA7F64}"/>
              </a:ext>
            </a:extLst>
          </p:cNvPr>
          <p:cNvSpPr/>
          <p:nvPr/>
        </p:nvSpPr>
        <p:spPr>
          <a:xfrm>
            <a:off x="0" y="6163519"/>
            <a:ext cx="12192000" cy="6944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939ABB-2F9A-FF48-9DE2-C273A6CF129E}"/>
              </a:ext>
            </a:extLst>
          </p:cNvPr>
          <p:cNvSpPr txBox="1"/>
          <p:nvPr/>
        </p:nvSpPr>
        <p:spPr>
          <a:xfrm>
            <a:off x="551726" y="154298"/>
            <a:ext cx="5683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791C10-67D2-EC40-ADA8-818296A4E56A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1BAB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B1BAB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B1BAB6"/>
              </a:solidFill>
              <a:latin typeface="Myriad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4B9BC5-796D-8E4A-8CC4-E63F7BB1D900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1BAB6"/>
                </a:solidFill>
                <a:latin typeface="Myriad Pro" panose="020B0503030403020204" pitchFamily="34" charset="0"/>
              </a:rPr>
              <a:t>14/18</a:t>
            </a:r>
          </a:p>
        </p:txBody>
      </p:sp>
    </p:spTree>
    <p:extLst>
      <p:ext uri="{BB962C8B-B14F-4D97-AF65-F5344CB8AC3E}">
        <p14:creationId xmlns:p14="http://schemas.microsoft.com/office/powerpoint/2010/main" val="3962399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AB690F96-5F0A-5C43-BA35-D39B67D6029E}"/>
              </a:ext>
            </a:extLst>
          </p:cNvPr>
          <p:cNvCxnSpPr>
            <a:cxnSpLocks/>
            <a:stCxn id="10" idx="2"/>
          </p:cNvCxnSpPr>
          <p:nvPr/>
        </p:nvCxnSpPr>
        <p:spPr>
          <a:xfrm rot="16200000" flipH="1">
            <a:off x="4687012" y="-1566857"/>
            <a:ext cx="3731652" cy="11278324"/>
          </a:xfrm>
          <a:prstGeom prst="bentConnector2">
            <a:avLst/>
          </a:prstGeom>
          <a:ln w="50800">
            <a:solidFill>
              <a:srgbClr val="B1BA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A90AF5D3-ECFA-6243-9A0A-B07961B697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8096" y="1413877"/>
            <a:ext cx="4911524" cy="4246461"/>
          </a:xfrm>
        </p:spPr>
        <p:txBody>
          <a:bodyPr>
            <a:noAutofit/>
          </a:bodyPr>
          <a:lstStyle/>
          <a:p>
            <a:pPr algn="l"/>
            <a:r>
              <a:rPr lang="en-GB" b="1" cap="all" dirty="0"/>
              <a:t>Lorem ipsum</a:t>
            </a:r>
            <a:br>
              <a:rPr lang="en-GB" dirty="0"/>
            </a:b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dolor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sit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. Nunc </a:t>
            </a:r>
            <a:r>
              <a:rPr lang="en-GB" sz="1800" b="1" dirty="0" err="1">
                <a:solidFill>
                  <a:schemeClr val="bg1">
                    <a:lumMod val="50000"/>
                  </a:schemeClr>
                </a:solidFill>
              </a:rPr>
              <a:t>massa</a:t>
            </a:r>
            <a:r>
              <a:rPr lang="en-GB" sz="18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b="1" dirty="0" err="1">
                <a:solidFill>
                  <a:schemeClr val="bg1">
                    <a:lumMod val="50000"/>
                  </a:schemeClr>
                </a:solidFill>
              </a:rPr>
              <a:t>metus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nec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mauris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posuere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br>
              <a:rPr lang="en-GB" dirty="0"/>
            </a:br>
            <a:br>
              <a:rPr lang="en-GB" sz="3200" b="1" cap="all" dirty="0"/>
            </a:br>
            <a:r>
              <a:rPr lang="en-GB" b="1" cap="all" dirty="0" err="1"/>
              <a:t>Proin</a:t>
            </a:r>
            <a:r>
              <a:rPr lang="en-GB" b="1" cap="all" dirty="0"/>
              <a:t> convallis</a:t>
            </a:r>
            <a:br>
              <a:rPr lang="en-GB" dirty="0"/>
            </a:b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vitae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odio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iaculis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. Ut sit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dapibus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dui,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nec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b="1" dirty="0" err="1">
                <a:solidFill>
                  <a:srgbClr val="E53664"/>
                </a:solidFill>
              </a:rPr>
              <a:t>luctus</a:t>
            </a:r>
            <a:r>
              <a:rPr lang="en-GB" sz="1800" b="1" dirty="0">
                <a:solidFill>
                  <a:srgbClr val="E53664"/>
                </a:solidFill>
              </a:rPr>
              <a:t> </a:t>
            </a:r>
            <a:r>
              <a:rPr lang="en-GB" sz="1800" b="1" dirty="0" err="1">
                <a:solidFill>
                  <a:srgbClr val="E53664"/>
                </a:solidFill>
              </a:rPr>
              <a:t>odio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Curabitur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nisi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lectus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Suspendisse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nec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felis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dui. </a:t>
            </a:r>
          </a:p>
          <a:p>
            <a:pPr algn="l"/>
            <a:br>
              <a:rPr lang="en-GB" sz="1800" dirty="0"/>
            </a:br>
            <a:r>
              <a:rPr lang="en-GB" b="1" cap="all" dirty="0" err="1"/>
              <a:t>Mauris</a:t>
            </a:r>
            <a:r>
              <a:rPr lang="en-GB" b="1" cap="all" dirty="0"/>
              <a:t> </a:t>
            </a:r>
            <a:r>
              <a:rPr lang="en-GB" b="1" cap="all" dirty="0" err="1"/>
              <a:t>vulputate</a:t>
            </a:r>
            <a:br>
              <a:rPr lang="en-GB" dirty="0"/>
            </a:b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augue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faucibus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accumsan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odio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b="1" dirty="0" err="1">
                <a:solidFill>
                  <a:srgbClr val="E53664"/>
                </a:solidFill>
              </a:rPr>
              <a:t>ultricies</a:t>
            </a:r>
            <a:r>
              <a:rPr lang="en-GB" sz="1800" b="1" dirty="0">
                <a:solidFill>
                  <a:srgbClr val="E53664"/>
                </a:solidFill>
              </a:rPr>
              <a:t> </a:t>
            </a:r>
            <a:r>
              <a:rPr lang="en-GB" sz="1800" b="1" dirty="0" err="1">
                <a:solidFill>
                  <a:srgbClr val="E53664"/>
                </a:solidFill>
              </a:rPr>
              <a:t>dolor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Curabitur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nisi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lectus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Suspendisse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nec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</a:rPr>
              <a:t>felis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</a:rPr>
              <a:t> dui. </a:t>
            </a:r>
          </a:p>
          <a:p>
            <a:pPr algn="l"/>
            <a:endParaRPr lang="en-GB" sz="1800" dirty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endParaRPr lang="en-GB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03AD9F-39B4-5D48-97C1-2643FF6BE694}"/>
              </a:ext>
            </a:extLst>
          </p:cNvPr>
          <p:cNvSpPr/>
          <p:nvPr/>
        </p:nvSpPr>
        <p:spPr>
          <a:xfrm>
            <a:off x="0" y="-107066"/>
            <a:ext cx="12192000" cy="1031594"/>
          </a:xfrm>
          <a:prstGeom prst="rect">
            <a:avLst/>
          </a:prstGeom>
          <a:solidFill>
            <a:srgbClr val="003B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E38FF4-2F63-374F-A655-37E30BFA7F64}"/>
              </a:ext>
            </a:extLst>
          </p:cNvPr>
          <p:cNvSpPr/>
          <p:nvPr/>
        </p:nvSpPr>
        <p:spPr>
          <a:xfrm>
            <a:off x="0" y="6334245"/>
            <a:ext cx="12192000" cy="523755"/>
          </a:xfrm>
          <a:prstGeom prst="rect">
            <a:avLst/>
          </a:prstGeom>
          <a:solidFill>
            <a:srgbClr val="003B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939ABB-2F9A-FF48-9DE2-C273A6CF129E}"/>
              </a:ext>
            </a:extLst>
          </p:cNvPr>
          <p:cNvSpPr txBox="1"/>
          <p:nvPr/>
        </p:nvSpPr>
        <p:spPr>
          <a:xfrm>
            <a:off x="551726" y="56746"/>
            <a:ext cx="5683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Anton" pitchFamily="2" charset="77"/>
              </a:rPr>
              <a:t>TITLE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367D21C-DDEB-4B45-9394-45380F5FD0D1}"/>
              </a:ext>
            </a:extLst>
          </p:cNvPr>
          <p:cNvSpPr txBox="1">
            <a:spLocks/>
          </p:cNvSpPr>
          <p:nvPr/>
        </p:nvSpPr>
        <p:spPr>
          <a:xfrm>
            <a:off x="7037407" y="2015760"/>
            <a:ext cx="4386805" cy="18365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200" i="1" dirty="0" err="1">
                <a:solidFill>
                  <a:srgbClr val="E53664"/>
                </a:solidFill>
              </a:rPr>
              <a:t>Pellentesque</a:t>
            </a:r>
            <a:r>
              <a:rPr lang="en-GB" sz="2200" i="1" dirty="0">
                <a:solidFill>
                  <a:srgbClr val="E53664"/>
                </a:solidFill>
              </a:rPr>
              <a:t> </a:t>
            </a:r>
            <a:r>
              <a:rPr lang="en-GB" sz="2200" i="1" dirty="0" err="1">
                <a:solidFill>
                  <a:srgbClr val="E53664"/>
                </a:solidFill>
              </a:rPr>
              <a:t>nec</a:t>
            </a:r>
            <a:r>
              <a:rPr lang="en-GB" sz="2200" i="1" dirty="0">
                <a:solidFill>
                  <a:srgbClr val="E53664"/>
                </a:solidFill>
              </a:rPr>
              <a:t> </a:t>
            </a:r>
            <a:r>
              <a:rPr lang="en-GB" sz="2200" i="1" dirty="0" err="1">
                <a:solidFill>
                  <a:srgbClr val="E53664"/>
                </a:solidFill>
              </a:rPr>
              <a:t>felis</a:t>
            </a:r>
            <a:r>
              <a:rPr lang="en-GB" sz="2200" i="1" dirty="0">
                <a:solidFill>
                  <a:srgbClr val="E53664"/>
                </a:solidFill>
              </a:rPr>
              <a:t> vitae lorem </a:t>
            </a:r>
            <a:r>
              <a:rPr lang="en-GB" sz="2200" i="1" dirty="0" err="1">
                <a:solidFill>
                  <a:srgbClr val="E53664"/>
                </a:solidFill>
              </a:rPr>
              <a:t>rutrum</a:t>
            </a:r>
            <a:r>
              <a:rPr lang="en-GB" sz="2200" i="1" dirty="0">
                <a:solidFill>
                  <a:srgbClr val="E53664"/>
                </a:solidFill>
              </a:rPr>
              <a:t> dictum. </a:t>
            </a:r>
            <a:r>
              <a:rPr lang="en-GB" sz="2200" i="1" dirty="0" err="1">
                <a:solidFill>
                  <a:srgbClr val="E53664"/>
                </a:solidFill>
              </a:rPr>
              <a:t>Aenean</a:t>
            </a:r>
            <a:r>
              <a:rPr lang="en-GB" sz="2200" i="1" dirty="0">
                <a:solidFill>
                  <a:srgbClr val="E53664"/>
                </a:solidFill>
              </a:rPr>
              <a:t> gravida </a:t>
            </a:r>
            <a:r>
              <a:rPr lang="en-GB" sz="2200" i="1" dirty="0" err="1">
                <a:solidFill>
                  <a:srgbClr val="E53664"/>
                </a:solidFill>
              </a:rPr>
              <a:t>scelerisque</a:t>
            </a:r>
            <a:r>
              <a:rPr lang="en-GB" sz="2200" i="1" dirty="0">
                <a:solidFill>
                  <a:srgbClr val="E53664"/>
                </a:solidFill>
              </a:rPr>
              <a:t> </a:t>
            </a:r>
            <a:r>
              <a:rPr lang="en-GB" sz="2200" i="1" dirty="0" err="1">
                <a:solidFill>
                  <a:srgbClr val="E53664"/>
                </a:solidFill>
              </a:rPr>
              <a:t>odio</a:t>
            </a:r>
            <a:r>
              <a:rPr lang="en-GB" sz="2200" i="1" dirty="0">
                <a:solidFill>
                  <a:srgbClr val="E53664"/>
                </a:solidFill>
              </a:rPr>
              <a:t>. </a:t>
            </a:r>
            <a:r>
              <a:rPr lang="en-GB" sz="2200" i="1" dirty="0" err="1">
                <a:solidFill>
                  <a:srgbClr val="E53664"/>
                </a:solidFill>
              </a:rPr>
              <a:t>Curabitur</a:t>
            </a:r>
            <a:r>
              <a:rPr lang="en-GB" sz="2200" i="1" dirty="0">
                <a:solidFill>
                  <a:srgbClr val="E53664"/>
                </a:solidFill>
              </a:rPr>
              <a:t> </a:t>
            </a:r>
            <a:r>
              <a:rPr lang="en-GB" sz="2200" i="1" dirty="0" err="1">
                <a:solidFill>
                  <a:srgbClr val="E53664"/>
                </a:solidFill>
              </a:rPr>
              <a:t>efficitur</a:t>
            </a:r>
            <a:r>
              <a:rPr lang="en-GB" sz="2200" i="1" dirty="0">
                <a:solidFill>
                  <a:srgbClr val="E53664"/>
                </a:solidFill>
              </a:rPr>
              <a:t>, ipsum </a:t>
            </a:r>
            <a:r>
              <a:rPr lang="en-GB" sz="2200" i="1" dirty="0" err="1">
                <a:solidFill>
                  <a:srgbClr val="E53664"/>
                </a:solidFill>
              </a:rPr>
              <a:t>luctus</a:t>
            </a:r>
            <a:r>
              <a:rPr lang="en-GB" sz="2200" i="1" dirty="0">
                <a:solidFill>
                  <a:srgbClr val="E53664"/>
                </a:solidFill>
              </a:rPr>
              <a:t> fermentum vestibulum.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4AE4DE-205D-3B4D-883C-EC9D7F21D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26" y="2980317"/>
            <a:ext cx="723900" cy="723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6FEB64-41C5-DE4E-B28E-38F7B5757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726" y="1482579"/>
            <a:ext cx="723900" cy="723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46686A-7F0B-ED44-8712-A673CBAEE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726" y="4466963"/>
            <a:ext cx="723900" cy="7239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C4FB8C5-55E7-2940-82C8-ADEA45352263}"/>
              </a:ext>
            </a:extLst>
          </p:cNvPr>
          <p:cNvSpPr txBox="1"/>
          <p:nvPr/>
        </p:nvSpPr>
        <p:spPr>
          <a:xfrm>
            <a:off x="7037407" y="1413877"/>
            <a:ext cx="19213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solidFill>
                  <a:srgbClr val="E53664"/>
                </a:solidFill>
                <a:latin typeface="Anton" pitchFamily="2" charset="77"/>
              </a:rPr>
              <a:t>“</a:t>
            </a:r>
            <a:endParaRPr lang="en-US" sz="9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571522-C3C5-8347-9671-76033C9754EB}"/>
              </a:ext>
            </a:extLst>
          </p:cNvPr>
          <p:cNvSpPr txBox="1"/>
          <p:nvPr/>
        </p:nvSpPr>
        <p:spPr>
          <a:xfrm rot="10800000">
            <a:off x="9502815" y="2282679"/>
            <a:ext cx="19213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solidFill>
                  <a:srgbClr val="E53664"/>
                </a:solidFill>
                <a:latin typeface="Anton" pitchFamily="2" charset="77"/>
              </a:rPr>
              <a:t>“</a:t>
            </a:r>
            <a:endParaRPr lang="en-US" sz="96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79E6E16-998E-364A-A5AD-8463BBDB39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5566" y="4424137"/>
            <a:ext cx="3158446" cy="191010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3A62CBA-8A46-4F40-9589-B3EA386A4E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1554" y="281744"/>
            <a:ext cx="901700" cy="381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EA0988A-7F8D-A549-BEF8-A59190AE10B8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8FC3B8-34D3-544A-AA1E-79C95EDB7316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Myriad Pro" panose="020B0503030403020204" pitchFamily="34" charset="0"/>
              </a:rPr>
              <a:t>15/18</a:t>
            </a:r>
          </a:p>
        </p:txBody>
      </p:sp>
    </p:spTree>
    <p:extLst>
      <p:ext uri="{BB962C8B-B14F-4D97-AF65-F5344CB8AC3E}">
        <p14:creationId xmlns:p14="http://schemas.microsoft.com/office/powerpoint/2010/main" val="1089632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50299F8-6782-2D4F-B1E0-12AAC6C18479}"/>
              </a:ext>
            </a:extLst>
          </p:cNvPr>
          <p:cNvSpPr/>
          <p:nvPr/>
        </p:nvSpPr>
        <p:spPr>
          <a:xfrm>
            <a:off x="-56644" y="-72828"/>
            <a:ext cx="12356538" cy="6999610"/>
          </a:xfrm>
          <a:prstGeom prst="rect">
            <a:avLst/>
          </a:prstGeom>
          <a:solidFill>
            <a:srgbClr val="B7DA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853B425-F261-6744-BE00-32A12BFBDDB4}"/>
              </a:ext>
            </a:extLst>
          </p:cNvPr>
          <p:cNvSpPr txBox="1">
            <a:spLocks/>
          </p:cNvSpPr>
          <p:nvPr/>
        </p:nvSpPr>
        <p:spPr>
          <a:xfrm>
            <a:off x="-56644" y="2497330"/>
            <a:ext cx="12356538" cy="5213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rgbClr val="003B5A"/>
                </a:solidFill>
                <a:latin typeface="Anton" pitchFamily="2" charset="77"/>
              </a:rPr>
              <a:t>Some examples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1451590-6CD1-164F-BB3A-56870B034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80000">
            <a:off x="3802596" y="263022"/>
            <a:ext cx="4483720" cy="63547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8C2FC66-FC43-DF47-A436-69C9B3BDD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">
            <a:off x="4621263" y="162739"/>
            <a:ext cx="4525154" cy="6423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5494A8-478A-3C4D-9FB4-9DA74BAC3A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0000">
            <a:off x="2167698" y="448114"/>
            <a:ext cx="8377176" cy="59267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039914F-11E1-9745-92C5-8C15E18CBF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120000">
            <a:off x="3683569" y="160220"/>
            <a:ext cx="4564494" cy="64520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586EC63-D08D-2549-AA9E-0A071FA9CB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00000">
            <a:off x="5129046" y="200946"/>
            <a:ext cx="4562124" cy="64520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63E4383-162D-FB46-9DFF-95B2808545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-300000">
            <a:off x="3236043" y="163271"/>
            <a:ext cx="4580084" cy="64813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2E2B89E-5662-CB44-ADE2-276029A3E0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5944" y="168618"/>
            <a:ext cx="4579498" cy="64805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2DD6A81-2BEB-164F-B8FA-12436D03C51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3530" y="169054"/>
            <a:ext cx="4584942" cy="648056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28A5843-4187-A247-A601-6F62EBD927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-120000">
            <a:off x="1504335" y="180438"/>
            <a:ext cx="9184568" cy="649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2314BEA-3458-4F43-B1D2-E4095505DBD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-120000">
            <a:off x="1498256" y="180000"/>
            <a:ext cx="9195489" cy="6498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A256010-84F2-6543-B253-95CBDCE3A2B6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chemeClr val="bg1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27E55B-C829-7E4B-95E1-BBCF1C4F0B0E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Myriad Pro" panose="020B0503030403020204" pitchFamily="34" charset="0"/>
              </a:rPr>
              <a:t>16/18</a:t>
            </a:r>
          </a:p>
        </p:txBody>
      </p:sp>
    </p:spTree>
    <p:extLst>
      <p:ext uri="{BB962C8B-B14F-4D97-AF65-F5344CB8AC3E}">
        <p14:creationId xmlns:p14="http://schemas.microsoft.com/office/powerpoint/2010/main" val="63429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4BA383F-B90B-004D-B18F-54BB114FCB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30698"/>
            <a:ext cx="9144000" cy="548782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rgbClr val="E53664"/>
                </a:solidFill>
                <a:latin typeface="Anton" pitchFamily="2" charset="77"/>
              </a:rPr>
              <a:t>RECAP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D9D3A85-9D87-1140-9F73-AC3CE001B790}"/>
              </a:ext>
            </a:extLst>
          </p:cNvPr>
          <p:cNvGrpSpPr/>
          <p:nvPr/>
        </p:nvGrpSpPr>
        <p:grpSpPr>
          <a:xfrm>
            <a:off x="-191064" y="848135"/>
            <a:ext cx="3594100" cy="4898072"/>
            <a:chOff x="-191064" y="848135"/>
            <a:chExt cx="3594100" cy="489807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625E763-F2FE-A14B-AE8F-87119628A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91064" y="848135"/>
              <a:ext cx="3594100" cy="35941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EDAD9F9-98D7-B14F-B76E-5671F68BE899}"/>
                </a:ext>
              </a:extLst>
            </p:cNvPr>
            <p:cNvSpPr txBox="1"/>
            <p:nvPr/>
          </p:nvSpPr>
          <p:spPr>
            <a:xfrm>
              <a:off x="272756" y="3684104"/>
              <a:ext cx="266646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Please use </a:t>
              </a:r>
              <a:r>
                <a:rPr lang="en-US" sz="1600" b="1" dirty="0">
                  <a:solidFill>
                    <a:srgbClr val="E53664"/>
                  </a:solidFill>
                  <a:latin typeface="Myriad Pro" panose="020B0503030403020204" pitchFamily="34" charset="0"/>
                </a:rPr>
                <a:t>hierarchy</a:t>
              </a:r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 across the document. Create titles, subtitles, paragraphs and so on. They are absolutely fundamental for your </a:t>
              </a:r>
              <a:r>
                <a:rPr lang="en-US" sz="1600" b="1" dirty="0">
                  <a:solidFill>
                    <a:srgbClr val="E53664"/>
                  </a:solidFill>
                  <a:latin typeface="Myriad Pro" panose="020B0503030403020204" pitchFamily="34" charset="0"/>
                </a:rPr>
                <a:t>eyes and brain</a:t>
              </a:r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 to understand at a glance what matters and what is less important. </a:t>
              </a:r>
            </a:p>
          </p:txBody>
        </p:sp>
        <p:sp>
          <p:nvSpPr>
            <p:cNvPr id="18" name="Title 1">
              <a:extLst>
                <a:ext uri="{FF2B5EF4-FFF2-40B4-BE49-F238E27FC236}">
                  <a16:creationId xmlns:a16="http://schemas.microsoft.com/office/drawing/2014/main" id="{98426877-257A-6740-8533-198257618C1D}"/>
                </a:ext>
              </a:extLst>
            </p:cNvPr>
            <p:cNvSpPr txBox="1">
              <a:spLocks/>
            </p:cNvSpPr>
            <p:nvPr/>
          </p:nvSpPr>
          <p:spPr>
            <a:xfrm>
              <a:off x="257157" y="1175864"/>
              <a:ext cx="2697658" cy="54878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800" cap="all" dirty="0">
                  <a:solidFill>
                    <a:srgbClr val="003B5A"/>
                  </a:solidFill>
                  <a:latin typeface="Anton" pitchFamily="2" charset="77"/>
                </a:rPr>
                <a:t>layout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86C71F0-9876-524B-ABB3-2CB4F489B839}"/>
              </a:ext>
            </a:extLst>
          </p:cNvPr>
          <p:cNvGrpSpPr/>
          <p:nvPr/>
        </p:nvGrpSpPr>
        <p:grpSpPr>
          <a:xfrm>
            <a:off x="2740436" y="848135"/>
            <a:ext cx="3594100" cy="4159408"/>
            <a:chOff x="2740436" y="848135"/>
            <a:chExt cx="3594100" cy="41594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E684D25-2B3E-EF4F-AFAE-E107BAF004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0436" y="848135"/>
              <a:ext cx="3594100" cy="35941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B8DD92A-B23C-1045-8C2E-FEF802D608A1}"/>
                </a:ext>
              </a:extLst>
            </p:cNvPr>
            <p:cNvSpPr txBox="1"/>
            <p:nvPr/>
          </p:nvSpPr>
          <p:spPr>
            <a:xfrm>
              <a:off x="3271901" y="3684104"/>
              <a:ext cx="266646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Icons and pictures are important because they help the reader to </a:t>
              </a:r>
              <a:r>
                <a:rPr lang="en-US" sz="1600" b="1" dirty="0" err="1">
                  <a:solidFill>
                    <a:srgbClr val="E53664"/>
                  </a:solidFill>
                  <a:latin typeface="Myriad Pro" panose="020B0503030403020204" pitchFamily="34" charset="0"/>
                </a:rPr>
                <a:t>summarise</a:t>
              </a:r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 the content and keep the attention high.</a:t>
              </a:r>
            </a:p>
          </p:txBody>
        </p:sp>
        <p:sp>
          <p:nvSpPr>
            <p:cNvPr id="19" name="Title 1">
              <a:extLst>
                <a:ext uri="{FF2B5EF4-FFF2-40B4-BE49-F238E27FC236}">
                  <a16:creationId xmlns:a16="http://schemas.microsoft.com/office/drawing/2014/main" id="{B6ECC335-BDEF-AB43-AC38-FD21DA1D320A}"/>
                </a:ext>
              </a:extLst>
            </p:cNvPr>
            <p:cNvSpPr txBox="1">
              <a:spLocks/>
            </p:cNvSpPr>
            <p:nvPr/>
          </p:nvSpPr>
          <p:spPr>
            <a:xfrm>
              <a:off x="3256302" y="1175864"/>
              <a:ext cx="2697658" cy="54878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800" cap="all" dirty="0">
                  <a:solidFill>
                    <a:srgbClr val="003B5A"/>
                  </a:solidFill>
                  <a:latin typeface="Anton" pitchFamily="2" charset="77"/>
                </a:rPr>
                <a:t>iconography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5DB371A-FBB4-DE40-835D-A424C049980A}"/>
              </a:ext>
            </a:extLst>
          </p:cNvPr>
          <p:cNvGrpSpPr/>
          <p:nvPr/>
        </p:nvGrpSpPr>
        <p:grpSpPr>
          <a:xfrm>
            <a:off x="5870716" y="848135"/>
            <a:ext cx="3594100" cy="5144293"/>
            <a:chOff x="5870716" y="848135"/>
            <a:chExt cx="3594100" cy="514429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CBAF57B-3412-9840-9323-855F7B9215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70716" y="848135"/>
              <a:ext cx="3594100" cy="35941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31C861A-90CF-BA46-A4B4-621FE43EF3CE}"/>
                </a:ext>
              </a:extLst>
            </p:cNvPr>
            <p:cNvSpPr txBox="1"/>
            <p:nvPr/>
          </p:nvSpPr>
          <p:spPr>
            <a:xfrm>
              <a:off x="6264564" y="3684104"/>
              <a:ext cx="266646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solidFill>
                    <a:srgbClr val="003B5A"/>
                  </a:solidFill>
                  <a:latin typeface="Myriad Pro" panose="020B0503030403020204" pitchFamily="34" charset="0"/>
                </a:rPr>
                <a:t>Colours</a:t>
              </a:r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 communicate </a:t>
              </a:r>
              <a:r>
                <a:rPr lang="en-US" sz="1600" dirty="0" err="1">
                  <a:solidFill>
                    <a:srgbClr val="003B5A"/>
                  </a:solidFill>
                  <a:latin typeface="Myriad Pro" panose="020B0503030403020204" pitchFamily="34" charset="0"/>
                </a:rPr>
                <a:t>psicological</a:t>
              </a:r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 and hidden meanings, they help to create </a:t>
              </a:r>
              <a:r>
                <a:rPr lang="en-US" sz="1600" b="1" dirty="0">
                  <a:solidFill>
                    <a:srgbClr val="E53664"/>
                  </a:solidFill>
                  <a:latin typeface="Myriad Pro" panose="020B0503030403020204" pitchFamily="34" charset="0"/>
                </a:rPr>
                <a:t>sections</a:t>
              </a:r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 in the text and they can convey the </a:t>
              </a:r>
              <a:r>
                <a:rPr lang="en-US" sz="1600" b="1" dirty="0">
                  <a:solidFill>
                    <a:srgbClr val="E53664"/>
                  </a:solidFill>
                  <a:latin typeface="Myriad Pro" panose="020B0503030403020204" pitchFamily="34" charset="0"/>
                </a:rPr>
                <a:t>brand identity</a:t>
              </a:r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.</a:t>
              </a:r>
            </a:p>
            <a:p>
              <a:pPr algn="ctr"/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They are powerful, but don’t overuse them. Use max 3 </a:t>
              </a:r>
              <a:r>
                <a:rPr lang="en-US" sz="1600" dirty="0" err="1">
                  <a:solidFill>
                    <a:srgbClr val="003B5A"/>
                  </a:solidFill>
                  <a:latin typeface="Myriad Pro" panose="020B0503030403020204" pitchFamily="34" charset="0"/>
                </a:rPr>
                <a:t>colours</a:t>
              </a:r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 simultaneously.</a:t>
              </a:r>
            </a:p>
          </p:txBody>
        </p:sp>
        <p:sp>
          <p:nvSpPr>
            <p:cNvPr id="20" name="Title 1">
              <a:extLst>
                <a:ext uri="{FF2B5EF4-FFF2-40B4-BE49-F238E27FC236}">
                  <a16:creationId xmlns:a16="http://schemas.microsoft.com/office/drawing/2014/main" id="{1C123AFD-C87C-D642-8BD1-E623FB6EA8EB}"/>
                </a:ext>
              </a:extLst>
            </p:cNvPr>
            <p:cNvSpPr txBox="1">
              <a:spLocks/>
            </p:cNvSpPr>
            <p:nvPr/>
          </p:nvSpPr>
          <p:spPr>
            <a:xfrm>
              <a:off x="6252561" y="1175864"/>
              <a:ext cx="2697658" cy="54878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800" cap="all" dirty="0" err="1">
                  <a:solidFill>
                    <a:srgbClr val="003B5A"/>
                  </a:solidFill>
                  <a:latin typeface="Anton" pitchFamily="2" charset="77"/>
                </a:rPr>
                <a:t>colours</a:t>
              </a:r>
              <a:endParaRPr lang="en-US" sz="2800" cap="all" dirty="0">
                <a:solidFill>
                  <a:srgbClr val="003B5A"/>
                </a:solidFill>
                <a:latin typeface="Anton" pitchFamily="2" charset="77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B684B07-7038-6B40-B31C-398B40D49419}"/>
              </a:ext>
            </a:extLst>
          </p:cNvPr>
          <p:cNvGrpSpPr/>
          <p:nvPr/>
        </p:nvGrpSpPr>
        <p:grpSpPr>
          <a:xfrm>
            <a:off x="8802216" y="848135"/>
            <a:ext cx="3594100" cy="5144293"/>
            <a:chOff x="8802216" y="848135"/>
            <a:chExt cx="3594100" cy="514429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092E449-D975-C74D-BC27-3AB957B17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02216" y="848135"/>
              <a:ext cx="3594100" cy="35941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9C13039-01C5-BF47-A33E-48E0EB4E5DF6}"/>
                </a:ext>
              </a:extLst>
            </p:cNvPr>
            <p:cNvSpPr txBox="1"/>
            <p:nvPr/>
          </p:nvSpPr>
          <p:spPr>
            <a:xfrm>
              <a:off x="9266036" y="3684104"/>
              <a:ext cx="266646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All caps, small caps, bold, italics. All these styles have been created for a reason, so use them. If your content is going to be published online then use sans-serif fonts. Otherwise you use serif.  Use max </a:t>
              </a:r>
              <a:r>
                <a:rPr lang="en-US" sz="1600" b="1" dirty="0">
                  <a:solidFill>
                    <a:srgbClr val="E53664"/>
                  </a:solidFill>
                  <a:latin typeface="Myriad Pro" panose="020B0503030403020204" pitchFamily="34" charset="0"/>
                </a:rPr>
                <a:t>2/3 fonts for each document</a:t>
              </a:r>
              <a:r>
                <a:rPr lang="en-US" sz="1600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.</a:t>
              </a:r>
            </a:p>
          </p:txBody>
        </p: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AF411504-60D5-6F4E-91D8-24A163BBD259}"/>
                </a:ext>
              </a:extLst>
            </p:cNvPr>
            <p:cNvSpPr txBox="1">
              <a:spLocks/>
            </p:cNvSpPr>
            <p:nvPr/>
          </p:nvSpPr>
          <p:spPr>
            <a:xfrm>
              <a:off x="9248820" y="1175864"/>
              <a:ext cx="2697658" cy="54878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800" cap="all" dirty="0">
                  <a:solidFill>
                    <a:srgbClr val="003B5A"/>
                  </a:solidFill>
                  <a:latin typeface="Anton" pitchFamily="2" charset="77"/>
                </a:rPr>
                <a:t>text</a:t>
              </a:r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FAF36C-CB61-6648-9E63-C857A979E5F9}"/>
              </a:ext>
            </a:extLst>
          </p:cNvPr>
          <p:cNvCxnSpPr>
            <a:cxnSpLocks/>
          </p:cNvCxnSpPr>
          <p:nvPr/>
        </p:nvCxnSpPr>
        <p:spPr>
          <a:xfrm flipV="1">
            <a:off x="3084993" y="1030092"/>
            <a:ext cx="0" cy="6530273"/>
          </a:xfrm>
          <a:prstGeom prst="line">
            <a:avLst/>
          </a:prstGeom>
          <a:ln w="25400">
            <a:solidFill>
              <a:srgbClr val="B1BA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4DFBB8B-4366-844B-A065-55C40C4802DC}"/>
              </a:ext>
            </a:extLst>
          </p:cNvPr>
          <p:cNvCxnSpPr>
            <a:cxnSpLocks/>
          </p:cNvCxnSpPr>
          <p:nvPr/>
        </p:nvCxnSpPr>
        <p:spPr>
          <a:xfrm flipV="1">
            <a:off x="6096000" y="1030092"/>
            <a:ext cx="0" cy="6543525"/>
          </a:xfrm>
          <a:prstGeom prst="line">
            <a:avLst/>
          </a:prstGeom>
          <a:ln w="25400">
            <a:solidFill>
              <a:srgbClr val="B1BA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D67B7BC-C4DE-DD47-B99F-C5FF043006AB}"/>
              </a:ext>
            </a:extLst>
          </p:cNvPr>
          <p:cNvCxnSpPr>
            <a:cxnSpLocks/>
          </p:cNvCxnSpPr>
          <p:nvPr/>
        </p:nvCxnSpPr>
        <p:spPr>
          <a:xfrm flipV="1">
            <a:off x="9104244" y="1051204"/>
            <a:ext cx="0" cy="6543525"/>
          </a:xfrm>
          <a:prstGeom prst="line">
            <a:avLst/>
          </a:prstGeom>
          <a:ln w="25400">
            <a:solidFill>
              <a:srgbClr val="B1BA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421A681-3E8C-6042-82BF-D4AFE3B59774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1BAB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B1BAB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B1BAB6"/>
              </a:solidFill>
              <a:latin typeface="Myriad Pro" panose="020B0503030403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D5DF91-BFA7-BA49-9119-5D3847755E03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1BAB6"/>
                </a:solidFill>
                <a:latin typeface="Myriad Pro" panose="020B0503030403020204" pitchFamily="34" charset="0"/>
              </a:rPr>
              <a:t>17/18</a:t>
            </a:r>
          </a:p>
        </p:txBody>
      </p:sp>
    </p:spTree>
    <p:extLst>
      <p:ext uri="{BB962C8B-B14F-4D97-AF65-F5344CB8AC3E}">
        <p14:creationId xmlns:p14="http://schemas.microsoft.com/office/powerpoint/2010/main" val="344518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8708670-3CE8-6D46-B49D-9AEC70E4290D}"/>
              </a:ext>
            </a:extLst>
          </p:cNvPr>
          <p:cNvGrpSpPr/>
          <p:nvPr/>
        </p:nvGrpSpPr>
        <p:grpSpPr>
          <a:xfrm>
            <a:off x="1717964" y="444797"/>
            <a:ext cx="8756072" cy="4530966"/>
            <a:chOff x="1524000" y="504172"/>
            <a:chExt cx="9144000" cy="465817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61084F0-7955-7A43-B25F-8918B870BC81}"/>
                </a:ext>
              </a:extLst>
            </p:cNvPr>
            <p:cNvSpPr/>
            <p:nvPr/>
          </p:nvSpPr>
          <p:spPr>
            <a:xfrm>
              <a:off x="6695090" y="1329138"/>
              <a:ext cx="3972910" cy="3833210"/>
            </a:xfrm>
            <a:custGeom>
              <a:avLst/>
              <a:gdLst>
                <a:gd name="connsiteX0" fmla="*/ 0 w 3972910"/>
                <a:gd name="connsiteY0" fmla="*/ 0 h 3983420"/>
                <a:gd name="connsiteX1" fmla="*/ 3972910 w 3972910"/>
                <a:gd name="connsiteY1" fmla="*/ 0 h 3983420"/>
                <a:gd name="connsiteX2" fmla="*/ 3972910 w 3972910"/>
                <a:gd name="connsiteY2" fmla="*/ 3983420 h 3983420"/>
                <a:gd name="connsiteX3" fmla="*/ 0 w 3972910"/>
                <a:gd name="connsiteY3" fmla="*/ 3983420 h 3983420"/>
                <a:gd name="connsiteX4" fmla="*/ 0 w 3972910"/>
                <a:gd name="connsiteY4" fmla="*/ 0 h 3983420"/>
                <a:gd name="connsiteX0" fmla="*/ 0 w 3972910"/>
                <a:gd name="connsiteY0" fmla="*/ 0 h 3983420"/>
                <a:gd name="connsiteX1" fmla="*/ 3972910 w 3972910"/>
                <a:gd name="connsiteY1" fmla="*/ 0 h 3983420"/>
                <a:gd name="connsiteX2" fmla="*/ 3972910 w 3972910"/>
                <a:gd name="connsiteY2" fmla="*/ 3531136 h 3983420"/>
                <a:gd name="connsiteX3" fmla="*/ 0 w 3972910"/>
                <a:gd name="connsiteY3" fmla="*/ 3983420 h 3983420"/>
                <a:gd name="connsiteX4" fmla="*/ 0 w 3972910"/>
                <a:gd name="connsiteY4" fmla="*/ 0 h 39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2910" h="3983420">
                  <a:moveTo>
                    <a:pt x="0" y="0"/>
                  </a:moveTo>
                  <a:lnTo>
                    <a:pt x="3972910" y="0"/>
                  </a:lnTo>
                  <a:lnTo>
                    <a:pt x="3972910" y="3531136"/>
                  </a:lnTo>
                  <a:lnTo>
                    <a:pt x="0" y="3983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B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F7FE339-3A73-2E4D-AE3D-765E5919CBD4}"/>
                </a:ext>
              </a:extLst>
            </p:cNvPr>
            <p:cNvSpPr/>
            <p:nvPr/>
          </p:nvSpPr>
          <p:spPr>
            <a:xfrm>
              <a:off x="1524000" y="504172"/>
              <a:ext cx="5896304" cy="4156321"/>
            </a:xfrm>
            <a:custGeom>
              <a:avLst/>
              <a:gdLst>
                <a:gd name="connsiteX0" fmla="*/ 0 w 5896304"/>
                <a:gd name="connsiteY0" fmla="*/ 0 h 3983421"/>
                <a:gd name="connsiteX1" fmla="*/ 5896304 w 5896304"/>
                <a:gd name="connsiteY1" fmla="*/ 0 h 3983421"/>
                <a:gd name="connsiteX2" fmla="*/ 5896304 w 5896304"/>
                <a:gd name="connsiteY2" fmla="*/ 3983421 h 3983421"/>
                <a:gd name="connsiteX3" fmla="*/ 0 w 5896304"/>
                <a:gd name="connsiteY3" fmla="*/ 3983421 h 3983421"/>
                <a:gd name="connsiteX4" fmla="*/ 0 w 5896304"/>
                <a:gd name="connsiteY4" fmla="*/ 0 h 3983421"/>
                <a:gd name="connsiteX0" fmla="*/ 9832 w 5896304"/>
                <a:gd name="connsiteY0" fmla="*/ 688258 h 3983421"/>
                <a:gd name="connsiteX1" fmla="*/ 5896304 w 5896304"/>
                <a:gd name="connsiteY1" fmla="*/ 0 h 3983421"/>
                <a:gd name="connsiteX2" fmla="*/ 5896304 w 5896304"/>
                <a:gd name="connsiteY2" fmla="*/ 3983421 h 3983421"/>
                <a:gd name="connsiteX3" fmla="*/ 0 w 5896304"/>
                <a:gd name="connsiteY3" fmla="*/ 3983421 h 3983421"/>
                <a:gd name="connsiteX4" fmla="*/ 9832 w 5896304"/>
                <a:gd name="connsiteY4" fmla="*/ 688258 h 3983421"/>
                <a:gd name="connsiteX0" fmla="*/ 19664 w 5896304"/>
                <a:gd name="connsiteY0" fmla="*/ 285135 h 3983421"/>
                <a:gd name="connsiteX1" fmla="*/ 5896304 w 5896304"/>
                <a:gd name="connsiteY1" fmla="*/ 0 h 3983421"/>
                <a:gd name="connsiteX2" fmla="*/ 5896304 w 5896304"/>
                <a:gd name="connsiteY2" fmla="*/ 3983421 h 3983421"/>
                <a:gd name="connsiteX3" fmla="*/ 0 w 5896304"/>
                <a:gd name="connsiteY3" fmla="*/ 3983421 h 3983421"/>
                <a:gd name="connsiteX4" fmla="*/ 19664 w 5896304"/>
                <a:gd name="connsiteY4" fmla="*/ 285135 h 3983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96304" h="3983421">
                  <a:moveTo>
                    <a:pt x="19664" y="285135"/>
                  </a:moveTo>
                  <a:lnTo>
                    <a:pt x="5896304" y="0"/>
                  </a:lnTo>
                  <a:lnTo>
                    <a:pt x="5896304" y="3983421"/>
                  </a:lnTo>
                  <a:lnTo>
                    <a:pt x="0" y="3983421"/>
                  </a:lnTo>
                  <a:cubicBezTo>
                    <a:pt x="3277" y="2885033"/>
                    <a:pt x="16387" y="1383523"/>
                    <a:pt x="19664" y="285135"/>
                  </a:cubicBezTo>
                  <a:close/>
                </a:path>
              </a:pathLst>
            </a:custGeom>
            <a:solidFill>
              <a:srgbClr val="003B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0C39146-A713-684E-886C-8E12D42FE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40680"/>
            <a:ext cx="9144000" cy="1346558"/>
          </a:xfrm>
        </p:spPr>
        <p:txBody>
          <a:bodyPr/>
          <a:lstStyle/>
          <a:p>
            <a:r>
              <a:rPr lang="en-US" cap="all" dirty="0">
                <a:solidFill>
                  <a:schemeClr val="bg1"/>
                </a:solidFill>
                <a:latin typeface="Anton" pitchFamily="2" charset="77"/>
              </a:rPr>
              <a:t>Questions?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14A37E-DBB9-D84E-B545-57D7C6F4C2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24000" y="5228063"/>
            <a:ext cx="9144000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04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9146-A713-684E-886C-8E12D42FE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10972"/>
            <a:ext cx="9144000" cy="65057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3B5A"/>
                </a:solidFill>
                <a:latin typeface="Anton" pitchFamily="2" charset="77"/>
              </a:rPr>
              <a:t>We suffer from information overload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42A828-DFE5-CF41-B2EB-0D8158476228}"/>
              </a:ext>
            </a:extLst>
          </p:cNvPr>
          <p:cNvGrpSpPr/>
          <p:nvPr/>
        </p:nvGrpSpPr>
        <p:grpSpPr>
          <a:xfrm>
            <a:off x="1483981" y="2051287"/>
            <a:ext cx="2385848" cy="4063889"/>
            <a:chOff x="1616501" y="2124115"/>
            <a:chExt cx="2385848" cy="406388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0807B2E-B4FC-F647-AAF3-7078C1A220C8}"/>
                </a:ext>
              </a:extLst>
            </p:cNvPr>
            <p:cNvSpPr/>
            <p:nvPr/>
          </p:nvSpPr>
          <p:spPr>
            <a:xfrm>
              <a:off x="1616501" y="2124115"/>
              <a:ext cx="2385848" cy="2385848"/>
            </a:xfrm>
            <a:prstGeom prst="ellipse">
              <a:avLst/>
            </a:prstGeom>
            <a:noFill/>
            <a:ln w="76200">
              <a:solidFill>
                <a:srgbClr val="E536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3DE953A-47A0-BC44-93CC-434BBEE9E480}"/>
                </a:ext>
              </a:extLst>
            </p:cNvPr>
            <p:cNvSpPr txBox="1"/>
            <p:nvPr/>
          </p:nvSpPr>
          <p:spPr>
            <a:xfrm>
              <a:off x="1726860" y="2986790"/>
              <a:ext cx="2165130" cy="9155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5800" dirty="0">
                  <a:solidFill>
                    <a:srgbClr val="E53664"/>
                  </a:solidFill>
                  <a:latin typeface="Anton" pitchFamily="2" charset="77"/>
                </a:rPr>
                <a:t>2 days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5FF6303-DA38-F140-A8D9-30766FADB3FF}"/>
                </a:ext>
              </a:extLst>
            </p:cNvPr>
            <p:cNvSpPr txBox="1"/>
            <p:nvPr/>
          </p:nvSpPr>
          <p:spPr>
            <a:xfrm>
              <a:off x="1726860" y="2489966"/>
              <a:ext cx="2165130" cy="56897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3200" dirty="0">
                  <a:solidFill>
                    <a:srgbClr val="E53664"/>
                  </a:solidFill>
                  <a:latin typeface="Anton" pitchFamily="2" charset="77"/>
                </a:rPr>
                <a:t>every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2FD182-8C64-324F-BA29-48B382C2E17E}"/>
                </a:ext>
              </a:extLst>
            </p:cNvPr>
            <p:cNvSpPr txBox="1"/>
            <p:nvPr/>
          </p:nvSpPr>
          <p:spPr>
            <a:xfrm>
              <a:off x="1616501" y="4710676"/>
              <a:ext cx="238584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we produce as much information as it has been produced since the beginning of the human race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5D4D56F-EFA1-0B46-8DF2-2695A56AC74B}"/>
              </a:ext>
            </a:extLst>
          </p:cNvPr>
          <p:cNvGrpSpPr/>
          <p:nvPr/>
        </p:nvGrpSpPr>
        <p:grpSpPr>
          <a:xfrm>
            <a:off x="4903076" y="2051287"/>
            <a:ext cx="2385848" cy="4063889"/>
            <a:chOff x="4903076" y="2124115"/>
            <a:chExt cx="2385848" cy="406388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E03376E-2F18-2F46-B726-BA401EF5F9CD}"/>
                </a:ext>
              </a:extLst>
            </p:cNvPr>
            <p:cNvSpPr/>
            <p:nvPr/>
          </p:nvSpPr>
          <p:spPr>
            <a:xfrm>
              <a:off x="4903076" y="2124115"/>
              <a:ext cx="2385848" cy="2385848"/>
            </a:xfrm>
            <a:prstGeom prst="ellipse">
              <a:avLst/>
            </a:prstGeom>
            <a:solidFill>
              <a:srgbClr val="003B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71ECBBC-6800-EA46-B148-D705BFB18D5A}"/>
                </a:ext>
              </a:extLst>
            </p:cNvPr>
            <p:cNvSpPr txBox="1"/>
            <p:nvPr/>
          </p:nvSpPr>
          <p:spPr>
            <a:xfrm>
              <a:off x="5129048" y="2854187"/>
              <a:ext cx="193390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dirty="0">
                  <a:solidFill>
                    <a:schemeClr val="bg1"/>
                  </a:solidFill>
                  <a:latin typeface="Anton" pitchFamily="2" charset="77"/>
                </a:rPr>
                <a:t>34Gb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AB00B15-8AC3-AE44-AF89-131314A6E065}"/>
                </a:ext>
              </a:extLst>
            </p:cNvPr>
            <p:cNvSpPr txBox="1"/>
            <p:nvPr/>
          </p:nvSpPr>
          <p:spPr>
            <a:xfrm>
              <a:off x="4903076" y="4710676"/>
              <a:ext cx="238584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is the amount of information we consume outside of work on an average day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40CFFF-1126-F544-ABA3-DBB0FC51F985}"/>
              </a:ext>
            </a:extLst>
          </p:cNvPr>
          <p:cNvGrpSpPr/>
          <p:nvPr/>
        </p:nvGrpSpPr>
        <p:grpSpPr>
          <a:xfrm>
            <a:off x="8322171" y="2051287"/>
            <a:ext cx="2385848" cy="3786890"/>
            <a:chOff x="8189651" y="2124115"/>
            <a:chExt cx="2385848" cy="378689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3F99446-D98C-C14A-8023-891566BEBC11}"/>
                </a:ext>
              </a:extLst>
            </p:cNvPr>
            <p:cNvSpPr/>
            <p:nvPr/>
          </p:nvSpPr>
          <p:spPr>
            <a:xfrm>
              <a:off x="8189651" y="2124115"/>
              <a:ext cx="2385848" cy="2385848"/>
            </a:xfrm>
            <a:prstGeom prst="ellipse">
              <a:avLst/>
            </a:prstGeom>
            <a:noFill/>
            <a:ln w="76200">
              <a:solidFill>
                <a:srgbClr val="E536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F9C1E8B-1DFC-4D46-A716-89E61DF2F8D1}"/>
                </a:ext>
              </a:extLst>
            </p:cNvPr>
            <p:cNvSpPr txBox="1"/>
            <p:nvPr/>
          </p:nvSpPr>
          <p:spPr>
            <a:xfrm>
              <a:off x="8462919" y="2854187"/>
              <a:ext cx="18393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rgbClr val="E53664"/>
                  </a:solidFill>
                  <a:latin typeface="Anton" pitchFamily="2" charset="77"/>
                </a:rPr>
                <a:t>28%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B148650-8EB3-1A46-B4D0-172B6844C7EC}"/>
                </a:ext>
              </a:extLst>
            </p:cNvPr>
            <p:cNvSpPr txBox="1"/>
            <p:nvPr/>
          </p:nvSpPr>
          <p:spPr>
            <a:xfrm>
              <a:off x="8189651" y="4710676"/>
              <a:ext cx="23858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3B5A"/>
                  </a:solidFill>
                  <a:latin typeface="Myriad Pro" panose="020B0503030403020204" pitchFamily="34" charset="0"/>
                </a:rPr>
                <a:t>is the quantity of an article on a website read by the average user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6735507-ED49-DB47-A398-FA363A96214A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1BAB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B1BAB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B1BAB6"/>
              </a:solidFill>
              <a:latin typeface="Myriad Pro" panose="020B0503030403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A57993-D5AA-E44D-8EED-8068FB12C202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1BAB6"/>
                </a:solidFill>
                <a:latin typeface="Myriad Pro" panose="020B0503030403020204" pitchFamily="34" charset="0"/>
              </a:rPr>
              <a:t>2/18</a:t>
            </a:r>
          </a:p>
        </p:txBody>
      </p:sp>
    </p:spTree>
    <p:extLst>
      <p:ext uri="{BB962C8B-B14F-4D97-AF65-F5344CB8AC3E}">
        <p14:creationId xmlns:p14="http://schemas.microsoft.com/office/powerpoint/2010/main" val="107395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943E01-79A4-BC4C-93E8-871AFFC5E1B1}"/>
              </a:ext>
            </a:extLst>
          </p:cNvPr>
          <p:cNvSpPr/>
          <p:nvPr/>
        </p:nvSpPr>
        <p:spPr>
          <a:xfrm>
            <a:off x="2324101" y="5507136"/>
            <a:ext cx="7543798" cy="1569525"/>
          </a:xfrm>
          <a:prstGeom prst="rect">
            <a:avLst/>
          </a:prstGeom>
          <a:solidFill>
            <a:srgbClr val="B7DA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C39146-A713-684E-886C-8E12D42FE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12156"/>
            <a:ext cx="9144000" cy="548782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rgbClr val="E53664"/>
                </a:solidFill>
                <a:latin typeface="Anton" pitchFamily="2" charset="77"/>
              </a:rPr>
              <a:t>PEOPLE REMEMBER: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047293-9DF3-D14D-BE5A-3B39502174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24000" y="1350864"/>
            <a:ext cx="9144000" cy="5143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B27995-06AA-434A-8160-9D9841C7B942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1BAB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B1BAB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B1BAB6"/>
              </a:solidFill>
              <a:latin typeface="Myriad Pro" panose="020B05030304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0E69E7-C84C-FB41-A5DC-FB2A73285178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1BAB6"/>
                </a:solidFill>
                <a:latin typeface="Myriad Pro" panose="020B0503030403020204" pitchFamily="34" charset="0"/>
              </a:rPr>
              <a:t>3/18</a:t>
            </a:r>
          </a:p>
        </p:txBody>
      </p:sp>
    </p:spTree>
    <p:extLst>
      <p:ext uri="{BB962C8B-B14F-4D97-AF65-F5344CB8AC3E}">
        <p14:creationId xmlns:p14="http://schemas.microsoft.com/office/powerpoint/2010/main" val="4104884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4BA383F-B90B-004D-B18F-54BB114FCB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472361"/>
            <a:ext cx="9144000" cy="548782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E53664"/>
                </a:solidFill>
                <a:latin typeface="Anton" pitchFamily="2" charset="77"/>
              </a:rPr>
              <a:t>Infographics are engaging and fun to share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C14D1C-0842-DB40-B756-CF58F67722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2422" y="1235499"/>
            <a:ext cx="11827155" cy="66527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50A9B5-7DA0-9A49-A671-DF0DC70D64B2}"/>
              </a:ext>
            </a:extLst>
          </p:cNvPr>
          <p:cNvSpPr txBox="1"/>
          <p:nvPr/>
        </p:nvSpPr>
        <p:spPr>
          <a:xfrm>
            <a:off x="5129048" y="5006668"/>
            <a:ext cx="19339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Anton" pitchFamily="2" charset="77"/>
              </a:rPr>
              <a:t>80%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CF85DE-3FC7-154B-A2B5-5D7D043DA13F}"/>
              </a:ext>
            </a:extLst>
          </p:cNvPr>
          <p:cNvSpPr txBox="1"/>
          <p:nvPr/>
        </p:nvSpPr>
        <p:spPr>
          <a:xfrm>
            <a:off x="2160102" y="1235499"/>
            <a:ext cx="787179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rgbClr val="003B5A"/>
                </a:solidFill>
                <a:latin typeface="Myriad Pro" panose="020B0503030403020204" pitchFamily="34" charset="0"/>
              </a:rPr>
              <a:t>Researchers found that </a:t>
            </a:r>
            <a:r>
              <a:rPr lang="en-US" sz="2600" dirty="0" err="1">
                <a:solidFill>
                  <a:srgbClr val="003B5A"/>
                </a:solidFill>
                <a:latin typeface="Myriad Pro" panose="020B0503030403020204" pitchFamily="34" charset="0"/>
              </a:rPr>
              <a:t>colour</a:t>
            </a:r>
            <a:r>
              <a:rPr lang="en-US" sz="2600" dirty="0">
                <a:solidFill>
                  <a:srgbClr val="003B5A"/>
                </a:solidFill>
                <a:latin typeface="Myriad Pro" panose="020B0503030403020204" pitchFamily="34" charset="0"/>
              </a:rPr>
              <a:t> visuals increase the willingness to read by: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D240D8-58BF-4F4B-8D4F-D2FF4242EEB3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1BAB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B1BAB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B1BAB6"/>
              </a:solidFill>
              <a:latin typeface="Myriad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14E1A2-3B3E-794D-9AFE-A13E9B96D4E0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1BAB6"/>
                </a:solidFill>
                <a:latin typeface="Myriad Pro" panose="020B0503030403020204" pitchFamily="34" charset="0"/>
              </a:rPr>
              <a:t>4/18</a:t>
            </a:r>
          </a:p>
        </p:txBody>
      </p:sp>
    </p:spTree>
    <p:extLst>
      <p:ext uri="{BB962C8B-B14F-4D97-AF65-F5344CB8AC3E}">
        <p14:creationId xmlns:p14="http://schemas.microsoft.com/office/powerpoint/2010/main" val="325636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72DEEDB-F707-C14C-BEC8-FE3A1FDE0E6F}"/>
              </a:ext>
            </a:extLst>
          </p:cNvPr>
          <p:cNvSpPr/>
          <p:nvPr/>
        </p:nvSpPr>
        <p:spPr>
          <a:xfrm>
            <a:off x="-56644" y="-70805"/>
            <a:ext cx="12356538" cy="6999610"/>
          </a:xfrm>
          <a:prstGeom prst="rect">
            <a:avLst/>
          </a:prstGeom>
          <a:solidFill>
            <a:srgbClr val="B7DA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C39146-A713-684E-886C-8E12D42FE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56644" y="2497330"/>
            <a:ext cx="12356538" cy="52134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3B5A"/>
                </a:solidFill>
                <a:latin typeface="Anton" pitchFamily="2" charset="77"/>
              </a:rPr>
              <a:t>A bunch of great infographics and </a:t>
            </a:r>
            <a:r>
              <a:rPr lang="en-US" sz="2800" dirty="0" err="1">
                <a:solidFill>
                  <a:srgbClr val="003B5A"/>
                </a:solidFill>
                <a:latin typeface="Anton" pitchFamily="2" charset="77"/>
              </a:rPr>
              <a:t>dataviz</a:t>
            </a:r>
            <a:endParaRPr lang="en-US" sz="2800" dirty="0">
              <a:solidFill>
                <a:srgbClr val="003B5A"/>
              </a:solidFill>
              <a:latin typeface="Anton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2485BB-A6C8-7849-A53D-EA8EE926B0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308" t="8260" r="30440" b="8200"/>
          <a:stretch/>
        </p:blipFill>
        <p:spPr>
          <a:xfrm rot="21312316">
            <a:off x="4063281" y="716705"/>
            <a:ext cx="4065438" cy="57681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3E2CEF-5C9F-2143-AFD0-8467600BAF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122" t="8143" r="30122" b="8318"/>
          <a:stretch/>
        </p:blipFill>
        <p:spPr>
          <a:xfrm rot="180000">
            <a:off x="3900113" y="375550"/>
            <a:ext cx="4443024" cy="62240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AFE60D-A60B-1E4B-95E5-75D3E8187D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0000">
            <a:off x="3356758" y="689758"/>
            <a:ext cx="5478484" cy="54784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B0241A-5762-BB41-A277-FC8AC224CA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480000">
            <a:off x="3728237" y="440390"/>
            <a:ext cx="3878308" cy="62343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F3C7D7-2959-2A43-AE6B-6F32C0EC89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-60000">
            <a:off x="2010234" y="546265"/>
            <a:ext cx="8171532" cy="57654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D8AB377-8530-F244-B632-193492591A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60000">
            <a:off x="1617887" y="437973"/>
            <a:ext cx="9007476" cy="59780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0A8546-4F09-3341-940C-EF7688C8F1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-120000">
            <a:off x="1230989" y="366733"/>
            <a:ext cx="8898576" cy="59943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350FAA2-67CB-C541-8FD4-D15E60B9D8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76645">
            <a:off x="3734332" y="318229"/>
            <a:ext cx="4774586" cy="63661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EF32E53-64BE-184D-A020-8282ABA03C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7105">
            <a:off x="1482207" y="516418"/>
            <a:ext cx="9227584" cy="59979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61BDDDC-BA87-2A4D-A345-5A100C915483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9621" r="19123"/>
          <a:stretch/>
        </p:blipFill>
        <p:spPr>
          <a:xfrm rot="21480000">
            <a:off x="3252999" y="308127"/>
            <a:ext cx="5737252" cy="62417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9F34651-715F-DA4E-9BF8-4FECCAE4AD06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E4F1E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E4F1E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E4F1E6"/>
              </a:solidFill>
              <a:latin typeface="Myriad Pro" panose="020B05030304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B807D9-DB9A-B740-BB06-1F37B200585F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E4F1E6"/>
                </a:solidFill>
                <a:latin typeface="Myriad Pro" panose="020B0503030403020204" pitchFamily="34" charset="0"/>
              </a:rPr>
              <a:t>5/18</a:t>
            </a:r>
          </a:p>
        </p:txBody>
      </p:sp>
    </p:spTree>
    <p:extLst>
      <p:ext uri="{BB962C8B-B14F-4D97-AF65-F5344CB8AC3E}">
        <p14:creationId xmlns:p14="http://schemas.microsoft.com/office/powerpoint/2010/main" val="345786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9146-A713-684E-886C-8E12D42FE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324153"/>
            <a:ext cx="9144000" cy="1162250"/>
          </a:xfrm>
        </p:spPr>
        <p:txBody>
          <a:bodyPr>
            <a:normAutofit fontScale="90000"/>
          </a:bodyPr>
          <a:lstStyle/>
          <a:p>
            <a:r>
              <a:rPr lang="en-US" cap="all" dirty="0">
                <a:solidFill>
                  <a:srgbClr val="003B5A"/>
                </a:solidFill>
                <a:latin typeface="Anton" pitchFamily="2" charset="77"/>
              </a:rPr>
              <a:t>All these infographics to show you that there is no limit to what you can convey just with data and images.</a:t>
            </a:r>
            <a:endParaRPr lang="en-US" sz="3600" cap="all" dirty="0">
              <a:solidFill>
                <a:srgbClr val="003B5A"/>
              </a:solidFill>
              <a:latin typeface="Anton" pitchFamily="2" charset="77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DB87E3D-19FE-A748-8E15-94D73BCCF620}"/>
              </a:ext>
            </a:extLst>
          </p:cNvPr>
          <p:cNvSpPr txBox="1">
            <a:spLocks/>
          </p:cNvSpPr>
          <p:nvPr/>
        </p:nvSpPr>
        <p:spPr>
          <a:xfrm>
            <a:off x="1524000" y="4322636"/>
            <a:ext cx="9144000" cy="1162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5400" cap="all" dirty="0">
                <a:solidFill>
                  <a:srgbClr val="E53664"/>
                </a:solidFill>
                <a:latin typeface="Anton" pitchFamily="2" charset="77"/>
              </a:rPr>
            </a:br>
            <a:r>
              <a:rPr lang="en-US" sz="5400" cap="all" dirty="0">
                <a:solidFill>
                  <a:srgbClr val="E53664"/>
                </a:solidFill>
                <a:latin typeface="Anton" pitchFamily="2" charset="77"/>
              </a:rPr>
              <a:t>The real question to ask is: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0A9870-3417-DF4A-B7A8-C2C586D581DA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1BAB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B1BAB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B1BAB6"/>
              </a:solidFill>
              <a:latin typeface="Myriad Pro" panose="020B05030304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A94155-7EA4-154B-A071-081B9D15267E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1BAB6"/>
                </a:solidFill>
                <a:latin typeface="Myriad Pro" panose="020B0503030403020204" pitchFamily="34" charset="0"/>
              </a:rPr>
              <a:t>6/18</a:t>
            </a:r>
          </a:p>
        </p:txBody>
      </p:sp>
    </p:spTree>
    <p:extLst>
      <p:ext uri="{BB962C8B-B14F-4D97-AF65-F5344CB8AC3E}">
        <p14:creationId xmlns:p14="http://schemas.microsoft.com/office/powerpoint/2010/main" val="300146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9146-A713-684E-886C-8E12D42FE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29332"/>
            <a:ext cx="9144000" cy="1162250"/>
          </a:xfrm>
        </p:spPr>
        <p:txBody>
          <a:bodyPr>
            <a:normAutofit/>
          </a:bodyPr>
          <a:lstStyle/>
          <a:p>
            <a:r>
              <a:rPr lang="en-US" cap="all" dirty="0">
                <a:solidFill>
                  <a:srgbClr val="003B5A"/>
                </a:solidFill>
                <a:latin typeface="Anton" pitchFamily="2" charset="77"/>
              </a:rPr>
              <a:t>Do you have a visual mind?</a:t>
            </a:r>
            <a:endParaRPr lang="en-US" sz="3600" cap="all" dirty="0">
              <a:solidFill>
                <a:srgbClr val="003B5A"/>
              </a:solidFill>
              <a:latin typeface="Anton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375423-8975-C84C-ACC5-7F805F70E296}"/>
              </a:ext>
            </a:extLst>
          </p:cNvPr>
          <p:cNvSpPr txBox="1"/>
          <p:nvPr/>
        </p:nvSpPr>
        <p:spPr>
          <a:xfrm>
            <a:off x="1849888" y="3300098"/>
            <a:ext cx="151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53664"/>
                </a:solidFill>
              </a:rPr>
              <a:t>Probably not.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A2603C-9F60-0641-BBED-AD4B7FF6CD85}"/>
              </a:ext>
            </a:extLst>
          </p:cNvPr>
          <p:cNvSpPr txBox="1"/>
          <p:nvPr/>
        </p:nvSpPr>
        <p:spPr>
          <a:xfrm>
            <a:off x="8827011" y="3301043"/>
            <a:ext cx="1515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003B5A"/>
                </a:solidFill>
              </a:rPr>
              <a:t>We can fix it.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6A7F44-0E31-974A-8975-E51A8A35816B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1BAB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B1BAB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B1BAB6"/>
              </a:solidFill>
              <a:latin typeface="Myriad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904254-156D-A34D-B09C-E1F5CF39519A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1BAB6"/>
                </a:solidFill>
                <a:latin typeface="Myriad Pro" panose="020B0503030403020204" pitchFamily="34" charset="0"/>
              </a:rPr>
              <a:t>7/18</a:t>
            </a:r>
          </a:p>
        </p:txBody>
      </p:sp>
    </p:spTree>
    <p:extLst>
      <p:ext uri="{BB962C8B-B14F-4D97-AF65-F5344CB8AC3E}">
        <p14:creationId xmlns:p14="http://schemas.microsoft.com/office/powerpoint/2010/main" val="390930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E024F84-D760-6349-A650-22C127E747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88639"/>
            <a:ext cx="9144000" cy="79410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  <a:t>The nine squares above are placed without </a:t>
            </a:r>
            <a:r>
              <a:rPr lang="en-US" b="1" dirty="0">
                <a:solidFill>
                  <a:srgbClr val="E53664"/>
                </a:solidFill>
                <a:latin typeface="Myriad Pro" panose="020B0503030403020204" pitchFamily="34" charset="0"/>
              </a:rPr>
              <a:t>Proximity</a:t>
            </a:r>
            <a: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  <a:t>. </a:t>
            </a:r>
            <a:b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</a:br>
            <a: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  <a:t>They are perceived as separate shapes.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E3DEE9-07C5-A04C-9332-0DE931118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0" y="503084"/>
            <a:ext cx="8636000" cy="431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28206C6-5BB7-E840-A181-73199603636C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1BAB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B1BAB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B1BAB6"/>
              </a:solidFill>
              <a:latin typeface="Myriad Pro" panose="020B05030304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6663B8-A82D-0140-B1EC-C8E063131CEB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1BAB6"/>
                </a:solidFill>
                <a:latin typeface="Myriad Pro" panose="020B0503030403020204" pitchFamily="34" charset="0"/>
              </a:rPr>
              <a:t>8/18</a:t>
            </a:r>
          </a:p>
        </p:txBody>
      </p:sp>
    </p:spTree>
    <p:extLst>
      <p:ext uri="{BB962C8B-B14F-4D97-AF65-F5344CB8AC3E}">
        <p14:creationId xmlns:p14="http://schemas.microsoft.com/office/powerpoint/2010/main" val="3719191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E024F84-D760-6349-A650-22C127E747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88639"/>
            <a:ext cx="9144000" cy="76760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  <a:t>When the squares are given close proximity, </a:t>
            </a:r>
            <a:r>
              <a:rPr lang="en-US" b="1" dirty="0">
                <a:solidFill>
                  <a:srgbClr val="E53664"/>
                </a:solidFill>
                <a:latin typeface="Myriad Pro" panose="020B0503030403020204" pitchFamily="34" charset="0"/>
              </a:rPr>
              <a:t>Unity</a:t>
            </a:r>
            <a:r>
              <a:rPr lang="en-US" dirty="0">
                <a:solidFill>
                  <a:srgbClr val="003B5A"/>
                </a:solidFill>
                <a:latin typeface="Myriad Pro" panose="020B0503030403020204" pitchFamily="34" charset="0"/>
              </a:rPr>
              <a:t> occurs. While they continue to be separate shapes, they are now perceived as one group.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32B38C-A96A-4549-9EDC-451DAE7B1D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98950" y="927756"/>
            <a:ext cx="3594100" cy="3594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6A390C-FF2B-9A4F-9EAA-C347451C341D}"/>
              </a:ext>
            </a:extLst>
          </p:cNvPr>
          <p:cNvSpPr txBox="1"/>
          <p:nvPr/>
        </p:nvSpPr>
        <p:spPr>
          <a:xfrm>
            <a:off x="47625" y="6502598"/>
            <a:ext cx="145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1BAB6"/>
                </a:solidFill>
                <a:latin typeface="Myriad Pro" panose="020B0503030403020204" pitchFamily="34" charset="0"/>
              </a:rPr>
              <a:t>@</a:t>
            </a:r>
            <a:r>
              <a:rPr lang="en-US" sz="1200" dirty="0" err="1">
                <a:solidFill>
                  <a:srgbClr val="B1BAB6"/>
                </a:solidFill>
                <a:latin typeface="Myriad Pro" panose="020B0503030403020204" pitchFamily="34" charset="0"/>
              </a:rPr>
              <a:t>mirtobuffendi</a:t>
            </a:r>
            <a:endParaRPr lang="en-US" sz="1200" dirty="0">
              <a:solidFill>
                <a:srgbClr val="B1BAB6"/>
              </a:solidFill>
              <a:latin typeface="Myriad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A3362-3C9D-7F41-AF52-6BAE47FC4D04}"/>
              </a:ext>
            </a:extLst>
          </p:cNvPr>
          <p:cNvSpPr txBox="1"/>
          <p:nvPr/>
        </p:nvSpPr>
        <p:spPr>
          <a:xfrm>
            <a:off x="10668000" y="6533376"/>
            <a:ext cx="145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B1BAB6"/>
                </a:solidFill>
                <a:latin typeface="Myriad Pro" panose="020B0503030403020204" pitchFamily="34" charset="0"/>
              </a:rPr>
              <a:t>9/18</a:t>
            </a:r>
          </a:p>
        </p:txBody>
      </p:sp>
    </p:spTree>
    <p:extLst>
      <p:ext uri="{BB962C8B-B14F-4D97-AF65-F5344CB8AC3E}">
        <p14:creationId xmlns:p14="http://schemas.microsoft.com/office/powerpoint/2010/main" val="2471160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9873</TotalTime>
  <Words>616</Words>
  <Application>Microsoft Macintosh PowerPoint</Application>
  <PresentationFormat>Widescreen</PresentationFormat>
  <Paragraphs>85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Anton</vt:lpstr>
      <vt:lpstr>Arial</vt:lpstr>
      <vt:lpstr>Calibri</vt:lpstr>
      <vt:lpstr>Calibri Light</vt:lpstr>
      <vt:lpstr>Myriad Pro</vt:lpstr>
      <vt:lpstr>Office Theme</vt:lpstr>
      <vt:lpstr>Visual Communication</vt:lpstr>
      <vt:lpstr>We suffer from information overload</vt:lpstr>
      <vt:lpstr>PEOPLE REMEMBER:</vt:lpstr>
      <vt:lpstr>Infographics are engaging and fun to share</vt:lpstr>
      <vt:lpstr>A bunch of great infographics and dataviz</vt:lpstr>
      <vt:lpstr>All these infographics to show you that there is no limit to what you can convey just with data and images.</vt:lpstr>
      <vt:lpstr>Do you have a visual mind?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RECAP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Communication</dc:title>
  <dc:creator>Andrea Meloni</dc:creator>
  <cp:lastModifiedBy>Andrea Meloni</cp:lastModifiedBy>
  <cp:revision>93</cp:revision>
  <dcterms:created xsi:type="dcterms:W3CDTF">2019-08-09T15:13:41Z</dcterms:created>
  <dcterms:modified xsi:type="dcterms:W3CDTF">2019-09-17T10:45:16Z</dcterms:modified>
</cp:coreProperties>
</file>