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767853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02ae833b5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602ae833b5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02ae833b5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602ae833b5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02ae833b5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602ae833b5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60b695b472_0_7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g60b695b472_0_7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60b695b472_0_8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g60b695b472_0_8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60b695b472_0_8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60b695b472_0_8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02ae833b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602ae833b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02ae833b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g602ae833b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02ae833b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602ae833b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602ae833b5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g602ae833b5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896808"/>
            <a:ext cx="1081625" cy="1499896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4457271"/>
            <a:ext cx="1081625" cy="1499896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3756618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585234"/>
            <a:ext cx="5783400" cy="194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4065933"/>
            <a:ext cx="5783400" cy="12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_HEADER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457200" y="1447800"/>
            <a:ext cx="7772400" cy="4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 Black"/>
              <a:buNone/>
              <a:defRPr sz="8800" b="0" cap="none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 rtl="0"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ldNum" idx="12"/>
          </p:nvPr>
        </p:nvSpPr>
        <p:spPr>
          <a:xfrm rot="-5400000">
            <a:off x="8227325" y="5885470"/>
            <a:ext cx="1315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3756618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2353267"/>
            <a:ext cx="8222100" cy="12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680378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986432"/>
            <a:ext cx="8368200" cy="4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680378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986433"/>
            <a:ext cx="3999900" cy="4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986433"/>
            <a:ext cx="3999900" cy="4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883036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2125367"/>
            <a:ext cx="2808000" cy="357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701800"/>
            <a:ext cx="56187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100"/>
            <a:ext cx="457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5994004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612100"/>
            <a:ext cx="4045200" cy="200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3692001"/>
            <a:ext cx="40452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5644967"/>
            <a:ext cx="5998800" cy="7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6769100"/>
            <a:ext cx="9143700" cy="8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536600"/>
            <a:ext cx="8368200" cy="205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3892600"/>
            <a:ext cx="8368200" cy="14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986432"/>
            <a:ext cx="8368200" cy="4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ctrTitle"/>
          </p:nvPr>
        </p:nvSpPr>
        <p:spPr>
          <a:xfrm>
            <a:off x="1680300" y="927199"/>
            <a:ext cx="5783400" cy="18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 Black"/>
              <a:buNone/>
            </a:pPr>
            <a:r>
              <a:rPr lang="en-US" sz="3600" b="1">
                <a:solidFill>
                  <a:srgbClr val="F6B26B"/>
                </a:solidFill>
              </a:rPr>
              <a:t>Branding the EaPEC2019 Conference</a:t>
            </a:r>
            <a:endParaRPr sz="3600" b="1">
              <a:solidFill>
                <a:srgbClr val="F6B26B"/>
              </a:solidFill>
            </a:endParaRPr>
          </a:p>
        </p:txBody>
      </p:sp>
      <p:sp>
        <p:nvSpPr>
          <p:cNvPr id="70" name="Google Shape;70;p14"/>
          <p:cNvSpPr txBox="1">
            <a:spLocks noGrp="1"/>
          </p:cNvSpPr>
          <p:nvPr>
            <p:ph type="subTitle" idx="1"/>
          </p:nvPr>
        </p:nvSpPr>
        <p:spPr>
          <a:xfrm>
            <a:off x="1071075" y="4065925"/>
            <a:ext cx="65862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/>
              <a:t>Naira Kocharyan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1800" i="1"/>
              <a:t>SIG-Marcomms, 17 September</a:t>
            </a:r>
            <a:endParaRPr sz="18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1800" i="1"/>
              <a:t>Montpellier</a:t>
            </a:r>
            <a:endParaRPr sz="18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endParaRPr/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1075" y="4065925"/>
            <a:ext cx="2333950" cy="7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>
            <a:spLocks noGrp="1"/>
          </p:cNvSpPr>
          <p:nvPr>
            <p:ph type="title"/>
          </p:nvPr>
        </p:nvSpPr>
        <p:spPr>
          <a:xfrm>
            <a:off x="335700" y="1454725"/>
            <a:ext cx="7241700" cy="4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Challenges??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" name="Google Shape;147;p23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2071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EaPEC2019 </a:t>
            </a:r>
            <a:endParaRPr sz="3000">
              <a:solidFill>
                <a:srgbClr val="F6B26B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Connecting with Culture   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148" name="Google Shape;148;p23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 txBox="1"/>
          <p:nvPr/>
        </p:nvSpPr>
        <p:spPr>
          <a:xfrm>
            <a:off x="696475" y="3068475"/>
            <a:ext cx="58638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p23"/>
          <p:cNvSpPr txBox="1"/>
          <p:nvPr/>
        </p:nvSpPr>
        <p:spPr>
          <a:xfrm>
            <a:off x="1078400" y="3135875"/>
            <a:ext cx="4897800" cy="16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You will not believe!!! - A LOT!!!</a:t>
            </a:r>
            <a:endParaRPr sz="3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9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>
            <a:spLocks noGrp="1"/>
          </p:cNvSpPr>
          <p:nvPr>
            <p:ph type="title"/>
          </p:nvPr>
        </p:nvSpPr>
        <p:spPr>
          <a:xfrm>
            <a:off x="335700" y="1454725"/>
            <a:ext cx="7241700" cy="4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Challenges??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" name="Google Shape;147;p23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2071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EaPEC2019 </a:t>
            </a:r>
            <a:endParaRPr sz="3000">
              <a:solidFill>
                <a:srgbClr val="F6B26B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Connecting with Culture   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148" name="Google Shape;148;p23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 txBox="1"/>
          <p:nvPr/>
        </p:nvSpPr>
        <p:spPr>
          <a:xfrm>
            <a:off x="696475" y="3068475"/>
            <a:ext cx="58638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p23"/>
          <p:cNvSpPr txBox="1"/>
          <p:nvPr/>
        </p:nvSpPr>
        <p:spPr>
          <a:xfrm>
            <a:off x="1078400" y="3135875"/>
            <a:ext cx="4897800" cy="16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You will not believe!!! - A LOT!!!</a:t>
            </a:r>
            <a:endParaRPr sz="3600"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866367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9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>
            <a:spLocks noGrp="1"/>
          </p:cNvSpPr>
          <p:nvPr>
            <p:ph type="title"/>
          </p:nvPr>
        </p:nvSpPr>
        <p:spPr>
          <a:xfrm>
            <a:off x="335700" y="1454725"/>
            <a:ext cx="7241700" cy="4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 smtClean="0"/>
              <a:t>Thank you!</a:t>
            </a:r>
            <a:endParaRPr sz="3000" dirty="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</p:txBody>
      </p:sp>
      <p:sp>
        <p:nvSpPr>
          <p:cNvPr id="147" name="Google Shape;147;p23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2071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endParaRPr sz="3000" dirty="0">
              <a:solidFill>
                <a:srgbClr val="F6B26B"/>
              </a:solidFill>
            </a:endParaRPr>
          </a:p>
        </p:txBody>
      </p:sp>
      <p:pic>
        <p:nvPicPr>
          <p:cNvPr id="148" name="Google Shape;148;p23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 txBox="1"/>
          <p:nvPr/>
        </p:nvSpPr>
        <p:spPr>
          <a:xfrm>
            <a:off x="696475" y="3068475"/>
            <a:ext cx="58638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p23"/>
          <p:cNvSpPr txBox="1"/>
          <p:nvPr/>
        </p:nvSpPr>
        <p:spPr>
          <a:xfrm>
            <a:off x="1078400" y="3135875"/>
            <a:ext cx="4897800" cy="16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30283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9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335700" y="1454725"/>
            <a:ext cx="7241700" cy="4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-US" sz="3000"/>
              <a:t>Events - as part of the marketing strategy</a:t>
            </a:r>
            <a:endParaRPr sz="3000"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➢"/>
            </a:pPr>
            <a:r>
              <a:rPr lang="en-US"/>
              <a:t>How you take the most out of it</a:t>
            </a:r>
            <a:endParaRPr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➢"/>
            </a:pPr>
            <a:r>
              <a:rPr lang="en-US"/>
              <a:t>How you remain competitive</a:t>
            </a:r>
            <a:endParaRPr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➢"/>
            </a:pPr>
            <a:r>
              <a:rPr lang="en-US"/>
              <a:t>How you make your event a</a:t>
            </a:r>
            <a:endParaRPr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 “must-attend”</a:t>
            </a: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7" name="Google Shape;77;p15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5428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BRANDING  A CONFERENCE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78" name="Google Shape;78;p15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>
            <a:spLocks noGrp="1"/>
          </p:cNvSpPr>
          <p:nvPr>
            <p:ph type="title"/>
          </p:nvPr>
        </p:nvSpPr>
        <p:spPr>
          <a:xfrm>
            <a:off x="639450" y="1447800"/>
            <a:ext cx="8104800" cy="4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6B26B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6B26B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6B26B"/>
                </a:solidFill>
              </a:rPr>
              <a:t>            BRANDING</a:t>
            </a:r>
            <a:endParaRPr sz="4800">
              <a:solidFill>
                <a:srgbClr val="F6B26B"/>
              </a:solidFill>
            </a:endParaRPr>
          </a:p>
        </p:txBody>
      </p:sp>
      <p:sp>
        <p:nvSpPr>
          <p:cNvPr id="85" name="Google Shape;85;p16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5428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BRANDING  A CONFERENCE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86" name="Google Shape;86;p16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/>
          <p:nvPr/>
        </p:nvSpPr>
        <p:spPr>
          <a:xfrm>
            <a:off x="3756725" y="1662550"/>
            <a:ext cx="719400" cy="1066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6B26B"/>
              </a:solidFill>
              <a:highlight>
                <a:srgbClr val="F6B26B"/>
              </a:highligh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639450" y="1447800"/>
            <a:ext cx="8104800" cy="4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FFFF"/>
                </a:solidFill>
              </a:rPr>
              <a:t>What exactly Conference Branding is?</a:t>
            </a:r>
            <a:endParaRPr sz="3200">
              <a:solidFill>
                <a:srgbClr val="FFFFFF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FFFFFF"/>
              </a:solidFill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❏"/>
            </a:pPr>
            <a:r>
              <a:rPr lang="en-US" sz="2400">
                <a:solidFill>
                  <a:srgbClr val="FFFFFF"/>
                </a:solidFill>
              </a:rPr>
              <a:t>Logo?</a:t>
            </a:r>
            <a:endParaRPr sz="2400">
              <a:solidFill>
                <a:srgbClr val="FFFFFF"/>
              </a:solidFill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❏"/>
            </a:pPr>
            <a:r>
              <a:rPr lang="en-US" sz="2400">
                <a:solidFill>
                  <a:srgbClr val="FFFFFF"/>
                </a:solidFill>
              </a:rPr>
              <a:t>Color Pallette?</a:t>
            </a:r>
            <a:endParaRPr sz="2400">
              <a:solidFill>
                <a:srgbClr val="FFFFFF"/>
              </a:solidFill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❏"/>
            </a:pPr>
            <a:r>
              <a:rPr lang="en-US" sz="2400">
                <a:solidFill>
                  <a:srgbClr val="FFFFFF"/>
                </a:solidFill>
              </a:rPr>
              <a:t>Typeface?</a:t>
            </a:r>
            <a:endParaRPr sz="2400">
              <a:solidFill>
                <a:srgbClr val="FFFFFF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FFFFFF"/>
                </a:solidFill>
              </a:rPr>
              <a:t>Yes, these are parts of your identity</a:t>
            </a:r>
            <a:endParaRPr sz="300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FFFFFF"/>
                </a:solidFill>
              </a:rPr>
              <a:t>                                 </a:t>
            </a:r>
            <a:r>
              <a:rPr lang="en-US" sz="3000">
                <a:solidFill>
                  <a:srgbClr val="F6B26B"/>
                </a:solidFill>
              </a:rPr>
              <a:t>BUT</a:t>
            </a:r>
            <a:endParaRPr sz="3000">
              <a:solidFill>
                <a:srgbClr val="F6B26B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F6B26B"/>
                </a:solidFill>
              </a:rPr>
              <a:t>it is much more...</a:t>
            </a:r>
            <a:endParaRPr sz="3000">
              <a:solidFill>
                <a:srgbClr val="F6B26B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FFFFF"/>
                </a:solidFill>
              </a:rPr>
              <a:t>            </a:t>
            </a:r>
            <a:endParaRPr sz="4800">
              <a:solidFill>
                <a:srgbClr val="FFFFFF"/>
              </a:solidFill>
            </a:endParaRPr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5428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BRANDING  A CONFERENCE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95" name="Google Shape;95;p17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335700" y="1454725"/>
            <a:ext cx="7241700" cy="4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a brand is “the mental shortcut we all use- consiously or subconsiously…”</a:t>
            </a: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Conferences also can articulate what they want that mental shortcut to be</a:t>
            </a: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5428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BRANDING  A CONFERENCE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103" name="Google Shape;103;p18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335700" y="1454725"/>
            <a:ext cx="7241700" cy="4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-US" sz="3000"/>
              <a:t>Gives identity</a:t>
            </a: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-US" sz="3000"/>
              <a:t>Keeps it consistent</a:t>
            </a: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-US" sz="3000"/>
              <a:t>Creates belonging</a:t>
            </a: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-US" sz="3000"/>
              <a:t>Makes it memorable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19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5428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BENEFITS OF RANDING  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111" name="Google Shape;111;p19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>
            <a:spLocks noGrp="1"/>
          </p:cNvSpPr>
          <p:nvPr>
            <p:ph type="title"/>
          </p:nvPr>
        </p:nvSpPr>
        <p:spPr>
          <a:xfrm>
            <a:off x="335700" y="1454725"/>
            <a:ext cx="7241700" cy="4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While your event brand has a brand of its own, it should reflect your organisation brand</a:t>
            </a:r>
            <a:endParaRPr sz="24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8" name="Google Shape;118;p20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5428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BENEFITS OF RANDING  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119" name="Google Shape;119;p20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0"/>
          <p:cNvSpPr/>
          <p:nvPr/>
        </p:nvSpPr>
        <p:spPr>
          <a:xfrm>
            <a:off x="479575" y="2621700"/>
            <a:ext cx="2334000" cy="12948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accent2"/>
                </a:solidFill>
              </a:rPr>
              <a:t>Your Company Brand</a:t>
            </a:r>
            <a:endParaRPr sz="2400" b="1">
              <a:solidFill>
                <a:schemeClr val="accent2"/>
              </a:solidFill>
            </a:endParaRPr>
          </a:p>
        </p:txBody>
      </p:sp>
      <p:sp>
        <p:nvSpPr>
          <p:cNvPr id="122" name="Google Shape;122;p20"/>
          <p:cNvSpPr/>
          <p:nvPr/>
        </p:nvSpPr>
        <p:spPr>
          <a:xfrm>
            <a:off x="1270825" y="4066975"/>
            <a:ext cx="751500" cy="720900"/>
          </a:xfrm>
          <a:prstGeom prst="mathPlus">
            <a:avLst>
              <a:gd name="adj1" fmla="val 2352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0"/>
          <p:cNvSpPr/>
          <p:nvPr/>
        </p:nvSpPr>
        <p:spPr>
          <a:xfrm>
            <a:off x="575500" y="5051575"/>
            <a:ext cx="2349900" cy="11349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B45F06"/>
                </a:solidFill>
              </a:rPr>
              <a:t>A Little Twist</a:t>
            </a:r>
            <a:endParaRPr sz="3000" b="1">
              <a:solidFill>
                <a:srgbClr val="B45F06"/>
              </a:solidFill>
            </a:endParaRPr>
          </a:p>
        </p:txBody>
      </p:sp>
      <p:sp>
        <p:nvSpPr>
          <p:cNvPr id="124" name="Google Shape;124;p20"/>
          <p:cNvSpPr/>
          <p:nvPr/>
        </p:nvSpPr>
        <p:spPr>
          <a:xfrm>
            <a:off x="3101300" y="3850833"/>
            <a:ext cx="1007100" cy="720900"/>
          </a:xfrm>
          <a:prstGeom prst="mathEqual">
            <a:avLst>
              <a:gd name="adj1" fmla="val 23520"/>
              <a:gd name="adj2" fmla="val 1176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0"/>
          <p:cNvSpPr txBox="1"/>
          <p:nvPr/>
        </p:nvSpPr>
        <p:spPr>
          <a:xfrm>
            <a:off x="4412150" y="2861500"/>
            <a:ext cx="22380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rgbClr val="E69138"/>
                </a:solidFill>
                <a:latin typeface="Lobster"/>
                <a:ea typeface="Lobster"/>
                <a:cs typeface="Lobster"/>
                <a:sym typeface="Lobster"/>
              </a:rPr>
              <a:t>Your</a:t>
            </a:r>
            <a:endParaRPr sz="4800" b="1">
              <a:solidFill>
                <a:srgbClr val="E69138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rgbClr val="E69138"/>
                </a:solidFill>
                <a:latin typeface="Lobster"/>
                <a:ea typeface="Lobster"/>
                <a:cs typeface="Lobster"/>
                <a:sym typeface="Lobster"/>
              </a:rPr>
              <a:t>Event</a:t>
            </a:r>
            <a:endParaRPr sz="4800" b="1">
              <a:solidFill>
                <a:srgbClr val="E69138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rgbClr val="E69138"/>
                </a:solidFill>
                <a:latin typeface="Lobster"/>
                <a:ea typeface="Lobster"/>
                <a:cs typeface="Lobster"/>
                <a:sym typeface="Lobster"/>
              </a:rPr>
              <a:t> Brand</a:t>
            </a:r>
            <a:endParaRPr sz="4800" b="1">
              <a:solidFill>
                <a:srgbClr val="E69138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>
            <a:spLocks noGrp="1"/>
          </p:cNvSpPr>
          <p:nvPr>
            <p:ph type="title"/>
          </p:nvPr>
        </p:nvSpPr>
        <p:spPr>
          <a:xfrm>
            <a:off x="335700" y="1454725"/>
            <a:ext cx="7241700" cy="4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EaPConnect Project</a:t>
            </a: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-US" sz="3000"/>
              <a:t>2016 - Tbilisi</a:t>
            </a: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-US" sz="3000"/>
              <a:t>2017 - Minsk</a:t>
            </a: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-US" sz="3000"/>
              <a:t>2018 - Chisinau</a:t>
            </a: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-US" sz="3000"/>
              <a:t>2019 - Yerevan</a:t>
            </a:r>
            <a:endParaRPr sz="3000"/>
          </a:p>
          <a:p>
            <a:pPr marL="9144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➔"/>
            </a:pPr>
            <a:r>
              <a:rPr lang="en-US" sz="3000"/>
              <a:t>2020 - Baku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1" name="Google Shape;131;p21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3190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EaPEC conferences   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132" name="Google Shape;132;p21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>
            <a:spLocks noGrp="1"/>
          </p:cNvSpPr>
          <p:nvPr>
            <p:ph type="title"/>
          </p:nvPr>
        </p:nvSpPr>
        <p:spPr>
          <a:xfrm>
            <a:off x="335700" y="1454725"/>
            <a:ext cx="7241700" cy="4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/>
              <a:t>Yerevan, Armenia</a:t>
            </a:r>
            <a:endParaRPr sz="3000" dirty="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 dirty="0" smtClean="0"/>
              <a:t>Theme</a:t>
            </a:r>
            <a:r>
              <a:rPr lang="en-US" sz="3000" dirty="0" smtClean="0"/>
              <a:t> </a:t>
            </a:r>
            <a:r>
              <a:rPr lang="en-US" sz="3000" dirty="0"/>
              <a:t>- Connecting with Culture</a:t>
            </a:r>
            <a:endParaRPr sz="3000" dirty="0"/>
          </a:p>
          <a:p>
            <a: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2400" dirty="0"/>
              <a:t>Digital Libraries</a:t>
            </a:r>
            <a:endParaRPr sz="2400" dirty="0"/>
          </a:p>
          <a:p>
            <a: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2400" dirty="0"/>
              <a:t>Cultural Heritage Digitization</a:t>
            </a:r>
            <a:endParaRPr sz="2400" dirty="0"/>
          </a:p>
          <a:p>
            <a: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2400" dirty="0"/>
              <a:t>e-Science </a:t>
            </a:r>
            <a:endParaRPr sz="2400" dirty="0"/>
          </a:p>
          <a:p>
            <a: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2400" dirty="0"/>
              <a:t>AI</a:t>
            </a:r>
            <a:endParaRPr sz="2400" dirty="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 dirty="0"/>
              <a:t>Venue </a:t>
            </a:r>
            <a:r>
              <a:rPr lang="en-US" sz="3000" dirty="0" smtClean="0"/>
              <a:t>– </a:t>
            </a:r>
            <a:r>
              <a:rPr lang="en-US" sz="3000" dirty="0" err="1" smtClean="0"/>
              <a:t>Matenadaran</a:t>
            </a:r>
            <a:r>
              <a:rPr lang="en-US" sz="3000" dirty="0" smtClean="0"/>
              <a:t> Museum</a:t>
            </a:r>
            <a:endParaRPr sz="3000" dirty="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 dirty="0"/>
              <a:t>Social event- Carpet Factory </a:t>
            </a:r>
            <a:endParaRPr sz="3000" dirty="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 dirty="0"/>
              <a:t>Color pallet - Apricot color</a:t>
            </a:r>
            <a:endParaRPr sz="3000" dirty="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 dirty="0" err="1"/>
              <a:t>LoLa</a:t>
            </a:r>
            <a:r>
              <a:rPr lang="en-US" sz="3000" dirty="0"/>
              <a:t> Concert </a:t>
            </a:r>
            <a:endParaRPr sz="30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 smtClean="0"/>
              <a:t/>
            </a:r>
            <a:br>
              <a:rPr lang="en-US" sz="3000" dirty="0" smtClean="0"/>
            </a:br>
            <a:endParaRPr sz="3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</p:txBody>
      </p:sp>
      <p:sp>
        <p:nvSpPr>
          <p:cNvPr id="139" name="Google Shape;139;p22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82071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EaPEC2019 </a:t>
            </a:r>
            <a:endParaRPr sz="3000">
              <a:solidFill>
                <a:srgbClr val="F6B26B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sz="3000">
                <a:solidFill>
                  <a:srgbClr val="F6B26B"/>
                </a:solidFill>
              </a:rPr>
              <a:t>Connecting with Culture   </a:t>
            </a:r>
            <a:endParaRPr sz="3000">
              <a:solidFill>
                <a:srgbClr val="F6B26B"/>
              </a:solidFill>
            </a:endParaRPr>
          </a:p>
        </p:txBody>
      </p:sp>
      <p:pic>
        <p:nvPicPr>
          <p:cNvPr id="140" name="Google Shape;140;p22" descr="ORNAMEN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7650" y="2337425"/>
            <a:ext cx="1820063" cy="443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00" y="292550"/>
            <a:ext cx="2333950" cy="7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260</Words>
  <Application>Microsoft Macintosh PowerPoint</Application>
  <PresentationFormat>On-screen Show (4:3)</PresentationFormat>
  <Paragraphs>98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Roboto Slab</vt:lpstr>
      <vt:lpstr>Roboto</vt:lpstr>
      <vt:lpstr>Lobster</vt:lpstr>
      <vt:lpstr>Arial Black</vt:lpstr>
      <vt:lpstr>Marina</vt:lpstr>
      <vt:lpstr>Branding the EaPEC2019 Conference</vt:lpstr>
      <vt:lpstr>Events - as part of the marketing strategy How you take the most out of it How you remain competitive How you make your event a  “must-attend”   </vt:lpstr>
      <vt:lpstr>              BRANDING</vt:lpstr>
      <vt:lpstr>What exactly Conference Branding is?  Logo? Color Pallette? Typeface?  Yes, these are parts of your identity                                   BUT it is much more...              </vt:lpstr>
      <vt:lpstr> a brand is “the mental shortcut we all use- consiously or subconsiously…”  Conferences also can articulate what they want that mental shortcut to be    </vt:lpstr>
      <vt:lpstr>Gives identity Keeps it consistent Creates belonging Makes it memorable     </vt:lpstr>
      <vt:lpstr>While your event brand has a brand of its own, it should reflect your organisation brand     </vt:lpstr>
      <vt:lpstr>EaPConnect Project  2016 - Tbilisi 2017 - Minsk 2018 - Chisinau 2019 - Yerevan 2020 - Baku     </vt:lpstr>
      <vt:lpstr>Yerevan, Armenia Theme - Connecting with Culture Digital Libraries Cultural Heritage Digitization e-Science  AI Venue – Matenadaran Museum Social event- Carpet Factory  Color pallet - Apricot color LoLa Concert       </vt:lpstr>
      <vt:lpstr>Challenges??     </vt:lpstr>
      <vt:lpstr>Challenges??     </vt:lpstr>
      <vt:lpstr>  Thank you!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Branding the EaPEC2019 Conference</dc:title>
  <cp:lastModifiedBy>Naira Kocharyan</cp:lastModifiedBy>
  <cp:revision>2</cp:revision>
  <dcterms:modified xsi:type="dcterms:W3CDTF">2019-09-18T07:13:56Z</dcterms:modified>
</cp:coreProperties>
</file>