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  <p:sldMasterId id="2147483648" r:id="rId5"/>
    <p:sldMasterId id="2147483652" r:id="rId6"/>
    <p:sldMasterId id="2147483662" r:id="rId7"/>
    <p:sldMasterId id="2147483693" r:id="rId8"/>
    <p:sldMasterId id="2147483698" r:id="rId9"/>
    <p:sldMasterId id="2147483665" r:id="rId10"/>
  </p:sldMasterIdLst>
  <p:notesMasterIdLst>
    <p:notesMasterId r:id="rId28"/>
  </p:notesMasterIdLst>
  <p:handoutMasterIdLst>
    <p:handoutMasterId r:id="rId29"/>
  </p:handoutMasterIdLst>
  <p:sldIdLst>
    <p:sldId id="256" r:id="rId11"/>
    <p:sldId id="264" r:id="rId12"/>
    <p:sldId id="321" r:id="rId13"/>
    <p:sldId id="275" r:id="rId14"/>
    <p:sldId id="289" r:id="rId15"/>
    <p:sldId id="290" r:id="rId16"/>
    <p:sldId id="287" r:id="rId17"/>
    <p:sldId id="322" r:id="rId18"/>
    <p:sldId id="314" r:id="rId19"/>
    <p:sldId id="315" r:id="rId20"/>
    <p:sldId id="316" r:id="rId21"/>
    <p:sldId id="323" r:id="rId22"/>
    <p:sldId id="320" r:id="rId23"/>
    <p:sldId id="317" r:id="rId24"/>
    <p:sldId id="318" r:id="rId25"/>
    <p:sldId id="281" r:id="rId26"/>
    <p:sldId id="267" r:id="rId27"/>
  </p:sldIdLst>
  <p:sldSz cx="9144000" cy="5143500" type="screen16x9"/>
  <p:notesSz cx="6858000" cy="3209925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898"/>
    <a:srgbClr val="003D50"/>
    <a:srgbClr val="0D224C"/>
    <a:srgbClr val="384973"/>
    <a:srgbClr val="007FB3"/>
    <a:srgbClr val="8E1558"/>
    <a:srgbClr val="A74977"/>
    <a:srgbClr val="F8A900"/>
    <a:srgbClr val="FED9A2"/>
    <a:srgbClr val="007D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234" autoAdjust="0"/>
  </p:normalViewPr>
  <p:slideViewPr>
    <p:cSldViewPr snapToGrid="0" snapToObjects="1" showGuides="1">
      <p:cViewPr varScale="1">
        <p:scale>
          <a:sx n="94" d="100"/>
          <a:sy n="94" d="100"/>
        </p:scale>
        <p:origin x="1046" y="82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world is going digital and we must lead by example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104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We have know our members experience a much richer, more intuitive and more sophisticated environment. </a:t>
            </a:r>
            <a:endParaRPr lang="en-US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We fear the gap is growing between their experience of our offering &amp; that of commercial providers.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We've heard loud &amp; clear from members (surveys and voice) that they want more clearly defined offering which is tailored for their own needs. 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We have a range of distributed experts offering a large number of digital interfaces across </a:t>
            </a:r>
            <a:r>
              <a:rPr lang="en-US" dirty="0" err="1">
                <a:cs typeface="Calibri"/>
              </a:rPr>
              <a:t>Jisc</a:t>
            </a:r>
            <a:r>
              <a:rPr lang="en-US" dirty="0">
                <a:cs typeface="Calibri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443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Four core user journeys have been identified which will be provided online.</a:t>
            </a:r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By structuring our work according to journeys (describing the way users access our offering), we're able to ensure we focus fully on their needs … rather then sustain a siloed experience.</a:t>
            </a:r>
            <a:endParaRPr lang="en-GB" dirty="0"/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For instance 'advice and guidance' has historically been separate from any purchase opportunities, we're looking at ways we a offer help, but incorporate the widest experience of our offering. </a:t>
            </a:r>
          </a:p>
          <a:p>
            <a:endParaRPr lang="en-GB" dirty="0"/>
          </a:p>
          <a:p>
            <a:r>
              <a:rPr lang="en-GB" dirty="0"/>
              <a:t>Work is guided by three themes … none of which are easy! </a:t>
            </a:r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Introducing personalisation is not easy, but we think it will be hugely beneficial to </a:t>
            </a:r>
            <a:r>
              <a:rPr lang="en-GB" dirty="0" err="1">
                <a:cs typeface="Calibri"/>
              </a:rPr>
              <a:t>Jisc</a:t>
            </a:r>
            <a:r>
              <a:rPr lang="en-GB" dirty="0">
                <a:cs typeface="Calibri"/>
              </a:rPr>
              <a:t> as much as members. </a:t>
            </a:r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Automation is tough, we're beginning to explore introducing BOTS to handle basic queries. </a:t>
            </a:r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Look and feel … we've worked hard to cohere our corporate digital spaces, but now there's work to do to ensure we're making it easy for users to navigate.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89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Key reports currently available on My </a:t>
            </a:r>
            <a:r>
              <a:rPr lang="en-GB" dirty="0" err="1"/>
              <a:t>Jisc</a:t>
            </a:r>
            <a:endParaRPr lang="en-GB" dirty="0" err="1">
              <a:cs typeface="Calibri"/>
            </a:endParaRPr>
          </a:p>
          <a:p>
            <a:r>
              <a:rPr lang="en-GB" dirty="0"/>
              <a:t>‘All services’ report shows the usage status of all </a:t>
            </a:r>
            <a:r>
              <a:rPr lang="en-GB" dirty="0" err="1"/>
              <a:t>Jisc</a:t>
            </a:r>
            <a:r>
              <a:rPr lang="en-GB" dirty="0"/>
              <a:t> services, both included in the relevant subscription, or optional</a:t>
            </a:r>
            <a:endParaRPr lang="en-GB" dirty="0">
              <a:cs typeface="Calibri"/>
            </a:endParaRPr>
          </a:p>
          <a:p>
            <a:r>
              <a:rPr lang="en-GB" dirty="0"/>
              <a:t>For services that they are not using, there are calls to action, such as, ‘start using’ or ‘subscribe to optional service’  </a:t>
            </a:r>
            <a:endParaRPr lang="en-GB" dirty="0">
              <a:cs typeface="Calibri"/>
            </a:endParaRPr>
          </a:p>
          <a:p>
            <a:endParaRPr lang="en-GB"/>
          </a:p>
          <a:p>
            <a:r>
              <a:rPr lang="en-GB" b="1" dirty="0">
                <a:cs typeface="Calibri"/>
              </a:rPr>
              <a:t>So what? </a:t>
            </a:r>
          </a:p>
          <a:p>
            <a:r>
              <a:rPr lang="en-GB" dirty="0">
                <a:cs typeface="Calibri"/>
              </a:rPr>
              <a:t>Well this means we can have much easier conversations with members about what's on offer &amp; what's available. </a:t>
            </a:r>
            <a:br>
              <a:rPr lang="en-GB" dirty="0">
                <a:cs typeface="+mn-lt"/>
              </a:rPr>
            </a:br>
            <a:r>
              <a:rPr lang="en-GB" dirty="0">
                <a:cs typeface="Calibri"/>
              </a:rPr>
              <a:t>Our members like that we've made it clear what is avaialble. </a:t>
            </a:r>
            <a:br>
              <a:rPr lang="en-GB" dirty="0">
                <a:cs typeface="+mn-lt"/>
              </a:rPr>
            </a:br>
            <a:r>
              <a:rPr lang="en-GB" dirty="0">
                <a:cs typeface="Calibri"/>
              </a:rPr>
              <a:t>We want them to appreciate that we're working in partnership to make sure they're gaining maximum value from the subsidised </a:t>
            </a:r>
            <a:r>
              <a:rPr lang="en-GB" dirty="0" err="1">
                <a:cs typeface="Calibri"/>
              </a:rPr>
              <a:t>Jisc</a:t>
            </a:r>
            <a:r>
              <a:rPr lang="en-GB" dirty="0">
                <a:cs typeface="Calibri"/>
              </a:rPr>
              <a:t> offering. 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7E93EFD-B149-4074-AF17-364F223B420D}" type="datetime1">
              <a:rPr lang="en-GB" smtClean="0"/>
              <a:t>16/09/2019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873433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New product family usage reports, released this month</a:t>
            </a:r>
          </a:p>
          <a:p>
            <a:endParaRPr lang="en-GB" dirty="0"/>
          </a:p>
          <a:p>
            <a:r>
              <a:rPr lang="en-GB" dirty="0"/>
              <a:t>Shows headline scale usage metrics for services within our product families, such as connectivity here</a:t>
            </a:r>
          </a:p>
          <a:p>
            <a:endParaRPr lang="en-GB" dirty="0"/>
          </a:p>
          <a:p>
            <a:r>
              <a:rPr lang="en-GB" dirty="0"/>
              <a:t>Provides the next level of detail down from the All Services report – plus we also have detailed service usage reports for Janet, Jisc Collections and </a:t>
            </a:r>
            <a:r>
              <a:rPr lang="en-GB" dirty="0" err="1"/>
              <a:t>Ebooks</a:t>
            </a:r>
            <a:r>
              <a:rPr lang="en-GB" dirty="0"/>
              <a:t> for FE (Janet linked here)</a:t>
            </a:r>
          </a:p>
          <a:p>
            <a:endParaRPr lang="en-GB" dirty="0"/>
          </a:p>
          <a:p>
            <a:r>
              <a:rPr lang="en-GB" dirty="0"/>
              <a:t>We currently have 4 out of 7 product family reports</a:t>
            </a:r>
            <a:br>
              <a:rPr lang="en-GB" dirty="0"/>
            </a:br>
            <a:endParaRPr lang="en-GB" dirty="0"/>
          </a:p>
          <a:p>
            <a:r>
              <a:rPr lang="en-GB" b="1" dirty="0">
                <a:cs typeface="+mn-lt"/>
              </a:rPr>
              <a:t>So what? </a:t>
            </a:r>
            <a:endParaRPr lang="en-GB" dirty="0">
              <a:cs typeface="+mn-lt"/>
            </a:endParaRPr>
          </a:p>
          <a:p>
            <a:r>
              <a:rPr lang="en-GB" dirty="0">
                <a:cs typeface="Calibri" panose="020F0502020204030204"/>
              </a:rPr>
              <a:t>Worth nothing that technical (network &amp; libraries) have extensive access to data behind these dashboards. For instance the cyber security portal holds live data on cyber situation. </a:t>
            </a:r>
          </a:p>
          <a:p>
            <a:r>
              <a:rPr lang="en-GB" dirty="0">
                <a:cs typeface="Calibri" panose="020F0502020204030204"/>
              </a:rPr>
              <a:t>But these views are for those leaders who manage the Jisc relationship. </a:t>
            </a:r>
            <a:br>
              <a:rPr lang="en-GB" dirty="0">
                <a:cs typeface="+mn-lt"/>
              </a:rPr>
            </a:br>
            <a:r>
              <a:rPr lang="en-GB" dirty="0">
                <a:cs typeface="Calibri" panose="020F0502020204030204"/>
              </a:rPr>
              <a:t>In the past our members reflected that they only had a partial view to account information. </a:t>
            </a:r>
            <a:br>
              <a:rPr lang="en-GB" dirty="0">
                <a:cs typeface="+mn-lt"/>
              </a:rPr>
            </a:br>
            <a:r>
              <a:rPr lang="en-GB" dirty="0">
                <a:cs typeface="Calibri" panose="020F0502020204030204"/>
              </a:rPr>
              <a:t>We've recently </a:t>
            </a:r>
            <a:r>
              <a:rPr lang="en-GB" dirty="0" err="1">
                <a:cs typeface="Calibri" panose="020F0502020204030204"/>
              </a:rPr>
              <a:t>releaed</a:t>
            </a:r>
            <a:r>
              <a:rPr lang="en-GB" dirty="0">
                <a:cs typeface="Calibri" panose="020F0502020204030204"/>
              </a:rPr>
              <a:t> functionality which enables them to download data for their own purposes … making it much easier for our members to 'make </a:t>
            </a:r>
            <a:r>
              <a:rPr lang="en-GB" dirty="0" err="1">
                <a:cs typeface="Calibri" panose="020F0502020204030204"/>
              </a:rPr>
              <a:t>th</a:t>
            </a:r>
            <a:r>
              <a:rPr lang="en-GB" dirty="0">
                <a:cs typeface="Calibri" panose="020F0502020204030204"/>
              </a:rPr>
              <a:t> case' for </a:t>
            </a:r>
            <a:r>
              <a:rPr lang="en-GB" dirty="0" err="1">
                <a:cs typeface="Calibri" panose="020F0502020204030204"/>
              </a:rPr>
              <a:t>Jisc</a:t>
            </a:r>
            <a:r>
              <a:rPr lang="en-GB" dirty="0">
                <a:cs typeface="Calibri" panose="020F0502020204030204"/>
              </a:rPr>
              <a:t> membership … something which can be challenging for some … because typically no single leader has a clear view of the significance &amp; value of </a:t>
            </a:r>
            <a:r>
              <a:rPr lang="en-GB" dirty="0" err="1">
                <a:cs typeface="Calibri" panose="020F0502020204030204"/>
              </a:rPr>
              <a:t>Jisc's</a:t>
            </a:r>
            <a:r>
              <a:rPr lang="en-GB" dirty="0">
                <a:cs typeface="Calibri" panose="020F0502020204030204"/>
              </a:rPr>
              <a:t> offering. 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7E93EFD-B149-4074-AF17-364F223B420D}" type="datetime1">
              <a:rPr lang="en-GB" smtClean="0"/>
              <a:t>16/09/2019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12263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Information about their membership subscription contribution and how it is calculated. </a:t>
            </a:r>
            <a:endParaRPr lang="en-GB" dirty="0">
              <a:cs typeface="Calibri" panose="020F0502020204030204"/>
            </a:endParaRPr>
          </a:p>
          <a:p>
            <a:br>
              <a:rPr lang="en-GB" dirty="0">
                <a:cs typeface="+mn-lt"/>
              </a:rPr>
            </a:br>
            <a:r>
              <a:rPr lang="en-GB" dirty="0">
                <a:cs typeface="Calibri" panose="020F0502020204030204"/>
              </a:rPr>
              <a:t>We secured some fantastic voice from this in the last few weeks: </a:t>
            </a:r>
            <a:br>
              <a:rPr lang="en-GB" dirty="0">
                <a:cs typeface="+mn-lt"/>
              </a:rPr>
            </a:br>
            <a:r>
              <a:rPr lang="en-GB" dirty="0">
                <a:cs typeface="Calibri" panose="020F0502020204030204"/>
              </a:rPr>
              <a:t>University of Kings College London (Not always an enthusiastic supporter of </a:t>
            </a:r>
            <a:r>
              <a:rPr lang="en-GB" dirty="0" err="1">
                <a:cs typeface="Calibri" panose="020F0502020204030204"/>
              </a:rPr>
              <a:t>Jisc</a:t>
            </a:r>
            <a:r>
              <a:rPr lang="en-GB" dirty="0">
                <a:cs typeface="Calibri" panose="020F0502020204030204"/>
              </a:rPr>
              <a:t>): </a:t>
            </a:r>
            <a:r>
              <a:rPr lang="en-GB" i="1" dirty="0"/>
              <a:t>As I say, this (HE subs letter) is the best one I have ever had from </a:t>
            </a:r>
            <a:r>
              <a:rPr lang="en-GB" i="1" dirty="0" err="1"/>
              <a:t>Jisc</a:t>
            </a:r>
            <a:endParaRPr lang="en-GB" i="1" dirty="0" err="1"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7E93EFD-B149-4074-AF17-364F223B420D}" type="datetime1">
              <a:rPr lang="en-GB" smtClean="0"/>
              <a:t>16/09/2019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024647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Personalised splash page showing a relevant community event, network status and inviting them to manage their membership.</a:t>
            </a:r>
          </a:p>
          <a:p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We feel the real 'added value' of </a:t>
            </a:r>
            <a:r>
              <a:rPr lang="en-GB" dirty="0" err="1">
                <a:cs typeface="Calibri"/>
              </a:rPr>
              <a:t>Jisc</a:t>
            </a:r>
            <a:r>
              <a:rPr lang="en-GB" dirty="0">
                <a:cs typeface="Calibri"/>
              </a:rPr>
              <a:t> membership is the facilitating role we play in the community. </a:t>
            </a:r>
            <a:br>
              <a:rPr lang="en-GB" dirty="0">
                <a:cs typeface="+mn-lt"/>
              </a:rPr>
            </a:br>
            <a:r>
              <a:rPr lang="en-GB" dirty="0">
                <a:cs typeface="Calibri"/>
              </a:rPr>
              <a:t>We hope to bring this much more into focus for members. </a:t>
            </a:r>
          </a:p>
          <a:p>
            <a:endParaRPr lang="en-GB" dirty="0"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7E93EFD-B149-4074-AF17-364F223B420D}" type="datetime1">
              <a:rPr lang="en-GB" smtClean="0"/>
              <a:t>16/09/2019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77773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community page with a Jisc Digifest exposé and invitation to get involved and provide you opinion.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7E93EFD-B149-4074-AF17-364F223B420D}" type="datetime1">
              <a:rPr lang="en-GB" smtClean="0"/>
              <a:t>16/09/2019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326192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space to enhance your membership by finding information about the services that would benefit you with the option to utilise chat with a bot or account manager.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7E93EFD-B149-4074-AF17-364F223B420D}" type="datetime1">
              <a:rPr lang="en-GB" smtClean="0"/>
              <a:t>16/09/2019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3199634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services@jisc.ac.uk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hyperlink" Target="jisc.ac.uk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8AB1DF-AE96-45AA-B175-D1A6BA968F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9144000" cy="5888736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239D9C-EA5C-4DDB-ACFA-8E457CD8E0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61" t="86" r="17143"/>
          <a:stretch/>
        </p:blipFill>
        <p:spPr>
          <a:xfrm>
            <a:off x="3606018" y="0"/>
            <a:ext cx="5537982" cy="51435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</a:extLst>
          </p:cNvPr>
          <p:cNvSpPr/>
          <p:nvPr userDrawn="1"/>
        </p:nvSpPr>
        <p:spPr>
          <a:xfrm>
            <a:off x="877" y="0"/>
            <a:ext cx="3641970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284907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305908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2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612192"/>
            <a:ext cx="249916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2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 lIns="0" tIns="0" rIns="0" bIns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E14034-DE44-4681-A765-A257AEECF5DA}" type="datetime1">
              <a:rPr lang="en-GB" noProof="0" smtClean="0"/>
              <a:t>16/09/2019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12 Member voice report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03557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 lIns="0" tIns="0" rIns="0" bIns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E14034-DE44-4681-A765-A257AEECF5DA}" type="datetime1">
              <a:rPr lang="en-GB" noProof="0" smtClean="0"/>
              <a:t>16/09/2019</a:t>
            </a:fld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12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jp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.jp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.jp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AD7AA7-DF94-4AFF-A5FA-B3EEEEDACC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  <p:sldLayoutId id="2147483703" r:id="rId6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51F27-3798-444E-B250-2F53A2AD84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9D7517-DF94-49E7-B57E-2F2D4D40D4D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1E702B-CEDF-440D-AE34-A9C3CC1DC4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704" r:id="rId5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A427CD-10DF-40F8-B66D-2742A4BE1D0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7CC3DB-7876-44F5-93EB-E85646264B0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6E7A1C5-1AAD-42B0-9C14-E476F2CEA1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70786"/>
            <a:ext cx="9144000" cy="5143500"/>
          </a:xfrm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7AA6CB-5D21-4674-86F5-DE40783F2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" y="195494"/>
            <a:ext cx="5373811" cy="34157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Jisc digital vision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1AAEF-59C6-4153-987B-510C3B2B2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879" y="4113647"/>
            <a:ext cx="1908174" cy="542478"/>
          </a:xfrm>
        </p:spPr>
        <p:txBody>
          <a:bodyPr/>
          <a:lstStyle/>
          <a:p>
            <a:r>
              <a:rPr lang="en-GB" sz="1400" dirty="0">
                <a:solidFill>
                  <a:schemeClr val="bg1"/>
                </a:solidFill>
              </a:rPr>
              <a:t>September 2019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F15ED4-4BE3-444F-B7F2-B6D6ECB5CC1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79388" y="706006"/>
            <a:ext cx="5037592" cy="255741"/>
          </a:xfrm>
        </p:spPr>
        <p:txBody>
          <a:bodyPr/>
          <a:lstStyle/>
          <a:p>
            <a:r>
              <a:rPr lang="en-GB" sz="1600" dirty="0">
                <a:solidFill>
                  <a:schemeClr val="bg1"/>
                </a:solidFill>
              </a:rPr>
              <a:t>Robert Haymon-Collins – Jisc executive director marketing and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116807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/>
              <a:t>Service Readiness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D06A40-FE0E-493C-A5A6-A9BD336E0CD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4811F2-DA16-4208-95A8-6215838C0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78" y="0"/>
            <a:ext cx="884704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675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/>
              <a:t>Service Readiness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11</a:t>
            </a:fld>
            <a:endParaRPr lang="en-GB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D06A40-FE0E-493C-A5A6-A9BD336E0CD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0CADCC-AA97-433E-8633-3D8E3AFBDF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615" r="1169" b="50000"/>
          <a:stretch/>
        </p:blipFill>
        <p:spPr>
          <a:xfrm>
            <a:off x="215900" y="8164"/>
            <a:ext cx="8782049" cy="5715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F1E694-9438-4F0C-8A30-E695661651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21" r="1438"/>
          <a:stretch/>
        </p:blipFill>
        <p:spPr>
          <a:xfrm>
            <a:off x="215899" y="-8164"/>
            <a:ext cx="8782049" cy="526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847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7B4972D-E09D-4DA8-8631-415B86FB5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Planned outcomes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0216F0-C575-44A1-8BE7-48C45A05406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9327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13</a:t>
            </a:fld>
            <a:endParaRPr lang="en-GB" noProof="0"/>
          </a:p>
        </p:txBody>
      </p:sp>
      <p:pic>
        <p:nvPicPr>
          <p:cNvPr id="4" name="Content Placeholder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87B6588-294A-48DF-A00C-B020722B2F0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3842093" y="879475"/>
            <a:ext cx="1459814" cy="3852863"/>
          </a:xfr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271D22D0-C3E1-4CFC-A332-241B880FF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314" y="-5504406"/>
            <a:ext cx="7449911" cy="1826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050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14</a:t>
            </a:fld>
            <a:endParaRPr lang="en-GB" noProof="0"/>
          </a:p>
        </p:txBody>
      </p:sp>
      <p:pic>
        <p:nvPicPr>
          <p:cNvPr id="4" name="Content Placeholder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87B6588-294A-48DF-A00C-B020722B2F0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3842093" y="879475"/>
            <a:ext cx="1459814" cy="3852863"/>
          </a:xfrm>
        </p:spPr>
      </p:pic>
      <p:pic>
        <p:nvPicPr>
          <p:cNvPr id="8" name="Picture 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523E276B-E4AA-4488-9104-342C062A1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55" y="-1037438"/>
            <a:ext cx="7376638" cy="1946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05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15</a:t>
            </a:fld>
            <a:endParaRPr lang="en-GB" noProof="0"/>
          </a:p>
        </p:txBody>
      </p:sp>
      <p:pic>
        <p:nvPicPr>
          <p:cNvPr id="15" name="Content Placeholder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B98E595-2601-401A-8848-11BF56CAA39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775857" y="-1134021"/>
            <a:ext cx="2674369" cy="5866359"/>
          </a:xfrm>
        </p:spPr>
      </p:pic>
      <p:pic>
        <p:nvPicPr>
          <p:cNvPr id="19" name="Picture 1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4D7B2223-FA3D-4F75-B3B8-FF35B7ECA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660" y="432505"/>
            <a:ext cx="7405007" cy="1622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92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C67CD9A-2B97-44D6-91CE-4EA9B832F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571FD1-99C9-4CDC-AF98-B00E6F039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footer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4394C9-E7A9-4CA1-A3E0-426214A01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16</a:t>
            </a:fld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EE38CF1-3244-7D40-A998-8356604B6BD2}"/>
              </a:ext>
            </a:extLst>
          </p:cNvPr>
          <p:cNvSpPr txBox="1">
            <a:spLocks/>
          </p:cNvSpPr>
          <p:nvPr/>
        </p:nvSpPr>
        <p:spPr>
          <a:xfrm>
            <a:off x="215900" y="879475"/>
            <a:ext cx="8712199" cy="3852864"/>
          </a:xfr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6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Reliable, accurate data (especially for services)</a:t>
            </a:r>
          </a:p>
          <a:p>
            <a:r>
              <a:rPr lang="en-GB" sz="2000" dirty="0">
                <a:solidFill>
                  <a:schemeClr val="bg1"/>
                </a:solidFill>
              </a:rPr>
              <a:t>Open/closed, free/charged for information </a:t>
            </a:r>
          </a:p>
          <a:p>
            <a:r>
              <a:rPr lang="en-GB" sz="2000" dirty="0">
                <a:solidFill>
                  <a:schemeClr val="bg1"/>
                </a:solidFill>
              </a:rPr>
              <a:t>Personalisation that feels authentic</a:t>
            </a:r>
          </a:p>
          <a:p>
            <a:r>
              <a:rPr lang="en-GB" sz="2000" dirty="0">
                <a:solidFill>
                  <a:schemeClr val="bg1"/>
                </a:solidFill>
              </a:rPr>
              <a:t>Cultural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giving the member or customer what they need not what we want to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teams working together at the same pace </a:t>
            </a:r>
          </a:p>
          <a:p>
            <a:pPr lvl="1"/>
            <a:r>
              <a:rPr lang="en-GB" sz="2000" dirty="0">
                <a:solidFill>
                  <a:schemeClr val="bg1"/>
                </a:solidFill>
              </a:rPr>
              <a:t>aligning with the best in the commercial sector</a:t>
            </a:r>
          </a:p>
          <a:p>
            <a:pPr lvl="1"/>
            <a:endParaRPr lang="en-GB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34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E1EBF0-0B2A-47EA-8D4E-3969C4791B4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Robert Haymon-Collins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00F73-1583-4184-9D0F-6BA47CEA4333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GB" dirty="0"/>
              <a:t>Executive director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836F6-E479-41C7-ABBE-F89973FBA2AB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dirty="0"/>
              <a:t>Marketing and Communications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F4A47D-4F2A-44CA-9E6F-DD81579A865B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640928-F34D-4336-BCF8-592C634D018C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en-GB" dirty="0"/>
              <a:t>+ 44 7725 830007</a:t>
            </a:r>
          </a:p>
        </p:txBody>
      </p:sp>
    </p:spTree>
    <p:extLst>
      <p:ext uri="{BB962C8B-B14F-4D97-AF65-F5344CB8AC3E}">
        <p14:creationId xmlns:p14="http://schemas.microsoft.com/office/powerpoint/2010/main" val="212696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15D858-3A24-4587-8D4F-35490F975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58514"/>
            <a:ext cx="6518277" cy="341572"/>
          </a:xfrm>
        </p:spPr>
        <p:txBody>
          <a:bodyPr/>
          <a:lstStyle/>
          <a:p>
            <a:r>
              <a:rPr lang="en-GB" sz="3200" dirty="0"/>
              <a:t>Contents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102BAF-4E34-4B9D-94D0-A3D49C66E32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612832"/>
            <a:ext cx="5250089" cy="1793909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sz="2400" dirty="0"/>
              <a:t>Objectives, benefits and scope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Progress to date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Planned outcomes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989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7B4972D-E09D-4DA8-8631-415B86FB5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Objectives, benefits and scope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0216F0-C575-44A1-8BE7-48C45A05406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788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C94373-D424-4486-B681-A9BD2395A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Jisc digital vision objectives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AF68E1-76FC-4C38-85E8-7BD9DC90F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86417-D271-4B82-B0F8-ECA50680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8CC56-1D66-4F56-AE78-7C3C81B6ED9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04F7FC-A0EF-4AAA-B43B-7F4BADD0F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73049F-EED4-4968-82E8-B5BC71AD27C9}"/>
              </a:ext>
            </a:extLst>
          </p:cNvPr>
          <p:cNvSpPr/>
          <p:nvPr/>
        </p:nvSpPr>
        <p:spPr>
          <a:xfrm>
            <a:off x="229902" y="3067764"/>
            <a:ext cx="8751275" cy="734926"/>
          </a:xfrm>
          <a:prstGeom prst="rect">
            <a:avLst/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err="1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03A909-78ED-4C53-BDB6-37717BAB688F}"/>
              </a:ext>
            </a:extLst>
          </p:cNvPr>
          <p:cNvSpPr/>
          <p:nvPr/>
        </p:nvSpPr>
        <p:spPr>
          <a:xfrm>
            <a:off x="229902" y="2158297"/>
            <a:ext cx="8751275" cy="730147"/>
          </a:xfrm>
          <a:prstGeom prst="rect">
            <a:avLst/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err="1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B13143-FCD8-46FC-9476-4FA14A1C9028}"/>
              </a:ext>
            </a:extLst>
          </p:cNvPr>
          <p:cNvSpPr/>
          <p:nvPr/>
        </p:nvSpPr>
        <p:spPr>
          <a:xfrm>
            <a:off x="229902" y="1249194"/>
            <a:ext cx="8751275" cy="735290"/>
          </a:xfrm>
          <a:prstGeom prst="rect">
            <a:avLst/>
          </a:prstGeom>
          <a:solidFill>
            <a:schemeClr val="bg2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err="1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96BFBD-C303-457F-A2C3-04F24F026B7A}"/>
              </a:ext>
            </a:extLst>
          </p:cNvPr>
          <p:cNvSpPr/>
          <p:nvPr/>
        </p:nvSpPr>
        <p:spPr>
          <a:xfrm>
            <a:off x="229902" y="1249194"/>
            <a:ext cx="7317953" cy="73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/>
          <a:lstStyle/>
          <a:p>
            <a:r>
              <a:rPr lang="en-GB" sz="1700" dirty="0">
                <a:solidFill>
                  <a:schemeClr val="tx1"/>
                </a:solidFill>
              </a:rPr>
              <a:t>Creating the optimum, future experience / interface for our membership and customers to interact with us</a:t>
            </a:r>
          </a:p>
          <a:p>
            <a:endParaRPr lang="en-GB" sz="17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52B7FB-41F8-4713-864D-058BF27B5C31}"/>
              </a:ext>
            </a:extLst>
          </p:cNvPr>
          <p:cNvSpPr/>
          <p:nvPr/>
        </p:nvSpPr>
        <p:spPr>
          <a:xfrm>
            <a:off x="229903" y="2158297"/>
            <a:ext cx="7317953" cy="7301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/>
          <a:lstStyle/>
          <a:p>
            <a:r>
              <a:rPr lang="en-GB" sz="1700">
                <a:solidFill>
                  <a:schemeClr val="tx1"/>
                </a:solidFill>
              </a:rPr>
              <a:t>Delivering a platform to allow Jisc to expand to its future customer needs, demonstrating innovation and best practice for automation and efficiency</a:t>
            </a:r>
            <a:endParaRPr lang="en-GB" sz="1700" err="1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189D3C-9E47-46E1-80A1-98E07C3E4691}"/>
              </a:ext>
            </a:extLst>
          </p:cNvPr>
          <p:cNvSpPr/>
          <p:nvPr/>
        </p:nvSpPr>
        <p:spPr>
          <a:xfrm>
            <a:off x="229902" y="3067400"/>
            <a:ext cx="7317953" cy="73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/>
          <a:lstStyle/>
          <a:p>
            <a:r>
              <a:rPr lang="en-GB" sz="1700">
                <a:solidFill>
                  <a:schemeClr val="tx1"/>
                </a:solidFill>
              </a:rPr>
              <a:t>Delivering continual cost improvement across the business based on evidential efficiencies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58D875-9A3D-4B6C-B52C-6D75C6E16A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57" y="1253612"/>
            <a:ext cx="1565120" cy="7308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BE86A1-61A5-4DB6-8B29-9F215A0892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6"/>
          <a:stretch/>
        </p:blipFill>
        <p:spPr>
          <a:xfrm>
            <a:off x="7416057" y="2158297"/>
            <a:ext cx="1565120" cy="7301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9CB160C-DDF1-420B-A42D-CC5B21B05D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217"/>
          <a:stretch/>
        </p:blipFill>
        <p:spPr>
          <a:xfrm>
            <a:off x="7416058" y="3067400"/>
            <a:ext cx="1565120" cy="73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050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900" y="1046389"/>
            <a:ext cx="8712199" cy="3416754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</a:rPr>
              <a:t>For our Membership and customers: 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An exceptional customer experience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more intimate, intuitive and customisable experience with Jisc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trusted partner for advice and best of breed services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secure and safe partner yet flexible and accommodating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balance between online (digital) and human contact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Feeling part of a community working towards shared goals 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Service catalogue Automated billing and ordering 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Predictive push technology for additional services (as per Amazon)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Service level agreements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rich data analytics capability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65BD85BB-A168-47E1-8273-986E7AF9D6BA}"/>
              </a:ext>
            </a:extLst>
          </p:cNvPr>
          <p:cNvSpPr txBox="1">
            <a:spLocks/>
          </p:cNvSpPr>
          <p:nvPr/>
        </p:nvSpPr>
        <p:spPr>
          <a:xfrm>
            <a:off x="358774" y="339725"/>
            <a:ext cx="6518277" cy="341572"/>
          </a:xfr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Jisc Digital Vision – Why?</a:t>
            </a:r>
          </a:p>
        </p:txBody>
      </p:sp>
    </p:spTree>
    <p:extLst>
      <p:ext uri="{BB962C8B-B14F-4D97-AF65-F5344CB8AC3E}">
        <p14:creationId xmlns:p14="http://schemas.microsoft.com/office/powerpoint/2010/main" val="223096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/>
              <a:t> </a:t>
            </a:r>
            <a:r>
              <a:rPr lang="en-US" sz="1600" b="1" dirty="0">
                <a:solidFill>
                  <a:schemeClr val="bg1"/>
                </a:solidFill>
              </a:rPr>
              <a:t>For Jisc: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closer more intimate relationship with our membership and customers</a:t>
            </a: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Building a platform for Jisc to expand to it’s customer needs</a:t>
            </a: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showcase of innovation and best practice in the industry 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Visibility of all member contracts and products and services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More and easier opportunities for cross and upselling our services 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Predictive analytics for cross and upsell opportunities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wide source of data for analytics purposes (to sell / offer to our customers)</a:t>
            </a:r>
            <a:endParaRPr lang="en-GB" sz="1600" dirty="0">
              <a:solidFill>
                <a:schemeClr val="bg1"/>
              </a:solidFill>
            </a:endParaRPr>
          </a:p>
          <a:p>
            <a:pPr lvl="0"/>
            <a:r>
              <a:rPr lang="en-US" sz="1600" dirty="0">
                <a:solidFill>
                  <a:schemeClr val="bg1"/>
                </a:solidFill>
              </a:rPr>
              <a:t>A scientific approach to cost saving and efficiency (demonstrating 6% return)</a:t>
            </a:r>
            <a:endParaRPr lang="en-GB" sz="1600" dirty="0">
              <a:solidFill>
                <a:schemeClr val="bg1"/>
              </a:solidFill>
            </a:endParaRPr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024D3FBB-1F17-4E5E-9E96-62609A4AE585}"/>
              </a:ext>
            </a:extLst>
          </p:cNvPr>
          <p:cNvSpPr txBox="1">
            <a:spLocks/>
          </p:cNvSpPr>
          <p:nvPr/>
        </p:nvSpPr>
        <p:spPr>
          <a:xfrm>
            <a:off x="358774" y="339725"/>
            <a:ext cx="6518277" cy="341572"/>
          </a:xfr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Jisc Digital Vision – Why?</a:t>
            </a:r>
          </a:p>
        </p:txBody>
      </p:sp>
    </p:spTree>
    <p:extLst>
      <p:ext uri="{BB962C8B-B14F-4D97-AF65-F5344CB8AC3E}">
        <p14:creationId xmlns:p14="http://schemas.microsoft.com/office/powerpoint/2010/main" val="2141055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C94373-D424-4486-B681-A9BD2395A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Core user journeys and themes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AF68E1-76FC-4C38-85E8-7BD9DC90F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86417-D271-4B82-B0F8-ECA50680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7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538CC56-1D66-4F56-AE78-7C3C81B6ED99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04F7FC-A0EF-4AAA-B43B-7F4BADD0F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5512" y="1418567"/>
            <a:ext cx="6518276" cy="301385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E7686A2-22C7-4A89-A6D8-61C70EF2266F}"/>
              </a:ext>
            </a:extLst>
          </p:cNvPr>
          <p:cNvSpPr/>
          <p:nvPr/>
        </p:nvSpPr>
        <p:spPr>
          <a:xfrm>
            <a:off x="1196408" y="1380956"/>
            <a:ext cx="7395364" cy="84196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Subscription to and provision of services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22FC5593-7720-4EFB-8C29-BADB61027075}"/>
              </a:ext>
            </a:extLst>
          </p:cNvPr>
          <p:cNvSpPr/>
          <p:nvPr/>
        </p:nvSpPr>
        <p:spPr>
          <a:xfrm>
            <a:off x="1195511" y="1998014"/>
            <a:ext cx="7415310" cy="84196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Service information and management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D9A03ED-4597-4027-8495-E6196A9745FB}"/>
              </a:ext>
            </a:extLst>
          </p:cNvPr>
          <p:cNvSpPr/>
          <p:nvPr/>
        </p:nvSpPr>
        <p:spPr>
          <a:xfrm>
            <a:off x="1195511" y="2649503"/>
            <a:ext cx="7415310" cy="84196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Advice and guidance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32062A03-227A-48D0-A802-C9EEF5B5E703}"/>
              </a:ext>
            </a:extLst>
          </p:cNvPr>
          <p:cNvSpPr/>
          <p:nvPr/>
        </p:nvSpPr>
        <p:spPr>
          <a:xfrm>
            <a:off x="1195511" y="3300992"/>
            <a:ext cx="7415310" cy="841964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Opinion and involvement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F14BC707-C9A5-4CE7-A9AD-87EF6698CD13}"/>
              </a:ext>
            </a:extLst>
          </p:cNvPr>
          <p:cNvSpPr/>
          <p:nvPr/>
        </p:nvSpPr>
        <p:spPr>
          <a:xfrm>
            <a:off x="5717843" y="1319047"/>
            <a:ext cx="1073727" cy="3304728"/>
          </a:xfrm>
          <a:prstGeom prst="downArrow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Personalisation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4B98C1E4-B665-4FD5-91DF-12BE4C59EF25}"/>
              </a:ext>
            </a:extLst>
          </p:cNvPr>
          <p:cNvSpPr/>
          <p:nvPr/>
        </p:nvSpPr>
        <p:spPr>
          <a:xfrm>
            <a:off x="6479843" y="1319047"/>
            <a:ext cx="1073727" cy="3304728"/>
          </a:xfrm>
          <a:prstGeom prst="downArrow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Automation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0A8E52E0-0816-4EA5-BB98-DEA623715436}"/>
              </a:ext>
            </a:extLst>
          </p:cNvPr>
          <p:cNvSpPr/>
          <p:nvPr/>
        </p:nvSpPr>
        <p:spPr>
          <a:xfrm>
            <a:off x="7234586" y="1319047"/>
            <a:ext cx="1073727" cy="3304728"/>
          </a:xfrm>
          <a:prstGeom prst="downArrow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Look and feel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B9D7BE-7687-478F-9493-13A9F7AE2F72}"/>
              </a:ext>
            </a:extLst>
          </p:cNvPr>
          <p:cNvSpPr/>
          <p:nvPr/>
        </p:nvSpPr>
        <p:spPr>
          <a:xfrm>
            <a:off x="5987143" y="981602"/>
            <a:ext cx="2051870" cy="341572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</a:rPr>
              <a:t>Themes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54880E-B764-4856-B26C-846632AE39BC}"/>
              </a:ext>
            </a:extLst>
          </p:cNvPr>
          <p:cNvSpPr/>
          <p:nvPr/>
        </p:nvSpPr>
        <p:spPr>
          <a:xfrm>
            <a:off x="781276" y="1588972"/>
            <a:ext cx="414462" cy="23448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User Journeys</a:t>
            </a:r>
          </a:p>
        </p:txBody>
      </p:sp>
    </p:spTree>
    <p:extLst>
      <p:ext uri="{BB962C8B-B14F-4D97-AF65-F5344CB8AC3E}">
        <p14:creationId xmlns:p14="http://schemas.microsoft.com/office/powerpoint/2010/main" val="307884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7B4972D-E09D-4DA8-8631-415B86FB5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 to 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0216F0-C575-44A1-8BE7-48C45A054064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347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/>
              <a:t>Service Readiness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D06A40-FE0E-493C-A5A6-A9BD336E0CD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68050-CB61-45D0-BF05-943E64ABB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06" y="0"/>
            <a:ext cx="885918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6779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544DADBA-7B20-43B9-A7D2-09D0D3D88105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CE349583-58EF-42BD-8A34-BE60A1BBED90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D24B467F-D050-40E6-8AC2-C443AF5EFC78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7275DFE6-ABC0-411C-9AAA-B2285766D0CC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63C908BA-6967-4CAA-A75F-B097D56CBD19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8F0077AF-7F64-4295-9038-109644601E95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FEB19_16x9" id="{3CB401D4-962E-4666-9D2D-EDFB3176FCB1}" vid="{79AB5F12-86A4-47DC-8041-5999D996B1A8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97A1788613E6458BD23DD55579A99E" ma:contentTypeVersion="12" ma:contentTypeDescription="Create a new document." ma:contentTypeScope="" ma:versionID="103bcc87d6b8b8ea73f78dbfa3843792">
  <xsd:schema xmlns:xsd="http://www.w3.org/2001/XMLSchema" xmlns:xs="http://www.w3.org/2001/XMLSchema" xmlns:p="http://schemas.microsoft.com/office/2006/metadata/properties" xmlns:ns2="c6205380-be76-4030-8527-1e439636a80c" xmlns:ns3="dd8d4a3d-6160-4d76-9cdb-b87d0a933bf8" targetNamespace="http://schemas.microsoft.com/office/2006/metadata/properties" ma:root="true" ma:fieldsID="e5f4fbeaac987e4acf86d6f71bedd791" ns2:_="" ns3:_="">
    <xsd:import namespace="c6205380-be76-4030-8527-1e439636a80c"/>
    <xsd:import namespace="dd8d4a3d-6160-4d76-9cdb-b87d0a933b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05380-be76-4030-8527-1e439636a8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d4a3d-6160-4d76-9cdb-b87d0a933bf8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11A1B9-1DAD-46EB-B9B2-B9AB5FC7F9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205380-be76-4030-8527-1e439636a80c"/>
    <ds:schemaRef ds:uri="dd8d4a3d-6160-4d76-9cdb-b87d0a933b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7F750D-98F8-4444-B0C0-2FD487B572B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D267E72-B51D-4E24-B423-217623168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Digital vision - Geant Briefing 201909b</Template>
  <TotalTime>657</TotalTime>
  <Words>1713</Words>
  <Application>Microsoft Office PowerPoint</Application>
  <PresentationFormat>On-screen Show (16:9)</PresentationFormat>
  <Paragraphs>219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COVERS</vt:lpstr>
      <vt:lpstr>PLAIN</vt:lpstr>
      <vt:lpstr>NAVY</vt:lpstr>
      <vt:lpstr>JADE</vt:lpstr>
      <vt:lpstr>PURPLE</vt:lpstr>
      <vt:lpstr>GRAPE</vt:lpstr>
      <vt:lpstr>PALE YELLOW</vt:lpstr>
      <vt:lpstr>Jisc digital vision</vt:lpstr>
      <vt:lpstr>Contents</vt:lpstr>
      <vt:lpstr>Objectives, benefits and scope</vt:lpstr>
      <vt:lpstr>Jisc digital vision objectives</vt:lpstr>
      <vt:lpstr>PowerPoint Presentation</vt:lpstr>
      <vt:lpstr>PowerPoint Presentation</vt:lpstr>
      <vt:lpstr>Core user journeys and themes</vt:lpstr>
      <vt:lpstr>Progress to date</vt:lpstr>
      <vt:lpstr>Service Readiness</vt:lpstr>
      <vt:lpstr>Service Readiness</vt:lpstr>
      <vt:lpstr>Service Readiness</vt:lpstr>
      <vt:lpstr>Planned outcomes</vt:lpstr>
      <vt:lpstr>PowerPoint Presentation</vt:lpstr>
      <vt:lpstr>PowerPoint Presentation</vt:lpstr>
      <vt:lpstr>PowerPoint Presentation</vt:lpstr>
      <vt:lpstr>The 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consectetur adipiscing elit.</dc:title>
  <dc:creator>Niles Newberry</dc:creator>
  <cp:lastModifiedBy>Robert Haymon-Collins</cp:lastModifiedBy>
  <cp:revision>233</cp:revision>
  <cp:lastPrinted>2018-08-23T11:32:46Z</cp:lastPrinted>
  <dcterms:created xsi:type="dcterms:W3CDTF">2019-09-03T10:19:31Z</dcterms:created>
  <dcterms:modified xsi:type="dcterms:W3CDTF">2019-09-16T15:51:35Z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0x0101005A97A1788613E6458BD23DD55579A99E</vt:lpwstr>
  </property>
</Properties>
</file>