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0" r:id="rId4"/>
    <p:sldId id="268" r:id="rId5"/>
    <p:sldId id="267" r:id="rId6"/>
    <p:sldId id="269" r:id="rId7"/>
    <p:sldId id="258" r:id="rId8"/>
    <p:sldId id="271" r:id="rId9"/>
    <p:sldId id="259" r:id="rId10"/>
    <p:sldId id="260" r:id="rId11"/>
    <p:sldId id="261" r:id="rId12"/>
    <p:sldId id="262" r:id="rId13"/>
    <p:sldId id="263" r:id="rId14"/>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308" y="34"/>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B6ED4A-C411-4B79-BC19-011D63FDEFD3}" type="datetimeFigureOut">
              <a:rPr lang="en-US" smtClean="0"/>
              <a:t>9/15/2019</a:t>
            </a:fld>
            <a:endParaRPr lang="en-US"/>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0B73EB-02FE-46A9-87BD-5B292383F603}" type="slidenum">
              <a:rPr lang="en-US" smtClean="0"/>
              <a:t>‹#›</a:t>
            </a:fld>
            <a:endParaRPr lang="en-US"/>
          </a:p>
        </p:txBody>
      </p:sp>
    </p:spTree>
    <p:extLst>
      <p:ext uri="{BB962C8B-B14F-4D97-AF65-F5344CB8AC3E}">
        <p14:creationId xmlns:p14="http://schemas.microsoft.com/office/powerpoint/2010/main" val="4236755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9926E1-62CD-4ACB-A973-8CB03B1B3032}" type="datetimeFigureOut">
              <a:rPr lang="en-US" smtClean="0"/>
              <a:pPr/>
              <a:t>9/15/2019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926E1-62CD-4ACB-A973-8CB03B1B3032}" type="datetimeFigureOut">
              <a:rPr lang="en-US" smtClean="0"/>
              <a:pPr/>
              <a:t>9/15/2019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926E1-62CD-4ACB-A973-8CB03B1B3032}" type="datetimeFigureOut">
              <a:rPr lang="en-US" smtClean="0"/>
              <a:pPr/>
              <a:t>9/15/2019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9926E1-62CD-4ACB-A973-8CB03B1B3032}" type="datetimeFigureOut">
              <a:rPr lang="en-US" smtClean="0"/>
              <a:pPr/>
              <a:t>9/15/2019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9926E1-62CD-4ACB-A973-8CB03B1B3032}" type="datetimeFigureOut">
              <a:rPr lang="en-US" smtClean="0"/>
              <a:pPr/>
              <a:t>9/15/2019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9926E1-62CD-4ACB-A973-8CB03B1B3032}" type="datetimeFigureOut">
              <a:rPr lang="en-US" smtClean="0"/>
              <a:pPr/>
              <a:t>9/15/2019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9926E1-62CD-4ACB-A973-8CB03B1B3032}" type="datetimeFigureOut">
              <a:rPr lang="en-US" smtClean="0"/>
              <a:pPr/>
              <a:t>9/15/2019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9926E1-62CD-4ACB-A973-8CB03B1B3032}" type="datetimeFigureOut">
              <a:rPr lang="en-US" smtClean="0"/>
              <a:pPr/>
              <a:t>9/15/2019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9926E1-62CD-4ACB-A973-8CB03B1B3032}" type="datetimeFigureOut">
              <a:rPr lang="en-US" smtClean="0"/>
              <a:pPr/>
              <a:t>9/15/2019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9926E1-62CD-4ACB-A973-8CB03B1B3032}" type="datetimeFigureOut">
              <a:rPr lang="en-US" smtClean="0"/>
              <a:pPr/>
              <a:t>9/15/2019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9926E1-62CD-4ACB-A973-8CB03B1B3032}" type="datetimeFigureOut">
              <a:rPr lang="en-US" smtClean="0"/>
              <a:pPr/>
              <a:t>9/15/2019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41192-281D-4096-840D-0B2A1F458A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9926E1-62CD-4ACB-A973-8CB03B1B3032}" type="datetimeFigureOut">
              <a:rPr lang="en-US" smtClean="0"/>
              <a:pPr/>
              <a:t>9/15/2019</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41192-281D-4096-840D-0B2A1F458A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amara@grena.g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Tamara@grena.ge" TargetMode="Externa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cyber-lab.tech/"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yber-lab.tech/"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47927" y="1988840"/>
            <a:ext cx="6408712" cy="584775"/>
          </a:xfrm>
          <a:prstGeom prst="rect">
            <a:avLst/>
          </a:prstGeom>
          <a:noFill/>
        </p:spPr>
        <p:txBody>
          <a:bodyPr wrap="square" rtlCol="0">
            <a:spAutoFit/>
          </a:bodyPr>
          <a:lstStyle/>
          <a:p>
            <a:r>
              <a:rPr lang="en-US" sz="3200" b="1" dirty="0" err="1" smtClean="0">
                <a:solidFill>
                  <a:schemeClr val="accent1">
                    <a:lumMod val="75000"/>
                  </a:schemeClr>
                </a:solidFill>
                <a:effectLst>
                  <a:outerShdw blurRad="38100" dist="38100" dir="2700000" algn="tl">
                    <a:srgbClr val="000000">
                      <a:alpha val="43137"/>
                    </a:srgbClr>
                  </a:outerShdw>
                </a:effectLst>
              </a:rPr>
              <a:t>Marcomm</a:t>
            </a:r>
            <a:r>
              <a:rPr lang="en-US" sz="3200" b="1" dirty="0" smtClean="0">
                <a:solidFill>
                  <a:schemeClr val="accent1">
                    <a:lumMod val="75000"/>
                  </a:schemeClr>
                </a:solidFill>
                <a:effectLst>
                  <a:outerShdw blurRad="38100" dist="38100" dir="2700000" algn="tl">
                    <a:srgbClr val="000000">
                      <a:alpha val="43137"/>
                    </a:srgbClr>
                  </a:outerShdw>
                </a:effectLst>
              </a:rPr>
              <a:t> Activities at </a:t>
            </a:r>
            <a:r>
              <a:rPr lang="en-US" sz="3200" b="1" dirty="0">
                <a:solidFill>
                  <a:schemeClr val="accent1">
                    <a:lumMod val="75000"/>
                  </a:schemeClr>
                </a:solidFill>
                <a:effectLst>
                  <a:outerShdw blurRad="38100" dist="38100" dir="2700000" algn="tl">
                    <a:srgbClr val="000000">
                      <a:alpha val="43137"/>
                    </a:srgbClr>
                  </a:outerShdw>
                </a:effectLst>
              </a:rPr>
              <a:t>GRENA</a:t>
            </a:r>
          </a:p>
        </p:txBody>
      </p:sp>
      <p:sp>
        <p:nvSpPr>
          <p:cNvPr id="3" name="TextBox 2"/>
          <p:cNvSpPr txBox="1"/>
          <p:nvPr/>
        </p:nvSpPr>
        <p:spPr>
          <a:xfrm>
            <a:off x="1603439" y="3933056"/>
            <a:ext cx="6753200" cy="2185214"/>
          </a:xfrm>
          <a:prstGeom prst="rect">
            <a:avLst/>
          </a:prstGeom>
          <a:noFill/>
        </p:spPr>
        <p:txBody>
          <a:bodyPr wrap="square" rtlCol="0">
            <a:spAutoFit/>
          </a:bodyPr>
          <a:lstStyle/>
          <a:p>
            <a:pPr algn="ctr"/>
            <a:r>
              <a:rPr lang="en-US" sz="2400" b="1" dirty="0" smtClean="0">
                <a:solidFill>
                  <a:schemeClr val="accent1">
                    <a:lumMod val="75000"/>
                  </a:schemeClr>
                </a:solidFill>
                <a:effectLst>
                  <a:outerShdw blurRad="38100" dist="38100" dir="2700000" algn="tl">
                    <a:srgbClr val="000000">
                      <a:alpha val="43137"/>
                    </a:srgbClr>
                  </a:outerShdw>
                </a:effectLst>
              </a:rPr>
              <a:t>Tamara </a:t>
            </a:r>
            <a:r>
              <a:rPr lang="en-US" sz="2400" b="1" dirty="0" err="1" smtClean="0">
                <a:solidFill>
                  <a:schemeClr val="accent1">
                    <a:lumMod val="75000"/>
                  </a:schemeClr>
                </a:solidFill>
                <a:effectLst>
                  <a:outerShdw blurRad="38100" dist="38100" dir="2700000" algn="tl">
                    <a:srgbClr val="000000">
                      <a:alpha val="43137"/>
                    </a:srgbClr>
                  </a:outerShdw>
                </a:effectLst>
              </a:rPr>
              <a:t>Gvenetadze</a:t>
            </a:r>
            <a:r>
              <a:rPr lang="en-US" sz="2400" b="1" dirty="0" smtClean="0">
                <a:solidFill>
                  <a:schemeClr val="accent1">
                    <a:lumMod val="75000"/>
                  </a:schemeClr>
                </a:solidFill>
                <a:effectLst>
                  <a:outerShdw blurRad="38100" dist="38100" dir="2700000" algn="tl">
                    <a:srgbClr val="000000">
                      <a:alpha val="43137"/>
                    </a:srgbClr>
                  </a:outerShdw>
                </a:effectLst>
              </a:rPr>
              <a:t>, Marketing Manager at </a:t>
            </a:r>
            <a:r>
              <a:rPr lang="en-US" sz="2400" b="1" dirty="0" err="1" smtClean="0">
                <a:solidFill>
                  <a:schemeClr val="accent1">
                    <a:lumMod val="75000"/>
                  </a:schemeClr>
                </a:solidFill>
                <a:effectLst>
                  <a:outerShdw blurRad="38100" dist="38100" dir="2700000" algn="tl">
                    <a:srgbClr val="000000">
                      <a:alpha val="43137"/>
                    </a:srgbClr>
                  </a:outerShdw>
                </a:effectLst>
              </a:rPr>
              <a:t>Grena</a:t>
            </a:r>
            <a:endParaRPr lang="en-US" sz="2400" b="1" dirty="0" smtClean="0">
              <a:solidFill>
                <a:schemeClr val="accent1">
                  <a:lumMod val="75000"/>
                </a:schemeClr>
              </a:solidFill>
              <a:effectLst>
                <a:outerShdw blurRad="38100" dist="38100" dir="2700000" algn="tl">
                  <a:srgbClr val="000000">
                    <a:alpha val="43137"/>
                  </a:srgbClr>
                </a:outerShdw>
              </a:effectLst>
            </a:endParaRPr>
          </a:p>
          <a:p>
            <a:pPr algn="ctr"/>
            <a:r>
              <a:rPr lang="en-US" sz="2400" b="1" dirty="0" smtClean="0">
                <a:solidFill>
                  <a:schemeClr val="accent1">
                    <a:lumMod val="75000"/>
                  </a:schemeClr>
                </a:solidFill>
                <a:effectLst>
                  <a:outerShdw blurRad="38100" dist="38100" dir="2700000" algn="tl">
                    <a:srgbClr val="000000">
                      <a:alpha val="43137"/>
                    </a:srgbClr>
                  </a:outerShdw>
                </a:effectLst>
                <a:hlinkClick r:id="rId2"/>
              </a:rPr>
              <a:t>Tamara@grena.ge</a:t>
            </a:r>
            <a:endParaRPr lang="en-US" sz="2400" b="1" dirty="0" smtClean="0">
              <a:solidFill>
                <a:schemeClr val="accent1">
                  <a:lumMod val="75000"/>
                </a:schemeClr>
              </a:solidFill>
              <a:effectLst>
                <a:outerShdw blurRad="38100" dist="38100" dir="2700000" algn="tl">
                  <a:srgbClr val="000000">
                    <a:alpha val="43137"/>
                  </a:srgbClr>
                </a:outerShdw>
              </a:effectLst>
            </a:endParaRPr>
          </a:p>
          <a:p>
            <a:pPr algn="ctr"/>
            <a:endParaRPr lang="en-US" sz="2400" b="1" dirty="0" smtClean="0">
              <a:solidFill>
                <a:schemeClr val="accent1">
                  <a:lumMod val="75000"/>
                </a:schemeClr>
              </a:solidFill>
              <a:effectLst>
                <a:outerShdw blurRad="38100" dist="38100" dir="2700000" algn="tl">
                  <a:srgbClr val="000000">
                    <a:alpha val="43137"/>
                  </a:srgbClr>
                </a:outerShdw>
              </a:effectLst>
            </a:endParaRPr>
          </a:p>
          <a:p>
            <a:pPr algn="ctr"/>
            <a:endParaRPr lang="en-US" sz="2400" b="1" dirty="0" smtClean="0">
              <a:solidFill>
                <a:schemeClr val="accent1">
                  <a:lumMod val="75000"/>
                </a:schemeClr>
              </a:solidFill>
              <a:effectLst>
                <a:outerShdw blurRad="38100" dist="38100" dir="2700000" algn="tl">
                  <a:srgbClr val="000000">
                    <a:alpha val="43137"/>
                  </a:srgbClr>
                </a:outerShdw>
              </a:effectLst>
            </a:endParaRPr>
          </a:p>
          <a:p>
            <a:pPr algn="ctr"/>
            <a:r>
              <a:rPr lang="en-US" sz="2000" b="1" dirty="0" smtClean="0">
                <a:solidFill>
                  <a:schemeClr val="accent1">
                    <a:lumMod val="75000"/>
                  </a:schemeClr>
                </a:solidFill>
                <a:effectLst>
                  <a:outerShdw blurRad="38100" dist="38100" dir="2700000" algn="tl">
                    <a:srgbClr val="000000">
                      <a:alpha val="43137"/>
                    </a:srgbClr>
                  </a:outerShdw>
                </a:effectLst>
              </a:rPr>
              <a:t>Montpellier, France</a:t>
            </a:r>
          </a:p>
          <a:p>
            <a:pPr algn="ctr"/>
            <a:r>
              <a:rPr lang="en-US" sz="2000" b="1" smtClean="0">
                <a:solidFill>
                  <a:schemeClr val="accent1">
                    <a:lumMod val="75000"/>
                  </a:schemeClr>
                </a:solidFill>
                <a:effectLst>
                  <a:outerShdw blurRad="38100" dist="38100" dir="2700000" algn="tl">
                    <a:srgbClr val="000000">
                      <a:alpha val="43137"/>
                    </a:srgbClr>
                  </a:outerShdw>
                </a:effectLst>
              </a:rPr>
              <a:t>September 17</a:t>
            </a:r>
            <a:r>
              <a:rPr lang="en-US" sz="2000" b="1" baseline="30000" smtClean="0">
                <a:solidFill>
                  <a:schemeClr val="accent1">
                    <a:lumMod val="75000"/>
                  </a:schemeClr>
                </a:solidFill>
                <a:effectLst>
                  <a:outerShdw blurRad="38100" dist="38100" dir="2700000" algn="tl">
                    <a:srgbClr val="000000">
                      <a:alpha val="43137"/>
                    </a:srgbClr>
                  </a:outerShdw>
                </a:effectLst>
              </a:rPr>
              <a:t>th</a:t>
            </a:r>
            <a:r>
              <a:rPr lang="en-US" sz="2000" b="1" smtClean="0">
                <a:solidFill>
                  <a:schemeClr val="accent1">
                    <a:lumMod val="75000"/>
                  </a:schemeClr>
                </a:solidFill>
                <a:effectLst>
                  <a:outerShdw blurRad="38100" dist="38100" dir="2700000" algn="tl">
                    <a:srgbClr val="000000">
                      <a:alpha val="43137"/>
                    </a:srgbClr>
                  </a:outerShdw>
                </a:effectLst>
              </a:rPr>
              <a:t> , </a:t>
            </a:r>
            <a:r>
              <a:rPr lang="en-US" sz="2000" b="1" dirty="0" smtClean="0">
                <a:solidFill>
                  <a:schemeClr val="accent1">
                    <a:lumMod val="75000"/>
                  </a:schemeClr>
                </a:solidFill>
                <a:effectLst>
                  <a:outerShdw blurRad="38100" dist="38100" dir="2700000" algn="tl">
                    <a:srgbClr val="000000">
                      <a:alpha val="43137"/>
                    </a:srgbClr>
                  </a:outerShdw>
                </a:effectLst>
              </a:rPr>
              <a:t>2019</a:t>
            </a:r>
            <a:endParaRPr lang="en-US" sz="2000" b="1" dirty="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624" y="10343"/>
            <a:ext cx="8915400" cy="1143000"/>
          </a:xfrm>
        </p:spPr>
        <p:txBody>
          <a:bodyPr>
            <a:normAutofit/>
          </a:bodyPr>
          <a:lstStyle/>
          <a:p>
            <a:r>
              <a:rPr lang="en-US" sz="3200" b="1" dirty="0">
                <a:solidFill>
                  <a:schemeClr val="bg1"/>
                </a:solidFill>
              </a:rPr>
              <a:t>Memorandum of Understanding</a:t>
            </a:r>
          </a:p>
        </p:txBody>
      </p:sp>
      <p:sp>
        <p:nvSpPr>
          <p:cNvPr id="3" name="Content Placeholder 2"/>
          <p:cNvSpPr>
            <a:spLocks noGrp="1"/>
          </p:cNvSpPr>
          <p:nvPr>
            <p:ph idx="1"/>
          </p:nvPr>
        </p:nvSpPr>
        <p:spPr>
          <a:xfrm>
            <a:off x="495300" y="1340768"/>
            <a:ext cx="8915400" cy="4525963"/>
          </a:xfrm>
        </p:spPr>
        <p:txBody>
          <a:bodyPr>
            <a:normAutofit/>
          </a:bodyPr>
          <a:lstStyle/>
          <a:p>
            <a:pPr marL="0" indent="0">
              <a:buNone/>
            </a:pPr>
            <a:r>
              <a:rPr lang="en-US" sz="2000" dirty="0" smtClean="0"/>
              <a:t>Memorandum </a:t>
            </a:r>
            <a:r>
              <a:rPr lang="en-US" sz="2000" dirty="0"/>
              <a:t>of </a:t>
            </a:r>
            <a:r>
              <a:rPr lang="en-US" sz="2000" dirty="0" smtClean="0"/>
              <a:t>Understanding </a:t>
            </a:r>
            <a:r>
              <a:rPr lang="en-US" sz="2000" dirty="0"/>
              <a:t>was signed between the Shota </a:t>
            </a:r>
            <a:r>
              <a:rPr lang="en-US" sz="2000" dirty="0" err="1"/>
              <a:t>Rustaveli</a:t>
            </a:r>
            <a:r>
              <a:rPr lang="en-US" sz="2000" dirty="0"/>
              <a:t> National Science Foundation of Georgia and the Georgian Research and Educational Networking Association GRENA.  According to the memorandum GRENA will provide </a:t>
            </a:r>
            <a:r>
              <a:rPr lang="en-US" sz="2000" dirty="0" smtClean="0"/>
              <a:t>the </a:t>
            </a:r>
            <a:r>
              <a:rPr lang="en-US" sz="2000" dirty="0"/>
              <a:t>grant holders of the foundation </a:t>
            </a:r>
            <a:r>
              <a:rPr lang="en-US" sz="2000" dirty="0" smtClean="0"/>
              <a:t>who </a:t>
            </a:r>
            <a:r>
              <a:rPr lang="en-US" sz="2000" dirty="0"/>
              <a:t>require high performance calculations computing and storage resources and technical support in porting their applications in Cloud infrastructure.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4808" y="2966452"/>
            <a:ext cx="4824536" cy="3087703"/>
          </a:xfrm>
          <a:prstGeom prst="rect">
            <a:avLst/>
          </a:prstGeom>
        </p:spPr>
      </p:pic>
    </p:spTree>
    <p:extLst>
      <p:ext uri="{BB962C8B-B14F-4D97-AF65-F5344CB8AC3E}">
        <p14:creationId xmlns:p14="http://schemas.microsoft.com/office/powerpoint/2010/main" val="3307980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592" y="0"/>
            <a:ext cx="8915400" cy="1143000"/>
          </a:xfrm>
        </p:spPr>
        <p:txBody>
          <a:bodyPr>
            <a:normAutofit/>
          </a:bodyPr>
          <a:lstStyle/>
          <a:p>
            <a:r>
              <a:rPr lang="en-US" sz="3200" b="1" dirty="0" smtClean="0">
                <a:solidFill>
                  <a:schemeClr val="bg1"/>
                </a:solidFill>
              </a:rPr>
              <a:t>GRENA 20</a:t>
            </a:r>
            <a:r>
              <a:rPr lang="en-US" sz="3200" b="1" baseline="30000" dirty="0" smtClean="0">
                <a:solidFill>
                  <a:schemeClr val="bg1"/>
                </a:solidFill>
              </a:rPr>
              <a:t>th</a:t>
            </a:r>
            <a:r>
              <a:rPr lang="en-US" sz="3200" b="1" dirty="0" smtClean="0">
                <a:solidFill>
                  <a:schemeClr val="bg1"/>
                </a:solidFill>
              </a:rPr>
              <a:t> Anniversary</a:t>
            </a:r>
            <a:endParaRPr lang="en-US" sz="3200" b="1" dirty="0">
              <a:solidFill>
                <a:schemeClr val="bg1"/>
              </a:solidFill>
            </a:endParaRPr>
          </a:p>
        </p:txBody>
      </p:sp>
      <p:sp>
        <p:nvSpPr>
          <p:cNvPr id="3" name="Content Placeholder 2"/>
          <p:cNvSpPr>
            <a:spLocks noGrp="1"/>
          </p:cNvSpPr>
          <p:nvPr>
            <p:ph idx="1"/>
          </p:nvPr>
        </p:nvSpPr>
        <p:spPr>
          <a:xfrm>
            <a:off x="344488" y="1340768"/>
            <a:ext cx="8915400" cy="4525963"/>
          </a:xfrm>
        </p:spPr>
        <p:txBody>
          <a:bodyPr>
            <a:normAutofit/>
          </a:bodyPr>
          <a:lstStyle/>
          <a:p>
            <a:pPr marL="0" indent="0">
              <a:buNone/>
            </a:pPr>
            <a:r>
              <a:rPr lang="ka-GE" sz="2400" dirty="0" smtClean="0"/>
              <a:t>20</a:t>
            </a:r>
            <a:r>
              <a:rPr lang="en-US" sz="2400" baseline="30000" dirty="0" err="1" smtClean="0"/>
              <a:t>th</a:t>
            </a:r>
            <a:r>
              <a:rPr lang="en-US" sz="2400" dirty="0" smtClean="0"/>
              <a:t> anniversary of GRENA took place on September 12, 2019 and was attended by international and local research, educational and IT community members and governmental representatives. </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678" y="2852936"/>
            <a:ext cx="4232210" cy="290366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1934" y="2852936"/>
            <a:ext cx="4347954" cy="2903668"/>
          </a:xfrm>
          <a:prstGeom prst="rect">
            <a:avLst/>
          </a:prstGeom>
        </p:spPr>
      </p:pic>
    </p:spTree>
    <p:extLst>
      <p:ext uri="{BB962C8B-B14F-4D97-AF65-F5344CB8AC3E}">
        <p14:creationId xmlns:p14="http://schemas.microsoft.com/office/powerpoint/2010/main" val="14387492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0952" y="2492896"/>
            <a:ext cx="5266680" cy="351112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64" y="1284317"/>
            <a:ext cx="4176513" cy="3132385"/>
          </a:xfrm>
          <a:prstGeom prst="rect">
            <a:avLst/>
          </a:prstGeom>
        </p:spPr>
      </p:pic>
      <p:sp>
        <p:nvSpPr>
          <p:cNvPr id="6" name="Title 1"/>
          <p:cNvSpPr>
            <a:spLocks noGrp="1"/>
          </p:cNvSpPr>
          <p:nvPr>
            <p:ph type="title"/>
          </p:nvPr>
        </p:nvSpPr>
        <p:spPr>
          <a:xfrm>
            <a:off x="-375592" y="25121"/>
            <a:ext cx="8915400" cy="1143000"/>
          </a:xfrm>
        </p:spPr>
        <p:txBody>
          <a:bodyPr>
            <a:normAutofit/>
          </a:bodyPr>
          <a:lstStyle/>
          <a:p>
            <a:r>
              <a:rPr lang="en-US" sz="3200" b="1" dirty="0" smtClean="0">
                <a:solidFill>
                  <a:schemeClr val="bg1"/>
                </a:solidFill>
              </a:rPr>
              <a:t>GRENA 20</a:t>
            </a:r>
            <a:r>
              <a:rPr lang="en-US" sz="3200" b="1" baseline="30000" dirty="0" smtClean="0">
                <a:solidFill>
                  <a:schemeClr val="bg1"/>
                </a:solidFill>
              </a:rPr>
              <a:t>th</a:t>
            </a:r>
            <a:r>
              <a:rPr lang="en-US" sz="3200" b="1" dirty="0" smtClean="0">
                <a:solidFill>
                  <a:schemeClr val="bg1"/>
                </a:solidFill>
              </a:rPr>
              <a:t> Anniversary</a:t>
            </a:r>
            <a:endParaRPr lang="en-US" sz="3200" b="1" dirty="0">
              <a:solidFill>
                <a:schemeClr val="bg1"/>
              </a:solidFill>
            </a:endParaRPr>
          </a:p>
        </p:txBody>
      </p:sp>
    </p:spTree>
    <p:extLst>
      <p:ext uri="{BB962C8B-B14F-4D97-AF65-F5344CB8AC3E}">
        <p14:creationId xmlns:p14="http://schemas.microsoft.com/office/powerpoint/2010/main" val="3677709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72680" y="1340768"/>
            <a:ext cx="5837473" cy="4669979"/>
          </a:xfrm>
        </p:spPr>
      </p:pic>
      <p:sp>
        <p:nvSpPr>
          <p:cNvPr id="5" name="Content Placeholder 2"/>
          <p:cNvSpPr txBox="1">
            <a:spLocks/>
          </p:cNvSpPr>
          <p:nvPr/>
        </p:nvSpPr>
        <p:spPr>
          <a:xfrm>
            <a:off x="2216696" y="1916832"/>
            <a:ext cx="5693457"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b="1" dirty="0" smtClean="0">
                <a:solidFill>
                  <a:schemeClr val="accent1">
                    <a:lumMod val="75000"/>
                  </a:schemeClr>
                </a:solidFill>
                <a:effectLst>
                  <a:outerShdw blurRad="38100" dist="38100" dir="2700000" algn="tl">
                    <a:srgbClr val="000000">
                      <a:alpha val="43137"/>
                    </a:srgbClr>
                  </a:outerShdw>
                </a:effectLst>
              </a:rPr>
              <a:t>Thank You For Your Attention!</a:t>
            </a:r>
            <a:endParaRPr lang="en-US" sz="3600" b="1" dirty="0">
              <a:solidFill>
                <a:schemeClr val="accent1">
                  <a:lumMod val="75000"/>
                </a:schemeClr>
              </a:solidFill>
              <a:effectLst>
                <a:outerShdw blurRad="38100" dist="38100" dir="2700000" algn="tl">
                  <a:srgbClr val="000000">
                    <a:alpha val="43137"/>
                  </a:srgbClr>
                </a:outerShdw>
              </a:effectLst>
            </a:endParaRPr>
          </a:p>
        </p:txBody>
      </p:sp>
      <p:sp>
        <p:nvSpPr>
          <p:cNvPr id="6" name="Rectangle 5"/>
          <p:cNvSpPr/>
          <p:nvPr/>
        </p:nvSpPr>
        <p:spPr>
          <a:xfrm>
            <a:off x="2548508" y="4725144"/>
            <a:ext cx="4953000" cy="1261884"/>
          </a:xfrm>
          <a:prstGeom prst="rect">
            <a:avLst/>
          </a:prstGeom>
        </p:spPr>
        <p:txBody>
          <a:bodyPr>
            <a:spAutoFit/>
          </a:bodyPr>
          <a:lstStyle/>
          <a:p>
            <a:pPr algn="ctr"/>
            <a:r>
              <a:rPr lang="en-US" sz="2000" b="1" dirty="0">
                <a:solidFill>
                  <a:schemeClr val="accent1">
                    <a:lumMod val="75000"/>
                  </a:schemeClr>
                </a:solidFill>
                <a:effectLst>
                  <a:outerShdw blurRad="38100" dist="38100" dir="2700000" algn="tl">
                    <a:srgbClr val="000000">
                      <a:alpha val="43137"/>
                    </a:srgbClr>
                  </a:outerShdw>
                </a:effectLst>
                <a:hlinkClick r:id="rId3"/>
              </a:rPr>
              <a:t>Tamara@grena.ge</a:t>
            </a:r>
            <a:endParaRPr lang="en-US" sz="2000" b="1" dirty="0">
              <a:solidFill>
                <a:schemeClr val="accent1">
                  <a:lumMod val="75000"/>
                </a:schemeClr>
              </a:solidFill>
              <a:effectLst>
                <a:outerShdw blurRad="38100" dist="38100" dir="2700000" algn="tl">
                  <a:srgbClr val="000000">
                    <a:alpha val="43137"/>
                  </a:srgbClr>
                </a:outerShdw>
              </a:effectLst>
            </a:endParaRPr>
          </a:p>
          <a:p>
            <a:pPr algn="ctr"/>
            <a:endParaRPr lang="en-US" sz="2000" b="1" dirty="0">
              <a:solidFill>
                <a:schemeClr val="accent1">
                  <a:lumMod val="75000"/>
                </a:schemeClr>
              </a:solidFill>
              <a:effectLst>
                <a:outerShdw blurRad="38100" dist="38100" dir="2700000" algn="tl">
                  <a:srgbClr val="000000">
                    <a:alpha val="43137"/>
                  </a:srgbClr>
                </a:outerShdw>
              </a:effectLst>
            </a:endParaRPr>
          </a:p>
          <a:p>
            <a:pPr algn="ctr"/>
            <a:r>
              <a:rPr lang="en-US" b="1" dirty="0">
                <a:solidFill>
                  <a:schemeClr val="accent1">
                    <a:lumMod val="75000"/>
                  </a:schemeClr>
                </a:solidFill>
                <a:effectLst>
                  <a:outerShdw blurRad="38100" dist="38100" dir="2700000" algn="tl">
                    <a:srgbClr val="000000">
                      <a:alpha val="43137"/>
                    </a:srgbClr>
                  </a:outerShdw>
                </a:effectLst>
              </a:rPr>
              <a:t>Montpellier, France</a:t>
            </a:r>
          </a:p>
          <a:p>
            <a:pPr algn="ctr"/>
            <a:r>
              <a:rPr lang="en-US" b="1" dirty="0">
                <a:solidFill>
                  <a:schemeClr val="accent1">
                    <a:lumMod val="75000"/>
                  </a:schemeClr>
                </a:solidFill>
                <a:effectLst>
                  <a:outerShdw blurRad="38100" dist="38100" dir="2700000" algn="tl">
                    <a:srgbClr val="000000">
                      <a:alpha val="43137"/>
                    </a:srgbClr>
                  </a:outerShdw>
                </a:effectLst>
              </a:rPr>
              <a:t>September, 2019</a:t>
            </a:r>
          </a:p>
        </p:txBody>
      </p:sp>
    </p:spTree>
    <p:extLst>
      <p:ext uri="{BB962C8B-B14F-4D97-AF65-F5344CB8AC3E}">
        <p14:creationId xmlns:p14="http://schemas.microsoft.com/office/powerpoint/2010/main" val="718271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672" y="0"/>
            <a:ext cx="8915400" cy="1143000"/>
          </a:xfrm>
        </p:spPr>
        <p:txBody>
          <a:bodyPr>
            <a:normAutofit/>
          </a:bodyPr>
          <a:lstStyle/>
          <a:p>
            <a:r>
              <a:rPr lang="en-US" sz="3200" b="1" dirty="0" smtClean="0">
                <a:solidFill>
                  <a:schemeClr val="bg1"/>
                </a:solidFill>
              </a:rPr>
              <a:t>Cyber Olympiad 2019</a:t>
            </a:r>
            <a:endParaRPr lang="en-US" sz="3200" b="1" dirty="0">
              <a:solidFill>
                <a:schemeClr val="bg1"/>
              </a:solidFill>
            </a:endParaRPr>
          </a:p>
        </p:txBody>
      </p:sp>
      <p:sp>
        <p:nvSpPr>
          <p:cNvPr id="3" name="Content Placeholder 2"/>
          <p:cNvSpPr>
            <a:spLocks noGrp="1"/>
          </p:cNvSpPr>
          <p:nvPr>
            <p:ph idx="1"/>
          </p:nvPr>
        </p:nvSpPr>
        <p:spPr>
          <a:xfrm>
            <a:off x="495300" y="1578885"/>
            <a:ext cx="8915400" cy="4525963"/>
          </a:xfrm>
        </p:spPr>
        <p:txBody>
          <a:bodyPr>
            <a:normAutofit/>
          </a:bodyPr>
          <a:lstStyle/>
          <a:p>
            <a:pPr marL="0" indent="0">
              <a:buNone/>
            </a:pPr>
            <a:r>
              <a:rPr lang="en-US" sz="2000" dirty="0"/>
              <a:t>GRENA participated in </a:t>
            </a:r>
            <a:r>
              <a:rPr lang="en-US" sz="2000" dirty="0" smtClean="0"/>
              <a:t>organizing </a:t>
            </a:r>
            <a:r>
              <a:rPr lang="en-US" sz="2000" dirty="0"/>
              <a:t>of the fourth Cyber Olympiad- Cyber Cube </a:t>
            </a:r>
            <a:r>
              <a:rPr lang="en-US" sz="2000" dirty="0" smtClean="0"/>
              <a:t>2019. The </a:t>
            </a:r>
            <a:r>
              <a:rPr lang="en-US" sz="2000" dirty="0"/>
              <a:t>event was organized by the Governmental Computer Emergency Response Team CERT.GOV.GE of the Data Exchange Agency of the Ministry of Justice of Georgia. GRENA was responsible for installation and reliable operation of network and online </a:t>
            </a:r>
            <a:r>
              <a:rPr lang="en-US" sz="2000" dirty="0" smtClean="0"/>
              <a:t>platform.</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 y="3212976"/>
            <a:ext cx="3960440" cy="241586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9064" y="3573016"/>
            <a:ext cx="3656540" cy="2437098"/>
          </a:xfrm>
          <a:prstGeom prst="rect">
            <a:avLst/>
          </a:prstGeom>
        </p:spPr>
      </p:pic>
    </p:spTree>
    <p:extLst>
      <p:ext uri="{BB962C8B-B14F-4D97-AF65-F5344CB8AC3E}">
        <p14:creationId xmlns:p14="http://schemas.microsoft.com/office/powerpoint/2010/main" val="2059847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68" y="13648"/>
            <a:ext cx="8915400" cy="1143000"/>
          </a:xfrm>
        </p:spPr>
        <p:txBody>
          <a:bodyPr>
            <a:normAutofit/>
          </a:bodyPr>
          <a:lstStyle/>
          <a:p>
            <a:r>
              <a:rPr lang="en-US" sz="3200" b="1" dirty="0" smtClean="0">
                <a:solidFill>
                  <a:schemeClr val="bg1"/>
                </a:solidFill>
              </a:rPr>
              <a:t>Cyber Cube </a:t>
            </a:r>
            <a:r>
              <a:rPr lang="en-US" sz="3200" b="1" dirty="0">
                <a:solidFill>
                  <a:schemeClr val="bg1"/>
                </a:solidFill>
              </a:rPr>
              <a:t>2019</a:t>
            </a:r>
            <a:endParaRPr lang="en-US" sz="3200" dirty="0"/>
          </a:p>
        </p:txBody>
      </p:sp>
      <p:sp>
        <p:nvSpPr>
          <p:cNvPr id="3" name="Content Placeholder 2"/>
          <p:cNvSpPr>
            <a:spLocks noGrp="1"/>
          </p:cNvSpPr>
          <p:nvPr>
            <p:ph idx="1"/>
          </p:nvPr>
        </p:nvSpPr>
        <p:spPr>
          <a:xfrm>
            <a:off x="0" y="1368012"/>
            <a:ext cx="8915400" cy="4525963"/>
          </a:xfrm>
        </p:spPr>
        <p:txBody>
          <a:bodyPr>
            <a:normAutofit/>
          </a:bodyPr>
          <a:lstStyle/>
          <a:p>
            <a:pPr marL="0" indent="0">
              <a:buNone/>
            </a:pPr>
            <a:r>
              <a:rPr lang="en-US" sz="2000" b="1" dirty="0" smtClean="0"/>
              <a:t>Goals of Cyber Olympiad</a:t>
            </a:r>
          </a:p>
          <a:p>
            <a:pPr marL="0" indent="0">
              <a:buNone/>
            </a:pPr>
            <a:endParaRPr lang="en-US" sz="2000" b="1" dirty="0" smtClean="0"/>
          </a:p>
          <a:p>
            <a:pPr>
              <a:buFont typeface="Wingdings" panose="05000000000000000000" pitchFamily="2" charset="2"/>
              <a:buChar char="Ø"/>
            </a:pPr>
            <a:r>
              <a:rPr lang="en-US" sz="2000" dirty="0" smtClean="0"/>
              <a:t>Increase </a:t>
            </a:r>
            <a:r>
              <a:rPr lang="en-US" sz="2000" dirty="0"/>
              <a:t>awareness of cyber </a:t>
            </a:r>
            <a:r>
              <a:rPr lang="en-US" sz="2000" dirty="0" smtClean="0"/>
              <a:t>security</a:t>
            </a:r>
            <a:endParaRPr lang="ka-GE" sz="2000" dirty="0"/>
          </a:p>
          <a:p>
            <a:pPr>
              <a:buFont typeface="Wingdings" panose="05000000000000000000" pitchFamily="2" charset="2"/>
              <a:buChar char="Ø"/>
            </a:pPr>
            <a:r>
              <a:rPr lang="en-US" sz="2000" dirty="0"/>
              <a:t>Testing and motivating </a:t>
            </a:r>
            <a:r>
              <a:rPr lang="en-US" sz="2000" dirty="0" smtClean="0"/>
              <a:t>students and pupils </a:t>
            </a:r>
            <a:endParaRPr lang="ka-GE" sz="2000" dirty="0"/>
          </a:p>
          <a:p>
            <a:pPr>
              <a:buFont typeface="Wingdings" panose="05000000000000000000" pitchFamily="2" charset="2"/>
              <a:buChar char="Ø"/>
            </a:pPr>
            <a:r>
              <a:rPr lang="en-US" sz="2000" dirty="0"/>
              <a:t>Discovering new </a:t>
            </a:r>
            <a:r>
              <a:rPr lang="en-US" sz="2000" dirty="0" smtClean="0"/>
              <a:t>talents </a:t>
            </a:r>
            <a:endParaRPr lang="ka-GE" sz="2000" dirty="0"/>
          </a:p>
          <a:p>
            <a:pPr>
              <a:buFont typeface="Wingdings" panose="05000000000000000000" pitchFamily="2" charset="2"/>
              <a:buChar char="Ø"/>
            </a:pPr>
            <a:r>
              <a:rPr lang="en-US" sz="2000" dirty="0"/>
              <a:t>First Cyber exercise in Caucasus </a:t>
            </a:r>
            <a:r>
              <a:rPr lang="en-US" sz="2000" dirty="0" smtClean="0"/>
              <a:t>region</a:t>
            </a:r>
            <a:endParaRPr lang="en-US" sz="2000" dirty="0"/>
          </a:p>
          <a:p>
            <a:pPr>
              <a:buFont typeface="Wingdings" panose="05000000000000000000" pitchFamily="2" charset="2"/>
              <a:buChar char="Ø"/>
            </a:pPr>
            <a:r>
              <a:rPr lang="en-US" sz="2000" dirty="0"/>
              <a:t>Using established contacts during emergency </a:t>
            </a:r>
            <a:r>
              <a:rPr lang="en-US" sz="2000" dirty="0" smtClean="0"/>
              <a:t>situations</a:t>
            </a:r>
            <a:endParaRPr lang="ka-GE" sz="2000" dirty="0"/>
          </a:p>
          <a:p>
            <a:pPr>
              <a:buFont typeface="Wingdings" panose="05000000000000000000" pitchFamily="2" charset="2"/>
              <a:buChar char="Ø"/>
            </a:pPr>
            <a:r>
              <a:rPr lang="en-US" sz="2000" dirty="0"/>
              <a:t>Sharing knowledge during emergency </a:t>
            </a:r>
            <a:r>
              <a:rPr lang="en-US" sz="2000" dirty="0" smtClean="0"/>
              <a:t>situations</a:t>
            </a:r>
            <a:endParaRPr lang="en-US" sz="2000" dirty="0"/>
          </a:p>
          <a:p>
            <a:pPr>
              <a:buFont typeface="Wingdings" panose="05000000000000000000" pitchFamily="2" charset="2"/>
              <a:buChar char="Ø"/>
            </a:pPr>
            <a:r>
              <a:rPr lang="en-US" sz="2000" dirty="0"/>
              <a:t>Implementation of unique </a:t>
            </a:r>
            <a:r>
              <a:rPr lang="en-US" sz="2000" dirty="0" smtClean="0"/>
              <a:t>platform</a:t>
            </a:r>
            <a:endParaRPr lang="ka-GE" sz="2000"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93160" y="3918821"/>
            <a:ext cx="3240360" cy="2159712"/>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2609" t="19761" b="33199"/>
          <a:stretch/>
        </p:blipFill>
        <p:spPr>
          <a:xfrm>
            <a:off x="5301742" y="1484784"/>
            <a:ext cx="3493368" cy="1880362"/>
          </a:xfrm>
          <a:prstGeom prst="rect">
            <a:avLst/>
          </a:prstGeom>
        </p:spPr>
      </p:pic>
    </p:spTree>
    <p:extLst>
      <p:ext uri="{BB962C8B-B14F-4D97-AF65-F5344CB8AC3E}">
        <p14:creationId xmlns:p14="http://schemas.microsoft.com/office/powerpoint/2010/main" val="1169674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77010" y="3068960"/>
            <a:ext cx="4450798" cy="2966475"/>
          </a:xfrm>
        </p:spPr>
      </p:pic>
      <p:sp>
        <p:nvSpPr>
          <p:cNvPr id="5" name="Title 1"/>
          <p:cNvSpPr>
            <a:spLocks noGrp="1"/>
          </p:cNvSpPr>
          <p:nvPr>
            <p:ph type="title"/>
          </p:nvPr>
        </p:nvSpPr>
        <p:spPr>
          <a:xfrm>
            <a:off x="-807640" y="27856"/>
            <a:ext cx="8915400" cy="1143000"/>
          </a:xfrm>
        </p:spPr>
        <p:txBody>
          <a:bodyPr>
            <a:normAutofit/>
          </a:bodyPr>
          <a:lstStyle/>
          <a:p>
            <a:r>
              <a:rPr lang="en-US" sz="3200" b="1" dirty="0" smtClean="0">
                <a:solidFill>
                  <a:schemeClr val="bg1"/>
                </a:solidFill>
              </a:rPr>
              <a:t>Cyber Olympiad 2019</a:t>
            </a:r>
            <a:endParaRPr lang="en-US" sz="3200" b="1"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464" y="1340768"/>
            <a:ext cx="4968552" cy="2913688"/>
          </a:xfrm>
          <a:prstGeom prst="rect">
            <a:avLst/>
          </a:prstGeom>
        </p:spPr>
      </p:pic>
    </p:spTree>
    <p:extLst>
      <p:ext uri="{BB962C8B-B14F-4D97-AF65-F5344CB8AC3E}">
        <p14:creationId xmlns:p14="http://schemas.microsoft.com/office/powerpoint/2010/main" val="595952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624" y="-11452"/>
            <a:ext cx="8915400" cy="1143000"/>
          </a:xfrm>
        </p:spPr>
        <p:txBody>
          <a:bodyPr>
            <a:normAutofit/>
          </a:bodyPr>
          <a:lstStyle/>
          <a:p>
            <a:r>
              <a:rPr lang="en-US" sz="3200" b="1" dirty="0">
                <a:solidFill>
                  <a:schemeClr val="bg1"/>
                </a:solidFill>
              </a:rPr>
              <a:t>Georgian IT Innovations </a:t>
            </a:r>
            <a:r>
              <a:rPr lang="en-US" sz="3200" b="1" dirty="0" smtClean="0">
                <a:solidFill>
                  <a:schemeClr val="bg1"/>
                </a:solidFill>
              </a:rPr>
              <a:t/>
            </a:r>
            <a:br>
              <a:rPr lang="en-US" sz="3200" b="1" dirty="0" smtClean="0">
                <a:solidFill>
                  <a:schemeClr val="bg1"/>
                </a:solidFill>
              </a:rPr>
            </a:br>
            <a:r>
              <a:rPr lang="en-US" sz="3200" b="1" dirty="0" smtClean="0">
                <a:solidFill>
                  <a:schemeClr val="bg1"/>
                </a:solidFill>
              </a:rPr>
              <a:t>Event 2019</a:t>
            </a:r>
            <a:endParaRPr lang="en-US" sz="3200" b="1" dirty="0">
              <a:solidFill>
                <a:schemeClr val="bg1"/>
              </a:solidFill>
            </a:endParaRPr>
          </a:p>
        </p:txBody>
      </p:sp>
      <p:sp>
        <p:nvSpPr>
          <p:cNvPr id="3" name="Content Placeholder 2"/>
          <p:cNvSpPr>
            <a:spLocks noGrp="1"/>
          </p:cNvSpPr>
          <p:nvPr>
            <p:ph idx="1"/>
          </p:nvPr>
        </p:nvSpPr>
        <p:spPr>
          <a:xfrm>
            <a:off x="351981" y="1268760"/>
            <a:ext cx="8915400" cy="4525963"/>
          </a:xfrm>
        </p:spPr>
        <p:txBody>
          <a:bodyPr>
            <a:normAutofit/>
          </a:bodyPr>
          <a:lstStyle/>
          <a:p>
            <a:pPr marL="0" indent="0">
              <a:buNone/>
            </a:pPr>
            <a:r>
              <a:rPr lang="en-US" sz="2000" dirty="0" smtClean="0"/>
              <a:t>11</a:t>
            </a:r>
            <a:r>
              <a:rPr lang="en-US" sz="2000" baseline="30000" dirty="0" smtClean="0"/>
              <a:t>th</a:t>
            </a:r>
            <a:r>
              <a:rPr lang="en-US" sz="2000" dirty="0" smtClean="0"/>
              <a:t> Georgian </a:t>
            </a:r>
            <a:r>
              <a:rPr lang="en-US" sz="2000" dirty="0"/>
              <a:t>IT Innovations </a:t>
            </a:r>
            <a:r>
              <a:rPr lang="en-US" sz="2000" dirty="0" smtClean="0"/>
              <a:t>event </a:t>
            </a:r>
            <a:r>
              <a:rPr lang="en-US" sz="2000" dirty="0"/>
              <a:t>GITI 2019 took place </a:t>
            </a:r>
            <a:r>
              <a:rPr lang="en-US" sz="2000" dirty="0" smtClean="0"/>
              <a:t>in Tbilisi, Georgia. </a:t>
            </a:r>
            <a:r>
              <a:rPr lang="en-US" sz="2000" dirty="0"/>
              <a:t>The purpose of the GITI conference is to describe the significance of information technology in terms of creating an engine of growth for socio-economic development of the </a:t>
            </a:r>
            <a:r>
              <a:rPr lang="en-US" sz="2000" dirty="0" smtClean="0"/>
              <a:t>region. Ramaz </a:t>
            </a:r>
            <a:r>
              <a:rPr lang="en-US" sz="2000" dirty="0"/>
              <a:t>Kvatadze made a presentation “European Commission EaPConnect project“ at the conference.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6576" y="2963643"/>
            <a:ext cx="4608512" cy="305313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5208" y="2536608"/>
            <a:ext cx="2304256" cy="3480174"/>
          </a:xfrm>
          <a:prstGeom prst="rect">
            <a:avLst/>
          </a:prstGeom>
        </p:spPr>
      </p:pic>
    </p:spTree>
    <p:extLst>
      <p:ext uri="{BB962C8B-B14F-4D97-AF65-F5344CB8AC3E}">
        <p14:creationId xmlns:p14="http://schemas.microsoft.com/office/powerpoint/2010/main" val="4074457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4983" y="1269473"/>
            <a:ext cx="5246958" cy="2303543"/>
          </a:xfrm>
        </p:spPr>
      </p:pic>
      <p:sp>
        <p:nvSpPr>
          <p:cNvPr id="4" name="Title 1"/>
          <p:cNvSpPr>
            <a:spLocks noGrp="1"/>
          </p:cNvSpPr>
          <p:nvPr>
            <p:ph type="title"/>
          </p:nvPr>
        </p:nvSpPr>
        <p:spPr>
          <a:xfrm>
            <a:off x="495300" y="116632"/>
            <a:ext cx="8915400" cy="1143000"/>
          </a:xfrm>
        </p:spPr>
        <p:txBody>
          <a:bodyPr>
            <a:normAutofit/>
          </a:bodyPr>
          <a:lstStyle/>
          <a:p>
            <a:r>
              <a:rPr lang="en-US" sz="3200" b="1" dirty="0">
                <a:solidFill>
                  <a:schemeClr val="bg1"/>
                </a:solidFill>
              </a:rPr>
              <a:t>GITI 2019</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7136" y="1427523"/>
            <a:ext cx="3384376" cy="460198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0592" y="3933056"/>
            <a:ext cx="3103430" cy="2130375"/>
          </a:xfrm>
          <a:prstGeom prst="rect">
            <a:avLst/>
          </a:prstGeom>
        </p:spPr>
      </p:pic>
    </p:spTree>
    <p:extLst>
      <p:ext uri="{BB962C8B-B14F-4D97-AF65-F5344CB8AC3E}">
        <p14:creationId xmlns:p14="http://schemas.microsoft.com/office/powerpoint/2010/main" val="13313770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00" y="0"/>
            <a:ext cx="8352928" cy="1070992"/>
          </a:xfrm>
        </p:spPr>
        <p:txBody>
          <a:bodyPr>
            <a:normAutofit/>
          </a:bodyPr>
          <a:lstStyle/>
          <a:p>
            <a:r>
              <a:rPr lang="en-US" sz="3200" b="1" dirty="0">
                <a:solidFill>
                  <a:schemeClr val="bg1"/>
                </a:solidFill>
              </a:rPr>
              <a:t>Georgian IT Innovation Award</a:t>
            </a:r>
          </a:p>
        </p:txBody>
      </p:sp>
      <p:sp>
        <p:nvSpPr>
          <p:cNvPr id="3" name="Content Placeholder 2"/>
          <p:cNvSpPr>
            <a:spLocks noGrp="1"/>
          </p:cNvSpPr>
          <p:nvPr>
            <p:ph idx="1"/>
          </p:nvPr>
        </p:nvSpPr>
        <p:spPr>
          <a:xfrm>
            <a:off x="488504" y="1340768"/>
            <a:ext cx="8915400" cy="4525963"/>
          </a:xfrm>
        </p:spPr>
        <p:txBody>
          <a:bodyPr>
            <a:normAutofit/>
          </a:bodyPr>
          <a:lstStyle/>
          <a:p>
            <a:pPr marL="0" indent="0">
              <a:buNone/>
            </a:pPr>
            <a:r>
              <a:rPr lang="en-US" sz="2000" dirty="0"/>
              <a:t>GRENA together with the Governmental Computer Emergency Response Team CERT.GOV.GE was given Georgian IT Innovation Award in the nomination of „The Best Information/ Cyber Security Solution“ for the Cyber-Lab Tech </a:t>
            </a:r>
            <a:r>
              <a:rPr lang="en-US" sz="2000" dirty="0" smtClean="0"/>
              <a:t>portal </a:t>
            </a:r>
            <a:r>
              <a:rPr lang="en-US" sz="2000" u="sng" dirty="0" smtClean="0">
                <a:hlinkClick r:id="rId2"/>
              </a:rPr>
              <a:t>https</a:t>
            </a:r>
            <a:r>
              <a:rPr lang="en-US" sz="2000" u="sng" dirty="0">
                <a:hlinkClick r:id="rId2"/>
              </a:rPr>
              <a:t>://cyber-lab.tech/</a:t>
            </a:r>
            <a:r>
              <a:rPr lang="en-US" sz="2000" dirty="0"/>
              <a:t> supported by the EaPConnect project.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4414" y="2427626"/>
            <a:ext cx="2434680" cy="3677157"/>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t="26211"/>
          <a:stretch/>
        </p:blipFill>
        <p:spPr>
          <a:xfrm>
            <a:off x="1784648" y="2636911"/>
            <a:ext cx="3140181" cy="3499595"/>
          </a:xfrm>
          <a:prstGeom prst="rect">
            <a:avLst/>
          </a:prstGeom>
        </p:spPr>
      </p:pic>
    </p:spTree>
    <p:extLst>
      <p:ext uri="{BB962C8B-B14F-4D97-AF65-F5344CB8AC3E}">
        <p14:creationId xmlns:p14="http://schemas.microsoft.com/office/powerpoint/2010/main" val="6022203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480" y="116632"/>
            <a:ext cx="8915400" cy="1143000"/>
          </a:xfrm>
        </p:spPr>
        <p:txBody>
          <a:bodyPr>
            <a:normAutofit/>
          </a:bodyPr>
          <a:lstStyle/>
          <a:p>
            <a:r>
              <a:rPr lang="en-US" sz="3200" b="1" dirty="0" smtClean="0">
                <a:solidFill>
                  <a:schemeClr val="bg1"/>
                </a:solidFill>
              </a:rPr>
              <a:t>Cyber Lab Tech</a:t>
            </a:r>
            <a:endParaRPr lang="en-US" sz="3200" b="1" dirty="0">
              <a:solidFill>
                <a:schemeClr val="bg1"/>
              </a:solidFill>
            </a:endParaRPr>
          </a:p>
        </p:txBody>
      </p:sp>
      <p:sp>
        <p:nvSpPr>
          <p:cNvPr id="3" name="Content Placeholder 2"/>
          <p:cNvSpPr>
            <a:spLocks noGrp="1"/>
          </p:cNvSpPr>
          <p:nvPr>
            <p:ph idx="1"/>
          </p:nvPr>
        </p:nvSpPr>
        <p:spPr>
          <a:xfrm>
            <a:off x="776536" y="1268760"/>
            <a:ext cx="8915400" cy="4525963"/>
          </a:xfrm>
        </p:spPr>
        <p:txBody>
          <a:bodyPr>
            <a:normAutofit/>
          </a:bodyPr>
          <a:lstStyle/>
          <a:p>
            <a:pPr marL="0" indent="0">
              <a:buNone/>
            </a:pPr>
            <a:r>
              <a:rPr lang="en-US" sz="2000" dirty="0"/>
              <a:t>I</a:t>
            </a:r>
            <a:r>
              <a:rPr lang="en-US" sz="2000" dirty="0" smtClean="0"/>
              <a:t>n </a:t>
            </a:r>
            <a:r>
              <a:rPr lang="en-US" sz="2000" dirty="0"/>
              <a:t>cooperation with the </a:t>
            </a:r>
            <a:r>
              <a:rPr lang="en-US" sz="2000" dirty="0" smtClean="0"/>
              <a:t>CERT.GOV.GE Governmental </a:t>
            </a:r>
            <a:r>
              <a:rPr lang="en-US" sz="2000" dirty="0"/>
              <a:t>Computer Emergency  Response Team  of the Data Exchange Agency under the Ministry of Justice of Georgia and </a:t>
            </a:r>
            <a:r>
              <a:rPr lang="en-US" sz="2000" dirty="0" smtClean="0"/>
              <a:t>GRENA </a:t>
            </a:r>
            <a:r>
              <a:rPr lang="en-US" sz="2000" dirty="0"/>
              <a:t>have developed cyber exercises portal </a:t>
            </a:r>
            <a:r>
              <a:rPr lang="en-US" sz="2000" u="sng" dirty="0">
                <a:hlinkClick r:id="rId2"/>
              </a:rPr>
              <a:t> https://cyber-lab.tech/</a:t>
            </a:r>
            <a:r>
              <a:rPr lang="en-US" sz="2000" dirty="0" smtClean="0"/>
              <a:t>. </a:t>
            </a:r>
            <a:r>
              <a:rPr lang="en-US" sz="2000" dirty="0"/>
              <a:t>Portal is mainly intended for Georgian </a:t>
            </a:r>
            <a:r>
              <a:rPr lang="en-US" sz="2000" dirty="0" smtClean="0"/>
              <a:t>IT </a:t>
            </a:r>
            <a:r>
              <a:rPr lang="en-US" sz="2000" dirty="0"/>
              <a:t>students in order to deepen their practical skills in detecting and reacting to cyber incidents. The portal </a:t>
            </a:r>
            <a:r>
              <a:rPr lang="en-US" sz="2000" dirty="0" smtClean="0"/>
              <a:t>is also useful </a:t>
            </a:r>
            <a:r>
              <a:rPr lang="en-US" sz="2000" dirty="0"/>
              <a:t>for IT professionals working in public and private </a:t>
            </a:r>
            <a:r>
              <a:rPr lang="en-US" sz="2000" dirty="0" smtClean="0"/>
              <a:t>sectors.</a:t>
            </a:r>
            <a:endParaRPr lang="en-US" sz="20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9486"/>
          <a:stretch/>
        </p:blipFill>
        <p:spPr>
          <a:xfrm>
            <a:off x="1784648" y="3212976"/>
            <a:ext cx="6366021" cy="2808312"/>
          </a:xfrm>
          <a:prstGeom prst="rect">
            <a:avLst/>
          </a:prstGeom>
        </p:spPr>
      </p:pic>
    </p:spTree>
    <p:extLst>
      <p:ext uri="{BB962C8B-B14F-4D97-AF65-F5344CB8AC3E}">
        <p14:creationId xmlns:p14="http://schemas.microsoft.com/office/powerpoint/2010/main" val="503377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616" y="116632"/>
            <a:ext cx="8915400" cy="1143000"/>
          </a:xfrm>
        </p:spPr>
        <p:txBody>
          <a:bodyPr>
            <a:normAutofit/>
          </a:bodyPr>
          <a:lstStyle/>
          <a:p>
            <a:r>
              <a:rPr lang="en-US" sz="2800" b="1" dirty="0">
                <a:solidFill>
                  <a:schemeClr val="bg1"/>
                </a:solidFill>
              </a:rPr>
              <a:t>International Symposium on Neurocomputing </a:t>
            </a:r>
            <a:r>
              <a:rPr lang="en-US" sz="2800" b="1" dirty="0" smtClean="0">
                <a:solidFill>
                  <a:schemeClr val="bg1"/>
                </a:solidFill>
              </a:rPr>
              <a:t/>
            </a:r>
            <a:br>
              <a:rPr lang="en-US" sz="2800" b="1" dirty="0" smtClean="0">
                <a:solidFill>
                  <a:schemeClr val="bg1"/>
                </a:solidFill>
              </a:rPr>
            </a:br>
            <a:r>
              <a:rPr lang="en-US" sz="2800" b="1" dirty="0" smtClean="0">
                <a:solidFill>
                  <a:schemeClr val="bg1"/>
                </a:solidFill>
              </a:rPr>
              <a:t>Advances </a:t>
            </a:r>
            <a:r>
              <a:rPr lang="en-US" sz="2800" b="1" dirty="0">
                <a:solidFill>
                  <a:schemeClr val="bg1"/>
                </a:solidFill>
              </a:rPr>
              <a:t>in Brain Research</a:t>
            </a:r>
          </a:p>
        </p:txBody>
      </p:sp>
      <p:sp>
        <p:nvSpPr>
          <p:cNvPr id="3" name="Content Placeholder 2"/>
          <p:cNvSpPr>
            <a:spLocks noGrp="1"/>
          </p:cNvSpPr>
          <p:nvPr>
            <p:ph idx="1"/>
          </p:nvPr>
        </p:nvSpPr>
        <p:spPr>
          <a:xfrm>
            <a:off x="488504" y="1295159"/>
            <a:ext cx="8915400" cy="4525963"/>
          </a:xfrm>
        </p:spPr>
        <p:txBody>
          <a:bodyPr>
            <a:normAutofit/>
          </a:bodyPr>
          <a:lstStyle/>
          <a:p>
            <a:pPr marL="0" indent="0">
              <a:buNone/>
            </a:pPr>
            <a:r>
              <a:rPr lang="en-US" sz="2000" dirty="0" smtClean="0"/>
              <a:t>Irma </a:t>
            </a:r>
            <a:r>
              <a:rPr lang="en-US" sz="2000" dirty="0" err="1"/>
              <a:t>Khachidze</a:t>
            </a:r>
            <a:r>
              <a:rPr lang="en-US" sz="2000" dirty="0"/>
              <a:t> winner of the European Commission EaPConnect project Enlighten Your Research EYR@EaP2018 </a:t>
            </a:r>
            <a:r>
              <a:rPr lang="en-US" sz="2000" dirty="0" err="1"/>
              <a:t>programme</a:t>
            </a:r>
            <a:r>
              <a:rPr lang="en-US" sz="2000" dirty="0"/>
              <a:t> </a:t>
            </a:r>
            <a:r>
              <a:rPr lang="en-US" sz="2000" dirty="0" smtClean="0"/>
              <a:t>organized an </a:t>
            </a:r>
            <a:r>
              <a:rPr lang="en-US" sz="2000" dirty="0"/>
              <a:t>International Symposium on Neurocomputing Advances in Brain </a:t>
            </a:r>
            <a:r>
              <a:rPr lang="en-US" sz="2000" dirty="0" smtClean="0"/>
              <a:t>Research. Association GRENA </a:t>
            </a:r>
            <a:r>
              <a:rPr lang="en-US" sz="2000" dirty="0"/>
              <a:t>supported this research by providing technical assistance and computing resources for the establishment of an EEG online database portal EEGHUB.GE.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1272" y="2945151"/>
            <a:ext cx="2322641" cy="311897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37" y="2904737"/>
            <a:ext cx="2371658" cy="315938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1666" y="3141238"/>
            <a:ext cx="4149597" cy="2746778"/>
          </a:xfrm>
          <a:prstGeom prst="rect">
            <a:avLst/>
          </a:prstGeom>
        </p:spPr>
      </p:pic>
    </p:spTree>
    <p:extLst>
      <p:ext uri="{BB962C8B-B14F-4D97-AF65-F5344CB8AC3E}">
        <p14:creationId xmlns:p14="http://schemas.microsoft.com/office/powerpoint/2010/main" val="2643400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TotalTime>
  <Words>323</Words>
  <Application>Microsoft Office PowerPoint</Application>
  <PresentationFormat>A4 Paper (210x297 mm)</PresentationFormat>
  <Paragraphs>39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PowerPoint Presentation</vt:lpstr>
      <vt:lpstr>Cyber Olympiad 2019</vt:lpstr>
      <vt:lpstr>Cyber Cube 2019</vt:lpstr>
      <vt:lpstr>Cyber Olympiad 2019</vt:lpstr>
      <vt:lpstr>Georgian IT Innovations  Event 2019</vt:lpstr>
      <vt:lpstr>GITI 2019</vt:lpstr>
      <vt:lpstr>Georgian IT Innovation Award</vt:lpstr>
      <vt:lpstr>Cyber Lab Tech</vt:lpstr>
      <vt:lpstr>International Symposium on Neurocomputing  Advances in Brain Research</vt:lpstr>
      <vt:lpstr>Memorandum of Understanding</vt:lpstr>
      <vt:lpstr>GRENA 20th Anniversary</vt:lpstr>
      <vt:lpstr>GRENA 20th Anniversary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Tako</cp:lastModifiedBy>
  <cp:revision>67</cp:revision>
  <dcterms:created xsi:type="dcterms:W3CDTF">2019-08-05T11:58:19Z</dcterms:created>
  <dcterms:modified xsi:type="dcterms:W3CDTF">2019-09-15T17:09:11Z</dcterms:modified>
</cp:coreProperties>
</file>