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60" r:id="rId2"/>
    <p:sldId id="369" r:id="rId3"/>
    <p:sldId id="371" r:id="rId4"/>
    <p:sldId id="374" r:id="rId5"/>
    <p:sldId id="370" r:id="rId6"/>
    <p:sldId id="372" r:id="rId7"/>
    <p:sldId id="373" r:id="rId8"/>
    <p:sldId id="375" r:id="rId9"/>
    <p:sldId id="3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7B"/>
    <a:srgbClr val="4C7F94"/>
    <a:srgbClr val="712177"/>
    <a:srgbClr val="065081"/>
    <a:srgbClr val="ED1556"/>
    <a:srgbClr val="E24301"/>
    <a:srgbClr val="003F5F"/>
    <a:srgbClr val="A7B3B4"/>
    <a:srgbClr val="99BDCB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5782" autoAdjust="0"/>
  </p:normalViewPr>
  <p:slideViewPr>
    <p:cSldViewPr snapToGrid="0">
      <p:cViewPr varScale="1">
        <p:scale>
          <a:sx n="109" d="100"/>
          <a:sy n="109" d="100"/>
        </p:scale>
        <p:origin x="52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3" d="100"/>
          <a:sy n="123" d="100"/>
        </p:scale>
        <p:origin x="49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799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 colleagues 12 interviews</a:t>
            </a:r>
          </a:p>
          <a:p>
            <a:r>
              <a:rPr lang="en-GB" dirty="0"/>
              <a:t>High resolution photos (the most complicated part!)</a:t>
            </a:r>
          </a:p>
          <a:p>
            <a:r>
              <a:rPr lang="en-GB" dirty="0"/>
              <a:t>New web section on geant.org</a:t>
            </a:r>
          </a:p>
          <a:p>
            <a:r>
              <a:rPr lang="en-GB" dirty="0"/>
              <a:t>First profiles went live</a:t>
            </a:r>
          </a:p>
          <a:p>
            <a:r>
              <a:rPr lang="en-GB" dirty="0"/>
              <a:t>Campaign launched internally and externally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402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755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287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3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389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We haven’t measured its success in terms of recruitment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833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em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17/09/2019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Life at GÉANT – Story of a campaign</a:t>
            </a:r>
          </a:p>
          <a:p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82914" y="2546610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2600934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Rosanna Norman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Communications Officer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371368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Sig-Marcomms</a:t>
            </a:r>
          </a:p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Montpellier, 17-18 September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 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60586" y="1754326"/>
            <a:ext cx="8247072" cy="19032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HR </a:t>
            </a:r>
            <a:r>
              <a:rPr lang="en-US" dirty="0"/>
              <a:t>needed help </a:t>
            </a:r>
          </a:p>
          <a:p>
            <a:r>
              <a:rPr lang="en-US" dirty="0"/>
              <a:t>	to attract new talent</a:t>
            </a:r>
          </a:p>
          <a:p>
            <a:r>
              <a:rPr lang="en-GB" dirty="0"/>
              <a:t>	to boost technical recruitment</a:t>
            </a:r>
          </a:p>
          <a:p>
            <a:pPr marL="0" indent="0">
              <a:buNone/>
            </a:pPr>
            <a:r>
              <a:rPr lang="en-US" dirty="0"/>
              <a:t>Interviewed candidates were NOT familiar with GÉANT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80336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‘What do you know about GÉANT?’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 dirty="0"/>
              <a:t>     |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B8163B-3C90-4983-B9F0-4457566920CE}"/>
              </a:ext>
            </a:extLst>
          </p:cNvPr>
          <p:cNvSpPr/>
          <p:nvPr/>
        </p:nvSpPr>
        <p:spPr>
          <a:xfrm>
            <a:off x="668215" y="4035260"/>
            <a:ext cx="8946732" cy="1629729"/>
          </a:xfrm>
          <a:prstGeom prst="rect">
            <a:avLst/>
          </a:prstGeom>
          <a:solidFill>
            <a:srgbClr val="CC00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2400" b="1" i="1" dirty="0">
                <a:solidFill>
                  <a:schemeClr val="lt1"/>
                </a:solidFill>
              </a:rPr>
              <a:t>Good recruitment helps organisations to acquire the talent they need in order to perform and grow</a:t>
            </a:r>
            <a:r>
              <a:rPr lang="en-GB" sz="2400" b="1" i="1" dirty="0"/>
              <a:t> </a:t>
            </a:r>
            <a:r>
              <a:rPr lang="en-GB" sz="2400" b="1" i="1" dirty="0">
                <a:solidFill>
                  <a:schemeClr val="lt1"/>
                </a:solidFill>
              </a:rPr>
              <a:t>and helps ensure that the workforce is used to its full potential.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8718D2-F4F4-9244-8EE7-8FBDB5546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31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3205" y="1922811"/>
            <a:ext cx="4262037" cy="419613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dirty="0"/>
              <a:t>Short employee interviews </a:t>
            </a:r>
            <a:br>
              <a:rPr lang="en-GB" sz="2400" dirty="0"/>
            </a:br>
            <a:r>
              <a:rPr lang="en-GB" sz="2400" dirty="0"/>
              <a:t>(3 simple questions)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400" dirty="0"/>
              <a:t>Selection of colleagues from a variety of backgrounds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400" dirty="0"/>
              <a:t>Gender balance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400" dirty="0"/>
              <a:t>Cambridge / Amsterdam office location balance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62054" y="739053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Give the word to the people GÉANT!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 dirty="0"/>
              <a:t>     |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11B949-7655-4093-8FFF-2230306704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590" y="1364474"/>
            <a:ext cx="3826878" cy="462477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56F598-D72F-E145-ABD7-F722146F41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4D5DD6-B6CA-4CA8-8D7A-CE544E644E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0814" y="5525936"/>
            <a:ext cx="5331647" cy="100184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617444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61350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campaign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1975" y="1319472"/>
            <a:ext cx="8633637" cy="184414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400" dirty="0"/>
              <a:t>12 colleagues 12 interviews</a:t>
            </a:r>
          </a:p>
          <a:p>
            <a:pPr marL="0" indent="0">
              <a:buNone/>
            </a:pPr>
            <a:r>
              <a:rPr lang="en-GB" sz="2400" dirty="0"/>
              <a:t>High resolution photos (the most complicated part!)</a:t>
            </a:r>
          </a:p>
          <a:p>
            <a:pPr marL="0" indent="0">
              <a:buNone/>
            </a:pPr>
            <a:r>
              <a:rPr lang="en-GB" sz="2400" dirty="0"/>
              <a:t>New web section on geant.org</a:t>
            </a:r>
          </a:p>
          <a:p>
            <a:pPr marL="0" indent="0">
              <a:buNone/>
            </a:pPr>
            <a:r>
              <a:rPr lang="en-GB" sz="2400" dirty="0"/>
              <a:t>Internal and external launch of campaign</a:t>
            </a:r>
          </a:p>
          <a:p>
            <a:pPr marL="0" indent="0">
              <a:buNone/>
            </a:pP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www.geant.org/life-at-GEANT</a:t>
            </a: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 dirty="0"/>
              <a:t>     |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5976C9-A98C-457A-A5CA-C5AA32EA83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42" b="3905"/>
          <a:stretch/>
        </p:blipFill>
        <p:spPr>
          <a:xfrm>
            <a:off x="1659568" y="3520481"/>
            <a:ext cx="2258429" cy="3032838"/>
          </a:xfrm>
          <a:prstGeom prst="rect">
            <a:avLst/>
          </a:prstGeom>
          <a:solidFill>
            <a:srgbClr val="CC007B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D2933C-2533-48B3-B0BF-264EC5CD9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687" y="3520481"/>
            <a:ext cx="2248776" cy="309481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C13190-BD15-43BF-899D-C719B68769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7795" y="2099032"/>
            <a:ext cx="2479456" cy="31907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0E788E-BB63-8A4C-AD92-7642743832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232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61351" y="705164"/>
            <a:ext cx="5013022" cy="430909"/>
          </a:xfrm>
        </p:spPr>
        <p:txBody>
          <a:bodyPr>
            <a:noAutofit/>
          </a:bodyPr>
          <a:lstStyle/>
          <a:p>
            <a:r>
              <a:rPr lang="en-GB" sz="2800" dirty="0"/>
              <a:t>What about the interviews?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61350" y="1428050"/>
            <a:ext cx="8633637" cy="31334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/>
              <a:t>Objective</a:t>
            </a:r>
            <a:r>
              <a:rPr lang="en-GB" sz="2400" dirty="0"/>
              <a:t> </a:t>
            </a:r>
          </a:p>
          <a:p>
            <a:pPr marL="0" indent="0">
              <a:buNone/>
            </a:pPr>
            <a:r>
              <a:rPr lang="en-GB" sz="2400" dirty="0"/>
              <a:t>Learn about GÉANT: overview of roles, skills, jobs </a:t>
            </a:r>
          </a:p>
          <a:p>
            <a:pPr marL="0" indent="0">
              <a:buNone/>
            </a:pPr>
            <a:r>
              <a:rPr lang="en-GB" sz="2400" dirty="0"/>
              <a:t>What employees like about their job, working at GÉANT</a:t>
            </a:r>
          </a:p>
          <a:p>
            <a:pPr marL="0" indent="0">
              <a:buNone/>
            </a:pPr>
            <a:r>
              <a:rPr lang="en-GB" sz="2400" dirty="0"/>
              <a:t>Make GÉANT human, highlight the human aspect</a:t>
            </a:r>
            <a:br>
              <a:rPr lang="en-GB" sz="2400" dirty="0"/>
            </a:br>
            <a:endParaRPr lang="en-GB" sz="2400" dirty="0"/>
          </a:p>
          <a:p>
            <a:pPr marL="0" indent="0">
              <a:buNone/>
            </a:pPr>
            <a:r>
              <a:rPr lang="en-GB" sz="2400" b="1" dirty="0"/>
              <a:t>Result</a:t>
            </a:r>
          </a:p>
          <a:p>
            <a:pPr marL="0" indent="0">
              <a:buNone/>
            </a:pPr>
            <a:r>
              <a:rPr lang="en-GB" sz="2400" dirty="0"/>
              <a:t>Enthusiasm, pride, motivation, mission, shared goals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 dirty="0"/>
              <a:t>     |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8CDF17-AE65-404E-9AD6-A8D5B270F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98" y="544307"/>
            <a:ext cx="808723" cy="8087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3CC970-5B37-8A4B-AE7E-616ED765B842}"/>
              </a:ext>
            </a:extLst>
          </p:cNvPr>
          <p:cNvSpPr txBox="1"/>
          <p:nvPr/>
        </p:nvSpPr>
        <p:spPr>
          <a:xfrm>
            <a:off x="7569842" y="5618271"/>
            <a:ext cx="2315588" cy="40011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Making a difference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F9BCF7-1C44-BC48-AE27-AEE737C96E71}"/>
              </a:ext>
            </a:extLst>
          </p:cNvPr>
          <p:cNvSpPr txBox="1"/>
          <p:nvPr/>
        </p:nvSpPr>
        <p:spPr>
          <a:xfrm>
            <a:off x="8125844" y="3705017"/>
            <a:ext cx="2604806" cy="400110"/>
          </a:xfrm>
          <a:prstGeom prst="rect">
            <a:avLst/>
          </a:prstGeom>
          <a:solidFill>
            <a:srgbClr val="4C7F9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Impact" panose="020B0806030902050204" pitchFamily="34" charset="0"/>
              </a:rPr>
              <a:t>Never a dull moment</a:t>
            </a:r>
            <a:endParaRPr 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A6C16D-7F66-C546-87A9-B59BCBED814A}"/>
              </a:ext>
            </a:extLst>
          </p:cNvPr>
          <p:cNvSpPr txBox="1"/>
          <p:nvPr/>
        </p:nvSpPr>
        <p:spPr>
          <a:xfrm>
            <a:off x="979359" y="4808434"/>
            <a:ext cx="2126601" cy="70788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So much more than IP networks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C1C712-95E2-1343-B334-193ABD807F71}"/>
              </a:ext>
            </a:extLst>
          </p:cNvPr>
          <p:cNvSpPr txBox="1"/>
          <p:nvPr/>
        </p:nvSpPr>
        <p:spPr>
          <a:xfrm>
            <a:off x="1605868" y="5913910"/>
            <a:ext cx="2481539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chemeClr val="bg1"/>
                </a:solidFill>
                <a:latin typeface="Georgia" panose="02040502050405020303" pitchFamily="18" charset="0"/>
              </a:rPr>
              <a:t>The sky’s the limit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686251-88C3-F94D-B698-A893575CFA2C}"/>
              </a:ext>
            </a:extLst>
          </p:cNvPr>
          <p:cNvSpPr txBox="1"/>
          <p:nvPr/>
        </p:nvSpPr>
        <p:spPr>
          <a:xfrm>
            <a:off x="6427332" y="4724816"/>
            <a:ext cx="2126601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chemeClr val="bg1"/>
                </a:solidFill>
              </a:rPr>
              <a:t>Inspired by the bigger picture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820127-BFFD-5543-B4BE-7AB1AABC74E2}"/>
              </a:ext>
            </a:extLst>
          </p:cNvPr>
          <p:cNvSpPr txBox="1"/>
          <p:nvPr/>
        </p:nvSpPr>
        <p:spPr>
          <a:xfrm>
            <a:off x="4587855" y="5867743"/>
            <a:ext cx="2481539" cy="70788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Arial Rounded MT Bold" panose="020F0704030504030204" pitchFamily="34" charset="77"/>
              </a:rPr>
              <a:t>I love my team, </a:t>
            </a:r>
            <a:br>
              <a:rPr lang="en-GB" sz="2000" b="1" dirty="0">
                <a:solidFill>
                  <a:schemeClr val="bg1"/>
                </a:solidFill>
                <a:latin typeface="Arial Rounded MT Bold" panose="020F0704030504030204" pitchFamily="34" charset="77"/>
              </a:rPr>
            </a:br>
            <a:r>
              <a:rPr lang="en-GB" sz="2000" b="1" dirty="0">
                <a:solidFill>
                  <a:schemeClr val="bg1"/>
                </a:solidFill>
                <a:latin typeface="Arial Rounded MT Bold" panose="020F0704030504030204" pitchFamily="34" charset="77"/>
              </a:rPr>
              <a:t>I love my job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526585-0D06-D74C-BA45-2F3023A1DC1F}"/>
              </a:ext>
            </a:extLst>
          </p:cNvPr>
          <p:cNvSpPr txBox="1"/>
          <p:nvPr/>
        </p:nvSpPr>
        <p:spPr>
          <a:xfrm>
            <a:off x="3654480" y="5111172"/>
            <a:ext cx="22243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chemeClr val="bg1"/>
                </a:solidFill>
              </a:rPr>
              <a:t>Flexibility and Trust</a:t>
            </a:r>
          </a:p>
        </p:txBody>
      </p:sp>
    </p:spTree>
    <p:extLst>
      <p:ext uri="{BB962C8B-B14F-4D97-AF65-F5344CB8AC3E}">
        <p14:creationId xmlns:p14="http://schemas.microsoft.com/office/powerpoint/2010/main" val="2013054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55944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Getting more out of the campaign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34746" y="1224165"/>
            <a:ext cx="7268050" cy="19754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Promotion featuring one profile at the time, each month for 1 year</a:t>
            </a:r>
          </a:p>
          <a:p>
            <a:pPr lvl="1"/>
            <a:r>
              <a:rPr lang="en-GB" dirty="0"/>
              <a:t>Via the GÉANT Community Blog and social </a:t>
            </a:r>
            <a:br>
              <a:rPr lang="en-GB" dirty="0"/>
            </a:br>
            <a:r>
              <a:rPr lang="en-GB" dirty="0"/>
              <a:t>media channels</a:t>
            </a:r>
          </a:p>
          <a:p>
            <a:pPr lvl="1"/>
            <a:r>
              <a:rPr lang="en-GB" dirty="0"/>
              <a:t>Regular pages on CONNECT magazine</a:t>
            </a:r>
          </a:p>
          <a:p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 dirty="0"/>
              <a:t>     |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4D144D-AE41-4705-A285-801B9CC005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61" y="793312"/>
            <a:ext cx="2376506" cy="3750423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D6126E-E7EC-4F7B-808D-E12A098CC5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030" y="2668523"/>
            <a:ext cx="2346217" cy="3492944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AD93448-8F30-4807-B566-75039F6748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20" r="2172" b="46969"/>
          <a:stretch/>
        </p:blipFill>
        <p:spPr>
          <a:xfrm>
            <a:off x="1902914" y="3386471"/>
            <a:ext cx="2346217" cy="2896771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5AD693-904D-4F51-93C8-BEE07EAB333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4786"/>
          <a:stretch/>
        </p:blipFill>
        <p:spPr>
          <a:xfrm>
            <a:off x="4498072" y="4301923"/>
            <a:ext cx="2407076" cy="2306127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E843AF-C335-9E4E-B662-92DBC395CB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89" y="551741"/>
            <a:ext cx="801290" cy="80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066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55211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#</a:t>
            </a:r>
            <a:r>
              <a:rPr lang="en-GB" sz="2800" dirty="0" err="1"/>
              <a:t>LifeAtGÉANT</a:t>
            </a:r>
            <a:r>
              <a:rPr lang="en-GB" sz="2800" dirty="0"/>
              <a:t>: Spreading the love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97571" y="1428050"/>
            <a:ext cx="7872250" cy="2366184"/>
          </a:xfrm>
        </p:spPr>
        <p:txBody>
          <a:bodyPr>
            <a:normAutofit/>
          </a:bodyPr>
          <a:lstStyle/>
          <a:p>
            <a:r>
              <a:rPr lang="en-GB" sz="2400" dirty="0"/>
              <a:t>We started using the #</a:t>
            </a:r>
            <a:r>
              <a:rPr lang="en-GB" sz="2400" dirty="0" err="1"/>
              <a:t>LifeAtGÉANT</a:t>
            </a:r>
            <a:r>
              <a:rPr lang="en-GB" sz="2400" dirty="0"/>
              <a:t> hashtag in social media </a:t>
            </a:r>
          </a:p>
          <a:p>
            <a:r>
              <a:rPr lang="en-GB" sz="2400" dirty="0"/>
              <a:t>It highlights aspects and experiences of our job that we love</a:t>
            </a:r>
          </a:p>
          <a:p>
            <a:r>
              <a:rPr lang="en-GB" sz="2400" dirty="0"/>
              <a:t>Now a popular hashtag</a:t>
            </a:r>
          </a:p>
          <a:p>
            <a:r>
              <a:rPr lang="en-GB" sz="2400" dirty="0"/>
              <a:t>You could use/adapt it for your NREN too: #</a:t>
            </a:r>
            <a:r>
              <a:rPr lang="en-GB" sz="2400" dirty="0" err="1"/>
              <a:t>LifeAt</a:t>
            </a:r>
            <a:r>
              <a:rPr lang="en-GB" sz="2400" dirty="0"/>
              <a:t>…..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 dirty="0"/>
              <a:t>     |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B37B35-66B4-4CB6-89D1-231454DB5C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26" y="3552496"/>
            <a:ext cx="2931550" cy="202650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427073-30FC-4A1A-B083-7D19594505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437" y="3238032"/>
            <a:ext cx="2766497" cy="18007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C06C88-9A2B-43E3-A5E9-08CBBBBE8D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449" y="4297888"/>
            <a:ext cx="3077551" cy="226412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26BEA1-2D5B-4E50-BAC9-38574D815A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90" y="3987608"/>
            <a:ext cx="2938330" cy="210225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B2012D-1319-9D46-BBC4-6DC69759B9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621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17987" y="744989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We liked the outcome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78169" y="1703354"/>
            <a:ext cx="8980113" cy="4579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Much more than a recruitment campaign</a:t>
            </a:r>
          </a:p>
          <a:p>
            <a:pPr marL="0" indent="0">
              <a:buNone/>
            </a:pPr>
            <a:r>
              <a:rPr lang="en-GB" sz="2400" dirty="0"/>
              <a:t>The human element is very powerful and generates interest</a:t>
            </a:r>
          </a:p>
          <a:p>
            <a:pPr marL="0" indent="0">
              <a:buNone/>
            </a:pPr>
            <a:r>
              <a:rPr lang="en-GB" sz="2400" dirty="0"/>
              <a:t>More effective and beneficial than any targeted promotion</a:t>
            </a:r>
          </a:p>
          <a:p>
            <a:pPr marL="0" indent="0">
              <a:buNone/>
            </a:pPr>
            <a:br>
              <a:rPr lang="en-GB" sz="2400" dirty="0"/>
            </a:b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 algn="ctr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 dirty="0"/>
              <a:t>     |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31D448F-1650-42E3-8FD3-C566D2ECEE85}"/>
              </a:ext>
            </a:extLst>
          </p:cNvPr>
          <p:cNvSpPr/>
          <p:nvPr/>
        </p:nvSpPr>
        <p:spPr>
          <a:xfrm>
            <a:off x="1283202" y="3267488"/>
            <a:ext cx="8248137" cy="1192628"/>
          </a:xfrm>
          <a:prstGeom prst="rect">
            <a:avLst/>
          </a:prstGeom>
          <a:solidFill>
            <a:srgbClr val="CC00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800" dirty="0"/>
          </a:p>
          <a:p>
            <a:r>
              <a:rPr lang="en-GB" sz="2800" i="1" dirty="0"/>
              <a:t>An overview, snapshot of GÉANT through the eyes of its employees</a:t>
            </a:r>
            <a:r>
              <a:rPr lang="en-GB" sz="2800" dirty="0"/>
              <a:t>. </a:t>
            </a:r>
            <a:r>
              <a:rPr lang="en-GB" sz="2800" i="1" dirty="0"/>
              <a:t>A very special place to work.</a:t>
            </a:r>
          </a:p>
          <a:p>
            <a:pPr algn="ctr"/>
            <a:endParaRPr lang="en-GB" sz="2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33A879-E78F-114E-8F7A-E47669D8A8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59" y="544308"/>
            <a:ext cx="832272" cy="8322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877AD73-775F-4C6E-8723-9483C2FEAF63}"/>
              </a:ext>
            </a:extLst>
          </p:cNvPr>
          <p:cNvSpPr/>
          <p:nvPr/>
        </p:nvSpPr>
        <p:spPr>
          <a:xfrm>
            <a:off x="1283202" y="4717571"/>
            <a:ext cx="9045927" cy="127304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i="1" dirty="0"/>
              <a:t>Recruitment communications have a direct link to the corporate image keeping employees happy and proud of their job!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1217205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17/09/2019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GB" sz="2400" dirty="0" err="1">
                <a:solidFill>
                  <a:srgbClr val="00B0F0"/>
                </a:solidFill>
              </a:rPr>
              <a:t>Rosanna.Norman@geant.org</a:t>
            </a:r>
            <a:endParaRPr lang="en-GB" sz="2400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964</TotalTime>
  <Words>472</Words>
  <Application>Microsoft Office PowerPoint</Application>
  <PresentationFormat>Widescreen</PresentationFormat>
  <Paragraphs>109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Rounded MT Bold</vt:lpstr>
      <vt:lpstr>Calibri</vt:lpstr>
      <vt:lpstr>Georgia</vt:lpstr>
      <vt:lpstr>Impact</vt:lpstr>
      <vt:lpstr>Office Theme</vt:lpstr>
      <vt:lpstr>PowerPoint Presentation</vt:lpstr>
      <vt:lpstr>‘What do you know about GÉANT?’</vt:lpstr>
      <vt:lpstr>Give the word to the people GÉANT!</vt:lpstr>
      <vt:lpstr>The campaign</vt:lpstr>
      <vt:lpstr>What about the interviews?</vt:lpstr>
      <vt:lpstr>Getting more out of the campaign </vt:lpstr>
      <vt:lpstr>#LifeAtGÉANT: Spreading the love</vt:lpstr>
      <vt:lpstr>We liked the outcome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Rosanna Norman</cp:lastModifiedBy>
  <cp:revision>96</cp:revision>
  <dcterms:created xsi:type="dcterms:W3CDTF">2018-03-16T12:13:33Z</dcterms:created>
  <dcterms:modified xsi:type="dcterms:W3CDTF">2019-09-16T22:44:20Z</dcterms:modified>
</cp:coreProperties>
</file>