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60" r:id="rId2"/>
    <p:sldId id="369" r:id="rId3"/>
    <p:sldId id="371" r:id="rId4"/>
    <p:sldId id="374" r:id="rId5"/>
    <p:sldId id="370" r:id="rId6"/>
    <p:sldId id="372" r:id="rId7"/>
    <p:sldId id="373" r:id="rId8"/>
    <p:sldId id="375" r:id="rId9"/>
    <p:sldId id="3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7B"/>
    <a:srgbClr val="4C7F94"/>
    <a:srgbClr val="712177"/>
    <a:srgbClr val="065081"/>
    <a:srgbClr val="ED1556"/>
    <a:srgbClr val="E24301"/>
    <a:srgbClr val="003F5F"/>
    <a:srgbClr val="A7B3B4"/>
    <a:srgbClr val="99BDCB"/>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3" autoAdjust="0"/>
    <p:restoredTop sz="95782" autoAdjust="0"/>
  </p:normalViewPr>
  <p:slideViewPr>
    <p:cSldViewPr snapToGrid="0">
      <p:cViewPr varScale="1">
        <p:scale>
          <a:sx n="155" d="100"/>
          <a:sy n="155" d="100"/>
        </p:scale>
        <p:origin x="354" y="15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13/09/2019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265799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12 colleagues 12 interviews</a:t>
            </a:r>
          </a:p>
          <a:p>
            <a:r>
              <a:rPr lang="en-GB" dirty="0"/>
              <a:t>High resolution photos (the most complicated part!)</a:t>
            </a:r>
          </a:p>
          <a:p>
            <a:r>
              <a:rPr lang="en-GB" dirty="0"/>
              <a:t>New web section on geant.org</a:t>
            </a:r>
          </a:p>
          <a:p>
            <a:r>
              <a:rPr lang="en-GB" dirty="0"/>
              <a:t>First profiles went live</a:t>
            </a:r>
          </a:p>
          <a:p>
            <a:r>
              <a:rPr lang="en-GB" dirty="0"/>
              <a:t>Campaign launched internally and externally</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3355402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561755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4280287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26113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3307389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haven’t measured its success in terms of recruitment</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9318339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9" name="Slide Number Placeholder 3"/>
          <p:cNvSpPr>
            <a:spLocks noGrp="1"/>
          </p:cNvSpPr>
          <p:nvPr>
            <p:ph type="sldNum" sz="quarter" idx="4"/>
          </p:nvPr>
        </p:nvSpPr>
        <p:spPr>
          <a:xfrm>
            <a:off x="8498510" y="6296937"/>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
        <p:nvSpPr>
          <p:cNvPr id="6"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3.emf"/></Relationships>
</file>

<file path=ppt/slides/_rels/slide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3.emf"/><Relationship Id="rId5" Type="http://schemas.openxmlformats.org/officeDocument/2006/relationships/image" Target="../media/image38.png"/><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33.emf"/><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dirty="0"/>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13/09/2019</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0"/>
            <a:ext cx="12208809" cy="6882064"/>
          </a:xfrm>
          <a:prstGeom prst="rect">
            <a:avLst/>
          </a:prstGeom>
          <a:ln>
            <a:noFill/>
          </a:ln>
        </p:spPr>
      </p:pic>
      <p:sp>
        <p:nvSpPr>
          <p:cNvPr id="9" name="Text Placeholder 10"/>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Life at GÉANT – Story of a campaign</a:t>
            </a:r>
          </a:p>
          <a:p>
            <a:endParaRPr lang="en-US" sz="2800" b="1" dirty="0">
              <a:solidFill>
                <a:schemeClr val="bg1"/>
              </a:solidFill>
              <a:latin typeface="+mn-lt"/>
            </a:endParaRPr>
          </a:p>
        </p:txBody>
      </p:sp>
      <p:sp>
        <p:nvSpPr>
          <p:cNvPr id="10" name="Text Placeholder 6"/>
          <p:cNvSpPr txBox="1">
            <a:spLocks/>
          </p:cNvSpPr>
          <p:nvPr/>
        </p:nvSpPr>
        <p:spPr>
          <a:xfrm>
            <a:off x="882914" y="2546610"/>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2400" dirty="0">
              <a:solidFill>
                <a:schemeClr val="bg1"/>
              </a:solidFill>
              <a:latin typeface="+mn-lt"/>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2400" dirty="0">
              <a:solidFill>
                <a:schemeClr val="bg1"/>
              </a:solidFill>
              <a:latin typeface="+mn-lt"/>
            </a:endParaRPr>
          </a:p>
          <a:p>
            <a:endParaRPr lang="en-GB" sz="2400" dirty="0">
              <a:solidFill>
                <a:schemeClr val="bg1"/>
              </a:solidFill>
              <a:latin typeface="+mn-lt"/>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2600934"/>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Rosanna Norman</a:t>
            </a:r>
          </a:p>
          <a:p>
            <a:pPr>
              <a:lnSpc>
                <a:spcPct val="100000"/>
              </a:lnSpc>
              <a:spcBef>
                <a:spcPts val="0"/>
              </a:spcBef>
            </a:pPr>
            <a:r>
              <a:rPr lang="en-US" sz="2000" i="1" dirty="0">
                <a:solidFill>
                  <a:schemeClr val="bg1"/>
                </a:solidFill>
                <a:latin typeface="+mn-lt"/>
              </a:rPr>
              <a:t>Communications Officer</a:t>
            </a:r>
            <a:endParaRPr lang="en-GB" sz="2000" i="1" cap="all" baseline="0" dirty="0">
              <a:solidFill>
                <a:schemeClr val="bg1"/>
              </a:solidFill>
              <a:latin typeface="+mn-lt"/>
            </a:endParaRPr>
          </a:p>
        </p:txBody>
      </p:sp>
      <p:sp>
        <p:nvSpPr>
          <p:cNvPr id="14" name="Text Placeholder 6"/>
          <p:cNvSpPr txBox="1">
            <a:spLocks/>
          </p:cNvSpPr>
          <p:nvPr/>
        </p:nvSpPr>
        <p:spPr>
          <a:xfrm>
            <a:off x="892439" y="371368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Sig-Marcomms</a:t>
            </a:r>
          </a:p>
          <a:p>
            <a:r>
              <a:rPr lang="en-US" sz="2000" dirty="0">
                <a:solidFill>
                  <a:schemeClr val="bg1"/>
                </a:solidFill>
                <a:latin typeface="+mn-lt"/>
              </a:rPr>
              <a:t>Montpellier, 17-18 September</a:t>
            </a:r>
            <a:endParaRPr lang="en-GB" sz="2000" dirty="0">
              <a:solidFill>
                <a:schemeClr val="bg1"/>
              </a:solidFill>
              <a:latin typeface="+mn-lt"/>
            </a:endParaRPr>
          </a:p>
        </p:txBody>
      </p:sp>
      <p:sp>
        <p:nvSpPr>
          <p:cNvPr id="15"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 </a:t>
            </a:r>
            <a:endParaRPr lang="en-GB" sz="1000" b="0" dirty="0">
              <a:solidFill>
                <a:schemeClr val="bg1">
                  <a:lumMod val="50000"/>
                </a:schemeClr>
              </a:solidFill>
              <a:latin typeface="+mn-lt"/>
            </a:endParaRPr>
          </a:p>
        </p:txBody>
      </p:sp>
    </p:spTree>
    <p:extLst>
      <p:ext uri="{BB962C8B-B14F-4D97-AF65-F5344CB8AC3E}">
        <p14:creationId xmlns:p14="http://schemas.microsoft.com/office/powerpoint/2010/main" val="34976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43665" y="1428050"/>
            <a:ext cx="8088867" cy="1629730"/>
          </a:xfrm>
        </p:spPr>
        <p:txBody>
          <a:bodyPr>
            <a:normAutofit/>
          </a:bodyPr>
          <a:lstStyle/>
          <a:p>
            <a:pPr marL="0" indent="0">
              <a:buNone/>
            </a:pPr>
            <a:r>
              <a:rPr lang="en-GB" sz="2400" dirty="0"/>
              <a:t>HR was </a:t>
            </a:r>
            <a:r>
              <a:rPr lang="en-US" sz="2400" dirty="0"/>
              <a:t>needed to attract new talent</a:t>
            </a:r>
          </a:p>
          <a:p>
            <a:pPr marL="0" indent="0">
              <a:buNone/>
            </a:pPr>
            <a:r>
              <a:rPr lang="en-GB" sz="2400" dirty="0"/>
              <a:t>Help to boost technical recruitment</a:t>
            </a:r>
          </a:p>
          <a:p>
            <a:pPr marL="0" indent="0">
              <a:buNone/>
            </a:pPr>
            <a:r>
              <a:rPr lang="en-US" sz="2400" dirty="0"/>
              <a:t>Interviewed candidates were NOT familiar with GÉANT</a:t>
            </a:r>
          </a:p>
          <a:p>
            <a:pPr marL="0" indent="0">
              <a:buNone/>
            </a:pPr>
            <a:endParaRPr lang="en-US" sz="2400" dirty="0"/>
          </a:p>
          <a:p>
            <a:pPr marL="0" indent="0">
              <a:buNone/>
            </a:pPr>
            <a:endParaRPr lang="en-US" sz="2400" dirty="0"/>
          </a:p>
        </p:txBody>
      </p:sp>
      <p:sp>
        <p:nvSpPr>
          <p:cNvPr id="3" name="Title 2"/>
          <p:cNvSpPr>
            <a:spLocks noGrp="1"/>
          </p:cNvSpPr>
          <p:nvPr>
            <p:ph type="title"/>
          </p:nvPr>
        </p:nvSpPr>
        <p:spPr>
          <a:xfrm>
            <a:off x="1380336" y="705164"/>
            <a:ext cx="9894723" cy="430909"/>
          </a:xfrm>
        </p:spPr>
        <p:txBody>
          <a:bodyPr>
            <a:noAutofit/>
          </a:bodyPr>
          <a:lstStyle/>
          <a:p>
            <a:r>
              <a:rPr lang="en-GB" sz="2800" dirty="0"/>
              <a:t>‘What do you know about GÉANT?’</a:t>
            </a:r>
          </a:p>
        </p:txBody>
      </p:sp>
      <p:sp>
        <p:nvSpPr>
          <p:cNvPr id="4" name="Slide Number Placeholder 3"/>
          <p:cNvSpPr>
            <a:spLocks noGrp="1"/>
          </p:cNvSpPr>
          <p:nvPr>
            <p:ph type="sldNum" sz="quarter" idx="4"/>
          </p:nvPr>
        </p:nvSpPr>
        <p:spPr>
          <a:xfrm>
            <a:off x="8498510" y="6283242"/>
            <a:ext cx="670560" cy="332052"/>
          </a:xfrm>
        </p:spPr>
        <p:txBody>
          <a:bodyPr/>
          <a:lstStyle/>
          <a:p>
            <a:fld id="{83EB0FA4-9B1C-4D6B-AF0A-97437B69127A}" type="slidenum">
              <a:rPr lang="en-GB" smtClean="0"/>
              <a:pPr/>
              <a:t>2</a:t>
            </a:fld>
            <a:r>
              <a:rPr lang="en-GB" dirty="0"/>
              <a:t>     |</a:t>
            </a:r>
          </a:p>
        </p:txBody>
      </p:sp>
      <p:sp>
        <p:nvSpPr>
          <p:cNvPr id="5" name="Rectangle 4">
            <a:extLst>
              <a:ext uri="{FF2B5EF4-FFF2-40B4-BE49-F238E27FC236}">
                <a16:creationId xmlns:a16="http://schemas.microsoft.com/office/drawing/2014/main" id="{2285D0B0-0AA4-4F39-8B81-164158FC0D89}"/>
              </a:ext>
            </a:extLst>
          </p:cNvPr>
          <p:cNvSpPr/>
          <p:nvPr/>
        </p:nvSpPr>
        <p:spPr>
          <a:xfrm>
            <a:off x="1380336" y="4713625"/>
            <a:ext cx="9045927" cy="12730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i="1" dirty="0"/>
              <a:t>Recruitment communications have a direct link to the corporate image and keeping employees happy and proud of their job!</a:t>
            </a:r>
            <a:endParaRPr lang="en-GB" sz="2400" i="1" dirty="0"/>
          </a:p>
        </p:txBody>
      </p:sp>
      <p:sp>
        <p:nvSpPr>
          <p:cNvPr id="6" name="Rectangle 5">
            <a:extLst>
              <a:ext uri="{FF2B5EF4-FFF2-40B4-BE49-F238E27FC236}">
                <a16:creationId xmlns:a16="http://schemas.microsoft.com/office/drawing/2014/main" id="{6BB8163B-3C90-4983-B9F0-4457566920CE}"/>
              </a:ext>
            </a:extLst>
          </p:cNvPr>
          <p:cNvSpPr/>
          <p:nvPr/>
        </p:nvSpPr>
        <p:spPr>
          <a:xfrm>
            <a:off x="767667" y="3249178"/>
            <a:ext cx="8786236" cy="1273048"/>
          </a:xfrm>
          <a:prstGeom prst="rect">
            <a:avLst/>
          </a:prstGeom>
          <a:solidFill>
            <a:srgbClr val="CC00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2100" b="1" i="1" dirty="0">
                <a:solidFill>
                  <a:schemeClr val="lt1"/>
                </a:solidFill>
              </a:rPr>
              <a:t>Good recruitment helps organisations to acquire the talent they need in order to perform and grow. It provides great candidate experiences and helps ensure that the workforce is used to its full potential. </a:t>
            </a:r>
          </a:p>
        </p:txBody>
      </p:sp>
      <p:pic>
        <p:nvPicPr>
          <p:cNvPr id="7" name="Picture 6">
            <a:extLst>
              <a:ext uri="{FF2B5EF4-FFF2-40B4-BE49-F238E27FC236}">
                <a16:creationId xmlns:a16="http://schemas.microsoft.com/office/drawing/2014/main" id="{D08718D2-F4F4-9244-8EE7-8FBDB55466D1}"/>
              </a:ext>
            </a:extLst>
          </p:cNvPr>
          <p:cNvPicPr>
            <a:picLocks noChangeAspect="1"/>
          </p:cNvPicPr>
          <p:nvPr/>
        </p:nvPicPr>
        <p:blipFill>
          <a:blip r:embed="rId3"/>
          <a:stretch>
            <a:fillRect/>
          </a:stretch>
        </p:blipFill>
        <p:spPr>
          <a:xfrm>
            <a:off x="583289" y="555984"/>
            <a:ext cx="797047" cy="797047"/>
          </a:xfrm>
          <a:prstGeom prst="rect">
            <a:avLst/>
          </a:prstGeom>
        </p:spPr>
      </p:pic>
    </p:spTree>
    <p:extLst>
      <p:ext uri="{BB962C8B-B14F-4D97-AF65-F5344CB8AC3E}">
        <p14:creationId xmlns:p14="http://schemas.microsoft.com/office/powerpoint/2010/main" val="731313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3205" y="1922811"/>
            <a:ext cx="4262037" cy="4196136"/>
          </a:xfrm>
        </p:spPr>
        <p:txBody>
          <a:bodyPr>
            <a:normAutofit/>
          </a:bodyPr>
          <a:lstStyle/>
          <a:p>
            <a:pPr marL="0" indent="0">
              <a:lnSpc>
                <a:spcPct val="100000"/>
              </a:lnSpc>
              <a:buNone/>
            </a:pPr>
            <a:r>
              <a:rPr lang="en-GB" sz="2400" dirty="0"/>
              <a:t>Short employee interviews </a:t>
            </a:r>
            <a:br>
              <a:rPr lang="en-GB" sz="2400" dirty="0"/>
            </a:br>
            <a:r>
              <a:rPr lang="en-GB" sz="2400" dirty="0"/>
              <a:t>(3 questions)</a:t>
            </a:r>
          </a:p>
          <a:p>
            <a:pPr marL="0" indent="0">
              <a:lnSpc>
                <a:spcPct val="100000"/>
              </a:lnSpc>
              <a:buNone/>
            </a:pPr>
            <a:r>
              <a:rPr lang="en-GB" sz="2400" dirty="0"/>
              <a:t>Selection of colleagues from a variety of backgrounds</a:t>
            </a:r>
          </a:p>
          <a:p>
            <a:pPr marL="0" indent="0">
              <a:lnSpc>
                <a:spcPct val="100000"/>
              </a:lnSpc>
              <a:buNone/>
            </a:pPr>
            <a:r>
              <a:rPr lang="en-GB" sz="2400" dirty="0"/>
              <a:t>Gender balance</a:t>
            </a:r>
          </a:p>
          <a:p>
            <a:pPr marL="0" indent="0">
              <a:lnSpc>
                <a:spcPct val="100000"/>
              </a:lnSpc>
              <a:buNone/>
            </a:pPr>
            <a:r>
              <a:rPr lang="en-GB" sz="2400" dirty="0"/>
              <a:t>Cambridge / Amsterdam office location balance</a:t>
            </a:r>
          </a:p>
          <a:p>
            <a:pPr marL="0" indent="0">
              <a:buNone/>
            </a:pPr>
            <a:endParaRPr lang="en-GB" sz="2400" dirty="0"/>
          </a:p>
        </p:txBody>
      </p:sp>
      <p:sp>
        <p:nvSpPr>
          <p:cNvPr id="3" name="Title 2"/>
          <p:cNvSpPr>
            <a:spLocks noGrp="1"/>
          </p:cNvSpPr>
          <p:nvPr>
            <p:ph type="title"/>
          </p:nvPr>
        </p:nvSpPr>
        <p:spPr>
          <a:xfrm>
            <a:off x="1462054" y="739053"/>
            <a:ext cx="9894723" cy="430909"/>
          </a:xfrm>
        </p:spPr>
        <p:txBody>
          <a:bodyPr>
            <a:noAutofit/>
          </a:bodyPr>
          <a:lstStyle/>
          <a:p>
            <a:r>
              <a:rPr lang="en-GB" sz="2800" dirty="0"/>
              <a:t>Give the word to the people GÉANT!</a:t>
            </a:r>
          </a:p>
        </p:txBody>
      </p:sp>
      <p:sp>
        <p:nvSpPr>
          <p:cNvPr id="4" name="Slide Number Placeholder 3"/>
          <p:cNvSpPr>
            <a:spLocks noGrp="1"/>
          </p:cNvSpPr>
          <p:nvPr>
            <p:ph type="sldNum" sz="quarter" idx="4"/>
          </p:nvPr>
        </p:nvSpPr>
        <p:spPr>
          <a:xfrm>
            <a:off x="8498510" y="6283242"/>
            <a:ext cx="670560" cy="332052"/>
          </a:xfrm>
        </p:spPr>
        <p:txBody>
          <a:bodyPr/>
          <a:lstStyle/>
          <a:p>
            <a:fld id="{83EB0FA4-9B1C-4D6B-AF0A-97437B69127A}" type="slidenum">
              <a:rPr lang="en-GB" smtClean="0"/>
              <a:pPr/>
              <a:t>3</a:t>
            </a:fld>
            <a:r>
              <a:rPr lang="en-GB" dirty="0"/>
              <a:t>     |</a:t>
            </a:r>
          </a:p>
        </p:txBody>
      </p:sp>
      <p:pic>
        <p:nvPicPr>
          <p:cNvPr id="6" name="Picture 5">
            <a:extLst>
              <a:ext uri="{FF2B5EF4-FFF2-40B4-BE49-F238E27FC236}">
                <a16:creationId xmlns:a16="http://schemas.microsoft.com/office/drawing/2014/main" id="{6911B949-7655-4093-8FFF-2230306704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590" y="1364474"/>
            <a:ext cx="3826878" cy="4624776"/>
          </a:xfrm>
          <a:prstGeom prst="rect">
            <a:avLst/>
          </a:prstGeom>
          <a:ln/>
        </p:spPr>
        <p:style>
          <a:lnRef idx="0">
            <a:schemeClr val="accent3"/>
          </a:lnRef>
          <a:fillRef idx="3">
            <a:schemeClr val="accent3"/>
          </a:fillRef>
          <a:effectRef idx="3">
            <a:schemeClr val="accent3"/>
          </a:effectRef>
          <a:fontRef idx="minor">
            <a:schemeClr val="lt1"/>
          </a:fontRef>
        </p:style>
      </p:pic>
      <p:pic>
        <p:nvPicPr>
          <p:cNvPr id="11" name="Picture 10">
            <a:extLst>
              <a:ext uri="{FF2B5EF4-FFF2-40B4-BE49-F238E27FC236}">
                <a16:creationId xmlns:a16="http://schemas.microsoft.com/office/drawing/2014/main" id="{4456F598-D72F-E145-ABD7-F722146F41F3}"/>
              </a:ext>
            </a:extLst>
          </p:cNvPr>
          <p:cNvPicPr>
            <a:picLocks noChangeAspect="1"/>
          </p:cNvPicPr>
          <p:nvPr/>
        </p:nvPicPr>
        <p:blipFill>
          <a:blip r:embed="rId4"/>
          <a:stretch>
            <a:fillRect/>
          </a:stretch>
        </p:blipFill>
        <p:spPr>
          <a:xfrm>
            <a:off x="583289" y="555984"/>
            <a:ext cx="797047" cy="797047"/>
          </a:xfrm>
          <a:prstGeom prst="rect">
            <a:avLst/>
          </a:prstGeom>
        </p:spPr>
      </p:pic>
      <p:pic>
        <p:nvPicPr>
          <p:cNvPr id="5" name="Picture 4">
            <a:extLst>
              <a:ext uri="{FF2B5EF4-FFF2-40B4-BE49-F238E27FC236}">
                <a16:creationId xmlns:a16="http://schemas.microsoft.com/office/drawing/2014/main" id="{494D5DD6-B6CA-4CA8-8D7A-CE544E644E51}"/>
              </a:ext>
            </a:extLst>
          </p:cNvPr>
          <p:cNvPicPr>
            <a:picLocks noChangeAspect="1"/>
          </p:cNvPicPr>
          <p:nvPr/>
        </p:nvPicPr>
        <p:blipFill>
          <a:blip r:embed="rId5"/>
          <a:stretch>
            <a:fillRect/>
          </a:stretch>
        </p:blipFill>
        <p:spPr>
          <a:xfrm>
            <a:off x="2950814" y="5525936"/>
            <a:ext cx="5331647" cy="1001843"/>
          </a:xfrm>
          <a:prstGeom prst="rect">
            <a:avLst/>
          </a:prstGeom>
        </p:spPr>
        <p:style>
          <a:lnRef idx="0">
            <a:schemeClr val="accent3"/>
          </a:lnRef>
          <a:fillRef idx="3">
            <a:schemeClr val="accent3"/>
          </a:fillRef>
          <a:effectRef idx="3">
            <a:schemeClr val="accent3"/>
          </a:effectRef>
          <a:fontRef idx="minor">
            <a:schemeClr val="lt1"/>
          </a:fontRef>
        </p:style>
      </p:pic>
    </p:spTree>
    <p:extLst>
      <p:ext uri="{BB962C8B-B14F-4D97-AF65-F5344CB8AC3E}">
        <p14:creationId xmlns:p14="http://schemas.microsoft.com/office/powerpoint/2010/main" val="2617444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61350" y="705164"/>
            <a:ext cx="9894723" cy="430909"/>
          </a:xfrm>
        </p:spPr>
        <p:txBody>
          <a:bodyPr>
            <a:noAutofit/>
          </a:bodyPr>
          <a:lstStyle/>
          <a:p>
            <a:r>
              <a:rPr lang="en-GB" sz="2800" dirty="0"/>
              <a:t>The GÉANT people</a:t>
            </a:r>
          </a:p>
        </p:txBody>
      </p:sp>
      <p:sp>
        <p:nvSpPr>
          <p:cNvPr id="5" name="Content Placeholder 4"/>
          <p:cNvSpPr>
            <a:spLocks noGrp="1"/>
          </p:cNvSpPr>
          <p:nvPr>
            <p:ph idx="1"/>
          </p:nvPr>
        </p:nvSpPr>
        <p:spPr>
          <a:xfrm>
            <a:off x="1521975" y="1319472"/>
            <a:ext cx="8633637" cy="1844142"/>
          </a:xfrm>
        </p:spPr>
        <p:txBody>
          <a:bodyPr>
            <a:normAutofit fontScale="92500" lnSpcReduction="20000"/>
          </a:bodyPr>
          <a:lstStyle/>
          <a:p>
            <a:pPr marL="0" indent="0">
              <a:buNone/>
            </a:pPr>
            <a:r>
              <a:rPr lang="en-GB" sz="2400" dirty="0"/>
              <a:t>12 colleagues 12 interviews</a:t>
            </a:r>
          </a:p>
          <a:p>
            <a:pPr marL="0" indent="0">
              <a:buNone/>
            </a:pPr>
            <a:r>
              <a:rPr lang="en-GB" sz="2400" dirty="0"/>
              <a:t>High resolution photos (the most complicated part!)</a:t>
            </a:r>
          </a:p>
          <a:p>
            <a:pPr marL="0" indent="0">
              <a:buNone/>
            </a:pPr>
            <a:r>
              <a:rPr lang="en-GB" sz="2400" dirty="0"/>
              <a:t>New web section on geant.org</a:t>
            </a:r>
          </a:p>
          <a:p>
            <a:pPr marL="0" indent="0">
              <a:buNone/>
            </a:pPr>
            <a:r>
              <a:rPr lang="en-GB" sz="2400" dirty="0"/>
              <a:t>Internal and external launch of campaign</a:t>
            </a:r>
          </a:p>
          <a:p>
            <a:pPr marL="0" indent="0">
              <a:buNone/>
            </a:pPr>
            <a:r>
              <a:rPr lang="en-GB" sz="2400" b="1" dirty="0">
                <a:solidFill>
                  <a:schemeClr val="accent1">
                    <a:lumMod val="75000"/>
                  </a:schemeClr>
                </a:solidFill>
              </a:rPr>
              <a:t>www.geant.org/life-at-GEANT</a:t>
            </a:r>
            <a:endParaRPr lang="en-GB" sz="2400" dirty="0"/>
          </a:p>
        </p:txBody>
      </p:sp>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4</a:t>
            </a:fld>
            <a:r>
              <a:rPr lang="en-GB" dirty="0"/>
              <a:t>     |</a:t>
            </a:r>
          </a:p>
        </p:txBody>
      </p:sp>
      <p:pic>
        <p:nvPicPr>
          <p:cNvPr id="2" name="Picture 1">
            <a:extLst>
              <a:ext uri="{FF2B5EF4-FFF2-40B4-BE49-F238E27FC236}">
                <a16:creationId xmlns:a16="http://schemas.microsoft.com/office/drawing/2014/main" id="{845976C9-A98C-457A-A5CA-C5AA32EA83FD}"/>
              </a:ext>
            </a:extLst>
          </p:cNvPr>
          <p:cNvPicPr>
            <a:picLocks noChangeAspect="1"/>
          </p:cNvPicPr>
          <p:nvPr/>
        </p:nvPicPr>
        <p:blipFill rotWithShape="1">
          <a:blip r:embed="rId3"/>
          <a:srcRect t="1042" b="3905"/>
          <a:stretch/>
        </p:blipFill>
        <p:spPr>
          <a:xfrm>
            <a:off x="1659568" y="3520481"/>
            <a:ext cx="2258429" cy="3032838"/>
          </a:xfrm>
          <a:prstGeom prst="rect">
            <a:avLst/>
          </a:prstGeom>
          <a:solidFill>
            <a:srgbClr val="CC007B"/>
          </a:solidFill>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7" name="Picture 6">
            <a:extLst>
              <a:ext uri="{FF2B5EF4-FFF2-40B4-BE49-F238E27FC236}">
                <a16:creationId xmlns:a16="http://schemas.microsoft.com/office/drawing/2014/main" id="{07D2933C-2533-48B3-B0BF-264EC5CD9C20}"/>
              </a:ext>
            </a:extLst>
          </p:cNvPr>
          <p:cNvPicPr>
            <a:picLocks noChangeAspect="1"/>
          </p:cNvPicPr>
          <p:nvPr/>
        </p:nvPicPr>
        <p:blipFill>
          <a:blip r:embed="rId4"/>
          <a:stretch>
            <a:fillRect/>
          </a:stretch>
        </p:blipFill>
        <p:spPr>
          <a:xfrm>
            <a:off x="4875687" y="3520481"/>
            <a:ext cx="2248776" cy="3094813"/>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9" name="Picture 8">
            <a:extLst>
              <a:ext uri="{FF2B5EF4-FFF2-40B4-BE49-F238E27FC236}">
                <a16:creationId xmlns:a16="http://schemas.microsoft.com/office/drawing/2014/main" id="{64C13190-BD15-43BF-899D-C719B68769C0}"/>
              </a:ext>
            </a:extLst>
          </p:cNvPr>
          <p:cNvPicPr>
            <a:picLocks noChangeAspect="1"/>
          </p:cNvPicPr>
          <p:nvPr/>
        </p:nvPicPr>
        <p:blipFill>
          <a:blip r:embed="rId5"/>
          <a:stretch>
            <a:fillRect/>
          </a:stretch>
        </p:blipFill>
        <p:spPr>
          <a:xfrm>
            <a:off x="7817795" y="2099032"/>
            <a:ext cx="2479456" cy="3190710"/>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8" name="Picture 7">
            <a:extLst>
              <a:ext uri="{FF2B5EF4-FFF2-40B4-BE49-F238E27FC236}">
                <a16:creationId xmlns:a16="http://schemas.microsoft.com/office/drawing/2014/main" id="{000E788E-BB63-8A4C-AD92-7642743832D4}"/>
              </a:ext>
            </a:extLst>
          </p:cNvPr>
          <p:cNvPicPr>
            <a:picLocks noChangeAspect="1"/>
          </p:cNvPicPr>
          <p:nvPr/>
        </p:nvPicPr>
        <p:blipFill>
          <a:blip r:embed="rId6"/>
          <a:stretch>
            <a:fillRect/>
          </a:stretch>
        </p:blipFill>
        <p:spPr>
          <a:xfrm>
            <a:off x="583289" y="555984"/>
            <a:ext cx="797047" cy="797047"/>
          </a:xfrm>
          <a:prstGeom prst="rect">
            <a:avLst/>
          </a:prstGeom>
        </p:spPr>
      </p:pic>
    </p:spTree>
    <p:extLst>
      <p:ext uri="{BB962C8B-B14F-4D97-AF65-F5344CB8AC3E}">
        <p14:creationId xmlns:p14="http://schemas.microsoft.com/office/powerpoint/2010/main" val="2929232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61351" y="705164"/>
            <a:ext cx="5013022" cy="430909"/>
          </a:xfrm>
        </p:spPr>
        <p:txBody>
          <a:bodyPr>
            <a:noAutofit/>
          </a:bodyPr>
          <a:lstStyle/>
          <a:p>
            <a:r>
              <a:rPr lang="en-GB" sz="2800" dirty="0"/>
              <a:t>What about the interviews?</a:t>
            </a:r>
          </a:p>
        </p:txBody>
      </p:sp>
      <p:sp>
        <p:nvSpPr>
          <p:cNvPr id="5" name="Content Placeholder 4"/>
          <p:cNvSpPr>
            <a:spLocks noGrp="1"/>
          </p:cNvSpPr>
          <p:nvPr>
            <p:ph idx="1"/>
          </p:nvPr>
        </p:nvSpPr>
        <p:spPr>
          <a:xfrm>
            <a:off x="1461350" y="1428050"/>
            <a:ext cx="8633637" cy="3133440"/>
          </a:xfrm>
        </p:spPr>
        <p:txBody>
          <a:bodyPr>
            <a:noAutofit/>
          </a:bodyPr>
          <a:lstStyle/>
          <a:p>
            <a:pPr marL="0" indent="0">
              <a:buNone/>
            </a:pPr>
            <a:r>
              <a:rPr lang="en-GB" sz="2400" b="1" dirty="0"/>
              <a:t>Objective</a:t>
            </a:r>
            <a:r>
              <a:rPr lang="en-GB" sz="2400" dirty="0"/>
              <a:t> </a:t>
            </a:r>
          </a:p>
          <a:p>
            <a:pPr marL="0" indent="0">
              <a:buNone/>
            </a:pPr>
            <a:r>
              <a:rPr lang="en-GB" sz="2400" dirty="0"/>
              <a:t>Learn about GÉANT: overview of roles, skills, jobs </a:t>
            </a:r>
          </a:p>
          <a:p>
            <a:pPr marL="0" indent="0">
              <a:buNone/>
            </a:pPr>
            <a:r>
              <a:rPr lang="en-GB" sz="2400" dirty="0"/>
              <a:t>Make GÉANT human</a:t>
            </a:r>
          </a:p>
          <a:p>
            <a:pPr marL="0" indent="0">
              <a:buNone/>
            </a:pPr>
            <a:r>
              <a:rPr lang="en-GB" sz="2400" dirty="0"/>
              <a:t>What employees like about their job, working at GÉANT</a:t>
            </a:r>
            <a:br>
              <a:rPr lang="en-GB" sz="2400" dirty="0"/>
            </a:br>
            <a:endParaRPr lang="en-GB" sz="2400" dirty="0"/>
          </a:p>
          <a:p>
            <a:pPr marL="0" indent="0">
              <a:buNone/>
            </a:pPr>
            <a:r>
              <a:rPr lang="en-GB" sz="2400" b="1" dirty="0"/>
              <a:t>Result</a:t>
            </a:r>
          </a:p>
          <a:p>
            <a:pPr marL="0" indent="0">
              <a:buNone/>
            </a:pPr>
            <a:r>
              <a:rPr lang="en-GB" sz="2400" dirty="0"/>
              <a:t>Enthusiasm, pride, motivation, mission</a:t>
            </a:r>
          </a:p>
        </p:txBody>
      </p:sp>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5</a:t>
            </a:fld>
            <a:r>
              <a:rPr lang="en-GB" dirty="0"/>
              <a:t>     |</a:t>
            </a:r>
          </a:p>
        </p:txBody>
      </p:sp>
      <p:pic>
        <p:nvPicPr>
          <p:cNvPr id="7" name="Picture 6">
            <a:extLst>
              <a:ext uri="{FF2B5EF4-FFF2-40B4-BE49-F238E27FC236}">
                <a16:creationId xmlns:a16="http://schemas.microsoft.com/office/drawing/2014/main" id="{678CDF17-AE65-404E-9AD6-A8D5B270F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998" y="544307"/>
            <a:ext cx="808723" cy="808723"/>
          </a:xfrm>
          <a:prstGeom prst="rect">
            <a:avLst/>
          </a:prstGeom>
        </p:spPr>
      </p:pic>
      <p:sp>
        <p:nvSpPr>
          <p:cNvPr id="2" name="TextBox 1">
            <a:extLst>
              <a:ext uri="{FF2B5EF4-FFF2-40B4-BE49-F238E27FC236}">
                <a16:creationId xmlns:a16="http://schemas.microsoft.com/office/drawing/2014/main" id="{BA3CC970-5B37-8A4B-AE7E-616ED765B842}"/>
              </a:ext>
            </a:extLst>
          </p:cNvPr>
          <p:cNvSpPr txBox="1"/>
          <p:nvPr/>
        </p:nvSpPr>
        <p:spPr>
          <a:xfrm>
            <a:off x="7569842" y="5618271"/>
            <a:ext cx="2315588" cy="400110"/>
          </a:xfrm>
          <a:prstGeom prst="rect">
            <a:avLst/>
          </a:prstGeom>
          <a:solidFill>
            <a:schemeClr val="accent5">
              <a:lumMod val="75000"/>
            </a:schemeClr>
          </a:solidFill>
        </p:spPr>
        <p:txBody>
          <a:bodyPr wrap="square" rtlCol="0">
            <a:spAutoFit/>
          </a:bodyPr>
          <a:lstStyle/>
          <a:p>
            <a:pPr algn="ctr"/>
            <a:r>
              <a:rPr lang="en-GB" sz="2000" b="1" dirty="0">
                <a:solidFill>
                  <a:schemeClr val="bg1"/>
                </a:solidFill>
              </a:rPr>
              <a:t>Making a difference</a:t>
            </a:r>
            <a:endParaRPr lang="en-US" sz="2000" dirty="0">
              <a:solidFill>
                <a:schemeClr val="bg1"/>
              </a:solidFill>
            </a:endParaRPr>
          </a:p>
        </p:txBody>
      </p:sp>
      <p:sp>
        <p:nvSpPr>
          <p:cNvPr id="10" name="TextBox 9">
            <a:extLst>
              <a:ext uri="{FF2B5EF4-FFF2-40B4-BE49-F238E27FC236}">
                <a16:creationId xmlns:a16="http://schemas.microsoft.com/office/drawing/2014/main" id="{5CF9BCF7-1C44-BC48-AE27-AEE737C96E71}"/>
              </a:ext>
            </a:extLst>
          </p:cNvPr>
          <p:cNvSpPr txBox="1"/>
          <p:nvPr/>
        </p:nvSpPr>
        <p:spPr>
          <a:xfrm>
            <a:off x="7771882" y="3828110"/>
            <a:ext cx="2604806" cy="400110"/>
          </a:xfrm>
          <a:prstGeom prst="rect">
            <a:avLst/>
          </a:prstGeom>
          <a:solidFill>
            <a:srgbClr val="4C7F94"/>
          </a:solidFill>
        </p:spPr>
        <p:txBody>
          <a:bodyPr wrap="square" rtlCol="0">
            <a:spAutoFit/>
          </a:bodyPr>
          <a:lstStyle/>
          <a:p>
            <a:pPr algn="ctr"/>
            <a:r>
              <a:rPr lang="en-GB" sz="2000" dirty="0">
                <a:solidFill>
                  <a:schemeClr val="bg1"/>
                </a:solidFill>
                <a:latin typeface="Impact" panose="020B0806030902050204" pitchFamily="34" charset="0"/>
              </a:rPr>
              <a:t>Never a dull moment</a:t>
            </a:r>
            <a:endParaRPr lang="en-US" sz="2000" dirty="0">
              <a:solidFill>
                <a:schemeClr val="bg1"/>
              </a:solidFill>
              <a:latin typeface="Impact" panose="020B0806030902050204" pitchFamily="34" charset="0"/>
            </a:endParaRPr>
          </a:p>
        </p:txBody>
      </p:sp>
      <p:sp>
        <p:nvSpPr>
          <p:cNvPr id="11" name="TextBox 10">
            <a:extLst>
              <a:ext uri="{FF2B5EF4-FFF2-40B4-BE49-F238E27FC236}">
                <a16:creationId xmlns:a16="http://schemas.microsoft.com/office/drawing/2014/main" id="{D5A6C16D-7F66-C546-87A9-B59BCBED814A}"/>
              </a:ext>
            </a:extLst>
          </p:cNvPr>
          <p:cNvSpPr txBox="1"/>
          <p:nvPr/>
        </p:nvSpPr>
        <p:spPr>
          <a:xfrm>
            <a:off x="979359" y="4808434"/>
            <a:ext cx="2126601" cy="707886"/>
          </a:xfrm>
          <a:prstGeom prst="rect">
            <a:avLst/>
          </a:prstGeom>
          <a:solidFill>
            <a:srgbClr val="FF0000"/>
          </a:solidFill>
        </p:spPr>
        <p:txBody>
          <a:bodyPr wrap="square" rtlCol="0">
            <a:spAutoFit/>
          </a:bodyPr>
          <a:lstStyle/>
          <a:p>
            <a:pPr algn="ctr"/>
            <a:r>
              <a:rPr lang="en-GB" sz="2000" dirty="0">
                <a:solidFill>
                  <a:schemeClr val="bg1"/>
                </a:solidFill>
              </a:rPr>
              <a:t>So much more than IP networks</a:t>
            </a:r>
            <a:endParaRPr lang="en-US" sz="2000" dirty="0">
              <a:solidFill>
                <a:schemeClr val="bg1"/>
              </a:solidFill>
            </a:endParaRPr>
          </a:p>
        </p:txBody>
      </p:sp>
      <p:sp>
        <p:nvSpPr>
          <p:cNvPr id="12" name="TextBox 11">
            <a:extLst>
              <a:ext uri="{FF2B5EF4-FFF2-40B4-BE49-F238E27FC236}">
                <a16:creationId xmlns:a16="http://schemas.microsoft.com/office/drawing/2014/main" id="{50C1C712-95E2-1343-B334-193ABD807F71}"/>
              </a:ext>
            </a:extLst>
          </p:cNvPr>
          <p:cNvSpPr txBox="1"/>
          <p:nvPr/>
        </p:nvSpPr>
        <p:spPr>
          <a:xfrm>
            <a:off x="1605868" y="5913910"/>
            <a:ext cx="2481539" cy="369332"/>
          </a:xfrm>
          <a:prstGeom prst="rect">
            <a:avLst/>
          </a:prstGeom>
          <a:solidFill>
            <a:schemeClr val="accent6">
              <a:lumMod val="75000"/>
            </a:schemeClr>
          </a:solidFill>
        </p:spPr>
        <p:txBody>
          <a:bodyPr wrap="square" rtlCol="0">
            <a:spAutoFit/>
          </a:bodyPr>
          <a:lstStyle/>
          <a:p>
            <a:pPr algn="ctr"/>
            <a:r>
              <a:rPr lang="en-GB" b="1" i="1" dirty="0">
                <a:solidFill>
                  <a:schemeClr val="bg1"/>
                </a:solidFill>
                <a:latin typeface="Georgia" panose="02040502050405020303" pitchFamily="18" charset="0"/>
              </a:rPr>
              <a:t>The sky’s the limit</a:t>
            </a:r>
          </a:p>
        </p:txBody>
      </p:sp>
      <p:sp>
        <p:nvSpPr>
          <p:cNvPr id="13" name="TextBox 12">
            <a:extLst>
              <a:ext uri="{FF2B5EF4-FFF2-40B4-BE49-F238E27FC236}">
                <a16:creationId xmlns:a16="http://schemas.microsoft.com/office/drawing/2014/main" id="{04686251-88C3-F94D-B698-A893575CFA2C}"/>
              </a:ext>
            </a:extLst>
          </p:cNvPr>
          <p:cNvSpPr txBox="1"/>
          <p:nvPr/>
        </p:nvSpPr>
        <p:spPr>
          <a:xfrm>
            <a:off x="6427332" y="4724816"/>
            <a:ext cx="2126601" cy="646331"/>
          </a:xfrm>
          <a:prstGeom prst="rect">
            <a:avLst/>
          </a:prstGeom>
          <a:solidFill>
            <a:srgbClr val="FFC000"/>
          </a:solidFill>
        </p:spPr>
        <p:txBody>
          <a:bodyPr wrap="square" rtlCol="0">
            <a:spAutoFit/>
          </a:bodyPr>
          <a:lstStyle/>
          <a:p>
            <a:pPr algn="ctr"/>
            <a:r>
              <a:rPr lang="en-GB" b="1" i="1" dirty="0">
                <a:solidFill>
                  <a:schemeClr val="bg1"/>
                </a:solidFill>
              </a:rPr>
              <a:t>inspired by the bigger picture </a:t>
            </a:r>
          </a:p>
        </p:txBody>
      </p:sp>
      <p:sp>
        <p:nvSpPr>
          <p:cNvPr id="14" name="TextBox 13">
            <a:extLst>
              <a:ext uri="{FF2B5EF4-FFF2-40B4-BE49-F238E27FC236}">
                <a16:creationId xmlns:a16="http://schemas.microsoft.com/office/drawing/2014/main" id="{E9820127-BFFD-5543-B4BE-7AB1AABC74E2}"/>
              </a:ext>
            </a:extLst>
          </p:cNvPr>
          <p:cNvSpPr txBox="1"/>
          <p:nvPr/>
        </p:nvSpPr>
        <p:spPr>
          <a:xfrm>
            <a:off x="4587855" y="5867743"/>
            <a:ext cx="2481539" cy="707886"/>
          </a:xfrm>
          <a:prstGeom prst="rect">
            <a:avLst/>
          </a:prstGeom>
          <a:solidFill>
            <a:srgbClr val="92D050"/>
          </a:solidFill>
        </p:spPr>
        <p:txBody>
          <a:bodyPr wrap="square" rtlCol="0">
            <a:spAutoFit/>
          </a:bodyPr>
          <a:lstStyle/>
          <a:p>
            <a:pPr algn="ctr"/>
            <a:r>
              <a:rPr lang="en-GB" sz="2000" b="1" dirty="0">
                <a:solidFill>
                  <a:schemeClr val="bg1"/>
                </a:solidFill>
                <a:latin typeface="Arial Rounded MT Bold" panose="020F0704030504030204" pitchFamily="34" charset="77"/>
              </a:rPr>
              <a:t>I love my team, </a:t>
            </a:r>
            <a:br>
              <a:rPr lang="en-GB" sz="2000" b="1" dirty="0">
                <a:solidFill>
                  <a:schemeClr val="bg1"/>
                </a:solidFill>
                <a:latin typeface="Arial Rounded MT Bold" panose="020F0704030504030204" pitchFamily="34" charset="77"/>
              </a:rPr>
            </a:br>
            <a:r>
              <a:rPr lang="en-GB" sz="2000" b="1" dirty="0">
                <a:solidFill>
                  <a:schemeClr val="bg1"/>
                </a:solidFill>
                <a:latin typeface="Arial Rounded MT Bold" panose="020F0704030504030204" pitchFamily="34" charset="77"/>
              </a:rPr>
              <a:t>I love my job</a:t>
            </a:r>
          </a:p>
        </p:txBody>
      </p:sp>
      <p:sp>
        <p:nvSpPr>
          <p:cNvPr id="15" name="TextBox 14">
            <a:extLst>
              <a:ext uri="{FF2B5EF4-FFF2-40B4-BE49-F238E27FC236}">
                <a16:creationId xmlns:a16="http://schemas.microsoft.com/office/drawing/2014/main" id="{97526585-0D06-D74C-BA45-2F3023A1DC1F}"/>
              </a:ext>
            </a:extLst>
          </p:cNvPr>
          <p:cNvSpPr txBox="1"/>
          <p:nvPr/>
        </p:nvSpPr>
        <p:spPr>
          <a:xfrm>
            <a:off x="3654480" y="5111172"/>
            <a:ext cx="2224332" cy="369332"/>
          </a:xfrm>
          <a:prstGeom prst="rect">
            <a:avLst/>
          </a:prstGeom>
          <a:solidFill>
            <a:srgbClr val="0070C0"/>
          </a:solidFill>
        </p:spPr>
        <p:txBody>
          <a:bodyPr wrap="square" rtlCol="0">
            <a:spAutoFit/>
          </a:bodyPr>
          <a:lstStyle/>
          <a:p>
            <a:pPr algn="ctr"/>
            <a:r>
              <a:rPr lang="en-GB" b="1" i="1" dirty="0">
                <a:solidFill>
                  <a:schemeClr val="bg1"/>
                </a:solidFill>
              </a:rPr>
              <a:t>Flexibility and Trust</a:t>
            </a:r>
          </a:p>
        </p:txBody>
      </p:sp>
    </p:spTree>
    <p:extLst>
      <p:ext uri="{BB962C8B-B14F-4D97-AF65-F5344CB8AC3E}">
        <p14:creationId xmlns:p14="http://schemas.microsoft.com/office/powerpoint/2010/main" val="2013054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55944" y="705164"/>
            <a:ext cx="9894723" cy="430909"/>
          </a:xfrm>
        </p:spPr>
        <p:txBody>
          <a:bodyPr>
            <a:noAutofit/>
          </a:bodyPr>
          <a:lstStyle/>
          <a:p>
            <a:r>
              <a:rPr lang="en-GB" sz="2800" dirty="0"/>
              <a:t>Getting more out of the campaign </a:t>
            </a:r>
          </a:p>
        </p:txBody>
      </p:sp>
      <p:sp>
        <p:nvSpPr>
          <p:cNvPr id="5" name="Content Placeholder 4"/>
          <p:cNvSpPr>
            <a:spLocks noGrp="1"/>
          </p:cNvSpPr>
          <p:nvPr>
            <p:ph idx="1"/>
          </p:nvPr>
        </p:nvSpPr>
        <p:spPr>
          <a:xfrm>
            <a:off x="1634746" y="1224165"/>
            <a:ext cx="7268050" cy="1975498"/>
          </a:xfrm>
        </p:spPr>
        <p:txBody>
          <a:bodyPr>
            <a:normAutofit/>
          </a:bodyPr>
          <a:lstStyle/>
          <a:p>
            <a:pPr marL="0" indent="0">
              <a:buNone/>
            </a:pPr>
            <a:r>
              <a:rPr lang="en-GB" sz="2400" dirty="0"/>
              <a:t>Promotion featuring one profile at the time, each month for 1 year</a:t>
            </a:r>
          </a:p>
          <a:p>
            <a:pPr lvl="1"/>
            <a:r>
              <a:rPr lang="en-GB" dirty="0"/>
              <a:t>Via the GÉANT Community Blog and social </a:t>
            </a:r>
            <a:br>
              <a:rPr lang="en-GB" dirty="0"/>
            </a:br>
            <a:r>
              <a:rPr lang="en-GB" dirty="0"/>
              <a:t>media channels</a:t>
            </a:r>
          </a:p>
          <a:p>
            <a:pPr lvl="1"/>
            <a:r>
              <a:rPr lang="en-GB" dirty="0"/>
              <a:t>Regular pages on CONNECT magazine</a:t>
            </a:r>
          </a:p>
          <a:p>
            <a:endParaRPr lang="en-GB" sz="2400" dirty="0"/>
          </a:p>
        </p:txBody>
      </p:sp>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6</a:t>
            </a:fld>
            <a:r>
              <a:rPr lang="en-GB" dirty="0"/>
              <a:t>     |</a:t>
            </a:r>
          </a:p>
        </p:txBody>
      </p:sp>
      <p:pic>
        <p:nvPicPr>
          <p:cNvPr id="3" name="Picture 2">
            <a:extLst>
              <a:ext uri="{FF2B5EF4-FFF2-40B4-BE49-F238E27FC236}">
                <a16:creationId xmlns:a16="http://schemas.microsoft.com/office/drawing/2014/main" id="{3D4D144D-AE41-4705-A285-801B9CC005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4161" y="793312"/>
            <a:ext cx="2376506" cy="3750423"/>
          </a:xfrm>
          <a:prstGeom prst="rect">
            <a:avLst/>
          </a:prstGeom>
          <a:ln w="6350">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8" name="Picture 7">
            <a:extLst>
              <a:ext uri="{FF2B5EF4-FFF2-40B4-BE49-F238E27FC236}">
                <a16:creationId xmlns:a16="http://schemas.microsoft.com/office/drawing/2014/main" id="{04D6126E-E7EC-4F7B-808D-E12A098CC5A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3030" y="2668523"/>
            <a:ext cx="2346217" cy="3492944"/>
          </a:xfrm>
          <a:prstGeom prst="rect">
            <a:avLst/>
          </a:prstGeom>
          <a:ln w="6350">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2" name="Picture 1">
            <a:extLst>
              <a:ext uri="{FF2B5EF4-FFF2-40B4-BE49-F238E27FC236}">
                <a16:creationId xmlns:a16="http://schemas.microsoft.com/office/drawing/2014/main" id="{2AD93448-8F30-4807-B566-75039F6748CA}"/>
              </a:ext>
            </a:extLst>
          </p:cNvPr>
          <p:cNvPicPr>
            <a:picLocks noChangeAspect="1"/>
          </p:cNvPicPr>
          <p:nvPr/>
        </p:nvPicPr>
        <p:blipFill rotWithShape="1">
          <a:blip r:embed="rId5"/>
          <a:srcRect t="920" r="2172" b="46969"/>
          <a:stretch/>
        </p:blipFill>
        <p:spPr>
          <a:xfrm>
            <a:off x="1902914" y="3386471"/>
            <a:ext cx="2346217" cy="2896771"/>
          </a:xfrm>
          <a:prstGeom prst="rect">
            <a:avLst/>
          </a:prstGeom>
          <a:ln w="6350">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7" name="Picture 6">
            <a:extLst>
              <a:ext uri="{FF2B5EF4-FFF2-40B4-BE49-F238E27FC236}">
                <a16:creationId xmlns:a16="http://schemas.microsoft.com/office/drawing/2014/main" id="{2E5AD693-904D-4F51-93C8-BEE07EAB333A}"/>
              </a:ext>
            </a:extLst>
          </p:cNvPr>
          <p:cNvPicPr>
            <a:picLocks noChangeAspect="1"/>
          </p:cNvPicPr>
          <p:nvPr/>
        </p:nvPicPr>
        <p:blipFill rotWithShape="1">
          <a:blip r:embed="rId6"/>
          <a:srcRect b="44786"/>
          <a:stretch/>
        </p:blipFill>
        <p:spPr>
          <a:xfrm>
            <a:off x="4498072" y="4301923"/>
            <a:ext cx="2407076" cy="2306127"/>
          </a:xfrm>
          <a:prstGeom prst="rect">
            <a:avLst/>
          </a:prstGeom>
          <a:ln w="6350">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9" name="Picture 8">
            <a:extLst>
              <a:ext uri="{FF2B5EF4-FFF2-40B4-BE49-F238E27FC236}">
                <a16:creationId xmlns:a16="http://schemas.microsoft.com/office/drawing/2014/main" id="{00E843AF-C335-9E4E-B662-92DBC395CB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3289" y="551741"/>
            <a:ext cx="801290" cy="801290"/>
          </a:xfrm>
          <a:prstGeom prst="rect">
            <a:avLst/>
          </a:prstGeom>
        </p:spPr>
      </p:pic>
    </p:spTree>
    <p:extLst>
      <p:ext uri="{BB962C8B-B14F-4D97-AF65-F5344CB8AC3E}">
        <p14:creationId xmlns:p14="http://schemas.microsoft.com/office/powerpoint/2010/main" val="2068066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55211" y="705164"/>
            <a:ext cx="9894723" cy="430909"/>
          </a:xfrm>
        </p:spPr>
        <p:txBody>
          <a:bodyPr>
            <a:noAutofit/>
          </a:bodyPr>
          <a:lstStyle/>
          <a:p>
            <a:r>
              <a:rPr lang="en-GB" sz="2800" dirty="0"/>
              <a:t>#</a:t>
            </a:r>
            <a:r>
              <a:rPr lang="en-GB" sz="2800" dirty="0" err="1"/>
              <a:t>LifeAtGÉANT</a:t>
            </a:r>
            <a:r>
              <a:rPr lang="en-GB" sz="2800" dirty="0"/>
              <a:t>: Spreading the love</a:t>
            </a:r>
          </a:p>
        </p:txBody>
      </p:sp>
      <p:sp>
        <p:nvSpPr>
          <p:cNvPr id="5" name="Content Placeholder 4"/>
          <p:cNvSpPr>
            <a:spLocks noGrp="1"/>
          </p:cNvSpPr>
          <p:nvPr>
            <p:ph idx="1"/>
          </p:nvPr>
        </p:nvSpPr>
        <p:spPr>
          <a:xfrm>
            <a:off x="1597571" y="1428050"/>
            <a:ext cx="7872250" cy="2366184"/>
          </a:xfrm>
        </p:spPr>
        <p:txBody>
          <a:bodyPr>
            <a:normAutofit/>
          </a:bodyPr>
          <a:lstStyle/>
          <a:p>
            <a:r>
              <a:rPr lang="en-GB" sz="2400" dirty="0"/>
              <a:t>We started using the #</a:t>
            </a:r>
            <a:r>
              <a:rPr lang="en-GB" sz="2400" dirty="0" err="1"/>
              <a:t>LifeAtGÉANT</a:t>
            </a:r>
            <a:r>
              <a:rPr lang="en-GB" sz="2400" dirty="0"/>
              <a:t> hashtag in social media </a:t>
            </a:r>
          </a:p>
          <a:p>
            <a:r>
              <a:rPr lang="en-GB" sz="2400" dirty="0"/>
              <a:t>It highlights aspects and experiences of our job that we love</a:t>
            </a:r>
          </a:p>
          <a:p>
            <a:r>
              <a:rPr lang="en-GB" sz="2400" dirty="0"/>
              <a:t>Now a popular hashtag</a:t>
            </a:r>
          </a:p>
          <a:p>
            <a:r>
              <a:rPr lang="en-GB" sz="2400" dirty="0"/>
              <a:t>You could use/adapt it for your NREN too: #</a:t>
            </a:r>
            <a:r>
              <a:rPr lang="en-GB" sz="2400" dirty="0" err="1"/>
              <a:t>LifeAt</a:t>
            </a:r>
            <a:r>
              <a:rPr lang="en-GB" sz="2400" dirty="0"/>
              <a:t>…..</a:t>
            </a:r>
          </a:p>
          <a:p>
            <a:pPr marL="0" indent="0">
              <a:buNone/>
            </a:pPr>
            <a:endParaRPr lang="en-GB" sz="2400" dirty="0"/>
          </a:p>
          <a:p>
            <a:pPr marL="0" indent="0">
              <a:buNone/>
            </a:pPr>
            <a:endParaRPr lang="en-GB" sz="2400" dirty="0"/>
          </a:p>
          <a:p>
            <a:endParaRPr lang="en-GB" sz="2400" dirty="0"/>
          </a:p>
        </p:txBody>
      </p:sp>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7</a:t>
            </a:fld>
            <a:r>
              <a:rPr lang="en-GB" dirty="0"/>
              <a:t>     |</a:t>
            </a:r>
          </a:p>
        </p:txBody>
      </p:sp>
      <p:pic>
        <p:nvPicPr>
          <p:cNvPr id="10" name="Picture 9">
            <a:extLst>
              <a:ext uri="{FF2B5EF4-FFF2-40B4-BE49-F238E27FC236}">
                <a16:creationId xmlns:a16="http://schemas.microsoft.com/office/drawing/2014/main" id="{ACB37B35-66B4-4CB6-89D1-231454DB5C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526" y="3552496"/>
            <a:ext cx="2931550" cy="2026508"/>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12" name="Picture 11">
            <a:extLst>
              <a:ext uri="{FF2B5EF4-FFF2-40B4-BE49-F238E27FC236}">
                <a16:creationId xmlns:a16="http://schemas.microsoft.com/office/drawing/2014/main" id="{15427073-30FC-4A1A-B083-7D19594505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3437" y="3238032"/>
            <a:ext cx="2766497" cy="1800705"/>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14" name="Picture 13">
            <a:extLst>
              <a:ext uri="{FF2B5EF4-FFF2-40B4-BE49-F238E27FC236}">
                <a16:creationId xmlns:a16="http://schemas.microsoft.com/office/drawing/2014/main" id="{2AC06C88-9A2B-43E3-A5E9-08CBBBBE8D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8449" y="4297888"/>
            <a:ext cx="3077551" cy="2264123"/>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9" name="Picture 8">
            <a:extLst>
              <a:ext uri="{FF2B5EF4-FFF2-40B4-BE49-F238E27FC236}">
                <a16:creationId xmlns:a16="http://schemas.microsoft.com/office/drawing/2014/main" id="{4726BEA1-2D5B-4E50-BAC9-38574D815A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28090" y="3987608"/>
            <a:ext cx="2938330" cy="2102259"/>
          </a:xfrm>
          <a:prstGeom prst="rect">
            <a:avLst/>
          </a:prstGeom>
          <a:ln>
            <a:solidFill>
              <a:schemeClr val="bg1">
                <a:lumMod val="50000"/>
              </a:schemeClr>
            </a:solidFill>
          </a:ln>
        </p:spPr>
        <p:style>
          <a:lnRef idx="0">
            <a:schemeClr val="accent3"/>
          </a:lnRef>
          <a:fillRef idx="3">
            <a:schemeClr val="accent3"/>
          </a:fillRef>
          <a:effectRef idx="3">
            <a:schemeClr val="accent3"/>
          </a:effectRef>
          <a:fontRef idx="minor">
            <a:schemeClr val="lt1"/>
          </a:fontRef>
        </p:style>
      </p:pic>
      <p:pic>
        <p:nvPicPr>
          <p:cNvPr id="11" name="Picture 10">
            <a:extLst>
              <a:ext uri="{FF2B5EF4-FFF2-40B4-BE49-F238E27FC236}">
                <a16:creationId xmlns:a16="http://schemas.microsoft.com/office/drawing/2014/main" id="{70B2012D-1319-9D46-BBC4-6DC69759B93D}"/>
              </a:ext>
            </a:extLst>
          </p:cNvPr>
          <p:cNvPicPr>
            <a:picLocks noChangeAspect="1"/>
          </p:cNvPicPr>
          <p:nvPr/>
        </p:nvPicPr>
        <p:blipFill>
          <a:blip r:embed="rId7"/>
          <a:stretch>
            <a:fillRect/>
          </a:stretch>
        </p:blipFill>
        <p:spPr>
          <a:xfrm>
            <a:off x="583289" y="555984"/>
            <a:ext cx="797047" cy="797047"/>
          </a:xfrm>
          <a:prstGeom prst="rect">
            <a:avLst/>
          </a:prstGeom>
        </p:spPr>
      </p:pic>
    </p:spTree>
    <p:extLst>
      <p:ext uri="{BB962C8B-B14F-4D97-AF65-F5344CB8AC3E}">
        <p14:creationId xmlns:p14="http://schemas.microsoft.com/office/powerpoint/2010/main" val="2328621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17987" y="744989"/>
            <a:ext cx="9894723" cy="430909"/>
          </a:xfrm>
        </p:spPr>
        <p:txBody>
          <a:bodyPr>
            <a:noAutofit/>
          </a:bodyPr>
          <a:lstStyle/>
          <a:p>
            <a:r>
              <a:rPr lang="en-GB" sz="2800" dirty="0"/>
              <a:t>Conclusions</a:t>
            </a:r>
          </a:p>
        </p:txBody>
      </p:sp>
      <p:sp>
        <p:nvSpPr>
          <p:cNvPr id="5" name="Content Placeholder 4"/>
          <p:cNvSpPr>
            <a:spLocks noGrp="1"/>
          </p:cNvSpPr>
          <p:nvPr>
            <p:ph idx="1"/>
          </p:nvPr>
        </p:nvSpPr>
        <p:spPr>
          <a:xfrm>
            <a:off x="1517987" y="1407589"/>
            <a:ext cx="8633637" cy="4351338"/>
          </a:xfrm>
        </p:spPr>
        <p:txBody>
          <a:bodyPr>
            <a:normAutofit/>
          </a:bodyPr>
          <a:lstStyle/>
          <a:p>
            <a:pPr marL="0" indent="0">
              <a:buNone/>
            </a:pPr>
            <a:r>
              <a:rPr lang="en-GB" sz="2400" dirty="0"/>
              <a:t>Much more than a recruitment campaign</a:t>
            </a:r>
            <a:br>
              <a:rPr lang="en-GB" sz="2400" dirty="0"/>
            </a:br>
            <a:endParaRPr lang="en-GB" sz="2400" dirty="0"/>
          </a:p>
          <a:p>
            <a:pPr marL="0" indent="0">
              <a:buNone/>
            </a:pPr>
            <a:r>
              <a:rPr lang="en-GB" sz="2400" dirty="0"/>
              <a:t>The human element is very powerful and generates interest</a:t>
            </a:r>
            <a:br>
              <a:rPr lang="en-GB" sz="2400" dirty="0"/>
            </a:br>
            <a:endParaRPr lang="en-GB" sz="2400" dirty="0"/>
          </a:p>
          <a:p>
            <a:pPr marL="0" indent="0">
              <a:buNone/>
            </a:pPr>
            <a:r>
              <a:rPr lang="en-GB" sz="2400" dirty="0"/>
              <a:t>More effective and beneficial than any targeted promotion</a:t>
            </a:r>
          </a:p>
          <a:p>
            <a:pPr marL="0" indent="0">
              <a:buNone/>
            </a:pPr>
            <a:br>
              <a:rPr lang="en-GB" sz="2400" dirty="0"/>
            </a:br>
            <a:endParaRPr lang="en-GB" sz="2400" dirty="0"/>
          </a:p>
          <a:p>
            <a:pPr marL="0" indent="0">
              <a:buNone/>
            </a:pPr>
            <a:endParaRPr lang="en-GB" sz="2400" dirty="0"/>
          </a:p>
          <a:p>
            <a:pPr marL="0" indent="0" algn="ctr">
              <a:buNone/>
            </a:pPr>
            <a:endParaRPr lang="en-GB" sz="2400" dirty="0"/>
          </a:p>
          <a:p>
            <a:pPr marL="0" indent="0">
              <a:buNone/>
            </a:pPr>
            <a:r>
              <a:rPr lang="en-GB" sz="2400" b="1" dirty="0"/>
              <a:t>We like what we see and we hope you do too.</a:t>
            </a:r>
          </a:p>
          <a:p>
            <a:pPr marL="0" indent="0">
              <a:buNone/>
            </a:pPr>
            <a:endParaRPr lang="en-GB" sz="2400" b="1" dirty="0"/>
          </a:p>
          <a:p>
            <a:pPr marL="0" indent="0">
              <a:buNone/>
            </a:pPr>
            <a:endParaRPr lang="en-GB" sz="2400" dirty="0"/>
          </a:p>
        </p:txBody>
      </p:sp>
      <p:sp>
        <p:nvSpPr>
          <p:cNvPr id="6" name="Slide Number Placeholder 5"/>
          <p:cNvSpPr>
            <a:spLocks noGrp="1"/>
          </p:cNvSpPr>
          <p:nvPr>
            <p:ph type="sldNum" sz="quarter" idx="4"/>
          </p:nvPr>
        </p:nvSpPr>
        <p:spPr>
          <a:xfrm>
            <a:off x="8498510" y="6283242"/>
            <a:ext cx="670560" cy="332052"/>
          </a:xfrm>
        </p:spPr>
        <p:txBody>
          <a:bodyPr/>
          <a:lstStyle/>
          <a:p>
            <a:fld id="{83EB0FA4-9B1C-4D6B-AF0A-97437B69127A}" type="slidenum">
              <a:rPr lang="en-GB" smtClean="0"/>
              <a:pPr/>
              <a:t>8</a:t>
            </a:fld>
            <a:r>
              <a:rPr lang="en-GB" dirty="0"/>
              <a:t>     |</a:t>
            </a:r>
          </a:p>
        </p:txBody>
      </p:sp>
      <p:sp>
        <p:nvSpPr>
          <p:cNvPr id="2" name="Rectangle 1">
            <a:extLst>
              <a:ext uri="{FF2B5EF4-FFF2-40B4-BE49-F238E27FC236}">
                <a16:creationId xmlns:a16="http://schemas.microsoft.com/office/drawing/2014/main" id="{A31D448F-1650-42E3-8FD3-C566D2ECEE85}"/>
              </a:ext>
            </a:extLst>
          </p:cNvPr>
          <p:cNvSpPr/>
          <p:nvPr/>
        </p:nvSpPr>
        <p:spPr>
          <a:xfrm>
            <a:off x="1248032" y="3583258"/>
            <a:ext cx="8248137" cy="1192628"/>
          </a:xfrm>
          <a:prstGeom prst="rect">
            <a:avLst/>
          </a:prstGeom>
          <a:solidFill>
            <a:srgbClr val="CC007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800" dirty="0"/>
          </a:p>
          <a:p>
            <a:r>
              <a:rPr lang="en-GB" sz="2800" i="1" dirty="0"/>
              <a:t>An overview, snapshot of GÉANT through the eyes of its employees</a:t>
            </a:r>
            <a:r>
              <a:rPr lang="en-GB" sz="2800" dirty="0"/>
              <a:t>. </a:t>
            </a:r>
            <a:r>
              <a:rPr lang="en-GB" sz="2800" i="1" dirty="0"/>
              <a:t>A very special place to work.</a:t>
            </a:r>
          </a:p>
          <a:p>
            <a:pPr algn="ctr"/>
            <a:endParaRPr lang="en-GB" sz="2800" dirty="0"/>
          </a:p>
        </p:txBody>
      </p:sp>
      <p:pic>
        <p:nvPicPr>
          <p:cNvPr id="11" name="Picture 10">
            <a:extLst>
              <a:ext uri="{FF2B5EF4-FFF2-40B4-BE49-F238E27FC236}">
                <a16:creationId xmlns:a16="http://schemas.microsoft.com/office/drawing/2014/main" id="{5C33A879-E78F-114E-8F7A-E47669D8A8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759" y="544308"/>
            <a:ext cx="832272" cy="832272"/>
          </a:xfrm>
          <a:prstGeom prst="rect">
            <a:avLst/>
          </a:prstGeom>
        </p:spPr>
      </p:pic>
    </p:spTree>
    <p:extLst>
      <p:ext uri="{BB962C8B-B14F-4D97-AF65-F5344CB8AC3E}">
        <p14:creationId xmlns:p14="http://schemas.microsoft.com/office/powerpoint/2010/main" val="1217205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dirty="0"/>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13/09/2019</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9</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1" name="Text Placeholder 6"/>
          <p:cNvSpPr txBox="1">
            <a:spLocks/>
          </p:cNvSpPr>
          <p:nvPr/>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p>
          <a:p>
            <a:endParaRPr lang="en-US" sz="2000" dirty="0">
              <a:solidFill>
                <a:schemeClr val="bg1"/>
              </a:solidFill>
            </a:endParaRPr>
          </a:p>
          <a:p>
            <a:r>
              <a:rPr lang="en-GB" sz="2400" dirty="0" err="1">
                <a:solidFill>
                  <a:srgbClr val="00B0F0"/>
                </a:solidFill>
              </a:rPr>
              <a:t>Rosanna.Norman@geant.org</a:t>
            </a:r>
            <a:endParaRPr lang="en-GB" sz="2400" dirty="0">
              <a:solidFill>
                <a:srgbClr val="00B0F0"/>
              </a:solidFill>
            </a:endParaRPr>
          </a:p>
        </p:txBody>
      </p:sp>
      <p:sp>
        <p:nvSpPr>
          <p:cNvPr id="12" name="TextBox 11"/>
          <p:cNvSpPr txBox="1"/>
          <p:nvPr/>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5" name="Slide Number Placeholder 14"/>
          <p:cNvSpPr>
            <a:spLocks noGrp="1"/>
          </p:cNvSpPr>
          <p:nvPr>
            <p:ph type="sldNum" sz="quarter" idx="4"/>
          </p:nvPr>
        </p:nvSpPr>
        <p:spPr/>
        <p:txBody>
          <a:bodyPr/>
          <a:lstStyle/>
          <a:p>
            <a:fld id="{83EB0FA4-9B1C-4D6B-AF0A-97437B69127A}" type="slidenum">
              <a:rPr lang="en-GB" smtClean="0"/>
              <a:pPr/>
              <a:t>9</a:t>
            </a:fld>
            <a:r>
              <a:rPr lang="en-GB"/>
              <a:t>     |</a:t>
            </a:r>
            <a:endParaRPr lang="en-GB" dirty="0"/>
          </a:p>
        </p:txBody>
      </p:sp>
    </p:spTree>
    <p:extLst>
      <p:ext uri="{BB962C8B-B14F-4D97-AF65-F5344CB8AC3E}">
        <p14:creationId xmlns:p14="http://schemas.microsoft.com/office/powerpoint/2010/main" val="2862281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Presentation Template - August 2017</Template>
  <TotalTime>940</TotalTime>
  <Words>471</Words>
  <Application>Microsoft Office PowerPoint</Application>
  <PresentationFormat>Widescreen</PresentationFormat>
  <Paragraphs>105</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Rounded MT Bold</vt:lpstr>
      <vt:lpstr>Calibri</vt:lpstr>
      <vt:lpstr>Georgia</vt:lpstr>
      <vt:lpstr>Impact</vt:lpstr>
      <vt:lpstr>Office Theme</vt:lpstr>
      <vt:lpstr>PowerPoint Presentation</vt:lpstr>
      <vt:lpstr>‘What do you know about GÉANT?’</vt:lpstr>
      <vt:lpstr>Give the word to the people GÉANT!</vt:lpstr>
      <vt:lpstr>The GÉANT people</vt:lpstr>
      <vt:lpstr>What about the interviews?</vt:lpstr>
      <vt:lpstr>Getting more out of the campaign </vt:lpstr>
      <vt:lpstr>#LifeAtGÉANT: Spreading the love</vt:lpstr>
      <vt:lpstr>Conclusions</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Rosanna Norman</cp:lastModifiedBy>
  <cp:revision>92</cp:revision>
  <dcterms:created xsi:type="dcterms:W3CDTF">2018-03-16T12:13:33Z</dcterms:created>
  <dcterms:modified xsi:type="dcterms:W3CDTF">2019-09-13T16:38:07Z</dcterms:modified>
</cp:coreProperties>
</file>