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0" r:id="rId2"/>
    <p:sldId id="377" r:id="rId3"/>
    <p:sldId id="378" r:id="rId4"/>
    <p:sldId id="379" r:id="rId5"/>
    <p:sldId id="372" r:id="rId6"/>
    <p:sldId id="373" r:id="rId7"/>
    <p:sldId id="380" r:id="rId8"/>
    <p:sldId id="381" r:id="rId9"/>
    <p:sldId id="382" r:id="rId10"/>
    <p:sldId id="383" r:id="rId11"/>
    <p:sldId id="384" r:id="rId12"/>
    <p:sldId id="385" r:id="rId13"/>
    <p:sldId id="361" r:id="rId14"/>
    <p:sldId id="386" r:id="rId15"/>
    <p:sldId id="3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822E8-1459-D04D-B427-06DF122E2CDF}">
          <p14:sldIdLst>
            <p14:sldId id="360"/>
            <p14:sldId id="377"/>
            <p14:sldId id="378"/>
            <p14:sldId id="379"/>
            <p14:sldId id="372"/>
            <p14:sldId id="373"/>
            <p14:sldId id="380"/>
            <p14:sldId id="381"/>
          </p14:sldIdLst>
        </p14:section>
        <p14:section name="Mentorship Info" id="{C9FCA23B-7E77-4D46-B5F2-0DA5CDE213CE}">
          <p14:sldIdLst>
            <p14:sldId id="382"/>
            <p14:sldId id="383"/>
            <p14:sldId id="384"/>
            <p14:sldId id="385"/>
            <p14:sldId id="361"/>
          </p14:sldIdLst>
        </p14:section>
        <p14:section name="Extra slides" id="{9E8953C8-397E-5442-AFFC-C18FEA759F00}">
          <p14:sldIdLst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FFFFFF"/>
    <a:srgbClr val="129EC8"/>
    <a:srgbClr val="EE1355"/>
    <a:srgbClr val="9B4287"/>
    <a:srgbClr val="498195"/>
    <a:srgbClr val="3B50A4"/>
    <a:srgbClr val="065081"/>
    <a:srgbClr val="E24301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448" autoAdjust="0"/>
    <p:restoredTop sz="81703" autoAdjust="0"/>
  </p:normalViewPr>
  <p:slideViewPr>
    <p:cSldViewPr snapToGrid="0">
      <p:cViewPr varScale="1">
        <p:scale>
          <a:sx n="60" d="100"/>
          <a:sy n="60" d="100"/>
        </p:scale>
        <p:origin x="184" y="8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GIG/FTP+Lightning+Talk+Challenge+TNC19" TargetMode="External"/><Relationship Id="rId3" Type="http://schemas.openxmlformats.org/officeDocument/2006/relationships/slide" Target="slide3.xml"/><Relationship Id="rId7" Type="http://schemas.openxmlformats.org/officeDocument/2006/relationships/hyperlink" Target="https://wiki.geant.org/display/GIG/TIM+Programme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0.jpg"/><Relationship Id="rId5" Type="http://schemas.openxmlformats.org/officeDocument/2006/relationships/hyperlink" Target="https://learning.geant.org/" TargetMode="Externa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wiki.geant.org/download/attachments/126982529/TIM_signature_banner_for%20NRENS.jpg?version=2&amp;modificationDate=1567427388882&amp;api=v2" TargetMode="External"/><Relationship Id="rId7" Type="http://schemas.openxmlformats.org/officeDocument/2006/relationships/hyperlink" Target="https://wiki.geant.org/download/attachments/126982529/T-I_incubator_mentorship_logo.eps?version=2&amp;modificationDate=1567691454804&amp;api=v2" TargetMode="External"/><Relationship Id="rId2" Type="http://schemas.openxmlformats.org/officeDocument/2006/relationships/hyperlink" Target="https://wiki.geant.org/download/attachments/126982529/TIM_promotion%20to%20students%20_IM_RN.docx?version=1&amp;modificationDate=1567426579002&amp;api=v2" TargetMode="Externa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iki.geant.org/download/attachments/126982529/T-I_incubator_mentorship_logo_final_72dpi_Twitter.png?version=1&amp;modificationDate=1567427667453&amp;api=v2" TargetMode="External"/><Relationship Id="rId5" Type="http://schemas.openxmlformats.org/officeDocument/2006/relationships/hyperlink" Target="https://wiki.geant.org/download/attachments/126982529/T-I_incubator_mentorship_logo_final_72dpi.png?version=1&amp;modificationDate=1567427592999&amp;api=v2" TargetMode="External"/><Relationship Id="rId10" Type="http://schemas.openxmlformats.org/officeDocument/2006/relationships/image" Target="../media/image49.png"/><Relationship Id="rId4" Type="http://schemas.openxmlformats.org/officeDocument/2006/relationships/hyperlink" Target="https://wiki.geant.org/download/attachments/126982529/T-I_incubator_mentorship_logo_final_300dpi.jpg?version=1&amp;modificationDate=1567427533924&amp;api=v2" TargetMode="Externa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image" Target="../media/image34.png"/><Relationship Id="rId7" Type="http://schemas.openxmlformats.org/officeDocument/2006/relationships/hyperlink" Target="https://blog.geant.org/2019/05/09/introducing-the-trust-identity-incubator" TargetMode="External"/><Relationship Id="rId2" Type="http://schemas.openxmlformats.org/officeDocument/2006/relationships/slide" Target="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emf"/><Relationship Id="rId5" Type="http://schemas.openxmlformats.org/officeDocument/2006/relationships/image" Target="../media/image35.jpeg"/><Relationship Id="rId4" Type="http://schemas.openxmlformats.org/officeDocument/2006/relationships/hyperlink" Target="https://learning.geant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iki.geant.org/display/GIG/TIM+Programme#targetText=TIM%20Programme&amp;targetText=TIM%20(Trust%20and%20Identity%20Incubator,the%20Trust%20and%20Identity%20field.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IG/TIM+Programme" TargetMode="External"/><Relationship Id="rId2" Type="http://schemas.openxmlformats.org/officeDocument/2006/relationships/hyperlink" Target="mailto:glad@geant.org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12/09/2019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2394857" cy="64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bg1"/>
                </a:solidFill>
              </a:rPr>
              <a:t>TIM 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8" y="2428586"/>
            <a:ext cx="563090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Trust &amp; Identity Mentorship Programme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C56DBA-ED29-7C40-BEB7-8FF33345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Ideal mentor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1DEAB-4D6D-A842-8FDE-11B15275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1481839"/>
            <a:ext cx="8335481" cy="2712384"/>
          </a:xfrm>
        </p:spPr>
        <p:txBody>
          <a:bodyPr>
            <a:normAutofit/>
          </a:bodyPr>
          <a:lstStyle/>
          <a:p>
            <a:r>
              <a:rPr lang="en-GB" sz="2400" dirty="0"/>
              <a:t>No such thing!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Key skills: active listening, empathic and focussed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Prepared to develop relationship with your </a:t>
            </a:r>
            <a:r>
              <a:rPr lang="en-GB" sz="2400" dirty="0">
                <a:solidFill>
                  <a:srgbClr val="5B9BD5">
                    <a:lumMod val="50000"/>
                  </a:srgbClr>
                </a:solidFill>
              </a:rPr>
              <a:t>protégé</a:t>
            </a:r>
            <a:r>
              <a:rPr lang="en-GB" sz="2400" dirty="0"/>
              <a:t> by making some time free in your work schedule and talk to each other regularly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417C5A-E5B4-B04F-8661-798240518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F8ACE-B589-774C-9C1F-F7F5EFFA83D0}"/>
              </a:ext>
            </a:extLst>
          </p:cNvPr>
          <p:cNvSpPr/>
          <p:nvPr/>
        </p:nvSpPr>
        <p:spPr>
          <a:xfrm>
            <a:off x="1676626" y="453998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ECF43-C75B-334F-B73F-E5CCD94AD19F}"/>
              </a:ext>
            </a:extLst>
          </p:cNvPr>
          <p:cNvSpPr txBox="1"/>
          <p:nvPr/>
        </p:nvSpPr>
        <p:spPr>
          <a:xfrm>
            <a:off x="1929205" y="469060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Responsibility: Have a clear understanding of your motivation for becoming a mentor</a:t>
            </a:r>
          </a:p>
        </p:txBody>
      </p:sp>
    </p:spTree>
    <p:extLst>
      <p:ext uri="{BB962C8B-B14F-4D97-AF65-F5344CB8AC3E}">
        <p14:creationId xmlns:p14="http://schemas.microsoft.com/office/powerpoint/2010/main" val="5541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911F-AF2A-EE4B-94A8-476A09E4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025" y="91968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purpose and the value of mentoring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AAC7-ADA1-6F43-AFDB-8CBC2ED15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25" y="1463892"/>
            <a:ext cx="8633637" cy="435133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Voluntary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Temporary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Informal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Personal (1:1 mentoring and coaching)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Career focussed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93CF-55D1-4B4E-AE9E-21BFE8CE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D44CF-9AC4-2048-909D-1FD1B543E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2473F-08C3-E645-98DC-FF4DF27D2C51}"/>
              </a:ext>
            </a:extLst>
          </p:cNvPr>
          <p:cNvSpPr/>
          <p:nvPr/>
        </p:nvSpPr>
        <p:spPr>
          <a:xfrm>
            <a:off x="1326917" y="489022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E7E00-1708-704F-9874-E9CA6A665107}"/>
              </a:ext>
            </a:extLst>
          </p:cNvPr>
          <p:cNvSpPr txBox="1"/>
          <p:nvPr/>
        </p:nvSpPr>
        <p:spPr>
          <a:xfrm>
            <a:off x="1579496" y="504084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Mentoring contributes to human happiness and individual progress – works in both ways </a:t>
            </a:r>
          </a:p>
        </p:txBody>
      </p:sp>
    </p:spTree>
    <p:extLst>
      <p:ext uri="{BB962C8B-B14F-4D97-AF65-F5344CB8AC3E}">
        <p14:creationId xmlns:p14="http://schemas.microsoft.com/office/powerpoint/2010/main" val="220413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7947-13A4-284F-9F62-ED005C52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9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Time effort and Tasks involved for the TIM mentor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DB06F-4265-8B47-B399-F6388F1F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42720"/>
            <a:ext cx="88228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0.5 - 1 days per week</a:t>
            </a:r>
          </a:p>
          <a:p>
            <a:pPr marL="0" indent="0">
              <a:buNone/>
            </a:pPr>
            <a:r>
              <a:rPr lang="en-GB" sz="2400" b="1" dirty="0"/>
              <a:t>Specific tasks:</a:t>
            </a:r>
          </a:p>
          <a:p>
            <a:r>
              <a:rPr lang="en-GB" sz="2400" dirty="0"/>
              <a:t>Identify goals</a:t>
            </a:r>
          </a:p>
          <a:p>
            <a:r>
              <a:rPr lang="en-GB" sz="2400" dirty="0"/>
              <a:t>Review and action planning</a:t>
            </a:r>
          </a:p>
          <a:p>
            <a:r>
              <a:rPr lang="en-GB" sz="2400" dirty="0"/>
              <a:t>Some administrative work e.g. progress and feedback reports</a:t>
            </a:r>
          </a:p>
          <a:p>
            <a:r>
              <a:rPr lang="en-GB" sz="2400" dirty="0"/>
              <a:t>Communication with others about mentorship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58672-F4A5-0A44-9CDC-F42BB43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5A45B-044B-864C-A0FC-C77FB22E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B7918-29DA-C74A-9413-2AD519F7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2B2D36-978F-5042-8E21-A3B1B0DA6E5A}"/>
              </a:ext>
            </a:extLst>
          </p:cNvPr>
          <p:cNvSpPr/>
          <p:nvPr/>
        </p:nvSpPr>
        <p:spPr>
          <a:xfrm>
            <a:off x="998895" y="4618854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C0887D-02A9-FA4E-9AA4-5E9219044307}"/>
              </a:ext>
            </a:extLst>
          </p:cNvPr>
          <p:cNvSpPr txBox="1">
            <a:spLocks/>
          </p:cNvSpPr>
          <p:nvPr/>
        </p:nvSpPr>
        <p:spPr>
          <a:xfrm>
            <a:off x="1251475" y="4803682"/>
            <a:ext cx="8182982" cy="1208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chemeClr val="bg1"/>
                </a:solidFill>
              </a:rPr>
              <a:t>“Develop a relationship with your protégé, providing guidance, feedback and direction”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8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12/09/2019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0384-F083-8E46-9FC2-7B987AB8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Future Talent Programme Initiative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CD0C5-F440-BE41-A817-41108782B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52D67D5-5DFF-874E-9E31-822C59989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8" y="242868"/>
            <a:ext cx="9537793" cy="6101174"/>
          </a:xfr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CE8CD9D-E815-784D-8723-9CE686F9C153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1" name="Content Placeholder 1">
              <a:extLst>
                <a:ext uri="{FF2B5EF4-FFF2-40B4-BE49-F238E27FC236}">
                  <a16:creationId xmlns:a16="http://schemas.microsoft.com/office/drawing/2014/main" id="{E94C0C07-1296-4548-9451-16F9A159010C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3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2" name="Picture 11">
              <a:hlinkClick r:id="rId3" action="ppaction://hlinksldjump"/>
              <a:extLst>
                <a:ext uri="{FF2B5EF4-FFF2-40B4-BE49-F238E27FC236}">
                  <a16:creationId xmlns:a16="http://schemas.microsoft.com/office/drawing/2014/main" id="{0C17C6E4-614C-5A4C-A427-1CB3CF216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  <p:pic>
        <p:nvPicPr>
          <p:cNvPr id="16" name="Picture 15" descr="A picture containing clipar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992C8A58-6511-5747-8D6B-0ECA27F0D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88" y="4716426"/>
            <a:ext cx="2448976" cy="941913"/>
          </a:xfrm>
          <a:prstGeom prst="rect">
            <a:avLst/>
          </a:prstGeom>
        </p:spPr>
      </p:pic>
      <p:sp>
        <p:nvSpPr>
          <p:cNvPr id="17" name="Rectangle 16">
            <a:hlinkClick r:id="rId7"/>
            <a:extLst>
              <a:ext uri="{FF2B5EF4-FFF2-40B4-BE49-F238E27FC236}">
                <a16:creationId xmlns:a16="http://schemas.microsoft.com/office/drawing/2014/main" id="{59B6E1AB-28E2-7545-9FA9-65B721C80D15}"/>
              </a:ext>
            </a:extLst>
          </p:cNvPr>
          <p:cNvSpPr/>
          <p:nvPr/>
        </p:nvSpPr>
        <p:spPr>
          <a:xfrm>
            <a:off x="3268494" y="573283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8"/>
            <a:extLst>
              <a:ext uri="{FF2B5EF4-FFF2-40B4-BE49-F238E27FC236}">
                <a16:creationId xmlns:a16="http://schemas.microsoft.com/office/drawing/2014/main" id="{0D9BF9DE-B040-564D-8F56-A917C03D66FE}"/>
              </a:ext>
            </a:extLst>
          </p:cNvPr>
          <p:cNvSpPr/>
          <p:nvPr/>
        </p:nvSpPr>
        <p:spPr>
          <a:xfrm>
            <a:off x="1053138" y="549225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D192B5A-4297-F943-9848-0E30F18775FA}"/>
              </a:ext>
            </a:extLst>
          </p:cNvPr>
          <p:cNvSpPr txBox="1">
            <a:spLocks/>
          </p:cNvSpPr>
          <p:nvPr/>
        </p:nvSpPr>
        <p:spPr>
          <a:xfrm>
            <a:off x="250819" y="272542"/>
            <a:ext cx="9894723" cy="4309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Future Talent Programme Initiatives</a:t>
            </a:r>
          </a:p>
        </p:txBody>
      </p:sp>
    </p:spTree>
    <p:extLst>
      <p:ext uri="{BB962C8B-B14F-4D97-AF65-F5344CB8AC3E}">
        <p14:creationId xmlns:p14="http://schemas.microsoft.com/office/powerpoint/2010/main" val="65400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C31F-765C-9941-BD5B-F2ACD365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F713E-FD69-BC4B-BA48-6BBABFE5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BE145B-AE77-3741-A306-2AE90180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TIM_Announcement_to_Students_Sample.docx</a:t>
            </a:r>
            <a:endParaRPr lang="en-GB" dirty="0"/>
          </a:p>
          <a:p>
            <a:pPr fontAlgn="t"/>
            <a:r>
              <a:rPr lang="en-GB" dirty="0">
                <a:hlinkClick r:id="rId3"/>
              </a:rPr>
              <a:t>TIM Signature Banner for NRENs</a:t>
            </a:r>
            <a:endParaRPr lang="en-GB" dirty="0"/>
          </a:p>
          <a:p>
            <a:pPr fontAlgn="t"/>
            <a:r>
              <a:rPr lang="en-GB" dirty="0">
                <a:hlinkClick r:id="rId4"/>
              </a:rPr>
              <a:t>T-I_Incubator_mentorship_logo_final_300dpi.jpg</a:t>
            </a:r>
            <a:endParaRPr lang="en-GB" dirty="0"/>
          </a:p>
          <a:p>
            <a:pPr fontAlgn="t"/>
            <a:r>
              <a:rPr lang="en-GB" dirty="0">
                <a:hlinkClick r:id="rId5"/>
              </a:rPr>
              <a:t>T-I_incubator_mentorship_logo_final_72dpi.png</a:t>
            </a:r>
            <a:endParaRPr lang="en-GB" dirty="0"/>
          </a:p>
          <a:p>
            <a:pPr fontAlgn="t"/>
            <a:r>
              <a:rPr lang="en-GB" dirty="0">
                <a:hlinkClick r:id="rId6"/>
              </a:rPr>
              <a:t>T-I_Incubator_mentorship_logo_final_72dpi_Twitter.png</a:t>
            </a:r>
            <a:endParaRPr lang="en-GB" dirty="0"/>
          </a:p>
          <a:p>
            <a:pPr fontAlgn="t"/>
            <a:r>
              <a:rPr lang="en-GB" dirty="0">
                <a:hlinkClick r:id="rId7"/>
              </a:rPr>
              <a:t>T-I_incubator_mentorship_logo.eps</a:t>
            </a:r>
            <a:endParaRPr lang="en-GB" dirty="0"/>
          </a:p>
          <a:p>
            <a:pPr marL="0" indent="0" fontAlgn="t">
              <a:buNone/>
            </a:pPr>
            <a:br>
              <a:rPr lang="en-GB" dirty="0"/>
            </a:b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ECF287-9A72-3849-A9C5-420DF1B41004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BF02C645-C222-0340-B692-5CCBEFB1B44B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8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291715C-8C1A-3A4D-BD06-6055AE8E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6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9A93E4-8990-2147-B5A8-29C52888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3B432F4-EAF3-D24A-A171-D7BFC6D8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989" y="86315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Let’s talk about TIM</a:t>
            </a:r>
            <a:br>
              <a:rPr lang="en-GB" sz="4400" dirty="0"/>
            </a:br>
            <a:r>
              <a:rPr lang="en-GB" sz="2700" b="0" dirty="0"/>
              <a:t>Trust &amp; Identity Mentorship Programme</a:t>
            </a:r>
            <a:br>
              <a:rPr lang="en-GB" b="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D300-12F9-6442-8820-AD148604E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989" y="1581491"/>
            <a:ext cx="8736776" cy="4413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/>
              <a:t>Opportunity to leave a footprint in Trust &amp; Identity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What to do next?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Why join?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Timeline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Become a TIM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The ideal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Purpose and value of mentoring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 effort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50B41-7288-8D4C-9F27-2972C665A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20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A8041-A3C7-514F-8B79-C7544219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04" y="1502190"/>
            <a:ext cx="5750547" cy="3908906"/>
          </a:xfrm>
        </p:spPr>
        <p:txBody>
          <a:bodyPr>
            <a:normAutofit/>
          </a:bodyPr>
          <a:lstStyle/>
          <a:p>
            <a:r>
              <a:rPr lang="en-GB" sz="2400" dirty="0"/>
              <a:t>Brings together early-career researchers and subject matter experts to pioneer new ideas in Trust &amp; Identity (T&amp;I)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Collaboration between T&amp;I experts within the GÉANT project, GLAD (</a:t>
            </a:r>
            <a:r>
              <a:rPr lang="en-GB" sz="2400" b="1" dirty="0">
                <a:hlinkClick r:id="rId2" action="ppaction://hlinksldjump"/>
              </a:rPr>
              <a:t>Future Talent Programme</a:t>
            </a:r>
            <a:r>
              <a:rPr lang="en-GB" sz="2400" b="1" dirty="0"/>
              <a:t>)</a:t>
            </a:r>
            <a:r>
              <a:rPr lang="en-GB" sz="2400" dirty="0"/>
              <a:t>, GÉANT NRENs and young researchers and engineers from across Europe.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EFC30-60D8-3F41-B6E9-316BAE07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5D786BC-85EF-1A4E-B659-BCF26452A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1" y="1034501"/>
            <a:ext cx="4210066" cy="1897240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11507916-2EEB-0948-9938-055994B32B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8" y="5202445"/>
            <a:ext cx="2809650" cy="108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5272A1-B435-1A42-9A63-DEBE6A934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9227A8-FC85-7C4B-AD86-A476C5FE9368}"/>
              </a:ext>
            </a:extLst>
          </p:cNvPr>
          <p:cNvSpPr txBox="1">
            <a:spLocks/>
          </p:cNvSpPr>
          <p:nvPr/>
        </p:nvSpPr>
        <p:spPr>
          <a:xfrm>
            <a:off x="1480149" y="520680"/>
            <a:ext cx="9894723" cy="75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TIM: Trust &amp; Identity Mentorship Programme</a:t>
            </a:r>
            <a:endParaRPr lang="en-GB" dirty="0"/>
          </a:p>
        </p:txBody>
      </p:sp>
      <p:pic>
        <p:nvPicPr>
          <p:cNvPr id="2" name="Picture 1">
            <a:hlinkClick r:id="rId7"/>
            <a:extLst>
              <a:ext uri="{FF2B5EF4-FFF2-40B4-BE49-F238E27FC236}">
                <a16:creationId xmlns:a16="http://schemas.microsoft.com/office/drawing/2014/main" id="{53C748EB-BAB0-A449-BA14-A47355337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0149" y="5227429"/>
            <a:ext cx="2712779" cy="9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3BB84A-FCCD-7C4D-B703-D048C87789F8}"/>
              </a:ext>
            </a:extLst>
          </p:cNvPr>
          <p:cNvSpPr/>
          <p:nvPr/>
        </p:nvSpPr>
        <p:spPr>
          <a:xfrm>
            <a:off x="1613647" y="3829722"/>
            <a:ext cx="8950362" cy="1864632"/>
          </a:xfrm>
          <a:prstGeom prst="rect">
            <a:avLst/>
          </a:prstGeom>
          <a:solidFill>
            <a:srgbClr val="49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AEE39-9F36-9E46-90B2-9557F5FE4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Opportunity to leave a footprint in Trust &amp; Identity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5D05-0087-DE45-B2BD-B0278E3AA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866" y="4053896"/>
            <a:ext cx="3305375" cy="150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WHO?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GÉANT Project NRENs and their affiliated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D830-5569-104D-8A9E-F0C20C2E0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E77458-1409-1245-8E89-EBEFCBB45D8E}"/>
              </a:ext>
            </a:extLst>
          </p:cNvPr>
          <p:cNvSpPr txBox="1">
            <a:spLocks/>
          </p:cNvSpPr>
          <p:nvPr/>
        </p:nvSpPr>
        <p:spPr>
          <a:xfrm>
            <a:off x="1515262" y="1510201"/>
            <a:ext cx="8205545" cy="218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NRENs and students work on pre-selected T&amp;I themes  </a:t>
            </a:r>
          </a:p>
          <a:p>
            <a:r>
              <a:rPr lang="en-GB" sz="2400" dirty="0"/>
              <a:t>Paid internship. Students are recruited, hosted and supported by NRENs </a:t>
            </a:r>
          </a:p>
          <a:p>
            <a:r>
              <a:rPr lang="en-GB" sz="2400" dirty="0"/>
              <a:t>Costs can be claimed from the GÉANT project through normal claim rules: 0.5 days mentor, 3 days student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30451F-DC6B-FA44-B4F7-078BA61456E3}"/>
              </a:ext>
            </a:extLst>
          </p:cNvPr>
          <p:cNvSpPr/>
          <p:nvPr/>
        </p:nvSpPr>
        <p:spPr>
          <a:xfrm>
            <a:off x="1473985" y="5833374"/>
            <a:ext cx="3651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More details on </a:t>
            </a:r>
            <a:r>
              <a:rPr lang="en-GB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 pages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A99D88-05EE-9842-989C-AD203F4A5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5" y="4059729"/>
            <a:ext cx="5267321" cy="140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62B17-64ED-754D-9533-99D3388E9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0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FD3D7C-1A3A-3E4A-B3BD-9117E64DE086}"/>
              </a:ext>
            </a:extLst>
          </p:cNvPr>
          <p:cNvSpPr/>
          <p:nvPr/>
        </p:nvSpPr>
        <p:spPr>
          <a:xfrm>
            <a:off x="1676626" y="4218150"/>
            <a:ext cx="8586169" cy="2064930"/>
          </a:xfrm>
          <a:prstGeom prst="rect">
            <a:avLst/>
          </a:prstGeom>
          <a:solidFill>
            <a:srgbClr val="9B4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17412-9110-3442-BD4C-24EC5617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335" y="705164"/>
            <a:ext cx="929428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A002-2547-C54F-ABA1-4A57DFCE7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335" y="1479242"/>
            <a:ext cx="9294283" cy="2608664"/>
          </a:xfrm>
        </p:spPr>
        <p:txBody>
          <a:bodyPr>
            <a:normAutofit/>
          </a:bodyPr>
          <a:lstStyle/>
          <a:p>
            <a:r>
              <a:rPr lang="en-GB" sz="2400" dirty="0"/>
              <a:t>Get involved with the development of new Trust and Identity products and services</a:t>
            </a:r>
          </a:p>
          <a:p>
            <a:r>
              <a:rPr lang="en-GB" sz="2400" dirty="0"/>
              <a:t>Leverage directly from the knowledge of T&amp;I experts  </a:t>
            </a:r>
          </a:p>
          <a:p>
            <a:r>
              <a:rPr lang="en-GB" sz="2400" dirty="0"/>
              <a:t>Learn from fresh minds</a:t>
            </a:r>
          </a:p>
          <a:p>
            <a:r>
              <a:rPr lang="en-GB" sz="2400" dirty="0"/>
              <a:t>HR benefits: increase job engagement; retain high performers with NREN staff mentorship 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A53B9-5A02-C249-8A74-E38C98A26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0FFC8E-C7E1-6A42-BFFE-487221B6CC29}"/>
              </a:ext>
            </a:extLst>
          </p:cNvPr>
          <p:cNvSpPr txBox="1">
            <a:spLocks/>
          </p:cNvSpPr>
          <p:nvPr/>
        </p:nvSpPr>
        <p:spPr>
          <a:xfrm>
            <a:off x="1929205" y="4402978"/>
            <a:ext cx="8333590" cy="2212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rgbClr val="FFFFFF"/>
                </a:solidFill>
              </a:rPr>
              <a:t>“It’s crucial for NRENs to engage, foster and develop future IT professionals whilst helping secure their own future workforce” </a:t>
            </a:r>
            <a:endParaRPr lang="en-GB" sz="2400" i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3B184-3B89-884B-8861-292DDA268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41C4-F354-3545-AAA4-94F2773E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8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to do next?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54F0C-4F89-C24D-A14B-E87C20956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E20535-4637-1A4D-BC3F-73B514778737}"/>
              </a:ext>
            </a:extLst>
          </p:cNvPr>
          <p:cNvSpPr txBox="1">
            <a:spLocks/>
          </p:cNvSpPr>
          <p:nvPr/>
        </p:nvSpPr>
        <p:spPr>
          <a:xfrm>
            <a:off x="1388676" y="1188585"/>
            <a:ext cx="9392737" cy="79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Reach out to recruit students (supporting materials available)</a:t>
            </a:r>
            <a:endParaRPr lang="en-US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7DE20A-6D48-C34F-A519-513829644AB4}"/>
              </a:ext>
            </a:extLst>
          </p:cNvPr>
          <p:cNvSpPr txBox="1">
            <a:spLocks/>
          </p:cNvSpPr>
          <p:nvPr/>
        </p:nvSpPr>
        <p:spPr>
          <a:xfrm>
            <a:off x="1388677" y="3563928"/>
            <a:ext cx="8859046" cy="2588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hlinkClick r:id="rId2" action="ppaction://hlinksldjump"/>
              </a:rPr>
              <a:t>Find a mentor </a:t>
            </a:r>
            <a:r>
              <a:rPr lang="en-GB" sz="2400" dirty="0"/>
              <a:t>(more on the mentor role)</a:t>
            </a:r>
          </a:p>
          <a:p>
            <a:r>
              <a:rPr lang="en-GB" sz="2400" dirty="0"/>
              <a:t>Submit application before the deadline </a:t>
            </a:r>
          </a:p>
          <a:p>
            <a:r>
              <a:rPr lang="en-GB" sz="2400" dirty="0"/>
              <a:t>Prepare internship contract and induction (salary, workspace &amp; station, communication facilities etc.)</a:t>
            </a:r>
          </a:p>
          <a:p>
            <a:r>
              <a:rPr lang="en-GB" sz="2400" dirty="0"/>
              <a:t>Work with Finance to facilitate internship and GN4.3 cost claim</a:t>
            </a:r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8B0F3E-21EB-294F-AA26-F603ABF7DD2A}"/>
              </a:ext>
            </a:extLst>
          </p:cNvPr>
          <p:cNvSpPr txBox="1">
            <a:spLocks/>
          </p:cNvSpPr>
          <p:nvPr/>
        </p:nvSpPr>
        <p:spPr>
          <a:xfrm>
            <a:off x="2369204" y="3439037"/>
            <a:ext cx="6464586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394212-86DB-D946-8D22-89F97D91B731}"/>
              </a:ext>
            </a:extLst>
          </p:cNvPr>
          <p:cNvSpPr txBox="1">
            <a:spLocks/>
          </p:cNvSpPr>
          <p:nvPr/>
        </p:nvSpPr>
        <p:spPr>
          <a:xfrm>
            <a:off x="1087302" y="6378122"/>
            <a:ext cx="7567600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* participation in the programme takes place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after selection process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1E0A59-F522-4A4E-9F87-336BBB550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84" y="1845167"/>
            <a:ext cx="5692852" cy="1518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100215-2AD1-F247-9648-38DBCC32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1B0A-2565-7140-BC21-9F458EE2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47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B0AFA-BAF6-8C4F-A12E-469A9EBC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08" y="1453944"/>
            <a:ext cx="8633637" cy="55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GN4.3 project period: 2019 –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C880-97BF-8644-8D55-0BCF19EEC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B7F7D8-88FB-2346-8F79-70664C4E0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16126"/>
              </p:ext>
            </p:extLst>
          </p:nvPr>
        </p:nvGraphicFramePr>
        <p:xfrm>
          <a:off x="1669503" y="2325446"/>
          <a:ext cx="6176865" cy="3435701"/>
        </p:xfrm>
        <a:graphic>
          <a:graphicData uri="http://schemas.openxmlformats.org/drawingml/2006/table">
            <a:tbl>
              <a:tblPr/>
              <a:tblGrid>
                <a:gridCol w="2058955">
                  <a:extLst>
                    <a:ext uri="{9D8B030D-6E8A-4147-A177-3AD203B41FA5}">
                      <a16:colId xmlns:a16="http://schemas.microsoft.com/office/drawing/2014/main" val="2047754665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3010804901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2712945059"/>
                    </a:ext>
                  </a:extLst>
                </a:gridCol>
              </a:tblGrid>
              <a:tr h="757327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Cycles (6 months)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Recruitment closing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 internship start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20397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1st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Oct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12 Nov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161466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2nd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30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82215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3rd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9 Feb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43890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4th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7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32186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1B90A66-E106-EC4F-9414-A758C3AA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F5BA-6981-6F4F-9999-0300493D9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More info on how to join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DEFF7-56E3-DA42-8D44-3D5F00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62" y="1428050"/>
            <a:ext cx="9479053" cy="1476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wiki info page contains all details to join and has supporting materials to promote and announce the programme in your region</a:t>
            </a:r>
          </a:p>
          <a:p>
            <a:pPr marL="0" indent="0">
              <a:buNone/>
            </a:pPr>
            <a:r>
              <a:rPr lang="en-US" sz="2400" b="1" dirty="0"/>
              <a:t>Also contact </a:t>
            </a:r>
            <a:r>
              <a:rPr lang="en-US" sz="2400" b="1" dirty="0">
                <a:hlinkClick r:id="rId2"/>
              </a:rPr>
              <a:t>glad@geant.org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7FD8B-D777-934D-996C-3CB6BF0EA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A group of people looking at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EE9B03-91FD-DF4E-ADF0-024BE3401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323" y="2909945"/>
            <a:ext cx="7331191" cy="2965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54540-25B0-2D49-81CD-616A00028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ADCE-6B95-9141-8898-96807692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020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Become a TIM mentor!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EC7E-26EF-4647-919F-1985CB2D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53" y="1643202"/>
            <a:ext cx="6488913" cy="45096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More experienced and qualified staff member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Who can pass on knowledge and experience to his/her protégé and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Act as a hub between the NREN and the T&amp;I experts (WP5-T2) and GLAD in the interest of the personal and career development of the student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9CCA6-2923-F04C-9E3D-935CF05B1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3278</TotalTime>
  <Words>703</Words>
  <Application>Microsoft Macintosh PowerPoint</Application>
  <PresentationFormat>Widescreen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Let’s talk about TIM Trust &amp; Identity Mentorship Programme </vt:lpstr>
      <vt:lpstr>PowerPoint Presentation</vt:lpstr>
      <vt:lpstr>Opportunity to leave a footprint in Trust &amp; Identity</vt:lpstr>
      <vt:lpstr>Why join?</vt:lpstr>
      <vt:lpstr>What to do next?</vt:lpstr>
      <vt:lpstr>Timeline</vt:lpstr>
      <vt:lpstr>More info on how to join</vt:lpstr>
      <vt:lpstr>Become a TIM mentor!</vt:lpstr>
      <vt:lpstr>The Ideal mentor</vt:lpstr>
      <vt:lpstr>The purpose and the value of mentoring </vt:lpstr>
      <vt:lpstr>Time effort and Tasks involved for the TIM mentor</vt:lpstr>
      <vt:lpstr>PowerPoint Presentation</vt:lpstr>
      <vt:lpstr>A Future Talent Programme Initiative  </vt:lpstr>
      <vt:lpstr>Supporting materials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Nadia Sluer</cp:lastModifiedBy>
  <cp:revision>122</cp:revision>
  <dcterms:created xsi:type="dcterms:W3CDTF">2018-03-16T12:13:33Z</dcterms:created>
  <dcterms:modified xsi:type="dcterms:W3CDTF">2019-09-13T08:58:22Z</dcterms:modified>
</cp:coreProperties>
</file>