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1" r:id="rId2"/>
    <p:sldId id="257" r:id="rId3"/>
    <p:sldId id="265" r:id="rId4"/>
    <p:sldId id="262" r:id="rId5"/>
    <p:sldId id="266" r:id="rId6"/>
    <p:sldId id="263" r:id="rId7"/>
    <p:sldId id="269" r:id="rId8"/>
    <p:sldId id="267" r:id="rId9"/>
    <p:sldId id="268" r:id="rId10"/>
    <p:sldId id="270" r:id="rId11"/>
    <p:sldId id="274" r:id="rId12"/>
    <p:sldId id="273" r:id="rId13"/>
    <p:sldId id="271" r:id="rId14"/>
    <p:sldId id="272" r:id="rId15"/>
    <p:sldId id="259" r:id="rId16"/>
    <p:sldId id="260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5" autoAdjust="0"/>
    <p:restoredTop sz="96395" autoAdjust="0"/>
  </p:normalViewPr>
  <p:slideViewPr>
    <p:cSldViewPr snapToGrid="0">
      <p:cViewPr varScale="1">
        <p:scale>
          <a:sx n="109" d="100"/>
          <a:sy n="109" d="100"/>
        </p:scale>
        <p:origin x="184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2846AF3-4AB1-4F9C-9683-12C489E7ABE1}" type="datetimeFigureOut">
              <a:rPr lang="en-US"/>
              <a:pPr>
                <a:defRPr/>
              </a:pPr>
              <a:t>9/12/2019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17EF260-D03C-43F2-A2FC-5E90D4A38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18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nl-BE" altLang="nl-BE" dirty="0" err="1" smtClean="0"/>
              <a:t>There</a:t>
            </a:r>
            <a:r>
              <a:rPr lang="nl-BE" altLang="nl-BE" dirty="0" smtClean="0"/>
              <a:t> are 3 different </a:t>
            </a:r>
            <a:r>
              <a:rPr lang="nl-BE" altLang="nl-BE" dirty="0" err="1" smtClean="0"/>
              <a:t>title</a:t>
            </a:r>
            <a:r>
              <a:rPr lang="nl-BE" altLang="nl-BE" dirty="0" smtClean="0"/>
              <a:t> slides. </a:t>
            </a:r>
            <a:r>
              <a:rPr lang="nl-BE" altLang="nl-BE" dirty="0" err="1" smtClean="0"/>
              <a:t>You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can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choose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another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one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by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clicking</a:t>
            </a:r>
            <a:r>
              <a:rPr lang="nl-BE" altLang="nl-BE" dirty="0" smtClean="0"/>
              <a:t> “Home” </a:t>
            </a:r>
            <a:r>
              <a:rPr lang="nl-BE" altLang="nl-BE" dirty="0" smtClean="0">
                <a:latin typeface="Arial" charset="0"/>
                <a:cs typeface="Arial" charset="0"/>
              </a:rPr>
              <a:t>&gt; “New Slide”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/>
              <a:t>To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insert</a:t>
            </a:r>
            <a:r>
              <a:rPr lang="nl-BE" altLang="nl-BE" dirty="0" smtClean="0"/>
              <a:t> a </a:t>
            </a:r>
            <a:r>
              <a:rPr lang="nl-BE" altLang="nl-BE" dirty="0" err="1" smtClean="0"/>
              <a:t>chapter</a:t>
            </a:r>
            <a:r>
              <a:rPr lang="nl-BE" altLang="nl-BE" dirty="0" smtClean="0"/>
              <a:t> slide, click ‘Home’ </a:t>
            </a:r>
            <a:r>
              <a:rPr lang="nl-BE" altLang="nl-BE" dirty="0" smtClean="0">
                <a:latin typeface="Arial" charset="0"/>
                <a:cs typeface="Arial" charset="0"/>
              </a:rPr>
              <a:t>&gt; ‘New Slide’  &gt; </a:t>
            </a:r>
            <a:r>
              <a:rPr lang="nl-BE" altLang="nl-BE" dirty="0" err="1" smtClean="0">
                <a:latin typeface="Arial" charset="0"/>
                <a:cs typeface="Arial" charset="0"/>
              </a:rPr>
              <a:t>section</a:t>
            </a:r>
            <a:r>
              <a:rPr lang="nl-BE" altLang="nl-BE" dirty="0" smtClean="0">
                <a:latin typeface="Arial" charset="0"/>
                <a:cs typeface="Arial" charset="0"/>
              </a:rPr>
              <a:t> header green / fuchsia / </a:t>
            </a:r>
            <a:r>
              <a:rPr lang="nl-BE" altLang="nl-BE" dirty="0" err="1" smtClean="0">
                <a:latin typeface="Arial" charset="0"/>
                <a:cs typeface="Arial" charset="0"/>
              </a:rPr>
              <a:t>yellow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nl-BE" altLang="nl-BE" dirty="0" smtClean="0">
                <a:latin typeface="Arial" charset="0"/>
                <a:cs typeface="Arial" charset="0"/>
              </a:rPr>
              <a:t>- </a:t>
            </a:r>
            <a:r>
              <a:rPr lang="nl-BE" altLang="nl-BE" dirty="0" err="1" smtClean="0">
                <a:latin typeface="Arial" charset="0"/>
                <a:cs typeface="Arial" charset="0"/>
              </a:rPr>
              <a:t>You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can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choose</a:t>
            </a:r>
            <a:r>
              <a:rPr lang="nl-BE" altLang="nl-BE" dirty="0" smtClean="0">
                <a:latin typeface="Arial" charset="0"/>
                <a:cs typeface="Arial" charset="0"/>
              </a:rPr>
              <a:t> a different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color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for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each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chapter</a:t>
            </a: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smtClean="0">
                <a:latin typeface="Arial" charset="0"/>
                <a:cs typeface="Arial" charset="0"/>
              </a:rPr>
              <a:t>- Or put </a:t>
            </a:r>
            <a:r>
              <a:rPr lang="nl-BE" altLang="nl-BE" dirty="0" err="1" smtClean="0">
                <a:latin typeface="Arial" charset="0"/>
                <a:cs typeface="Arial" charset="0"/>
              </a:rPr>
              <a:t>every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chapter</a:t>
            </a:r>
            <a:r>
              <a:rPr lang="nl-BE" altLang="nl-BE" dirty="0" smtClean="0">
                <a:latin typeface="Arial" charset="0"/>
                <a:cs typeface="Arial" charset="0"/>
              </a:rPr>
              <a:t> in </a:t>
            </a:r>
            <a:r>
              <a:rPr lang="nl-BE" altLang="nl-BE" dirty="0" err="1" smtClean="0">
                <a:latin typeface="Arial" charset="0"/>
                <a:cs typeface="Arial" charset="0"/>
              </a:rPr>
              <a:t>the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same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color</a:t>
            </a: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>
                <a:latin typeface="Arial" charset="0"/>
                <a:cs typeface="Arial" charset="0"/>
              </a:rPr>
              <a:t>To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insert</a:t>
            </a:r>
            <a:r>
              <a:rPr lang="nl-BE" altLang="nl-BE" dirty="0" smtClean="0">
                <a:latin typeface="Arial" charset="0"/>
                <a:cs typeface="Arial" charset="0"/>
              </a:rPr>
              <a:t> a slide </a:t>
            </a:r>
            <a:r>
              <a:rPr lang="nl-BE" altLang="nl-BE" dirty="0" err="1" smtClean="0">
                <a:latin typeface="Arial" charset="0"/>
                <a:cs typeface="Arial" charset="0"/>
              </a:rPr>
              <a:t>with</a:t>
            </a:r>
            <a:r>
              <a:rPr lang="nl-BE" altLang="nl-BE" dirty="0" smtClean="0">
                <a:latin typeface="Arial" charset="0"/>
                <a:cs typeface="Arial" charset="0"/>
              </a:rPr>
              <a:t> a different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composition</a:t>
            </a:r>
            <a:r>
              <a:rPr lang="nl-BE" altLang="nl-BE" dirty="0" smtClean="0">
                <a:latin typeface="Arial" charset="0"/>
                <a:cs typeface="Arial" charset="0"/>
              </a:rPr>
              <a:t>, click ‘Home’ &gt; ‘New Slide’ (</a:t>
            </a:r>
            <a:r>
              <a:rPr lang="nl-BE" altLang="nl-BE" dirty="0" err="1" smtClean="0">
                <a:latin typeface="Arial" charset="0"/>
                <a:cs typeface="Arial" charset="0"/>
              </a:rPr>
              <a:t>title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and</a:t>
            </a:r>
            <a:r>
              <a:rPr lang="nl-BE" altLang="nl-BE" dirty="0" smtClean="0">
                <a:latin typeface="Arial" charset="0"/>
                <a:cs typeface="Arial" charset="0"/>
              </a:rPr>
              <a:t> content, </a:t>
            </a:r>
            <a:r>
              <a:rPr lang="nl-BE" altLang="nl-BE" dirty="0" err="1" smtClean="0">
                <a:latin typeface="Arial" charset="0"/>
                <a:cs typeface="Arial" charset="0"/>
              </a:rPr>
              <a:t>two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colums</a:t>
            </a:r>
            <a:r>
              <a:rPr lang="nl-BE" altLang="nl-BE" dirty="0" smtClean="0">
                <a:latin typeface="Arial" charset="0"/>
                <a:cs typeface="Arial" charset="0"/>
              </a:rPr>
              <a:t>,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chart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and</a:t>
            </a:r>
            <a:r>
              <a:rPr lang="nl-BE" altLang="nl-BE" dirty="0" smtClean="0">
                <a:latin typeface="Arial" charset="0"/>
                <a:cs typeface="Arial" charset="0"/>
              </a:rPr>
              <a:t> content, </a:t>
            </a:r>
            <a:r>
              <a:rPr lang="nl-BE" altLang="nl-BE" dirty="0" err="1" smtClean="0">
                <a:latin typeface="Arial" charset="0"/>
                <a:cs typeface="Arial" charset="0"/>
              </a:rPr>
              <a:t>title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only</a:t>
            </a:r>
            <a:r>
              <a:rPr lang="nl-BE" altLang="nl-BE" dirty="0" smtClean="0">
                <a:latin typeface="Arial" charset="0"/>
                <a:cs typeface="Arial" charset="0"/>
              </a:rPr>
              <a:t>, etc.)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>
                <a:latin typeface="Arial" charset="0"/>
                <a:cs typeface="Arial" charset="0"/>
              </a:rPr>
              <a:t>To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insert</a:t>
            </a:r>
            <a:r>
              <a:rPr lang="nl-BE" altLang="nl-BE" dirty="0" smtClean="0">
                <a:latin typeface="Arial" charset="0"/>
                <a:cs typeface="Arial" charset="0"/>
              </a:rPr>
              <a:t> a quote, click ‘Home’ &gt; ‘New Slide’ &gt; Quote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endParaRPr lang="nl-BE" altLang="nl-BE" dirty="0" smtClean="0"/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CD8676-95F7-477B-9C8B-AB237D460FA9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nl-BE" altLang="nl-BE" dirty="0" smtClean="0"/>
              <a:t>We are a public service</a:t>
            </a:r>
          </a:p>
          <a:p>
            <a:r>
              <a:rPr lang="nl-BE" altLang="nl-BE" dirty="0" smtClean="0"/>
              <a:t>Branding </a:t>
            </a:r>
            <a:r>
              <a:rPr lang="nl-BE" altLang="nl-BE" dirty="0" err="1" smtClean="0"/>
              <a:t>for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recruitement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started</a:t>
            </a:r>
            <a:r>
              <a:rPr lang="nl-BE" altLang="nl-BE" dirty="0" smtClean="0"/>
              <a:t> in 2015</a:t>
            </a:r>
          </a:p>
          <a:p>
            <a:pPr>
              <a:spcBef>
                <a:spcPct val="0"/>
              </a:spcBef>
            </a:pPr>
            <a:endParaRPr lang="nl-BE" altLang="nl-BE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BB4960-B45F-4396-9DD5-4FC8BFF64001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nl-BE" altLang="nl-BE" dirty="0" err="1" smtClean="0"/>
              <a:t>There</a:t>
            </a:r>
            <a:r>
              <a:rPr lang="nl-BE" altLang="nl-BE" dirty="0" smtClean="0"/>
              <a:t> a different ‘</a:t>
            </a:r>
            <a:r>
              <a:rPr lang="nl-BE" altLang="nl-BE" dirty="0" err="1" smtClean="0"/>
              <a:t>thank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you</a:t>
            </a:r>
            <a:r>
              <a:rPr lang="nl-BE" altLang="nl-BE" dirty="0" smtClean="0"/>
              <a:t>’ slides. </a:t>
            </a:r>
            <a:r>
              <a:rPr lang="nl-BE" altLang="nl-BE" dirty="0" err="1" smtClean="0"/>
              <a:t>To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choose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another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one</a:t>
            </a:r>
            <a:r>
              <a:rPr lang="nl-BE" altLang="nl-BE" dirty="0" smtClean="0"/>
              <a:t>, click ‘Home’ </a:t>
            </a:r>
            <a:r>
              <a:rPr lang="nl-BE" altLang="nl-BE" dirty="0" smtClean="0">
                <a:latin typeface="Arial" charset="0"/>
                <a:cs typeface="Arial" charset="0"/>
              </a:rPr>
              <a:t>&gt; ‘New slide’ </a:t>
            </a:r>
            <a:endParaRPr lang="nl-BE" altLang="nl-BE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D981C9-6ECF-45EE-83BD-7306390AD1A4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0000" flipH="1" flipV="1">
            <a:off x="-3575050" y="-4381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2125663" y="2071688"/>
            <a:ext cx="617537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466974"/>
            <a:ext cx="5753100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21605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714625"/>
            <a:ext cx="7877176" cy="3162300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4" y="1876426"/>
            <a:ext cx="6134101" cy="742949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4198E-4F4A-4B80-8920-A635BDAFA6D2}" type="datetime1">
              <a:rPr lang="en-GB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05500574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53E21-5096-4BCF-B442-CCA73936163B}" type="datetime1">
              <a:rPr lang="en-GB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11150447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7207" flipH="1" flipV="1">
            <a:off x="296863" y="52514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eperen 42"/>
          <p:cNvGrpSpPr>
            <a:grpSpLocks/>
          </p:cNvGrpSpPr>
          <p:nvPr/>
        </p:nvGrpSpPr>
        <p:grpSpPr bwMode="auto">
          <a:xfrm>
            <a:off x="3067050" y="4864100"/>
            <a:ext cx="3009900" cy="141288"/>
            <a:chOff x="3067728" y="5089108"/>
            <a:chExt cx="3008546" cy="140422"/>
          </a:xfrm>
        </p:grpSpPr>
        <p:grpSp>
          <p:nvGrpSpPr>
            <p:cNvPr id="5" name="Groeperen 35"/>
            <p:cNvGrpSpPr>
              <a:grpSpLocks/>
            </p:cNvGrpSpPr>
            <p:nvPr/>
          </p:nvGrpSpPr>
          <p:grpSpPr bwMode="auto">
            <a:xfrm>
              <a:off x="4263597" y="5089108"/>
              <a:ext cx="616806" cy="140422"/>
              <a:chOff x="632401" y="586809"/>
              <a:chExt cx="616806" cy="140422"/>
            </a:xfrm>
          </p:grpSpPr>
          <p:sp>
            <p:nvSpPr>
              <p:cNvPr id="8" name="Afgeronde rechthoek 12"/>
              <p:cNvSpPr/>
              <p:nvPr/>
            </p:nvSpPr>
            <p:spPr>
              <a:xfrm>
                <a:off x="632969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9" name="Afgeronde rechthoek 13"/>
              <p:cNvSpPr/>
              <p:nvPr/>
            </p:nvSpPr>
            <p:spPr>
              <a:xfrm>
                <a:off x="791647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0" name="Afgeronde rechthoek 14"/>
              <p:cNvSpPr/>
              <p:nvPr/>
            </p:nvSpPr>
            <p:spPr>
              <a:xfrm>
                <a:off x="950326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1" name="Afgeronde rechthoek 15"/>
              <p:cNvSpPr/>
              <p:nvPr/>
            </p:nvSpPr>
            <p:spPr>
              <a:xfrm>
                <a:off x="1109004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  <p:cxnSp>
          <p:nvCxnSpPr>
            <p:cNvPr id="6" name="Rechte verbindingslijn 38"/>
            <p:cNvCxnSpPr/>
            <p:nvPr/>
          </p:nvCxnSpPr>
          <p:spPr>
            <a:xfrm flipH="1">
              <a:off x="3067728" y="5152219"/>
              <a:ext cx="108536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39"/>
            <p:cNvCxnSpPr/>
            <p:nvPr/>
          </p:nvCxnSpPr>
          <p:spPr>
            <a:xfrm flipH="1">
              <a:off x="4970285" y="5152219"/>
              <a:ext cx="11059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1162051"/>
            <a:ext cx="6336000" cy="3267074"/>
          </a:xfrm>
        </p:spPr>
        <p:txBody>
          <a:bodyPr anchor="ctr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6664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266D7-602B-4658-8EF3-D61094983D08}" type="datetime1">
              <a:rPr lang="en-GB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7980255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29882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8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3146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596142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9217026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1113"/>
            <a:ext cx="9172576" cy="1698625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03225" y="414338"/>
            <a:ext cx="617538" cy="141287"/>
            <a:chOff x="8178063" y="414687"/>
            <a:chExt cx="616806" cy="140422"/>
          </a:xfrm>
        </p:grpSpPr>
        <p:sp>
          <p:nvSpPr>
            <p:cNvPr id="6" name="Afgeronde rechthoek 12"/>
            <p:cNvSpPr/>
            <p:nvPr/>
          </p:nvSpPr>
          <p:spPr>
            <a:xfrm>
              <a:off x="8178063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13"/>
            <p:cNvSpPr/>
            <p:nvPr/>
          </p:nvSpPr>
          <p:spPr>
            <a:xfrm>
              <a:off x="8336625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4"/>
            <p:cNvSpPr/>
            <p:nvPr/>
          </p:nvSpPr>
          <p:spPr>
            <a:xfrm>
              <a:off x="8495187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5"/>
            <p:cNvSpPr/>
            <p:nvPr/>
          </p:nvSpPr>
          <p:spPr>
            <a:xfrm>
              <a:off x="8653748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0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65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510712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11467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60000" flipH="1" flipV="1">
            <a:off x="872332" y="31670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141288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130622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174502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270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864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025300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48615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50209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4604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538" y="2824163"/>
            <a:ext cx="24066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26070" flipH="1" flipV="1">
            <a:off x="-3546475" y="360680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888038"/>
            <a:ext cx="665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27050" y="6245225"/>
            <a:ext cx="615950" cy="141288"/>
            <a:chOff x="526383" y="6245380"/>
            <a:chExt cx="616806" cy="140422"/>
          </a:xfrm>
        </p:grpSpPr>
        <p:sp>
          <p:nvSpPr>
            <p:cNvPr id="6" name="Afgeronde rechthoek 26"/>
            <p:cNvSpPr/>
            <p:nvPr/>
          </p:nvSpPr>
          <p:spPr>
            <a:xfrm>
              <a:off x="526383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30"/>
            <p:cNvSpPr/>
            <p:nvPr/>
          </p:nvSpPr>
          <p:spPr>
            <a:xfrm>
              <a:off x="68535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31"/>
            <p:cNvSpPr/>
            <p:nvPr/>
          </p:nvSpPr>
          <p:spPr>
            <a:xfrm>
              <a:off x="84432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32"/>
            <p:cNvSpPr/>
            <p:nvPr/>
          </p:nvSpPr>
          <p:spPr>
            <a:xfrm>
              <a:off x="1003295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78455897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5650"/>
            <a:ext cx="914400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80000" flipH="1" flipV="1">
            <a:off x="631825" y="373063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8016875" y="354013"/>
            <a:ext cx="617538" cy="141287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4" y="3038474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4" y="47339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2562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41070" flipV="1">
            <a:off x="1910557" y="462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991225"/>
            <a:ext cx="52863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4"/>
          <p:cNvGrpSpPr>
            <a:grpSpLocks/>
          </p:cNvGrpSpPr>
          <p:nvPr/>
        </p:nvGrpSpPr>
        <p:grpSpPr bwMode="auto">
          <a:xfrm>
            <a:off x="682625" y="1803400"/>
            <a:ext cx="617538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599" y="2247899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599" y="42005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2846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8A074-DB07-4B03-86D4-47955F48CD6A}" type="datetime1">
              <a:rPr lang="en-GB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26519373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rgbClr val="A5A3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19852" flipH="1" flipV="1">
            <a:off x="1368425" y="3563938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 rot="10800000">
            <a:off x="4264025" y="476250"/>
            <a:ext cx="615950" cy="141288"/>
            <a:chOff x="4259287" y="501303"/>
            <a:chExt cx="616806" cy="140422"/>
          </a:xfrm>
        </p:grpSpPr>
        <p:sp>
          <p:nvSpPr>
            <p:cNvPr id="8" name="Afgeronde rechthoek 19"/>
            <p:cNvSpPr/>
            <p:nvPr/>
          </p:nvSpPr>
          <p:spPr>
            <a:xfrm>
              <a:off x="4259287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0"/>
            <p:cNvSpPr/>
            <p:nvPr/>
          </p:nvSpPr>
          <p:spPr>
            <a:xfrm>
              <a:off x="441825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1"/>
            <p:cNvSpPr/>
            <p:nvPr/>
          </p:nvSpPr>
          <p:spPr>
            <a:xfrm>
              <a:off x="457722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22"/>
            <p:cNvSpPr/>
            <p:nvPr/>
          </p:nvSpPr>
          <p:spPr>
            <a:xfrm>
              <a:off x="4736199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453104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rgbClr val="C30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94157" flipH="1" flipV="1">
            <a:off x="2763043" y="1413669"/>
            <a:ext cx="11036301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24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5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6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7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687801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48175" flipH="1" flipV="1">
            <a:off x="2218532" y="3129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eperen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19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30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584992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913A3-6B39-4F7E-96F0-CA73F3ED21E9}" type="datetime1">
              <a:rPr lang="en-GB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0610436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1828800"/>
            <a:ext cx="4467225" cy="4048125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2486025"/>
            <a:ext cx="3114676" cy="3000375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DF2FE-4AAD-4555-8F0D-3090DE71711E}" type="datetime1">
              <a:rPr lang="en-GB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75311937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9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4103">
            <a:off x="7050088" y="5241925"/>
            <a:ext cx="2566987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7843838" y="6000750"/>
            <a:ext cx="938212" cy="457200"/>
            <a:chOff x="7843122" y="6000751"/>
            <a:chExt cx="939600" cy="457272"/>
          </a:xfrm>
        </p:grpSpPr>
        <p:sp>
          <p:nvSpPr>
            <p:cNvPr id="9" name="Rounded Rectangle 8"/>
            <p:cNvSpPr/>
            <p:nvPr/>
          </p:nvSpPr>
          <p:spPr>
            <a:xfrm>
              <a:off x="7876508" y="6029331"/>
              <a:ext cx="877596" cy="39535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41" name="Picture 7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3122" y="6000751"/>
              <a:ext cx="939600" cy="457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608013" y="45720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title style</a:t>
            </a:r>
            <a:endParaRPr lang="en-US" altLang="nl-BE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8013" y="1552575"/>
            <a:ext cx="788670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text styles</a:t>
            </a:r>
          </a:p>
          <a:p>
            <a:pPr lvl="1"/>
            <a:r>
              <a:rPr lang="en-US" altLang="nl-BE" smtClean="0"/>
              <a:t>Second level</a:t>
            </a:r>
          </a:p>
          <a:p>
            <a:pPr lvl="2"/>
            <a:r>
              <a:rPr lang="en-US" altLang="nl-BE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85725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140263-4C6D-4127-98DB-8AF8854692AC}" type="datetime1">
              <a:rPr lang="en-GB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6356350"/>
            <a:ext cx="308610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08EB83-1F47-49CF-A40A-0D5B1D691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1"/>
          <p:cNvGrpSpPr>
            <a:grpSpLocks/>
          </p:cNvGrpSpPr>
          <p:nvPr/>
        </p:nvGrpSpPr>
        <p:grpSpPr bwMode="auto">
          <a:xfrm>
            <a:off x="8669338" y="365125"/>
            <a:ext cx="139700" cy="615950"/>
            <a:chOff x="8674370" y="364342"/>
            <a:chExt cx="140422" cy="616806"/>
          </a:xfrm>
        </p:grpSpPr>
        <p:sp>
          <p:nvSpPr>
            <p:cNvPr id="13" name="Afgeronde rechthoek 14"/>
            <p:cNvSpPr/>
            <p:nvPr/>
          </p:nvSpPr>
          <p:spPr>
            <a:xfrm rot="5400000">
              <a:off x="8674634" y="364078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grpSp>
          <p:nvGrpSpPr>
            <p:cNvPr id="1036" name="Group 13"/>
            <p:cNvGrpSpPr>
              <a:grpSpLocks/>
            </p:cNvGrpSpPr>
            <p:nvPr/>
          </p:nvGrpSpPr>
          <p:grpSpPr bwMode="auto"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5" name="Afgeronde rechthoek 14"/>
              <p:cNvSpPr/>
              <p:nvPr/>
            </p:nvSpPr>
            <p:spPr>
              <a:xfrm rot="5400000">
                <a:off x="8670151" y="722476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6" name="Afgeronde rechthoek 15"/>
              <p:cNvSpPr/>
              <p:nvPr/>
            </p:nvSpPr>
            <p:spPr>
              <a:xfrm rot="5400000">
                <a:off x="8670151" y="881447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7" name="Afgeronde rechthoek 16"/>
              <p:cNvSpPr/>
              <p:nvPr/>
            </p:nvSpPr>
            <p:spPr>
              <a:xfrm rot="5400000">
                <a:off x="8670151" y="1040418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</p:grpSp>
      <p:cxnSp>
        <p:nvCxnSpPr>
          <p:cNvPr id="20" name="Straight Connector 19"/>
          <p:cNvCxnSpPr/>
          <p:nvPr/>
        </p:nvCxnSpPr>
        <p:spPr>
          <a:xfrm>
            <a:off x="1552575" y="6400800"/>
            <a:ext cx="0" cy="11588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9pPr>
    </p:titleStyle>
    <p:bodyStyle>
      <a:lvl1pPr marL="133350" indent="-133350" algn="l" rtl="0" eaLnBrk="1" fontAlgn="base" hangingPunct="1">
        <a:spcBef>
          <a:spcPts val="6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ctrTitle"/>
          </p:nvPr>
        </p:nvSpPr>
        <p:spPr>
          <a:xfrm>
            <a:off x="2057400" y="2466975"/>
            <a:ext cx="5753100" cy="1724025"/>
          </a:xfrm>
        </p:spPr>
        <p:txBody>
          <a:bodyPr/>
          <a:lstStyle/>
          <a:p>
            <a:r>
              <a:rPr lang="nl-BE" altLang="nl-BE" dirty="0" err="1" smtClean="0"/>
              <a:t>Recruitement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strategy</a:t>
            </a:r>
            <a:endParaRPr lang="nl-BE" altLang="nl-BE" dirty="0" smtClean="0"/>
          </a:p>
        </p:txBody>
      </p:sp>
      <p:sp>
        <p:nvSpPr>
          <p:cNvPr id="21507" name="Subtitle 4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nl-BE" altLang="nl-BE" dirty="0" smtClean="0"/>
              <a:t>Laetitia Lagneau</a:t>
            </a:r>
          </a:p>
          <a:p>
            <a:pPr>
              <a:spcBef>
                <a:spcPct val="0"/>
              </a:spcBef>
            </a:pPr>
            <a:r>
              <a:rPr lang="nl-BE" altLang="nl-BE" dirty="0" smtClean="0"/>
              <a:t>SIG MarCom – 18th of September 2019</a:t>
            </a:r>
            <a:endParaRPr lang="nl-BE" altLang="nl-BE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Action plan #3 : </a:t>
            </a:r>
            <a:r>
              <a:rPr lang="fr-BE" dirty="0" err="1" smtClean="0"/>
              <a:t>Dedicated</a:t>
            </a:r>
            <a:r>
              <a:rPr lang="fr-BE" dirty="0" smtClean="0"/>
              <a:t> </a:t>
            </a:r>
            <a:r>
              <a:rPr lang="fr-BE" dirty="0" err="1" smtClean="0"/>
              <a:t>website</a:t>
            </a:r>
            <a:r>
              <a:rPr lang="fr-BE" dirty="0" smtClean="0"/>
              <a:t> content</a:t>
            </a:r>
            <a:endParaRPr lang="fr-B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6130" y="1552575"/>
            <a:ext cx="6750466" cy="431482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Recruitment </a:t>
            </a:r>
            <a:r>
              <a:rPr lang="en-US" dirty="0" smtClean="0"/>
              <a:t>at </a:t>
            </a:r>
            <a:r>
              <a:rPr lang="en-US" dirty="0"/>
              <a:t>Belnet</a:t>
            </a:r>
          </a:p>
        </p:txBody>
      </p:sp>
    </p:spTree>
    <p:extLst>
      <p:ext uri="{BB962C8B-B14F-4D97-AF65-F5344CB8AC3E}">
        <p14:creationId xmlns:p14="http://schemas.microsoft.com/office/powerpoint/2010/main" val="17187462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Action plan #3 : </a:t>
            </a:r>
            <a:r>
              <a:rPr lang="fr-BE" dirty="0" err="1" smtClean="0"/>
              <a:t>Dedicated</a:t>
            </a:r>
            <a:r>
              <a:rPr lang="fr-BE" dirty="0" smtClean="0"/>
              <a:t> </a:t>
            </a:r>
            <a:r>
              <a:rPr lang="fr-BE" dirty="0" err="1" smtClean="0"/>
              <a:t>website</a:t>
            </a:r>
            <a:r>
              <a:rPr lang="fr-BE" dirty="0" smtClean="0"/>
              <a:t> content</a:t>
            </a:r>
            <a:endParaRPr lang="fr-B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2047" y="1552575"/>
            <a:ext cx="6678632" cy="431482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Recruitment </a:t>
            </a:r>
            <a:r>
              <a:rPr lang="en-US" dirty="0" smtClean="0"/>
              <a:t>at </a:t>
            </a:r>
            <a:r>
              <a:rPr lang="en-US" dirty="0"/>
              <a:t>Belnet</a:t>
            </a:r>
          </a:p>
        </p:txBody>
      </p:sp>
    </p:spTree>
    <p:extLst>
      <p:ext uri="{BB962C8B-B14F-4D97-AF65-F5344CB8AC3E}">
        <p14:creationId xmlns:p14="http://schemas.microsoft.com/office/powerpoint/2010/main" val="26394387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Action plan #3 : </a:t>
            </a:r>
            <a:r>
              <a:rPr lang="fr-BE" dirty="0" err="1" smtClean="0"/>
              <a:t>Dedicated</a:t>
            </a:r>
            <a:r>
              <a:rPr lang="fr-BE" dirty="0" smtClean="0"/>
              <a:t> </a:t>
            </a:r>
            <a:r>
              <a:rPr lang="fr-BE" dirty="0" err="1" smtClean="0"/>
              <a:t>website</a:t>
            </a:r>
            <a:r>
              <a:rPr lang="fr-BE" dirty="0" smtClean="0"/>
              <a:t> content</a:t>
            </a:r>
            <a:endParaRPr lang="fr-B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7123" y="1552575"/>
            <a:ext cx="3848479" cy="431482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Recruitment branding at Belnet</a:t>
            </a:r>
          </a:p>
        </p:txBody>
      </p:sp>
    </p:spTree>
    <p:extLst>
      <p:ext uri="{BB962C8B-B14F-4D97-AF65-F5344CB8AC3E}">
        <p14:creationId xmlns:p14="http://schemas.microsoft.com/office/powerpoint/2010/main" val="11057025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Action plan #4 : </a:t>
            </a:r>
            <a:r>
              <a:rPr lang="fr-BE" dirty="0" err="1" smtClean="0"/>
              <a:t>Targeted</a:t>
            </a:r>
            <a:r>
              <a:rPr lang="fr-BE" dirty="0" smtClean="0"/>
              <a:t> newsletter</a:t>
            </a:r>
            <a:endParaRPr lang="fr-B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4600" y="1552575"/>
            <a:ext cx="4309427" cy="457390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Recruitment </a:t>
            </a:r>
            <a:r>
              <a:rPr lang="en-US" dirty="0" smtClean="0"/>
              <a:t>at </a:t>
            </a:r>
            <a:r>
              <a:rPr lang="en-US" dirty="0"/>
              <a:t>Belnet</a:t>
            </a:r>
          </a:p>
        </p:txBody>
      </p:sp>
    </p:spTree>
    <p:extLst>
      <p:ext uri="{BB962C8B-B14F-4D97-AF65-F5344CB8AC3E}">
        <p14:creationId xmlns:p14="http://schemas.microsoft.com/office/powerpoint/2010/main" val="5152221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Next</a:t>
            </a:r>
            <a:r>
              <a:rPr lang="fr-BE" dirty="0" smtClean="0"/>
              <a:t> </a:t>
            </a:r>
            <a:r>
              <a:rPr lang="fr-BE" dirty="0" err="1" smtClean="0"/>
              <a:t>steps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Improve</a:t>
            </a:r>
            <a:r>
              <a:rPr lang="fr-BE" dirty="0" smtClean="0"/>
              <a:t> web content </a:t>
            </a:r>
          </a:p>
          <a:p>
            <a:pPr lvl="2"/>
            <a:r>
              <a:rPr lang="fr-BE" dirty="0" err="1"/>
              <a:t>Present</a:t>
            </a:r>
            <a:r>
              <a:rPr lang="fr-BE" dirty="0"/>
              <a:t> teams</a:t>
            </a:r>
          </a:p>
          <a:p>
            <a:pPr lvl="2"/>
            <a:r>
              <a:rPr lang="fr-BE" dirty="0"/>
              <a:t>Show </a:t>
            </a:r>
            <a:r>
              <a:rPr lang="fr-BE" dirty="0" err="1"/>
              <a:t>diversity</a:t>
            </a:r>
            <a:endParaRPr lang="fr-BE" dirty="0"/>
          </a:p>
          <a:p>
            <a:pPr lvl="2"/>
            <a:r>
              <a:rPr lang="fr-BE" dirty="0" err="1"/>
              <a:t>Increase</a:t>
            </a:r>
            <a:r>
              <a:rPr lang="fr-BE" dirty="0"/>
              <a:t> </a:t>
            </a:r>
            <a:r>
              <a:rPr lang="fr-BE" dirty="0" err="1"/>
              <a:t>attractivity</a:t>
            </a:r>
            <a:r>
              <a:rPr lang="fr-BE" dirty="0"/>
              <a:t> : show team </a:t>
            </a:r>
            <a:r>
              <a:rPr lang="fr-BE" dirty="0" err="1"/>
              <a:t>activities</a:t>
            </a:r>
            <a:r>
              <a:rPr lang="fr-BE" dirty="0"/>
              <a:t>, </a:t>
            </a:r>
            <a:r>
              <a:rPr lang="fr-BE" dirty="0" err="1"/>
              <a:t>well-being</a:t>
            </a:r>
            <a:r>
              <a:rPr lang="fr-BE" dirty="0"/>
              <a:t> efforts</a:t>
            </a:r>
          </a:p>
          <a:p>
            <a:r>
              <a:rPr lang="fr-BE" dirty="0" err="1" smtClean="0"/>
              <a:t>Increase</a:t>
            </a:r>
            <a:r>
              <a:rPr lang="fr-BE" dirty="0" smtClean="0"/>
              <a:t> </a:t>
            </a:r>
            <a:r>
              <a:rPr lang="fr-BE" dirty="0" err="1" smtClean="0"/>
              <a:t>visibility</a:t>
            </a:r>
            <a:r>
              <a:rPr lang="fr-BE" dirty="0" smtClean="0"/>
              <a:t> of Belnet </a:t>
            </a:r>
            <a:r>
              <a:rPr lang="fr-BE" dirty="0" err="1" smtClean="0"/>
              <a:t>within</a:t>
            </a:r>
            <a:r>
              <a:rPr lang="fr-BE" dirty="0" smtClean="0"/>
              <a:t> and </a:t>
            </a:r>
            <a:r>
              <a:rPr lang="fr-BE" dirty="0" err="1" smtClean="0"/>
              <a:t>outside</a:t>
            </a:r>
            <a:r>
              <a:rPr lang="fr-BE" dirty="0" smtClean="0"/>
              <a:t> of </a:t>
            </a:r>
            <a:r>
              <a:rPr lang="fr-BE" dirty="0" err="1" smtClean="0"/>
              <a:t>our</a:t>
            </a:r>
            <a:r>
              <a:rPr lang="fr-BE" dirty="0" smtClean="0"/>
              <a:t> </a:t>
            </a:r>
            <a:r>
              <a:rPr lang="fr-BE" dirty="0" err="1" smtClean="0"/>
              <a:t>community</a:t>
            </a:r>
            <a:r>
              <a:rPr lang="fr-BE" dirty="0" smtClean="0"/>
              <a:t> : </a:t>
            </a:r>
          </a:p>
          <a:p>
            <a:pPr lvl="2"/>
            <a:r>
              <a:rPr lang="fr-BE" dirty="0" smtClean="0"/>
              <a:t>PR </a:t>
            </a:r>
          </a:p>
          <a:p>
            <a:pPr lvl="2"/>
            <a:r>
              <a:rPr lang="fr-BE" dirty="0" smtClean="0"/>
              <a:t>on campus communication actions (not </a:t>
            </a:r>
            <a:r>
              <a:rPr lang="fr-BE" dirty="0" err="1" smtClean="0"/>
              <a:t>only</a:t>
            </a:r>
            <a:r>
              <a:rPr lang="fr-BE" dirty="0" smtClean="0"/>
              <a:t> job </a:t>
            </a:r>
            <a:r>
              <a:rPr lang="fr-BE" dirty="0" err="1" smtClean="0"/>
              <a:t>fairs</a:t>
            </a:r>
            <a:r>
              <a:rPr lang="fr-BE" dirty="0" smtClean="0"/>
              <a:t>)</a:t>
            </a:r>
          </a:p>
          <a:p>
            <a:endParaRPr lang="fr-B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Recruitment </a:t>
            </a:r>
            <a:r>
              <a:rPr lang="en-US" dirty="0" smtClean="0"/>
              <a:t>at </a:t>
            </a:r>
            <a:r>
              <a:rPr lang="en-US" dirty="0"/>
              <a:t>Belnet</a:t>
            </a:r>
          </a:p>
        </p:txBody>
      </p:sp>
    </p:spTree>
    <p:extLst>
      <p:ext uri="{BB962C8B-B14F-4D97-AF65-F5344CB8AC3E}">
        <p14:creationId xmlns:p14="http://schemas.microsoft.com/office/powerpoint/2010/main" val="5907418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03350" y="3314700"/>
            <a:ext cx="6337300" cy="166687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Thank you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for your attention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altLang="nl-BE" dirty="0" smtClean="0"/>
          </a:p>
          <a:p>
            <a:endParaRPr lang="nl-BE" altLang="nl-BE" dirty="0"/>
          </a:p>
          <a:p>
            <a:endParaRPr lang="nl-BE" altLang="nl-BE" dirty="0" smtClean="0"/>
          </a:p>
          <a:p>
            <a:endParaRPr lang="nl-BE" altLang="nl-BE" dirty="0"/>
          </a:p>
          <a:p>
            <a:endParaRPr lang="nl-BE" altLang="nl-BE" dirty="0" smtClean="0"/>
          </a:p>
          <a:p>
            <a:endParaRPr lang="nl-BE" altLang="nl-BE" dirty="0"/>
          </a:p>
          <a:p>
            <a:endParaRPr lang="nl-BE" altLang="nl-BE" dirty="0" smtClean="0"/>
          </a:p>
          <a:p>
            <a:endParaRPr lang="nl-BE" altLang="nl-BE" dirty="0"/>
          </a:p>
        </p:txBody>
      </p:sp>
      <p:sp>
        <p:nvSpPr>
          <p:cNvPr id="22532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8A4E1A-B5B4-4738-9DBA-2353C79F9BB4}" type="datetime1">
              <a:rPr lang="en-GB" altLang="nl-BE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12/09/2019</a:t>
            </a:fld>
            <a:endParaRPr lang="en-US" altLang="nl-BE">
              <a:solidFill>
                <a:schemeClr val="tx2"/>
              </a:solidFill>
            </a:endParaRP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BE" dirty="0" smtClean="0">
                <a:solidFill>
                  <a:schemeClr val="tx2"/>
                </a:solidFill>
              </a:rPr>
              <a:t>Recruitment branding at Belnet</a:t>
            </a:r>
            <a:endParaRPr lang="en-US" altLang="nl-BE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1155729"/>
            <a:ext cx="6275671" cy="471167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mtClean="0"/>
              <a:t>Challenge #1 : attract candidates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Recruitment at Belnet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2050" name="Picture 2" descr="RÃ©sultat de recherche d'images pour &quot;image fonctionnaire humour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763684"/>
            <a:ext cx="3810000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21175" y="2177936"/>
            <a:ext cx="4173538" cy="255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3293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Challenge #2 : </a:t>
            </a:r>
            <a:r>
              <a:rPr lang="fr-BE" dirty="0" err="1" smtClean="0"/>
              <a:t>specific</a:t>
            </a:r>
            <a:r>
              <a:rPr lang="fr-BE" dirty="0" smtClean="0"/>
              <a:t> </a:t>
            </a:r>
            <a:r>
              <a:rPr lang="fr-BE" dirty="0" err="1" smtClean="0"/>
              <a:t>belgian</a:t>
            </a:r>
            <a:r>
              <a:rPr lang="fr-BE" dirty="0" smtClean="0"/>
              <a:t> </a:t>
            </a:r>
            <a:r>
              <a:rPr lang="fr-BE" dirty="0" err="1" smtClean="0"/>
              <a:t>constraint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Recruitment </a:t>
            </a:r>
            <a:r>
              <a:rPr lang="en-US" dirty="0" smtClean="0"/>
              <a:t>at </a:t>
            </a:r>
            <a:r>
              <a:rPr lang="en-US" dirty="0"/>
              <a:t>Belnet</a:t>
            </a:r>
          </a:p>
        </p:txBody>
      </p:sp>
      <p:pic>
        <p:nvPicPr>
          <p:cNvPr id="5122" name="Picture 2" descr="RÃ©sultat de recherche d'images pour &quot;equilibre sur fil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984838"/>
            <a:ext cx="3880744" cy="258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Ã©sultat de recherche d'images pour &quot;belgique bilinguisme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564" y="1633619"/>
            <a:ext cx="4412268" cy="2938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5441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Challenge #3 : long </a:t>
            </a:r>
            <a:r>
              <a:rPr lang="fr-BE" dirty="0" err="1" smtClean="0"/>
              <a:t>recruitement</a:t>
            </a:r>
            <a:r>
              <a:rPr lang="fr-BE" dirty="0" smtClean="0"/>
              <a:t> </a:t>
            </a:r>
            <a:r>
              <a:rPr lang="fr-BE" dirty="0" err="1" smtClean="0"/>
              <a:t>process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Recruitment </a:t>
            </a:r>
            <a:r>
              <a:rPr lang="en-US" dirty="0" smtClean="0"/>
              <a:t>at </a:t>
            </a:r>
            <a:r>
              <a:rPr lang="en-US" dirty="0"/>
              <a:t>Belnet</a:t>
            </a:r>
          </a:p>
        </p:txBody>
      </p:sp>
      <p:pic>
        <p:nvPicPr>
          <p:cNvPr id="1026" name="Picture 2" descr="RÃ©sultat de recherche d'images pour &quot;bureaucracy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1928812"/>
            <a:ext cx="5334000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4258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Challenge #4 : non-</a:t>
            </a:r>
            <a:r>
              <a:rPr lang="fr-BE" dirty="0" err="1" smtClean="0"/>
              <a:t>adapted</a:t>
            </a:r>
            <a:r>
              <a:rPr lang="fr-BE" dirty="0" smtClean="0"/>
              <a:t> </a:t>
            </a:r>
            <a:r>
              <a:rPr lang="fr-BE" dirty="0" err="1" smtClean="0"/>
              <a:t>recruitement</a:t>
            </a:r>
            <a:r>
              <a:rPr lang="fr-BE" dirty="0" smtClean="0"/>
              <a:t> </a:t>
            </a:r>
            <a:r>
              <a:rPr lang="fr-BE" dirty="0" err="1" smtClean="0"/>
              <a:t>process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Recruitment </a:t>
            </a:r>
            <a:r>
              <a:rPr lang="en-US" dirty="0" smtClean="0"/>
              <a:t>at </a:t>
            </a:r>
            <a:r>
              <a:rPr lang="en-US" dirty="0"/>
              <a:t>Belnet</a:t>
            </a:r>
          </a:p>
        </p:txBody>
      </p:sp>
      <p:pic>
        <p:nvPicPr>
          <p:cNvPr id="4098" name="Picture 2" descr="RÃ©sultat de recherche d'images pour &quot;selor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09" y="1474304"/>
            <a:ext cx="7886700" cy="207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Ã©sultat de recherche d'images pour &quot;selor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4011527"/>
            <a:ext cx="4125480" cy="173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Ã©sultat de recherche d'images pour &quot;bac a courrier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315" y="3551604"/>
            <a:ext cx="1784765" cy="203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3419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Challenge #5 : high effort – </a:t>
            </a:r>
            <a:r>
              <a:rPr lang="fr-BE" dirty="0" err="1" smtClean="0"/>
              <a:t>low</a:t>
            </a:r>
            <a:r>
              <a:rPr lang="fr-BE" dirty="0" smtClean="0"/>
              <a:t> </a:t>
            </a:r>
            <a:r>
              <a:rPr lang="fr-BE" dirty="0" err="1" smtClean="0"/>
              <a:t>result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Recruitment </a:t>
            </a:r>
            <a:r>
              <a:rPr lang="en-US" dirty="0" smtClean="0"/>
              <a:t>at </a:t>
            </a:r>
            <a:r>
              <a:rPr lang="en-US" dirty="0"/>
              <a:t>Belnet</a:t>
            </a:r>
          </a:p>
        </p:txBody>
      </p:sp>
      <p:pic>
        <p:nvPicPr>
          <p:cNvPr id="6146" name="Picture 2" descr="RÃ©sultat de recherche d'images pour &quot;animal Ã©puisÃ©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986" y="1247995"/>
            <a:ext cx="6850754" cy="299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 descr="RÃ©sultat de recherche d'images pour &quot;disappointed animal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4538" y="4427740"/>
            <a:ext cx="25336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4014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Action plan : # 1 = </a:t>
            </a:r>
            <a:r>
              <a:rPr lang="fr-BE" dirty="0" err="1" smtClean="0"/>
              <a:t>meet</a:t>
            </a:r>
            <a:r>
              <a:rPr lang="fr-BE" dirty="0" smtClean="0"/>
              <a:t> the </a:t>
            </a:r>
            <a:r>
              <a:rPr lang="fr-BE" dirty="0" err="1" smtClean="0"/>
              <a:t>students</a:t>
            </a:r>
            <a:endParaRPr lang="fr-B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88" y="2358909"/>
            <a:ext cx="3454140" cy="259060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Recruitment </a:t>
            </a:r>
            <a:r>
              <a:rPr lang="en-US" dirty="0" smtClean="0"/>
              <a:t>at </a:t>
            </a:r>
            <a:r>
              <a:rPr lang="en-US" dirty="0"/>
              <a:t>Belnet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860" y="2378442"/>
            <a:ext cx="3145494" cy="25710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3787" y="5469775"/>
            <a:ext cx="562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Job </a:t>
            </a:r>
            <a:r>
              <a:rPr lang="fr-BE" dirty="0" err="1" smtClean="0"/>
              <a:t>days</a:t>
            </a:r>
            <a:r>
              <a:rPr lang="fr-BE" dirty="0" smtClean="0"/>
              <a:t> and </a:t>
            </a:r>
            <a:r>
              <a:rPr lang="fr-BE" dirty="0" err="1" smtClean="0"/>
              <a:t>student</a:t>
            </a:r>
            <a:r>
              <a:rPr lang="fr-BE" dirty="0" smtClean="0"/>
              <a:t> forum in </a:t>
            </a:r>
            <a:r>
              <a:rPr lang="fr-BE" dirty="0" err="1" smtClean="0"/>
              <a:t>Belgian</a:t>
            </a:r>
            <a:r>
              <a:rPr lang="fr-BE" dirty="0" smtClean="0"/>
              <a:t> </a:t>
            </a:r>
            <a:r>
              <a:rPr lang="fr-BE" dirty="0" err="1" smtClean="0"/>
              <a:t>universities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8099167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Action plan #2 : LinkedIn </a:t>
            </a:r>
            <a:r>
              <a:rPr lang="fr-BE" dirty="0" err="1" smtClean="0"/>
              <a:t>Campaigns</a:t>
            </a:r>
            <a:endParaRPr lang="fr-B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5919" y="1552575"/>
            <a:ext cx="2430887" cy="431482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A074-DB07-4B03-86D4-47955F48CD6A}" type="datetime1">
              <a:rPr lang="en-GB" smtClean="0"/>
              <a:pPr>
                <a:defRPr/>
              </a:pPr>
              <a:t>12/09/2019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Recruitment </a:t>
            </a:r>
            <a:r>
              <a:rPr lang="en-US" dirty="0" smtClean="0"/>
              <a:t>at </a:t>
            </a:r>
            <a:r>
              <a:rPr lang="en-US" dirty="0"/>
              <a:t>Belnet</a:t>
            </a:r>
          </a:p>
        </p:txBody>
      </p:sp>
    </p:spTree>
    <p:extLst>
      <p:ext uri="{BB962C8B-B14F-4D97-AF65-F5344CB8AC3E}">
        <p14:creationId xmlns:p14="http://schemas.microsoft.com/office/powerpoint/2010/main" val="19953573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66888BC4-4E98-4F1C-A8CB-60B641C5A694}" vid="{B096023D-71DE-40D4-922F-3B5EF51A5B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Belnet - PowerPoint Template (2)</Template>
  <TotalTime>0</TotalTime>
  <Words>353</Words>
  <Application>Microsoft Office PowerPoint</Application>
  <PresentationFormat>On-screen Show (4:3)</PresentationFormat>
  <Paragraphs>73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Arial Rounded MT Bold</vt:lpstr>
      <vt:lpstr>Calibri</vt:lpstr>
      <vt:lpstr>Powerpoint Template</vt:lpstr>
      <vt:lpstr>Recruitement strategy</vt:lpstr>
      <vt:lpstr>PowerPoint Presentation</vt:lpstr>
      <vt:lpstr>Challenge #1 : attract candidates</vt:lpstr>
      <vt:lpstr>Challenge #2 : specific belgian constraint</vt:lpstr>
      <vt:lpstr>Challenge #3 : long recruitement process</vt:lpstr>
      <vt:lpstr>Challenge #4 : non-adapted recruitement process</vt:lpstr>
      <vt:lpstr>Challenge #5 : high effort – low result</vt:lpstr>
      <vt:lpstr>Action plan : # 1 = meet the students</vt:lpstr>
      <vt:lpstr>Action plan #2 : LinkedIn Campaigns</vt:lpstr>
      <vt:lpstr>Action plan #3 : Dedicated website content</vt:lpstr>
      <vt:lpstr>Action plan #3 : Dedicated website content</vt:lpstr>
      <vt:lpstr>Action plan #3 : Dedicated website content</vt:lpstr>
      <vt:lpstr>Action plan #4 : Targeted newsletter</vt:lpstr>
      <vt:lpstr>Next steps</vt:lpstr>
      <vt:lpstr>PowerPoint Presentation</vt:lpstr>
      <vt:lpstr>PowerPoint Presentation</vt:lpstr>
    </vt:vector>
  </TitlesOfParts>
  <Company>BELNET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Laetitia Lagneau</dc:creator>
  <cp:lastModifiedBy>Laetitia Lagneau</cp:lastModifiedBy>
  <cp:revision>18</cp:revision>
  <dcterms:created xsi:type="dcterms:W3CDTF">2019-09-12T05:55:59Z</dcterms:created>
  <dcterms:modified xsi:type="dcterms:W3CDTF">2019-09-12T08:06:03Z</dcterms:modified>
</cp:coreProperties>
</file>