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7" r:id="rId3"/>
    <p:sldId id="279" r:id="rId4"/>
    <p:sldId id="263" r:id="rId5"/>
    <p:sldId id="274" r:id="rId6"/>
    <p:sldId id="275" r:id="rId7"/>
    <p:sldId id="273" r:id="rId8"/>
    <p:sldId id="280" r:id="rId9"/>
    <p:sldId id="272" r:id="rId10"/>
    <p:sldId id="265" r:id="rId11"/>
    <p:sldId id="281" r:id="rId12"/>
    <p:sldId id="282" r:id="rId13"/>
    <p:sldId id="268" r:id="rId14"/>
    <p:sldId id="262" r:id="rId1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6" autoAdjust="0"/>
    <p:restoredTop sz="94719"/>
  </p:normalViewPr>
  <p:slideViewPr>
    <p:cSldViewPr snapToGrid="0" snapToObjects="1">
      <p:cViewPr varScale="1">
        <p:scale>
          <a:sx n="69" d="100"/>
          <a:sy n="69" d="100"/>
        </p:scale>
        <p:origin x="9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28099F-21E6-49D1-A006-08F17F996A4E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D6F777-32D6-492F-8FB3-0623AEB70946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Brand positioning</a:t>
          </a:r>
          <a:endParaRPr lang="en-US" dirty="0"/>
        </a:p>
      </dgm:t>
    </dgm:pt>
    <dgm:pt modelId="{9192E405-6EE8-4EE8-99C0-392C3C717049}" type="parTrans" cxnId="{2E0D0313-2754-494C-A2D6-FDA093ED0A26}">
      <dgm:prSet/>
      <dgm:spPr/>
      <dgm:t>
        <a:bodyPr/>
        <a:lstStyle/>
        <a:p>
          <a:endParaRPr lang="en-US"/>
        </a:p>
      </dgm:t>
    </dgm:pt>
    <dgm:pt modelId="{45ACB43B-B1E6-471F-B076-D8024F460460}" type="sibTrans" cxnId="{2E0D0313-2754-494C-A2D6-FDA093ED0A26}">
      <dgm:prSet/>
      <dgm:spPr/>
      <dgm:t>
        <a:bodyPr/>
        <a:lstStyle/>
        <a:p>
          <a:endParaRPr lang="en-US"/>
        </a:p>
      </dgm:t>
    </dgm:pt>
    <dgm:pt modelId="{1382672A-4552-4EBF-B0EC-6A4CCE089FF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</a:t>
          </a:r>
          <a:r>
            <a:rPr lang="en-US" dirty="0" smtClean="0"/>
            <a:t>usiness model and strategy for </a:t>
          </a:r>
          <a:r>
            <a:rPr lang="en-US" dirty="0" smtClean="0"/>
            <a:t>growth</a:t>
          </a:r>
          <a:endParaRPr lang="en-US" dirty="0"/>
        </a:p>
      </dgm:t>
    </dgm:pt>
    <dgm:pt modelId="{B3E0FEBD-0A23-40D0-A0A6-414BE8349C33}" type="parTrans" cxnId="{5BC91420-BE12-4309-BCCC-D4E9EC78C600}">
      <dgm:prSet/>
      <dgm:spPr/>
      <dgm:t>
        <a:bodyPr/>
        <a:lstStyle/>
        <a:p>
          <a:endParaRPr lang="en-US"/>
        </a:p>
      </dgm:t>
    </dgm:pt>
    <dgm:pt modelId="{E1515C7B-BC32-4341-A40F-FBFB300FBA0E}" type="sibTrans" cxnId="{5BC91420-BE12-4309-BCCC-D4E9EC78C600}">
      <dgm:prSet/>
      <dgm:spPr/>
      <dgm:t>
        <a:bodyPr/>
        <a:lstStyle/>
        <a:p>
          <a:endParaRPr lang="en-US"/>
        </a:p>
      </dgm:t>
    </dgm:pt>
    <dgm:pt modelId="{E1F452FF-523D-4FC8-AB8D-E012D388B77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Characterize internal and external Publics</a:t>
          </a:r>
          <a:endParaRPr lang="en-US" dirty="0"/>
        </a:p>
      </dgm:t>
    </dgm:pt>
    <dgm:pt modelId="{4C0C56C0-486A-4487-BBBB-255D64CE580D}" type="parTrans" cxnId="{64569CAF-A01F-4C79-BD7A-2F22A4E896FA}">
      <dgm:prSet/>
      <dgm:spPr/>
      <dgm:t>
        <a:bodyPr/>
        <a:lstStyle/>
        <a:p>
          <a:endParaRPr lang="en-US"/>
        </a:p>
      </dgm:t>
    </dgm:pt>
    <dgm:pt modelId="{91398832-F718-47D0-AA16-14E794DB0C44}" type="sibTrans" cxnId="{64569CAF-A01F-4C79-BD7A-2F22A4E896FA}">
      <dgm:prSet/>
      <dgm:spPr/>
      <dgm:t>
        <a:bodyPr/>
        <a:lstStyle/>
        <a:p>
          <a:endParaRPr lang="en-US"/>
        </a:p>
      </dgm:t>
    </dgm:pt>
    <dgm:pt modelId="{06FAFAA3-A662-4947-949D-9F630E761BFE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Strategies to </a:t>
          </a:r>
          <a:r>
            <a:rPr lang="en-US" dirty="0" err="1" smtClean="0"/>
            <a:t>imporove</a:t>
          </a:r>
          <a:r>
            <a:rPr lang="en-US" dirty="0" smtClean="0"/>
            <a:t> communication with both publics</a:t>
          </a:r>
          <a:endParaRPr lang="en-US" dirty="0"/>
        </a:p>
      </dgm:t>
    </dgm:pt>
    <dgm:pt modelId="{8D4A1986-09C6-4465-8BD9-566B2FE85149}" type="parTrans" cxnId="{3482A6C0-EF8D-4C37-BD01-8FB440FEB677}">
      <dgm:prSet/>
      <dgm:spPr/>
      <dgm:t>
        <a:bodyPr/>
        <a:lstStyle/>
        <a:p>
          <a:endParaRPr lang="en-US"/>
        </a:p>
      </dgm:t>
    </dgm:pt>
    <dgm:pt modelId="{AB4E5E2C-DF96-46C9-871F-31339308D5CD}" type="sibTrans" cxnId="{3482A6C0-EF8D-4C37-BD01-8FB440FEB677}">
      <dgm:prSet/>
      <dgm:spPr/>
      <dgm:t>
        <a:bodyPr/>
        <a:lstStyle/>
        <a:p>
          <a:endParaRPr lang="en-US"/>
        </a:p>
      </dgm:t>
    </dgm:pt>
    <dgm:pt modelId="{E2EB1BD8-BA7D-4F05-82BD-97A4C38065A2}" type="pres">
      <dgm:prSet presAssocID="{5228099F-21E6-49D1-A006-08F17F996A4E}" presName="cycle" presStyleCnt="0">
        <dgm:presLayoutVars>
          <dgm:dir/>
          <dgm:resizeHandles val="exact"/>
        </dgm:presLayoutVars>
      </dgm:prSet>
      <dgm:spPr/>
    </dgm:pt>
    <dgm:pt modelId="{ADFF2B14-9CDC-4D42-ADFB-1AB365D68042}" type="pres">
      <dgm:prSet presAssocID="{5BD6F777-32D6-492F-8FB3-0623AEB70946}" presName="node" presStyleLbl="node1" presStyleIdx="0" presStyleCnt="4" custRadScaleRad="100189" custRadScaleInc="-4553">
        <dgm:presLayoutVars>
          <dgm:bulletEnabled val="1"/>
        </dgm:presLayoutVars>
      </dgm:prSet>
      <dgm:spPr/>
    </dgm:pt>
    <dgm:pt modelId="{D20D5CB7-01DC-4183-B7BB-BEA31B3E31CC}" type="pres">
      <dgm:prSet presAssocID="{5BD6F777-32D6-492F-8FB3-0623AEB70946}" presName="spNode" presStyleCnt="0"/>
      <dgm:spPr/>
    </dgm:pt>
    <dgm:pt modelId="{7F1C488C-D376-4E83-8FBA-D965AFCB620C}" type="pres">
      <dgm:prSet presAssocID="{45ACB43B-B1E6-471F-B076-D8024F460460}" presName="sibTrans" presStyleLbl="sibTrans1D1" presStyleIdx="0" presStyleCnt="4"/>
      <dgm:spPr/>
    </dgm:pt>
    <dgm:pt modelId="{DD53197E-ABCB-46F5-B806-7204F3FC1628}" type="pres">
      <dgm:prSet presAssocID="{1382672A-4552-4EBF-B0EC-6A4CCE089FF0}" presName="node" presStyleLbl="node1" presStyleIdx="1" presStyleCnt="4">
        <dgm:presLayoutVars>
          <dgm:bulletEnabled val="1"/>
        </dgm:presLayoutVars>
      </dgm:prSet>
      <dgm:spPr/>
    </dgm:pt>
    <dgm:pt modelId="{5734C94C-3B2A-4EB2-B919-74676A7727B8}" type="pres">
      <dgm:prSet presAssocID="{1382672A-4552-4EBF-B0EC-6A4CCE089FF0}" presName="spNode" presStyleCnt="0"/>
      <dgm:spPr/>
    </dgm:pt>
    <dgm:pt modelId="{67BDCA4C-B1DF-4011-908D-FEA7C314530F}" type="pres">
      <dgm:prSet presAssocID="{E1515C7B-BC32-4341-A40F-FBFB300FBA0E}" presName="sibTrans" presStyleLbl="sibTrans1D1" presStyleIdx="1" presStyleCnt="4"/>
      <dgm:spPr/>
    </dgm:pt>
    <dgm:pt modelId="{58C2A4ED-1747-43C8-9EC0-C813108188F4}" type="pres">
      <dgm:prSet presAssocID="{E1F452FF-523D-4FC8-AB8D-E012D388B77F}" presName="node" presStyleLbl="node1" presStyleIdx="2" presStyleCnt="4">
        <dgm:presLayoutVars>
          <dgm:bulletEnabled val="1"/>
        </dgm:presLayoutVars>
      </dgm:prSet>
      <dgm:spPr/>
    </dgm:pt>
    <dgm:pt modelId="{409227C7-0E8E-4D2A-974E-E755712BCB2B}" type="pres">
      <dgm:prSet presAssocID="{E1F452FF-523D-4FC8-AB8D-E012D388B77F}" presName="spNode" presStyleCnt="0"/>
      <dgm:spPr/>
    </dgm:pt>
    <dgm:pt modelId="{50C32385-9C59-4BE7-A051-7EA9FAA79EE5}" type="pres">
      <dgm:prSet presAssocID="{91398832-F718-47D0-AA16-14E794DB0C44}" presName="sibTrans" presStyleLbl="sibTrans1D1" presStyleIdx="2" presStyleCnt="4"/>
      <dgm:spPr/>
    </dgm:pt>
    <dgm:pt modelId="{5DC89162-8818-462C-9396-9617294BB45B}" type="pres">
      <dgm:prSet presAssocID="{06FAFAA3-A662-4947-949D-9F630E761BFE}" presName="node" presStyleLbl="node1" presStyleIdx="3" presStyleCnt="4">
        <dgm:presLayoutVars>
          <dgm:bulletEnabled val="1"/>
        </dgm:presLayoutVars>
      </dgm:prSet>
      <dgm:spPr/>
    </dgm:pt>
    <dgm:pt modelId="{6338DB80-9644-4C73-B7B1-34BA35FC8BC9}" type="pres">
      <dgm:prSet presAssocID="{06FAFAA3-A662-4947-949D-9F630E761BFE}" presName="spNode" presStyleCnt="0"/>
      <dgm:spPr/>
    </dgm:pt>
    <dgm:pt modelId="{9F4A65B0-9854-4FDA-BE68-846F82EAB606}" type="pres">
      <dgm:prSet presAssocID="{AB4E5E2C-DF96-46C9-871F-31339308D5CD}" presName="sibTrans" presStyleLbl="sibTrans1D1" presStyleIdx="3" presStyleCnt="4"/>
      <dgm:spPr/>
    </dgm:pt>
  </dgm:ptLst>
  <dgm:cxnLst>
    <dgm:cxn modelId="{5BC91420-BE12-4309-BCCC-D4E9EC78C600}" srcId="{5228099F-21E6-49D1-A006-08F17F996A4E}" destId="{1382672A-4552-4EBF-B0EC-6A4CCE089FF0}" srcOrd="1" destOrd="0" parTransId="{B3E0FEBD-0A23-40D0-A0A6-414BE8349C33}" sibTransId="{E1515C7B-BC32-4341-A40F-FBFB300FBA0E}"/>
    <dgm:cxn modelId="{14CCBA7B-887A-4EF1-AC74-B35A4926A255}" type="presOf" srcId="{91398832-F718-47D0-AA16-14E794DB0C44}" destId="{50C32385-9C59-4BE7-A051-7EA9FAA79EE5}" srcOrd="0" destOrd="0" presId="urn:microsoft.com/office/officeart/2005/8/layout/cycle6"/>
    <dgm:cxn modelId="{90957F1A-3A37-436E-AD31-8DD45096B94D}" type="presOf" srcId="{E1515C7B-BC32-4341-A40F-FBFB300FBA0E}" destId="{67BDCA4C-B1DF-4011-908D-FEA7C314530F}" srcOrd="0" destOrd="0" presId="urn:microsoft.com/office/officeart/2005/8/layout/cycle6"/>
    <dgm:cxn modelId="{4345F85C-3C66-4EE7-8AD0-4FC30B05FA58}" type="presOf" srcId="{5BD6F777-32D6-492F-8FB3-0623AEB70946}" destId="{ADFF2B14-9CDC-4D42-ADFB-1AB365D68042}" srcOrd="0" destOrd="0" presId="urn:microsoft.com/office/officeart/2005/8/layout/cycle6"/>
    <dgm:cxn modelId="{64569CAF-A01F-4C79-BD7A-2F22A4E896FA}" srcId="{5228099F-21E6-49D1-A006-08F17F996A4E}" destId="{E1F452FF-523D-4FC8-AB8D-E012D388B77F}" srcOrd="2" destOrd="0" parTransId="{4C0C56C0-486A-4487-BBBB-255D64CE580D}" sibTransId="{91398832-F718-47D0-AA16-14E794DB0C44}"/>
    <dgm:cxn modelId="{01D76693-3F1C-4BB9-BFBA-BDF981835CC2}" type="presOf" srcId="{AB4E5E2C-DF96-46C9-871F-31339308D5CD}" destId="{9F4A65B0-9854-4FDA-BE68-846F82EAB606}" srcOrd="0" destOrd="0" presId="urn:microsoft.com/office/officeart/2005/8/layout/cycle6"/>
    <dgm:cxn modelId="{9133C832-F956-4B12-90E0-3099C2871955}" type="presOf" srcId="{45ACB43B-B1E6-471F-B076-D8024F460460}" destId="{7F1C488C-D376-4E83-8FBA-D965AFCB620C}" srcOrd="0" destOrd="0" presId="urn:microsoft.com/office/officeart/2005/8/layout/cycle6"/>
    <dgm:cxn modelId="{3482A6C0-EF8D-4C37-BD01-8FB440FEB677}" srcId="{5228099F-21E6-49D1-A006-08F17F996A4E}" destId="{06FAFAA3-A662-4947-949D-9F630E761BFE}" srcOrd="3" destOrd="0" parTransId="{8D4A1986-09C6-4465-8BD9-566B2FE85149}" sibTransId="{AB4E5E2C-DF96-46C9-871F-31339308D5CD}"/>
    <dgm:cxn modelId="{82C9FF57-5F44-407D-ADE0-552833521EEF}" type="presOf" srcId="{5228099F-21E6-49D1-A006-08F17F996A4E}" destId="{E2EB1BD8-BA7D-4F05-82BD-97A4C38065A2}" srcOrd="0" destOrd="0" presId="urn:microsoft.com/office/officeart/2005/8/layout/cycle6"/>
    <dgm:cxn modelId="{2E0D0313-2754-494C-A2D6-FDA093ED0A26}" srcId="{5228099F-21E6-49D1-A006-08F17F996A4E}" destId="{5BD6F777-32D6-492F-8FB3-0623AEB70946}" srcOrd="0" destOrd="0" parTransId="{9192E405-6EE8-4EE8-99C0-392C3C717049}" sibTransId="{45ACB43B-B1E6-471F-B076-D8024F460460}"/>
    <dgm:cxn modelId="{849DE67D-6C41-4703-BA1C-BD615AAC5918}" type="presOf" srcId="{06FAFAA3-A662-4947-949D-9F630E761BFE}" destId="{5DC89162-8818-462C-9396-9617294BB45B}" srcOrd="0" destOrd="0" presId="urn:microsoft.com/office/officeart/2005/8/layout/cycle6"/>
    <dgm:cxn modelId="{B72F774C-4C4B-4BB6-8220-7DB910A7C7EE}" type="presOf" srcId="{1382672A-4552-4EBF-B0EC-6A4CCE089FF0}" destId="{DD53197E-ABCB-46F5-B806-7204F3FC1628}" srcOrd="0" destOrd="0" presId="urn:microsoft.com/office/officeart/2005/8/layout/cycle6"/>
    <dgm:cxn modelId="{5B339F81-1207-43A2-9C74-48833EA39C17}" type="presOf" srcId="{E1F452FF-523D-4FC8-AB8D-E012D388B77F}" destId="{58C2A4ED-1747-43C8-9EC0-C813108188F4}" srcOrd="0" destOrd="0" presId="urn:microsoft.com/office/officeart/2005/8/layout/cycle6"/>
    <dgm:cxn modelId="{C332F124-7DBE-407D-BD57-4FBA1040B0C9}" type="presParOf" srcId="{E2EB1BD8-BA7D-4F05-82BD-97A4C38065A2}" destId="{ADFF2B14-9CDC-4D42-ADFB-1AB365D68042}" srcOrd="0" destOrd="0" presId="urn:microsoft.com/office/officeart/2005/8/layout/cycle6"/>
    <dgm:cxn modelId="{5935A875-5B28-4BEC-8473-2D842E18497F}" type="presParOf" srcId="{E2EB1BD8-BA7D-4F05-82BD-97A4C38065A2}" destId="{D20D5CB7-01DC-4183-B7BB-BEA31B3E31CC}" srcOrd="1" destOrd="0" presId="urn:microsoft.com/office/officeart/2005/8/layout/cycle6"/>
    <dgm:cxn modelId="{2DDC854E-0651-4B37-80EC-968E787F2116}" type="presParOf" srcId="{E2EB1BD8-BA7D-4F05-82BD-97A4C38065A2}" destId="{7F1C488C-D376-4E83-8FBA-D965AFCB620C}" srcOrd="2" destOrd="0" presId="urn:microsoft.com/office/officeart/2005/8/layout/cycle6"/>
    <dgm:cxn modelId="{2BB82B89-3103-4B92-8E7A-17D8068561E1}" type="presParOf" srcId="{E2EB1BD8-BA7D-4F05-82BD-97A4C38065A2}" destId="{DD53197E-ABCB-46F5-B806-7204F3FC1628}" srcOrd="3" destOrd="0" presId="urn:microsoft.com/office/officeart/2005/8/layout/cycle6"/>
    <dgm:cxn modelId="{443BEB59-C2C8-4399-972D-82E267C38C92}" type="presParOf" srcId="{E2EB1BD8-BA7D-4F05-82BD-97A4C38065A2}" destId="{5734C94C-3B2A-4EB2-B919-74676A7727B8}" srcOrd="4" destOrd="0" presId="urn:microsoft.com/office/officeart/2005/8/layout/cycle6"/>
    <dgm:cxn modelId="{68732E3C-A64F-4567-8996-560BE83FC2DD}" type="presParOf" srcId="{E2EB1BD8-BA7D-4F05-82BD-97A4C38065A2}" destId="{67BDCA4C-B1DF-4011-908D-FEA7C314530F}" srcOrd="5" destOrd="0" presId="urn:microsoft.com/office/officeart/2005/8/layout/cycle6"/>
    <dgm:cxn modelId="{B7D3CC73-52DD-43E4-9DFF-5893BFF7A429}" type="presParOf" srcId="{E2EB1BD8-BA7D-4F05-82BD-97A4C38065A2}" destId="{58C2A4ED-1747-43C8-9EC0-C813108188F4}" srcOrd="6" destOrd="0" presId="urn:microsoft.com/office/officeart/2005/8/layout/cycle6"/>
    <dgm:cxn modelId="{DD8FE05E-4569-4F39-95B0-BAF26E2CA5AE}" type="presParOf" srcId="{E2EB1BD8-BA7D-4F05-82BD-97A4C38065A2}" destId="{409227C7-0E8E-4D2A-974E-E755712BCB2B}" srcOrd="7" destOrd="0" presId="urn:microsoft.com/office/officeart/2005/8/layout/cycle6"/>
    <dgm:cxn modelId="{416D501C-7882-4772-B3B0-C3A25EAEA966}" type="presParOf" srcId="{E2EB1BD8-BA7D-4F05-82BD-97A4C38065A2}" destId="{50C32385-9C59-4BE7-A051-7EA9FAA79EE5}" srcOrd="8" destOrd="0" presId="urn:microsoft.com/office/officeart/2005/8/layout/cycle6"/>
    <dgm:cxn modelId="{D4B773B0-A859-4628-AAAA-B43413A00F69}" type="presParOf" srcId="{E2EB1BD8-BA7D-4F05-82BD-97A4C38065A2}" destId="{5DC89162-8818-462C-9396-9617294BB45B}" srcOrd="9" destOrd="0" presId="urn:microsoft.com/office/officeart/2005/8/layout/cycle6"/>
    <dgm:cxn modelId="{164525A2-7F7C-4044-B940-ADB175A79B89}" type="presParOf" srcId="{E2EB1BD8-BA7D-4F05-82BD-97A4C38065A2}" destId="{6338DB80-9644-4C73-B7B1-34BA35FC8BC9}" srcOrd="10" destOrd="0" presId="urn:microsoft.com/office/officeart/2005/8/layout/cycle6"/>
    <dgm:cxn modelId="{BF1E230B-EA7D-48F6-A326-C8F76FB47F5C}" type="presParOf" srcId="{E2EB1BD8-BA7D-4F05-82BD-97A4C38065A2}" destId="{9F4A65B0-9854-4FDA-BE68-846F82EAB606}" srcOrd="11" destOrd="0" presId="urn:microsoft.com/office/officeart/2005/8/layout/cycle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F2B14-9CDC-4D42-ADFB-1AB365D68042}">
      <dsp:nvSpPr>
        <dsp:cNvPr id="0" name=""/>
        <dsp:cNvSpPr/>
      </dsp:nvSpPr>
      <dsp:spPr>
        <a:xfrm>
          <a:off x="2687768" y="0"/>
          <a:ext cx="1607749" cy="10450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Brand positioning</a:t>
          </a:r>
          <a:endParaRPr lang="en-US" sz="1400" kern="1200" dirty="0"/>
        </a:p>
      </dsp:txBody>
      <dsp:txXfrm>
        <a:off x="2738783" y="51015"/>
        <a:ext cx="1505719" cy="943007"/>
      </dsp:txXfrm>
    </dsp:sp>
    <dsp:sp modelId="{7F1C488C-D376-4E83-8FBA-D965AFCB620C}">
      <dsp:nvSpPr>
        <dsp:cNvPr id="0" name=""/>
        <dsp:cNvSpPr/>
      </dsp:nvSpPr>
      <dsp:spPr>
        <a:xfrm>
          <a:off x="1804496" y="521610"/>
          <a:ext cx="3455738" cy="3455738"/>
        </a:xfrm>
        <a:custGeom>
          <a:avLst/>
          <a:gdLst/>
          <a:ahLst/>
          <a:cxnLst/>
          <a:rect l="0" t="0" r="0" b="0"/>
          <a:pathLst>
            <a:path>
              <a:moveTo>
                <a:pt x="2503173" y="183707"/>
              </a:moveTo>
              <a:arcTo wR="1727869" hR="1727869" stAng="17799639" swAng="27208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53197E-ABCB-46F5-B806-7204F3FC1628}">
      <dsp:nvSpPr>
        <dsp:cNvPr id="0" name=""/>
        <dsp:cNvSpPr/>
      </dsp:nvSpPr>
      <dsp:spPr>
        <a:xfrm>
          <a:off x="4456903" y="1728674"/>
          <a:ext cx="1607749" cy="10450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</a:t>
          </a:r>
          <a:r>
            <a:rPr lang="en-US" sz="1400" kern="1200" dirty="0" smtClean="0"/>
            <a:t>usiness model and strategy for </a:t>
          </a:r>
          <a:r>
            <a:rPr lang="en-US" sz="1400" kern="1200" dirty="0" smtClean="0"/>
            <a:t>growth</a:t>
          </a:r>
          <a:endParaRPr lang="en-US" sz="1400" kern="1200" dirty="0"/>
        </a:p>
      </dsp:txBody>
      <dsp:txXfrm>
        <a:off x="4507918" y="1779689"/>
        <a:ext cx="1505719" cy="943007"/>
      </dsp:txXfrm>
    </dsp:sp>
    <dsp:sp modelId="{67BDCA4C-B1DF-4011-908D-FEA7C314530F}">
      <dsp:nvSpPr>
        <dsp:cNvPr id="0" name=""/>
        <dsp:cNvSpPr/>
      </dsp:nvSpPr>
      <dsp:spPr>
        <a:xfrm>
          <a:off x="1805039" y="523324"/>
          <a:ext cx="3455738" cy="3455738"/>
        </a:xfrm>
        <a:custGeom>
          <a:avLst/>
          <a:gdLst/>
          <a:ahLst/>
          <a:cxnLst/>
          <a:rect l="0" t="0" r="0" b="0"/>
          <a:pathLst>
            <a:path>
              <a:moveTo>
                <a:pt x="3370819" y="2262890"/>
              </a:moveTo>
              <a:arcTo wR="1727869" hR="1727869" stAng="1082261" swAng="26280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C2A4ED-1747-43C8-9EC0-C813108188F4}">
      <dsp:nvSpPr>
        <dsp:cNvPr id="0" name=""/>
        <dsp:cNvSpPr/>
      </dsp:nvSpPr>
      <dsp:spPr>
        <a:xfrm>
          <a:off x="2729033" y="3456544"/>
          <a:ext cx="1607749" cy="10450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Characterize internal and external Publics</a:t>
          </a:r>
          <a:endParaRPr lang="en-US" sz="1400" kern="1200" dirty="0"/>
        </a:p>
      </dsp:txBody>
      <dsp:txXfrm>
        <a:off x="2780048" y="3507559"/>
        <a:ext cx="1505719" cy="943007"/>
      </dsp:txXfrm>
    </dsp:sp>
    <dsp:sp modelId="{50C32385-9C59-4BE7-A051-7EA9FAA79EE5}">
      <dsp:nvSpPr>
        <dsp:cNvPr id="0" name=""/>
        <dsp:cNvSpPr/>
      </dsp:nvSpPr>
      <dsp:spPr>
        <a:xfrm>
          <a:off x="1805039" y="523324"/>
          <a:ext cx="3455738" cy="3455738"/>
        </a:xfrm>
        <a:custGeom>
          <a:avLst/>
          <a:gdLst/>
          <a:ahLst/>
          <a:cxnLst/>
          <a:rect l="0" t="0" r="0" b="0"/>
          <a:pathLst>
            <a:path>
              <a:moveTo>
                <a:pt x="912392" y="3251198"/>
              </a:moveTo>
              <a:arcTo wR="1727869" hR="1727869" stAng="7089677" swAng="26280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89162-8818-462C-9396-9617294BB45B}">
      <dsp:nvSpPr>
        <dsp:cNvPr id="0" name=""/>
        <dsp:cNvSpPr/>
      </dsp:nvSpPr>
      <dsp:spPr>
        <a:xfrm>
          <a:off x="1001164" y="1728674"/>
          <a:ext cx="1607749" cy="104503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Strategies to </a:t>
          </a:r>
          <a:r>
            <a:rPr lang="en-US" sz="1400" kern="1200" dirty="0" err="1" smtClean="0"/>
            <a:t>imporove</a:t>
          </a:r>
          <a:r>
            <a:rPr lang="en-US" sz="1400" kern="1200" dirty="0" smtClean="0"/>
            <a:t> communication with both publics</a:t>
          </a:r>
          <a:endParaRPr lang="en-US" sz="1400" kern="1200" dirty="0"/>
        </a:p>
      </dsp:txBody>
      <dsp:txXfrm>
        <a:off x="1052179" y="1779689"/>
        <a:ext cx="1505719" cy="943007"/>
      </dsp:txXfrm>
    </dsp:sp>
    <dsp:sp modelId="{9F4A65B0-9854-4FDA-BE68-846F82EAB606}">
      <dsp:nvSpPr>
        <dsp:cNvPr id="0" name=""/>
        <dsp:cNvSpPr/>
      </dsp:nvSpPr>
      <dsp:spPr>
        <a:xfrm>
          <a:off x="1805612" y="521514"/>
          <a:ext cx="3455738" cy="3455738"/>
        </a:xfrm>
        <a:custGeom>
          <a:avLst/>
          <a:gdLst/>
          <a:ahLst/>
          <a:cxnLst/>
          <a:rect l="0" t="0" r="0" b="0"/>
          <a:pathLst>
            <a:path>
              <a:moveTo>
                <a:pt x="84201" y="1195056"/>
              </a:moveTo>
              <a:arcTo wR="1727869" hR="1727869" stAng="11877641" swAng="25387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08B83C0-A15F-C54F-938C-05C9F2A432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2F0065-1FDC-BE43-9F61-2F39CACBBD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EDEE68-2B34-334E-A990-E9B9034848A8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BC3DC9-24A9-2F4D-B031-EAAED0EB50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4643B-A9A1-5845-91A7-D79E6F59A2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21E9A5-D9E9-F641-87FB-62BE754A8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DF73C4E-0C36-8743-9660-FF38CE8E19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86145A-8E73-4641-B5BF-68C1B260A90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FF44BE-1638-6446-91F1-20C20DEF89B0}" type="datetimeFigureOut">
              <a:rPr lang="en-US"/>
              <a:pPr>
                <a:defRPr/>
              </a:pPr>
              <a:t>9/15/2019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BE88E17-81BA-6B46-A266-8626101441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ABC5E58-4BEF-6A41-9979-82BA18E29E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228729-19B1-834B-98AE-4D1C84F4BA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8894A-32E3-DB44-9CA7-4D6239859E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8D7F76-8C82-DA46-B840-CF50435D5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A71ECB-05CB-7049-8FEA-90625DD2F8A2}"/>
              </a:ext>
            </a:extLst>
          </p:cNvPr>
          <p:cNvSpPr/>
          <p:nvPr userDrawn="1"/>
        </p:nvSpPr>
        <p:spPr>
          <a:xfrm>
            <a:off x="0" y="6194453"/>
            <a:ext cx="9150440" cy="6635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600" y="1825493"/>
            <a:ext cx="8277679" cy="486138"/>
          </a:xfrm>
        </p:spPr>
        <p:txBody>
          <a:bodyPr>
            <a:noAutofit/>
          </a:bodyPr>
          <a:lstStyle>
            <a:lvl1pPr>
              <a:defRPr sz="2500" b="1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9980A8-C93D-C346-88B5-8637E742B7F5}"/>
              </a:ext>
            </a:extLst>
          </p:cNvPr>
          <p:cNvSpPr/>
          <p:nvPr userDrawn="1"/>
        </p:nvSpPr>
        <p:spPr>
          <a:xfrm>
            <a:off x="0" y="0"/>
            <a:ext cx="9135070" cy="12138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A25DB4-EBCE-7E44-AEA2-6F093EFF10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5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55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Autofit/>
          </a:bodyPr>
          <a:lstStyle>
            <a:lvl1pPr>
              <a:defRPr sz="2401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9264BD-2108-401F-B7DD-0622C3C01D54}"/>
              </a:ext>
            </a:extLst>
          </p:cNvPr>
          <p:cNvGrpSpPr/>
          <p:nvPr userDrawn="1"/>
        </p:nvGrpSpPr>
        <p:grpSpPr>
          <a:xfrm>
            <a:off x="0" y="6794500"/>
            <a:ext cx="9146382" cy="63500"/>
            <a:chOff x="-723900" y="1040009"/>
            <a:chExt cx="5295900" cy="5219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76C5082-4997-4E65-8420-4D5D936F0708}"/>
                </a:ext>
              </a:extLst>
            </p:cNvPr>
            <p:cNvSpPr/>
            <p:nvPr userDrawn="1"/>
          </p:nvSpPr>
          <p:spPr>
            <a:xfrm>
              <a:off x="1041400" y="1040009"/>
              <a:ext cx="1765300" cy="52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F85F784-DC5C-4E68-BC02-CCF2F401E203}"/>
                </a:ext>
              </a:extLst>
            </p:cNvPr>
            <p:cNvSpPr/>
            <p:nvPr userDrawn="1"/>
          </p:nvSpPr>
          <p:spPr>
            <a:xfrm>
              <a:off x="2806700" y="1040009"/>
              <a:ext cx="1765300" cy="5219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61E494-C684-4E36-B355-111C9D35265A}"/>
                </a:ext>
              </a:extLst>
            </p:cNvPr>
            <p:cNvSpPr/>
            <p:nvPr userDrawn="1"/>
          </p:nvSpPr>
          <p:spPr>
            <a:xfrm>
              <a:off x="-723900" y="1040009"/>
              <a:ext cx="1765300" cy="521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F1031E5-7724-4674-A7BB-D90E84174CDA}"/>
              </a:ext>
            </a:extLst>
          </p:cNvPr>
          <p:cNvSpPr txBox="1">
            <a:spLocks/>
          </p:cNvSpPr>
          <p:nvPr userDrawn="1"/>
        </p:nvSpPr>
        <p:spPr>
          <a:xfrm>
            <a:off x="8712390" y="6336583"/>
            <a:ext cx="262637" cy="288330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txBody>
          <a:bodyPr lIns="0" tIns="0" rIns="0" bIns="0" anchor="ctr"/>
          <a:lstStyle>
            <a:defPPr>
              <a:defRPr lang="en-US"/>
            </a:defPPr>
            <a:lvl1pPr marL="0" algn="ctr" defTabSz="1218987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49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898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48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797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46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0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453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947" algn="l" defTabSz="1218987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80B596-281A-4010-8ADA-74D6CB3791DF}" type="slidenum">
              <a:rPr lang="en-US" sz="600" smtClean="0"/>
              <a:pPr/>
              <a:t>‹#›</a:t>
            </a:fld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94005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08EA95E-8EDB-D04F-954D-AD88F7209E4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275" y="0"/>
            <a:ext cx="87026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 dirty="0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93979AF-9122-034F-A72E-45991321C3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8275" y="1071563"/>
            <a:ext cx="8702675" cy="505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PT"/>
              <a:t>Edit Master text styles</a:t>
            </a:r>
          </a:p>
          <a:p>
            <a:pPr lvl="1"/>
            <a:r>
              <a:rPr lang="en-US" altLang="pt-PT"/>
              <a:t>Second level</a:t>
            </a:r>
          </a:p>
          <a:p>
            <a:pPr lvl="2"/>
            <a:r>
              <a:rPr lang="en-US" altLang="pt-PT"/>
              <a:t>Third level</a:t>
            </a:r>
          </a:p>
          <a:p>
            <a:pPr lvl="3"/>
            <a:r>
              <a:rPr lang="en-US" altLang="pt-PT"/>
              <a:t>Fourth level</a:t>
            </a:r>
          </a:p>
          <a:p>
            <a:pPr lvl="4"/>
            <a:r>
              <a:rPr lang="en-US" altLang="pt-PT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b="1" kern="1200">
          <a:solidFill>
            <a:schemeClr val="tx1"/>
          </a:solidFill>
          <a:latin typeface="Calibri"/>
          <a:ea typeface="Calibri" charset="0"/>
          <a:cs typeface="Calibri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Calibri" charset="0"/>
          <a:ea typeface="Calibri" charset="0"/>
          <a:cs typeface="Calibri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–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6F5E"/>
        </a:buClr>
        <a:buFont typeface="Arial" panose="020B0604020202020204" pitchFamily="34" charset="0"/>
        <a:buChar char="»"/>
        <a:defRPr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13" Type="http://schemas.openxmlformats.org/officeDocument/2006/relationships/image" Target="../media/image28.jpg"/><Relationship Id="rId3" Type="http://schemas.openxmlformats.org/officeDocument/2006/relationships/image" Target="../media/image18.jpeg"/><Relationship Id="rId7" Type="http://schemas.openxmlformats.org/officeDocument/2006/relationships/image" Target="../media/image22.jpg"/><Relationship Id="rId12" Type="http://schemas.openxmlformats.org/officeDocument/2006/relationships/image" Target="../media/image27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11" Type="http://schemas.openxmlformats.org/officeDocument/2006/relationships/image" Target="../media/image26.jpg"/><Relationship Id="rId5" Type="http://schemas.openxmlformats.org/officeDocument/2006/relationships/image" Target="../media/image20.jpg"/><Relationship Id="rId15" Type="http://schemas.openxmlformats.org/officeDocument/2006/relationships/image" Target="../media/image30.jpg"/><Relationship Id="rId10" Type="http://schemas.openxmlformats.org/officeDocument/2006/relationships/image" Target="../media/image25.jpg"/><Relationship Id="rId4" Type="http://schemas.openxmlformats.org/officeDocument/2006/relationships/image" Target="../media/image19.jpg"/><Relationship Id="rId9" Type="http://schemas.openxmlformats.org/officeDocument/2006/relationships/image" Target="../media/image24.jpg"/><Relationship Id="rId1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D1C6-FFEB-3D4C-AE54-7CBAC0D354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7" y="2311400"/>
            <a:ext cx="8277225" cy="485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/>
            </a:r>
            <a:br>
              <a:rPr lang="en-US" dirty="0" smtClean="0">
                <a:ea typeface="+mj-ea"/>
              </a:rPr>
            </a:br>
            <a:r>
              <a:rPr lang="en-US" dirty="0">
                <a:ea typeface="+mj-ea"/>
              </a:rPr>
              <a:t/>
            </a:r>
            <a:br>
              <a:rPr lang="en-US" dirty="0">
                <a:ea typeface="+mj-ea"/>
              </a:rPr>
            </a:br>
            <a:r>
              <a:rPr lang="en-US" sz="3600" dirty="0"/>
              <a:t>What </a:t>
            </a:r>
            <a:r>
              <a:rPr lang="en-US" sz="3600" dirty="0" smtClean="0"/>
              <a:t>we’ve implemented </a:t>
            </a:r>
            <a:r>
              <a:rPr lang="en-US" sz="3600" dirty="0"/>
              <a:t>in Portugal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with </a:t>
            </a:r>
            <a:r>
              <a:rPr lang="en-US" sz="3600" dirty="0"/>
              <a:t>ideas raised in sig-</a:t>
            </a:r>
            <a:r>
              <a:rPr lang="en-US" sz="3600" dirty="0" err="1"/>
              <a:t>marcomms</a:t>
            </a:r>
            <a:r>
              <a:rPr lang="en-US" sz="3600" dirty="0">
                <a:ea typeface="+mj-ea"/>
              </a:rPr>
              <a:t/>
            </a:r>
            <a:br>
              <a:rPr lang="en-US" sz="3600" dirty="0">
                <a:ea typeface="+mj-ea"/>
              </a:rPr>
            </a:br>
            <a:endParaRPr lang="en-US" sz="3600" dirty="0">
              <a:ea typeface="+mj-ea"/>
            </a:endParaRPr>
          </a:p>
        </p:txBody>
      </p:sp>
      <p:sp>
        <p:nvSpPr>
          <p:cNvPr id="15363" name="TextBox 5">
            <a:extLst>
              <a:ext uri="{FF2B5EF4-FFF2-40B4-BE49-F238E27FC236}">
                <a16:creationId xmlns:a16="http://schemas.microsoft.com/office/drawing/2014/main" id="{5D8EB7D2-9F04-474F-B9A8-B20F68BB7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38" y="4273550"/>
            <a:ext cx="8277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pt-PT" b="1" dirty="0" smtClean="0"/>
              <a:t>Salomé </a:t>
            </a:r>
            <a:r>
              <a:rPr lang="en-US" altLang="pt-PT" b="1" dirty="0" smtClean="0"/>
              <a:t>Branco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pt-PT" dirty="0" smtClean="0"/>
              <a:t>salome@fccn.pt</a:t>
            </a:r>
            <a:endParaRPr lang="en-US" altLang="pt-PT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pt-PT" dirty="0" smtClean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pt-PT" dirty="0" smtClean="0"/>
              <a:t>Date: 17-set-2019</a:t>
            </a:r>
            <a:endParaRPr lang="en-US" alt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pPr lvl="0"/>
            <a:r>
              <a:rPr lang="pt-PT" dirty="0"/>
              <a:t>2018 Christmas </a:t>
            </a:r>
            <a:r>
              <a:rPr lang="pt-PT" dirty="0" err="1"/>
              <a:t>Tree</a:t>
            </a:r>
            <a:endParaRPr lang="pt-P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1" r="1121"/>
          <a:stretch/>
        </p:blipFill>
        <p:spPr>
          <a:xfrm>
            <a:off x="4956504" y="2855170"/>
            <a:ext cx="3780172" cy="22468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011" y="1054083"/>
            <a:ext cx="7797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Each</a:t>
            </a:r>
            <a:r>
              <a:rPr lang="pt-PT" dirty="0" smtClean="0"/>
              <a:t> </a:t>
            </a:r>
            <a:r>
              <a:rPr lang="pt-PT" dirty="0" err="1" smtClean="0"/>
              <a:t>employee</a:t>
            </a:r>
            <a:r>
              <a:rPr lang="pt-PT" dirty="0" smtClean="0"/>
              <a:t> </a:t>
            </a:r>
            <a:r>
              <a:rPr lang="pt-PT" dirty="0" err="1" smtClean="0"/>
              <a:t>had</a:t>
            </a:r>
            <a:r>
              <a:rPr lang="pt-PT" dirty="0" smtClean="0"/>
              <a:t> </a:t>
            </a:r>
            <a:r>
              <a:rPr lang="pt-PT" dirty="0" err="1" smtClean="0"/>
              <a:t>his</a:t>
            </a:r>
            <a:r>
              <a:rPr lang="pt-PT" dirty="0" smtClean="0"/>
              <a:t>/</a:t>
            </a:r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own</a:t>
            </a:r>
            <a:r>
              <a:rPr lang="pt-PT" dirty="0" smtClean="0"/>
              <a:t> star </a:t>
            </a:r>
            <a:r>
              <a:rPr lang="pt-PT" dirty="0" err="1" smtClean="0"/>
              <a:t>decorating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Christmas </a:t>
            </a:r>
            <a:r>
              <a:rPr lang="pt-PT" dirty="0" err="1" smtClean="0"/>
              <a:t>tree</a:t>
            </a:r>
            <a:r>
              <a:rPr lang="pt-PT" dirty="0" smtClean="0"/>
              <a:t>. </a:t>
            </a:r>
            <a:endParaRPr lang="pt-PT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5BE8DC6-297A-4717-AE5E-30BBC12F1084}"/>
              </a:ext>
            </a:extLst>
          </p:cNvPr>
          <p:cNvSpPr>
            <a:spLocks/>
          </p:cNvSpPr>
          <p:nvPr/>
        </p:nvSpPr>
        <p:spPr bwMode="auto">
          <a:xfrm>
            <a:off x="168275" y="198953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02. </a:t>
            </a:r>
            <a:r>
              <a:rPr lang="en-US" sz="1350" b="1" dirty="0" smtClean="0"/>
              <a:t>Internal </a:t>
            </a:r>
            <a:r>
              <a:rPr lang="en-US" sz="1350" b="1" dirty="0" err="1" smtClean="0"/>
              <a:t>Comunication</a:t>
            </a:r>
            <a:endParaRPr lang="en-US" sz="135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079" y="1658349"/>
            <a:ext cx="3480349" cy="46404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94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blob:https://web.whatsapp.com/cce7dbd2-6f96-4985-866b-7428d18f4b8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161" y="963613"/>
            <a:ext cx="4296901" cy="303310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55575" y="3995678"/>
            <a:ext cx="87024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ea typeface="Calibri" panose="020F0502020204030204" pitchFamily="34" charset="0"/>
              </a:rPr>
              <a:t>Nominations:</a:t>
            </a:r>
            <a:r>
              <a:rPr lang="en-US" dirty="0" smtClean="0">
                <a:ea typeface="Calibri" panose="020F0502020204030204" pitchFamily="34" charset="0"/>
              </a:rPr>
              <a:t> Workers were challenged to appoint </a:t>
            </a:r>
            <a:r>
              <a:rPr lang="en-US" dirty="0">
                <a:ea typeface="Calibri" panose="020F0502020204030204" pitchFamily="34" charset="0"/>
              </a:rPr>
              <a:t>a colleague by </a:t>
            </a:r>
            <a:r>
              <a:rPr lang="en-US" dirty="0" smtClean="0">
                <a:ea typeface="Calibri" panose="020F0502020204030204" pitchFamily="34" charset="0"/>
              </a:rPr>
              <a:t>category </a:t>
            </a:r>
          </a:p>
          <a:p>
            <a:pPr marL="742950" lvl="1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dirty="0" smtClean="0">
                <a:ea typeface="Calibri" panose="020F0502020204030204" pitchFamily="34" charset="0"/>
              </a:rPr>
              <a:t>Categories:  </a:t>
            </a:r>
            <a:r>
              <a:rPr lang="en-US" b="1" dirty="0" smtClean="0">
                <a:ea typeface="Calibri" panose="020F0502020204030204" pitchFamily="34" charset="0"/>
              </a:rPr>
              <a:t>Collaboration</a:t>
            </a:r>
            <a:r>
              <a:rPr lang="en-US" b="1" dirty="0" smtClean="0">
                <a:ea typeface="Calibri" panose="020F0502020204030204" pitchFamily="34" charset="0"/>
              </a:rPr>
              <a:t>| . Knowledge | . Free</a:t>
            </a:r>
            <a:r>
              <a:rPr lang="en-US" dirty="0" smtClean="0">
                <a:ea typeface="Calibri" panose="020F0502020204030204" pitchFamily="34" charset="0"/>
              </a:rPr>
              <a:t/>
            </a:r>
            <a:br>
              <a:rPr lang="en-US" dirty="0" smtClean="0">
                <a:ea typeface="Calibri" panose="020F0502020204030204" pitchFamily="34" charset="0"/>
              </a:rPr>
            </a:br>
            <a:endParaRPr lang="en-US" dirty="0" smtClean="0"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Calibri" panose="020F0502020204030204" pitchFamily="34" charset="0"/>
              </a:rPr>
              <a:t>Nominees </a:t>
            </a:r>
            <a:r>
              <a:rPr lang="en-US" dirty="0">
                <a:ea typeface="Calibri" panose="020F0502020204030204" pitchFamily="34" charset="0"/>
              </a:rPr>
              <a:t>were </a:t>
            </a:r>
            <a:r>
              <a:rPr lang="en-US" b="1" dirty="0">
                <a:ea typeface="Calibri" panose="020F0502020204030204" pitchFamily="34" charset="0"/>
              </a:rPr>
              <a:t>announced </a:t>
            </a:r>
            <a:r>
              <a:rPr lang="en-US" b="1" dirty="0" smtClean="0">
                <a:ea typeface="Calibri" panose="020F0502020204030204" pitchFamily="34" charset="0"/>
              </a:rPr>
              <a:t>by </a:t>
            </a:r>
            <a:r>
              <a:rPr lang="en-US" dirty="0" smtClean="0">
                <a:ea typeface="Calibri" panose="020F0502020204030204" pitchFamily="34" charset="0"/>
              </a:rPr>
              <a:t>surprise one morning </a:t>
            </a:r>
            <a:r>
              <a:rPr lang="en-US" b="1" dirty="0" smtClean="0">
                <a:ea typeface="Calibri" panose="020F0502020204030204" pitchFamily="34" charset="0"/>
              </a:rPr>
              <a:t>through </a:t>
            </a:r>
            <a:r>
              <a:rPr lang="en-US" b="1" dirty="0">
                <a:ea typeface="Calibri" panose="020F0502020204030204" pitchFamily="34" charset="0"/>
              </a:rPr>
              <a:t>photos </a:t>
            </a:r>
            <a:r>
              <a:rPr lang="en-US" dirty="0">
                <a:ea typeface="Calibri" panose="020F0502020204030204" pitchFamily="34" charset="0"/>
              </a:rPr>
              <a:t>on one of our </a:t>
            </a:r>
            <a:r>
              <a:rPr lang="en-US" dirty="0" smtClean="0">
                <a:ea typeface="Calibri" panose="020F0502020204030204" pitchFamily="34" charset="0"/>
              </a:rPr>
              <a:t>walls </a:t>
            </a:r>
            <a:br>
              <a:rPr lang="en-US" dirty="0" smtClean="0">
                <a:ea typeface="Calibri" panose="020F0502020204030204" pitchFamily="34" charset="0"/>
              </a:rPr>
            </a:br>
            <a:endParaRPr lang="en-US" dirty="0" smtClean="0"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Calibri" panose="020F0502020204030204" pitchFamily="34" charset="0"/>
              </a:rPr>
              <a:t>Voting by </a:t>
            </a:r>
            <a:r>
              <a:rPr lang="en-US" dirty="0">
                <a:ea typeface="Calibri" panose="020F0502020204030204" pitchFamily="34" charset="0"/>
              </a:rPr>
              <a:t>stickers </a:t>
            </a:r>
            <a:r>
              <a:rPr lang="en-US" dirty="0" smtClean="0">
                <a:ea typeface="Calibri" panose="020F0502020204030204" pitchFamily="34" charset="0"/>
              </a:rPr>
              <a:t>glued on </a:t>
            </a:r>
            <a:r>
              <a:rPr lang="en-US" dirty="0">
                <a:ea typeface="Calibri" panose="020F0502020204030204" pitchFamily="34" charset="0"/>
              </a:rPr>
              <a:t>each nominee. Each colleague could cast 5 </a:t>
            </a:r>
            <a:r>
              <a:rPr lang="en-US" dirty="0" smtClean="0">
                <a:ea typeface="Calibri" panose="020F0502020204030204" pitchFamily="34" charset="0"/>
              </a:rPr>
              <a:t>votes.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ea typeface="Calibri" panose="020F0502020204030204" pitchFamily="34" charset="0"/>
              </a:rPr>
              <a:t>Winners</a:t>
            </a:r>
            <a:r>
              <a:rPr lang="en-US" dirty="0" smtClean="0">
                <a:ea typeface="Calibri" panose="020F0502020204030204" pitchFamily="34" charset="0"/>
              </a:rPr>
              <a:t> revealed during </a:t>
            </a:r>
            <a:r>
              <a:rPr lang="en-US" b="1" dirty="0" smtClean="0">
                <a:ea typeface="Calibri" panose="020F0502020204030204" pitchFamily="34" charset="0"/>
              </a:rPr>
              <a:t>Christmas afternoon snack</a:t>
            </a:r>
            <a:endParaRPr lang="pt-PT" b="1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pt-PT" dirty="0"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5BE8DC6-297A-4717-AE5E-30BBC12F1084}"/>
              </a:ext>
            </a:extLst>
          </p:cNvPr>
          <p:cNvSpPr>
            <a:spLocks/>
          </p:cNvSpPr>
          <p:nvPr/>
        </p:nvSpPr>
        <p:spPr bwMode="auto">
          <a:xfrm>
            <a:off x="168275" y="198953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02. </a:t>
            </a:r>
            <a:r>
              <a:rPr lang="en-US" sz="1350" b="1" dirty="0" smtClean="0"/>
              <a:t>Internal </a:t>
            </a:r>
            <a:r>
              <a:rPr lang="en-US" sz="1350" b="1" dirty="0" err="1" smtClean="0"/>
              <a:t>Comunication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14424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776" y="2535382"/>
            <a:ext cx="4965045" cy="3723784"/>
          </a:xfrm>
        </p:spPr>
      </p:pic>
      <p:sp>
        <p:nvSpPr>
          <p:cNvPr id="3" name="AutoShape 2" descr="blob:https://web.whatsapp.com/cce7dbd2-6f96-4985-866b-7428d18f4b8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6" y="2535382"/>
            <a:ext cx="2808614" cy="37448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055240"/>
            <a:ext cx="706122" cy="956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11" y="1053745"/>
            <a:ext cx="638935" cy="957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727" y="1055240"/>
            <a:ext cx="647149" cy="9709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044" y="1055241"/>
            <a:ext cx="637446" cy="9564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892" y="1047212"/>
            <a:ext cx="647150" cy="970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516" y="1047212"/>
            <a:ext cx="647148" cy="9709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205" y="1055241"/>
            <a:ext cx="637446" cy="9564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241" y="1030521"/>
            <a:ext cx="635260" cy="9527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35" y="1055241"/>
            <a:ext cx="631349" cy="9465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228" y="1047212"/>
            <a:ext cx="623893" cy="9361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286" y="1047213"/>
            <a:ext cx="623893" cy="9361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327" y="1058885"/>
            <a:ext cx="616113" cy="924431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15BE8DC6-297A-4717-AE5E-30BBC12F1084}"/>
              </a:ext>
            </a:extLst>
          </p:cNvPr>
          <p:cNvSpPr>
            <a:spLocks/>
          </p:cNvSpPr>
          <p:nvPr/>
        </p:nvSpPr>
        <p:spPr bwMode="auto">
          <a:xfrm>
            <a:off x="168275" y="198953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02. </a:t>
            </a:r>
            <a:r>
              <a:rPr lang="en-US" sz="1350" b="1" dirty="0" smtClean="0"/>
              <a:t>Internal </a:t>
            </a:r>
            <a:r>
              <a:rPr lang="en-US" sz="1350" b="1" dirty="0" err="1" smtClean="0"/>
              <a:t>Comunication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28438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err="1"/>
              <a:t>User</a:t>
            </a:r>
            <a:r>
              <a:rPr lang="pt-PT" dirty="0"/>
              <a:t> </a:t>
            </a:r>
            <a:r>
              <a:rPr lang="pt-PT" dirty="0" err="1"/>
              <a:t>Segmentation</a:t>
            </a:r>
            <a:r>
              <a:rPr lang="pt-PT" dirty="0"/>
              <a:t/>
            </a:r>
            <a:br>
              <a:rPr lang="pt-PT" dirty="0"/>
            </a:br>
            <a:endParaRPr lang="pt-PT" altLang="pt-P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703782" y="2807855"/>
            <a:ext cx="1930400" cy="572654"/>
          </a:xfrm>
        </p:spPr>
        <p:txBody>
          <a:bodyPr/>
          <a:lstStyle/>
          <a:p>
            <a:pPr marL="0" indent="0" algn="ctr">
              <a:buNone/>
            </a:pPr>
            <a:r>
              <a:rPr lang="pt-PT" altLang="pt-PT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</a:t>
            </a:r>
            <a:endParaRPr lang="pt-PT" altLang="pt-PT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63A8B4D-A94A-46C6-8BC7-DE844AC58DA8}"/>
              </a:ext>
            </a:extLst>
          </p:cNvPr>
          <p:cNvSpPr>
            <a:spLocks/>
          </p:cNvSpPr>
          <p:nvPr/>
        </p:nvSpPr>
        <p:spPr bwMode="auto">
          <a:xfrm flipH="1">
            <a:off x="168275" y="207266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56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04. </a:t>
            </a:r>
            <a:r>
              <a:rPr lang="en-US" sz="1350" b="1" dirty="0" smtClean="0"/>
              <a:t>Strategy </a:t>
            </a:r>
            <a:endParaRPr lang="en-US" sz="135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1071" y="598873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.</a:t>
            </a:r>
            <a:endParaRPr lang="pt-PT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17389926"/>
              </p:ext>
            </p:extLst>
          </p:nvPr>
        </p:nvGraphicFramePr>
        <p:xfrm>
          <a:off x="1136073" y="964117"/>
          <a:ext cx="7065817" cy="4502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 txBox="1">
            <a:spLocks/>
          </p:cNvSpPr>
          <p:nvPr/>
        </p:nvSpPr>
        <p:spPr bwMode="auto">
          <a:xfrm>
            <a:off x="222258" y="1241179"/>
            <a:ext cx="2836093" cy="57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altLang="pt-PT" b="1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Subcontracted</a:t>
            </a:r>
            <a:r>
              <a:rPr lang="pt-PT" altLang="pt-PT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pt-PT" altLang="pt-PT" b="1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</a:t>
            </a:r>
            <a:r>
              <a:rPr lang="pt-PT" altLang="pt-PT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PT" altLang="pt-PT" b="1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aims</a:t>
            </a:r>
            <a:r>
              <a:rPr lang="pt-PT" altLang="pt-PT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</a:t>
            </a:r>
            <a:endParaRPr lang="pt-PT" altLang="pt-PT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 txBox="1">
            <a:spLocks/>
          </p:cNvSpPr>
          <p:nvPr/>
        </p:nvSpPr>
        <p:spPr bwMode="auto">
          <a:xfrm>
            <a:off x="540913" y="5702403"/>
            <a:ext cx="2836093" cy="57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altLang="pt-PT" b="1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End</a:t>
            </a:r>
            <a:r>
              <a:rPr lang="pt-PT" altLang="pt-PT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date: </a:t>
            </a:r>
            <a:r>
              <a:rPr lang="pt-PT" altLang="pt-PT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december</a:t>
            </a:r>
            <a:r>
              <a:rPr lang="pt-PT" altLang="pt-PT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2019</a:t>
            </a:r>
            <a:endParaRPr lang="pt-PT" altLang="pt-PT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7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67EFC-0323-DF45-A114-96596CD1C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9829" y="2257425"/>
            <a:ext cx="7772400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0" i="1" dirty="0" smtClean="0">
                <a:ea typeface="+mj-ea"/>
              </a:rPr>
              <a:t>                                                      Thank </a:t>
            </a:r>
            <a:r>
              <a:rPr lang="en-US" sz="2000" b="0" i="1" dirty="0" smtClean="0">
                <a:ea typeface="+mj-ea"/>
              </a:rPr>
              <a:t>you!</a:t>
            </a:r>
            <a:br>
              <a:rPr lang="en-US" sz="2000" b="0" i="1" dirty="0" smtClean="0">
                <a:ea typeface="+mj-ea"/>
              </a:rPr>
            </a:br>
            <a:endParaRPr lang="en-US" sz="2000" b="0" i="1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985355" y="2496994"/>
            <a:ext cx="4572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2015 </a:t>
            </a:r>
            <a:r>
              <a:rPr lang="pt-PT" dirty="0" err="1" smtClean="0"/>
              <a:t>started</a:t>
            </a:r>
            <a:r>
              <a:rPr lang="pt-PT" dirty="0" smtClean="0"/>
              <a:t> </a:t>
            </a:r>
            <a:r>
              <a:rPr lang="pt-PT" dirty="0" err="1" smtClean="0"/>
              <a:t>my</a:t>
            </a:r>
            <a:r>
              <a:rPr lang="pt-PT" dirty="0" smtClean="0"/>
              <a:t> </a:t>
            </a:r>
            <a:r>
              <a:rPr lang="pt-PT" dirty="0" err="1" smtClean="0"/>
              <a:t>Sigmarcomms</a:t>
            </a:r>
            <a:r>
              <a:rPr lang="pt-PT" dirty="0" smtClean="0"/>
              <a:t> </a:t>
            </a:r>
            <a:r>
              <a:rPr lang="pt-PT" dirty="0" err="1" smtClean="0"/>
              <a:t>Journey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9166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01529" y="1746960"/>
            <a:ext cx="2428912" cy="705364"/>
            <a:chOff x="5901529" y="1746960"/>
            <a:chExt cx="2428912" cy="705364"/>
          </a:xfrm>
        </p:grpSpPr>
        <p:sp>
          <p:nvSpPr>
            <p:cNvPr id="246" name="Freeform 5">
              <a:extLst>
                <a:ext uri="{FF2B5EF4-FFF2-40B4-BE49-F238E27FC236}">
                  <a16:creationId xmlns:a16="http://schemas.microsoft.com/office/drawing/2014/main" id="{C06AE7D2-D828-42E2-8089-CDD8513D06C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901529" y="1746960"/>
              <a:ext cx="2428912" cy="404617"/>
            </a:xfrm>
            <a:custGeom>
              <a:avLst/>
              <a:gdLst>
                <a:gd name="T0" fmla="*/ 71 w 849"/>
                <a:gd name="T1" fmla="*/ 141 h 141"/>
                <a:gd name="T2" fmla="*/ 0 w 849"/>
                <a:gd name="T3" fmla="*/ 70 h 141"/>
                <a:gd name="T4" fmla="*/ 71 w 849"/>
                <a:gd name="T5" fmla="*/ 0 h 141"/>
                <a:gd name="T6" fmla="*/ 816 w 849"/>
                <a:gd name="T7" fmla="*/ 0 h 141"/>
                <a:gd name="T8" fmla="*/ 849 w 849"/>
                <a:gd name="T9" fmla="*/ 141 h 141"/>
                <a:gd name="T10" fmla="*/ 71 w 849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9" h="141">
                  <a:moveTo>
                    <a:pt x="71" y="141"/>
                  </a:moveTo>
                  <a:cubicBezTo>
                    <a:pt x="32" y="141"/>
                    <a:pt x="0" y="109"/>
                    <a:pt x="0" y="70"/>
                  </a:cubicBezTo>
                  <a:cubicBezTo>
                    <a:pt x="0" y="31"/>
                    <a:pt x="32" y="0"/>
                    <a:pt x="71" y="0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849" y="141"/>
                    <a:pt x="849" y="141"/>
                    <a:pt x="849" y="141"/>
                  </a:cubicBezTo>
                  <a:lnTo>
                    <a:pt x="71" y="1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16056" tIns="34299" rIns="68598" bIns="3429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350" b="1" dirty="0"/>
                <a:t>03. </a:t>
              </a:r>
              <a:r>
                <a:rPr lang="en-US" sz="1350" b="1" dirty="0" smtClean="0"/>
                <a:t>Campaigns</a:t>
              </a:r>
              <a:endParaRPr lang="en-US" sz="1350" b="1" dirty="0"/>
            </a:p>
          </p:txBody>
        </p:sp>
        <p:sp>
          <p:nvSpPr>
            <p:cNvPr id="247" name="Freeform 6">
              <a:extLst>
                <a:ext uri="{FF2B5EF4-FFF2-40B4-BE49-F238E27FC236}">
                  <a16:creationId xmlns:a16="http://schemas.microsoft.com/office/drawing/2014/main" id="{416FDF92-66E1-4B07-8035-5EB3B1D9EE8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901529" y="2151577"/>
              <a:ext cx="129236" cy="300747"/>
            </a:xfrm>
            <a:custGeom>
              <a:avLst/>
              <a:gdLst>
                <a:gd name="T0" fmla="*/ 107 w 107"/>
                <a:gd name="T1" fmla="*/ 0 h 249"/>
                <a:gd name="T2" fmla="*/ 0 w 107"/>
                <a:gd name="T3" fmla="*/ 0 h 249"/>
                <a:gd name="T4" fmla="*/ 55 w 107"/>
                <a:gd name="T5" fmla="*/ 249 h 249"/>
                <a:gd name="T6" fmla="*/ 107 w 107"/>
                <a:gd name="T7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49">
                  <a:moveTo>
                    <a:pt x="107" y="0"/>
                  </a:moveTo>
                  <a:lnTo>
                    <a:pt x="0" y="0"/>
                  </a:lnTo>
                  <a:lnTo>
                    <a:pt x="55" y="249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Oval 7">
              <a:extLst>
                <a:ext uri="{FF2B5EF4-FFF2-40B4-BE49-F238E27FC236}">
                  <a16:creationId xmlns:a16="http://schemas.microsoft.com/office/drawing/2014/main" id="{DB81E1CF-B6AA-4623-814A-5D7A766F32E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964473" y="1784402"/>
              <a:ext cx="320071" cy="32127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4602AFEC-05F5-41B0-B774-AF4EBADCC01A}"/>
              </a:ext>
            </a:extLst>
          </p:cNvPr>
          <p:cNvGrpSpPr/>
          <p:nvPr/>
        </p:nvGrpSpPr>
        <p:grpSpPr>
          <a:xfrm>
            <a:off x="8044632" y="1865226"/>
            <a:ext cx="159756" cy="159632"/>
            <a:chOff x="4040188" y="1374776"/>
            <a:chExt cx="4111625" cy="4108450"/>
          </a:xfrm>
          <a:solidFill>
            <a:schemeClr val="accent1"/>
          </a:solidFill>
        </p:grpSpPr>
        <p:sp>
          <p:nvSpPr>
            <p:cNvPr id="251" name="Freeform 5">
              <a:extLst>
                <a:ext uri="{FF2B5EF4-FFF2-40B4-BE49-F238E27FC236}">
                  <a16:creationId xmlns:a16="http://schemas.microsoft.com/office/drawing/2014/main" id="{382A992D-466A-4BCF-9DAB-45A171521A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188" y="1374776"/>
              <a:ext cx="4111625" cy="41084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6">
              <a:extLst>
                <a:ext uri="{FF2B5EF4-FFF2-40B4-BE49-F238E27FC236}">
                  <a16:creationId xmlns:a16="http://schemas.microsoft.com/office/drawing/2014/main" id="{2045118E-3AE5-469B-9F46-905C0A7490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2368551"/>
              <a:ext cx="2117725" cy="1992313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3" name="TextBox 252">
            <a:extLst>
              <a:ext uri="{FF2B5EF4-FFF2-40B4-BE49-F238E27FC236}">
                <a16:creationId xmlns:a16="http://schemas.microsoft.com/office/drawing/2014/main" id="{52150EDF-D578-41D8-89C1-C9A13A416183}"/>
              </a:ext>
            </a:extLst>
          </p:cNvPr>
          <p:cNvSpPr txBox="1"/>
          <p:nvPr/>
        </p:nvSpPr>
        <p:spPr>
          <a:xfrm>
            <a:off x="6151252" y="2254759"/>
            <a:ext cx="1697729" cy="26545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825" kern="0" dirty="0" smtClean="0">
                <a:solidFill>
                  <a:srgbClr val="000000"/>
                </a:solidFill>
              </a:rPr>
              <a:t>#love2eduroam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825" kern="0" dirty="0" smtClean="0">
                <a:solidFill>
                  <a:srgbClr val="000000"/>
                </a:solidFill>
              </a:rPr>
              <a:t>Women in STEM </a:t>
            </a:r>
            <a:r>
              <a:rPr lang="pt-PT" sz="900" dirty="0"/>
              <a:t>&amp; </a:t>
            </a:r>
            <a:r>
              <a:rPr lang="pt-PT" sz="900" dirty="0" err="1"/>
              <a:t>Women’s</a:t>
            </a:r>
            <a:r>
              <a:rPr lang="pt-PT" sz="900" dirty="0"/>
              <a:t> </a:t>
            </a:r>
            <a:r>
              <a:rPr lang="pt-PT" sz="900" dirty="0" err="1"/>
              <a:t>day</a:t>
            </a:r>
            <a:r>
              <a:rPr lang="en-US" sz="825" kern="0" dirty="0" smtClean="0">
                <a:solidFill>
                  <a:srgbClr val="000000"/>
                </a:solidFill>
              </a:rPr>
              <a:t> </a:t>
            </a:r>
            <a:endParaRPr lang="en-US" sz="825" kern="0" dirty="0">
              <a:solidFill>
                <a:srgbClr val="000000"/>
              </a:solidFill>
            </a:endParaRPr>
          </a:p>
        </p:txBody>
      </p:sp>
      <p:sp>
        <p:nvSpPr>
          <p:cNvPr id="254" name="Freeform 5">
            <a:extLst>
              <a:ext uri="{FF2B5EF4-FFF2-40B4-BE49-F238E27FC236}">
                <a16:creationId xmlns:a16="http://schemas.microsoft.com/office/drawing/2014/main" id="{C63A8B4D-A94A-46C6-8BC7-DE844AC58DA8}"/>
              </a:ext>
            </a:extLst>
          </p:cNvPr>
          <p:cNvSpPr>
            <a:spLocks/>
          </p:cNvSpPr>
          <p:nvPr/>
        </p:nvSpPr>
        <p:spPr bwMode="auto">
          <a:xfrm flipH="1">
            <a:off x="5901529" y="4194582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56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04. </a:t>
            </a:r>
            <a:r>
              <a:rPr lang="en-US" sz="1350" b="1" dirty="0" smtClean="0"/>
              <a:t>Strategy </a:t>
            </a:r>
            <a:endParaRPr lang="en-US" sz="1350" b="1" dirty="0"/>
          </a:p>
        </p:txBody>
      </p:sp>
      <p:sp>
        <p:nvSpPr>
          <p:cNvPr id="255" name="Freeform 6">
            <a:extLst>
              <a:ext uri="{FF2B5EF4-FFF2-40B4-BE49-F238E27FC236}">
                <a16:creationId xmlns:a16="http://schemas.microsoft.com/office/drawing/2014/main" id="{38929E43-B9BF-4275-B86B-E54CDBC64DD8}"/>
              </a:ext>
            </a:extLst>
          </p:cNvPr>
          <p:cNvSpPr>
            <a:spLocks/>
          </p:cNvSpPr>
          <p:nvPr/>
        </p:nvSpPr>
        <p:spPr bwMode="auto">
          <a:xfrm flipH="1">
            <a:off x="5901529" y="4599198"/>
            <a:ext cx="129236" cy="300747"/>
          </a:xfrm>
          <a:custGeom>
            <a:avLst/>
            <a:gdLst>
              <a:gd name="T0" fmla="*/ 107 w 107"/>
              <a:gd name="T1" fmla="*/ 0 h 249"/>
              <a:gd name="T2" fmla="*/ 0 w 107"/>
              <a:gd name="T3" fmla="*/ 0 h 249"/>
              <a:gd name="T4" fmla="*/ 55 w 107"/>
              <a:gd name="T5" fmla="*/ 249 h 249"/>
              <a:gd name="T6" fmla="*/ 107 w 107"/>
              <a:gd name="T7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" h="249">
                <a:moveTo>
                  <a:pt x="107" y="0"/>
                </a:moveTo>
                <a:lnTo>
                  <a:pt x="0" y="0"/>
                </a:lnTo>
                <a:lnTo>
                  <a:pt x="55" y="249"/>
                </a:lnTo>
                <a:lnTo>
                  <a:pt x="10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Oval 7">
            <a:extLst>
              <a:ext uri="{FF2B5EF4-FFF2-40B4-BE49-F238E27FC236}">
                <a16:creationId xmlns:a16="http://schemas.microsoft.com/office/drawing/2014/main" id="{E3452185-177E-474D-8E59-DDC8A44791F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964473" y="4232023"/>
            <a:ext cx="320071" cy="32127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911EB0F7-5296-42C4-A4A0-0F337192CEA6}"/>
              </a:ext>
            </a:extLst>
          </p:cNvPr>
          <p:cNvGrpSpPr/>
          <p:nvPr/>
        </p:nvGrpSpPr>
        <p:grpSpPr>
          <a:xfrm>
            <a:off x="8044632" y="4312847"/>
            <a:ext cx="159756" cy="159632"/>
            <a:chOff x="4040188" y="1374776"/>
            <a:chExt cx="4111625" cy="4108450"/>
          </a:xfrm>
          <a:solidFill>
            <a:schemeClr val="accent2">
              <a:lumMod val="75000"/>
            </a:schemeClr>
          </a:solidFill>
        </p:grpSpPr>
        <p:sp>
          <p:nvSpPr>
            <p:cNvPr id="258" name="Freeform 5">
              <a:extLst>
                <a:ext uri="{FF2B5EF4-FFF2-40B4-BE49-F238E27FC236}">
                  <a16:creationId xmlns:a16="http://schemas.microsoft.com/office/drawing/2014/main" id="{58A07339-C06B-476C-99E9-629DA6E84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188" y="1374776"/>
              <a:ext cx="4111625" cy="41084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6">
              <a:extLst>
                <a:ext uri="{FF2B5EF4-FFF2-40B4-BE49-F238E27FC236}">
                  <a16:creationId xmlns:a16="http://schemas.microsoft.com/office/drawing/2014/main" id="{DBCF1E5F-B595-4E07-8849-BF841CB302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2368551"/>
              <a:ext cx="2117725" cy="1992313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0" name="TextBox 259">
            <a:extLst>
              <a:ext uri="{FF2B5EF4-FFF2-40B4-BE49-F238E27FC236}">
                <a16:creationId xmlns:a16="http://schemas.microsoft.com/office/drawing/2014/main" id="{6080887F-DA88-490F-B1A9-6F655929BCAD}"/>
              </a:ext>
            </a:extLst>
          </p:cNvPr>
          <p:cNvSpPr txBox="1"/>
          <p:nvPr/>
        </p:nvSpPr>
        <p:spPr>
          <a:xfrm>
            <a:off x="6151252" y="4702380"/>
            <a:ext cx="1697729" cy="25391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825" kern="0" dirty="0" smtClean="0">
                <a:solidFill>
                  <a:srgbClr val="000000"/>
                </a:solidFill>
              </a:rPr>
              <a:t>Brand Strategy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825" kern="0" dirty="0" smtClean="0">
                <a:solidFill>
                  <a:srgbClr val="000000"/>
                </a:solidFill>
              </a:rPr>
              <a:t>User segmentation</a:t>
            </a:r>
            <a:endParaRPr lang="en-US" sz="825" kern="0" dirty="0">
              <a:solidFill>
                <a:srgbClr val="000000"/>
              </a:solidFill>
            </a:endParaRPr>
          </a:p>
        </p:txBody>
      </p:sp>
      <p:sp>
        <p:nvSpPr>
          <p:cNvPr id="262" name="Freeform 5">
            <a:extLst>
              <a:ext uri="{FF2B5EF4-FFF2-40B4-BE49-F238E27FC236}">
                <a16:creationId xmlns:a16="http://schemas.microsoft.com/office/drawing/2014/main" id="{81016BBD-BB5A-4515-BDF8-798AC190A526}"/>
              </a:ext>
            </a:extLst>
          </p:cNvPr>
          <p:cNvSpPr>
            <a:spLocks/>
          </p:cNvSpPr>
          <p:nvPr/>
        </p:nvSpPr>
        <p:spPr bwMode="auto">
          <a:xfrm>
            <a:off x="813559" y="1746960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01. </a:t>
            </a:r>
            <a:r>
              <a:rPr lang="en-US" sz="1350" b="1" dirty="0" smtClean="0"/>
              <a:t>Community Survey</a:t>
            </a:r>
            <a:endParaRPr lang="en-US" sz="1350" b="1" dirty="0"/>
          </a:p>
        </p:txBody>
      </p:sp>
      <p:sp>
        <p:nvSpPr>
          <p:cNvPr id="263" name="Freeform 6">
            <a:extLst>
              <a:ext uri="{FF2B5EF4-FFF2-40B4-BE49-F238E27FC236}">
                <a16:creationId xmlns:a16="http://schemas.microsoft.com/office/drawing/2014/main" id="{70CB24BB-EBC2-4183-88FF-2E61EEF997B2}"/>
              </a:ext>
            </a:extLst>
          </p:cNvPr>
          <p:cNvSpPr>
            <a:spLocks/>
          </p:cNvSpPr>
          <p:nvPr/>
        </p:nvSpPr>
        <p:spPr bwMode="auto">
          <a:xfrm>
            <a:off x="3113235" y="2151577"/>
            <a:ext cx="129236" cy="300747"/>
          </a:xfrm>
          <a:custGeom>
            <a:avLst/>
            <a:gdLst>
              <a:gd name="T0" fmla="*/ 107 w 107"/>
              <a:gd name="T1" fmla="*/ 0 h 249"/>
              <a:gd name="T2" fmla="*/ 0 w 107"/>
              <a:gd name="T3" fmla="*/ 0 h 249"/>
              <a:gd name="T4" fmla="*/ 55 w 107"/>
              <a:gd name="T5" fmla="*/ 249 h 249"/>
              <a:gd name="T6" fmla="*/ 107 w 107"/>
              <a:gd name="T7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" h="249">
                <a:moveTo>
                  <a:pt x="107" y="0"/>
                </a:moveTo>
                <a:lnTo>
                  <a:pt x="0" y="0"/>
                </a:lnTo>
                <a:lnTo>
                  <a:pt x="55" y="249"/>
                </a:lnTo>
                <a:lnTo>
                  <a:pt x="107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Oval 7">
            <a:extLst>
              <a:ext uri="{FF2B5EF4-FFF2-40B4-BE49-F238E27FC236}">
                <a16:creationId xmlns:a16="http://schemas.microsoft.com/office/drawing/2014/main" id="{1E7D52A7-2F26-4A24-9425-3A61FEB4A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456" y="1784402"/>
            <a:ext cx="320071" cy="32127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2106FCF4-AFCA-4A8B-8CC1-D76F1519B630}"/>
              </a:ext>
            </a:extLst>
          </p:cNvPr>
          <p:cNvGrpSpPr/>
          <p:nvPr/>
        </p:nvGrpSpPr>
        <p:grpSpPr>
          <a:xfrm flipH="1">
            <a:off x="939612" y="1865226"/>
            <a:ext cx="159756" cy="159632"/>
            <a:chOff x="4040188" y="1374776"/>
            <a:chExt cx="4111625" cy="4108450"/>
          </a:xfrm>
          <a:solidFill>
            <a:schemeClr val="bg2">
              <a:lumMod val="75000"/>
            </a:schemeClr>
          </a:solidFill>
        </p:grpSpPr>
        <p:sp>
          <p:nvSpPr>
            <p:cNvPr id="274" name="Freeform 5">
              <a:extLst>
                <a:ext uri="{FF2B5EF4-FFF2-40B4-BE49-F238E27FC236}">
                  <a16:creationId xmlns:a16="http://schemas.microsoft.com/office/drawing/2014/main" id="{33921940-6270-4C34-B7F4-41FD556E25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188" y="1374776"/>
              <a:ext cx="4111625" cy="41084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6">
              <a:extLst>
                <a:ext uri="{FF2B5EF4-FFF2-40B4-BE49-F238E27FC236}">
                  <a16:creationId xmlns:a16="http://schemas.microsoft.com/office/drawing/2014/main" id="{36446FC3-EAC7-422D-AA75-A7C41249A5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2368551"/>
              <a:ext cx="2117725" cy="1992313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6" name="TextBox 265">
            <a:extLst>
              <a:ext uri="{FF2B5EF4-FFF2-40B4-BE49-F238E27FC236}">
                <a16:creationId xmlns:a16="http://schemas.microsoft.com/office/drawing/2014/main" id="{5E0BB517-5B6E-4F92-ADB7-65583C1077AA}"/>
              </a:ext>
            </a:extLst>
          </p:cNvPr>
          <p:cNvSpPr txBox="1"/>
          <p:nvPr/>
        </p:nvSpPr>
        <p:spPr>
          <a:xfrm flipH="1">
            <a:off x="1295020" y="2254759"/>
            <a:ext cx="1697729" cy="55399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Awareness of  our services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Quality and usefulness of our services</a:t>
            </a:r>
            <a:endParaRPr lang="pt-PT" sz="9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Suggestions for </a:t>
            </a:r>
            <a:r>
              <a:rPr lang="en-US" sz="900" dirty="0" smtClean="0"/>
              <a:t>improvements</a:t>
            </a:r>
            <a:endParaRPr lang="en-US" sz="900" dirty="0"/>
          </a:p>
        </p:txBody>
      </p:sp>
      <p:sp>
        <p:nvSpPr>
          <p:cNvPr id="267" name="Freeform 5">
            <a:extLst>
              <a:ext uri="{FF2B5EF4-FFF2-40B4-BE49-F238E27FC236}">
                <a16:creationId xmlns:a16="http://schemas.microsoft.com/office/drawing/2014/main" id="{15BE8DC6-297A-4717-AE5E-30BBC12F1084}"/>
              </a:ext>
            </a:extLst>
          </p:cNvPr>
          <p:cNvSpPr>
            <a:spLocks/>
          </p:cNvSpPr>
          <p:nvPr/>
        </p:nvSpPr>
        <p:spPr bwMode="auto">
          <a:xfrm>
            <a:off x="813559" y="4194582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02. </a:t>
            </a:r>
            <a:r>
              <a:rPr lang="en-US" sz="1350" b="1" dirty="0" smtClean="0"/>
              <a:t>Internal </a:t>
            </a:r>
            <a:r>
              <a:rPr lang="en-US" sz="1350" b="1" dirty="0" err="1" smtClean="0"/>
              <a:t>Comunication</a:t>
            </a:r>
            <a:endParaRPr lang="en-US" sz="1350" b="1" dirty="0"/>
          </a:p>
        </p:txBody>
      </p:sp>
      <p:sp>
        <p:nvSpPr>
          <p:cNvPr id="268" name="Freeform 6">
            <a:extLst>
              <a:ext uri="{FF2B5EF4-FFF2-40B4-BE49-F238E27FC236}">
                <a16:creationId xmlns:a16="http://schemas.microsoft.com/office/drawing/2014/main" id="{A5A8F844-1443-41D6-B60F-FD221455CB2E}"/>
              </a:ext>
            </a:extLst>
          </p:cNvPr>
          <p:cNvSpPr>
            <a:spLocks/>
          </p:cNvSpPr>
          <p:nvPr/>
        </p:nvSpPr>
        <p:spPr bwMode="auto">
          <a:xfrm>
            <a:off x="3113235" y="4599198"/>
            <a:ext cx="129236" cy="300747"/>
          </a:xfrm>
          <a:custGeom>
            <a:avLst/>
            <a:gdLst>
              <a:gd name="T0" fmla="*/ 107 w 107"/>
              <a:gd name="T1" fmla="*/ 0 h 249"/>
              <a:gd name="T2" fmla="*/ 0 w 107"/>
              <a:gd name="T3" fmla="*/ 0 h 249"/>
              <a:gd name="T4" fmla="*/ 55 w 107"/>
              <a:gd name="T5" fmla="*/ 249 h 249"/>
              <a:gd name="T6" fmla="*/ 107 w 107"/>
              <a:gd name="T7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" h="249">
                <a:moveTo>
                  <a:pt x="107" y="0"/>
                </a:moveTo>
                <a:lnTo>
                  <a:pt x="0" y="0"/>
                </a:lnTo>
                <a:lnTo>
                  <a:pt x="55" y="249"/>
                </a:lnTo>
                <a:lnTo>
                  <a:pt x="107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Oval 7">
            <a:extLst>
              <a:ext uri="{FF2B5EF4-FFF2-40B4-BE49-F238E27FC236}">
                <a16:creationId xmlns:a16="http://schemas.microsoft.com/office/drawing/2014/main" id="{F6EA4205-2DBE-4E5F-9515-51DC02579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456" y="4232023"/>
            <a:ext cx="320071" cy="32127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8775B3A-F445-49A4-A835-5658A4706E18}"/>
              </a:ext>
            </a:extLst>
          </p:cNvPr>
          <p:cNvGrpSpPr/>
          <p:nvPr/>
        </p:nvGrpSpPr>
        <p:grpSpPr>
          <a:xfrm flipH="1">
            <a:off x="939612" y="4312847"/>
            <a:ext cx="159756" cy="159632"/>
            <a:chOff x="4040188" y="1374776"/>
            <a:chExt cx="4111625" cy="4108450"/>
          </a:xfrm>
          <a:solidFill>
            <a:schemeClr val="tx2"/>
          </a:solidFill>
        </p:grpSpPr>
        <p:sp>
          <p:nvSpPr>
            <p:cNvPr id="272" name="Freeform 5">
              <a:extLst>
                <a:ext uri="{FF2B5EF4-FFF2-40B4-BE49-F238E27FC236}">
                  <a16:creationId xmlns:a16="http://schemas.microsoft.com/office/drawing/2014/main" id="{CB672C4E-BECC-4A11-A583-FFDBF3A457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188" y="1374776"/>
              <a:ext cx="4111625" cy="4108450"/>
            </a:xfrm>
            <a:custGeom>
              <a:avLst/>
              <a:gdLst>
                <a:gd name="T0" fmla="*/ 477 w 1376"/>
                <a:gd name="T1" fmla="*/ 1360 h 1376"/>
                <a:gd name="T2" fmla="*/ 312 w 1376"/>
                <a:gd name="T3" fmla="*/ 1212 h 1376"/>
                <a:gd name="T4" fmla="*/ 237 w 1376"/>
                <a:gd name="T5" fmla="*/ 1044 h 1376"/>
                <a:gd name="T6" fmla="*/ 64 w 1376"/>
                <a:gd name="T7" fmla="*/ 1013 h 1376"/>
                <a:gd name="T8" fmla="*/ 51 w 1376"/>
                <a:gd name="T9" fmla="*/ 793 h 1376"/>
                <a:gd name="T10" fmla="*/ 117 w 1376"/>
                <a:gd name="T11" fmla="*/ 621 h 1376"/>
                <a:gd name="T12" fmla="*/ 16 w 1376"/>
                <a:gd name="T13" fmla="*/ 476 h 1376"/>
                <a:gd name="T14" fmla="*/ 164 w 1376"/>
                <a:gd name="T15" fmla="*/ 312 h 1376"/>
                <a:gd name="T16" fmla="*/ 332 w 1376"/>
                <a:gd name="T17" fmla="*/ 237 h 1376"/>
                <a:gd name="T18" fmla="*/ 363 w 1376"/>
                <a:gd name="T19" fmla="*/ 63 h 1376"/>
                <a:gd name="T20" fmla="*/ 583 w 1376"/>
                <a:gd name="T21" fmla="*/ 51 h 1376"/>
                <a:gd name="T22" fmla="*/ 755 w 1376"/>
                <a:gd name="T23" fmla="*/ 116 h 1376"/>
                <a:gd name="T24" fmla="*/ 900 w 1376"/>
                <a:gd name="T25" fmla="*/ 16 h 1376"/>
                <a:gd name="T26" fmla="*/ 1064 w 1376"/>
                <a:gd name="T27" fmla="*/ 163 h 1376"/>
                <a:gd name="T28" fmla="*/ 1139 w 1376"/>
                <a:gd name="T29" fmla="*/ 331 h 1376"/>
                <a:gd name="T30" fmla="*/ 1313 w 1376"/>
                <a:gd name="T31" fmla="*/ 362 h 1376"/>
                <a:gd name="T32" fmla="*/ 1360 w 1376"/>
                <a:gd name="T33" fmla="*/ 476 h 1376"/>
                <a:gd name="T34" fmla="*/ 1260 w 1376"/>
                <a:gd name="T35" fmla="*/ 621 h 1376"/>
                <a:gd name="T36" fmla="*/ 1325 w 1376"/>
                <a:gd name="T37" fmla="*/ 793 h 1376"/>
                <a:gd name="T38" fmla="*/ 1313 w 1376"/>
                <a:gd name="T39" fmla="*/ 1013 h 1376"/>
                <a:gd name="T40" fmla="*/ 1139 w 1376"/>
                <a:gd name="T41" fmla="*/ 1044 h 1376"/>
                <a:gd name="T42" fmla="*/ 1064 w 1376"/>
                <a:gd name="T43" fmla="*/ 1212 h 1376"/>
                <a:gd name="T44" fmla="*/ 900 w 1376"/>
                <a:gd name="T45" fmla="*/ 1360 h 1376"/>
                <a:gd name="T46" fmla="*/ 755 w 1376"/>
                <a:gd name="T47" fmla="*/ 1259 h 1376"/>
                <a:gd name="T48" fmla="*/ 583 w 1376"/>
                <a:gd name="T49" fmla="*/ 1325 h 1376"/>
                <a:gd name="T50" fmla="*/ 403 w 1376"/>
                <a:gd name="T51" fmla="*/ 1230 h 1376"/>
                <a:gd name="T52" fmla="*/ 544 w 1376"/>
                <a:gd name="T53" fmla="*/ 1210 h 1376"/>
                <a:gd name="T54" fmla="*/ 748 w 1376"/>
                <a:gd name="T55" fmla="*/ 1167 h 1376"/>
                <a:gd name="T56" fmla="*/ 870 w 1376"/>
                <a:gd name="T57" fmla="*/ 1273 h 1376"/>
                <a:gd name="T58" fmla="*/ 956 w 1376"/>
                <a:gd name="T59" fmla="*/ 1159 h 1376"/>
                <a:gd name="T60" fmla="*/ 1070 w 1376"/>
                <a:gd name="T61" fmla="*/ 985 h 1376"/>
                <a:gd name="T62" fmla="*/ 1230 w 1376"/>
                <a:gd name="T63" fmla="*/ 973 h 1376"/>
                <a:gd name="T64" fmla="*/ 1211 w 1376"/>
                <a:gd name="T65" fmla="*/ 832 h 1376"/>
                <a:gd name="T66" fmla="*/ 1168 w 1376"/>
                <a:gd name="T67" fmla="*/ 628 h 1376"/>
                <a:gd name="T68" fmla="*/ 1274 w 1376"/>
                <a:gd name="T69" fmla="*/ 506 h 1376"/>
                <a:gd name="T70" fmla="*/ 1160 w 1376"/>
                <a:gd name="T71" fmla="*/ 420 h 1376"/>
                <a:gd name="T72" fmla="*/ 986 w 1376"/>
                <a:gd name="T73" fmla="*/ 306 h 1376"/>
                <a:gd name="T74" fmla="*/ 974 w 1376"/>
                <a:gd name="T75" fmla="*/ 146 h 1376"/>
                <a:gd name="T76" fmla="*/ 833 w 1376"/>
                <a:gd name="T77" fmla="*/ 165 h 1376"/>
                <a:gd name="T78" fmla="*/ 629 w 1376"/>
                <a:gd name="T79" fmla="*/ 208 h 1376"/>
                <a:gd name="T80" fmla="*/ 507 w 1376"/>
                <a:gd name="T81" fmla="*/ 102 h 1376"/>
                <a:gd name="T82" fmla="*/ 421 w 1376"/>
                <a:gd name="T83" fmla="*/ 216 h 1376"/>
                <a:gd name="T84" fmla="*/ 307 w 1376"/>
                <a:gd name="T85" fmla="*/ 390 h 1376"/>
                <a:gd name="T86" fmla="*/ 146 w 1376"/>
                <a:gd name="T87" fmla="*/ 402 h 1376"/>
                <a:gd name="T88" fmla="*/ 166 w 1376"/>
                <a:gd name="T89" fmla="*/ 543 h 1376"/>
                <a:gd name="T90" fmla="*/ 209 w 1376"/>
                <a:gd name="T91" fmla="*/ 747 h 1376"/>
                <a:gd name="T92" fmla="*/ 103 w 1376"/>
                <a:gd name="T93" fmla="*/ 869 h 1376"/>
                <a:gd name="T94" fmla="*/ 217 w 1376"/>
                <a:gd name="T95" fmla="*/ 955 h 1376"/>
                <a:gd name="T96" fmla="*/ 391 w 1376"/>
                <a:gd name="T97" fmla="*/ 1069 h 1376"/>
                <a:gd name="T98" fmla="*/ 403 w 1376"/>
                <a:gd name="T99" fmla="*/ 1230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6" h="1376">
                  <a:moveTo>
                    <a:pt x="509" y="1366"/>
                  </a:moveTo>
                  <a:cubicBezTo>
                    <a:pt x="498" y="1366"/>
                    <a:pt x="487" y="1364"/>
                    <a:pt x="477" y="1360"/>
                  </a:cubicBezTo>
                  <a:cubicBezTo>
                    <a:pt x="363" y="1312"/>
                    <a:pt x="363" y="1312"/>
                    <a:pt x="363" y="1312"/>
                  </a:cubicBezTo>
                  <a:cubicBezTo>
                    <a:pt x="324" y="1296"/>
                    <a:pt x="302" y="1253"/>
                    <a:pt x="312" y="1212"/>
                  </a:cubicBezTo>
                  <a:cubicBezTo>
                    <a:pt x="319" y="1188"/>
                    <a:pt x="325" y="1163"/>
                    <a:pt x="332" y="1139"/>
                  </a:cubicBezTo>
                  <a:cubicBezTo>
                    <a:pt x="297" y="1111"/>
                    <a:pt x="265" y="1079"/>
                    <a:pt x="237" y="1044"/>
                  </a:cubicBezTo>
                  <a:cubicBezTo>
                    <a:pt x="213" y="1051"/>
                    <a:pt x="188" y="1057"/>
                    <a:pt x="164" y="1064"/>
                  </a:cubicBezTo>
                  <a:cubicBezTo>
                    <a:pt x="123" y="1074"/>
                    <a:pt x="80" y="1052"/>
                    <a:pt x="64" y="1013"/>
                  </a:cubicBezTo>
                  <a:cubicBezTo>
                    <a:pt x="16" y="899"/>
                    <a:pt x="16" y="899"/>
                    <a:pt x="16" y="899"/>
                  </a:cubicBezTo>
                  <a:cubicBezTo>
                    <a:pt x="0" y="860"/>
                    <a:pt x="15" y="815"/>
                    <a:pt x="51" y="793"/>
                  </a:cubicBezTo>
                  <a:cubicBezTo>
                    <a:pt x="73" y="780"/>
                    <a:pt x="95" y="767"/>
                    <a:pt x="117" y="754"/>
                  </a:cubicBezTo>
                  <a:cubicBezTo>
                    <a:pt x="112" y="710"/>
                    <a:pt x="112" y="665"/>
                    <a:pt x="117" y="621"/>
                  </a:cubicBezTo>
                  <a:cubicBezTo>
                    <a:pt x="95" y="608"/>
                    <a:pt x="73" y="595"/>
                    <a:pt x="51" y="582"/>
                  </a:cubicBezTo>
                  <a:cubicBezTo>
                    <a:pt x="15" y="561"/>
                    <a:pt x="0" y="515"/>
                    <a:pt x="16" y="476"/>
                  </a:cubicBezTo>
                  <a:cubicBezTo>
                    <a:pt x="64" y="362"/>
                    <a:pt x="64" y="362"/>
                    <a:pt x="64" y="362"/>
                  </a:cubicBezTo>
                  <a:cubicBezTo>
                    <a:pt x="80" y="323"/>
                    <a:pt x="123" y="301"/>
                    <a:pt x="164" y="312"/>
                  </a:cubicBezTo>
                  <a:cubicBezTo>
                    <a:pt x="188" y="318"/>
                    <a:pt x="213" y="324"/>
                    <a:pt x="237" y="331"/>
                  </a:cubicBezTo>
                  <a:cubicBezTo>
                    <a:pt x="265" y="296"/>
                    <a:pt x="297" y="264"/>
                    <a:pt x="332" y="237"/>
                  </a:cubicBezTo>
                  <a:cubicBezTo>
                    <a:pt x="325" y="212"/>
                    <a:pt x="319" y="187"/>
                    <a:pt x="312" y="163"/>
                  </a:cubicBezTo>
                  <a:cubicBezTo>
                    <a:pt x="302" y="122"/>
                    <a:pt x="324" y="79"/>
                    <a:pt x="363" y="63"/>
                  </a:cubicBezTo>
                  <a:cubicBezTo>
                    <a:pt x="477" y="16"/>
                    <a:pt x="477" y="16"/>
                    <a:pt x="477" y="16"/>
                  </a:cubicBezTo>
                  <a:cubicBezTo>
                    <a:pt x="516" y="0"/>
                    <a:pt x="561" y="15"/>
                    <a:pt x="583" y="51"/>
                  </a:cubicBezTo>
                  <a:cubicBezTo>
                    <a:pt x="596" y="72"/>
                    <a:pt x="609" y="94"/>
                    <a:pt x="622" y="116"/>
                  </a:cubicBezTo>
                  <a:cubicBezTo>
                    <a:pt x="666" y="111"/>
                    <a:pt x="711" y="111"/>
                    <a:pt x="755" y="116"/>
                  </a:cubicBezTo>
                  <a:cubicBezTo>
                    <a:pt x="768" y="94"/>
                    <a:pt x="781" y="72"/>
                    <a:pt x="794" y="51"/>
                  </a:cubicBezTo>
                  <a:cubicBezTo>
                    <a:pt x="815" y="15"/>
                    <a:pt x="861" y="0"/>
                    <a:pt x="900" y="16"/>
                  </a:cubicBezTo>
                  <a:cubicBezTo>
                    <a:pt x="1014" y="63"/>
                    <a:pt x="1014" y="63"/>
                    <a:pt x="1014" y="63"/>
                  </a:cubicBezTo>
                  <a:cubicBezTo>
                    <a:pt x="1053" y="79"/>
                    <a:pt x="1075" y="122"/>
                    <a:pt x="1064" y="163"/>
                  </a:cubicBezTo>
                  <a:cubicBezTo>
                    <a:pt x="1058" y="187"/>
                    <a:pt x="1052" y="212"/>
                    <a:pt x="1045" y="237"/>
                  </a:cubicBezTo>
                  <a:cubicBezTo>
                    <a:pt x="1080" y="264"/>
                    <a:pt x="1112" y="296"/>
                    <a:pt x="1139" y="331"/>
                  </a:cubicBezTo>
                  <a:cubicBezTo>
                    <a:pt x="1164" y="324"/>
                    <a:pt x="1189" y="318"/>
                    <a:pt x="1213" y="312"/>
                  </a:cubicBezTo>
                  <a:cubicBezTo>
                    <a:pt x="1254" y="301"/>
                    <a:pt x="1297" y="323"/>
                    <a:pt x="1313" y="362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60" y="476"/>
                    <a:pt x="1360" y="476"/>
                    <a:pt x="1360" y="476"/>
                  </a:cubicBezTo>
                  <a:cubicBezTo>
                    <a:pt x="1376" y="515"/>
                    <a:pt x="1361" y="561"/>
                    <a:pt x="1325" y="582"/>
                  </a:cubicBezTo>
                  <a:cubicBezTo>
                    <a:pt x="1304" y="595"/>
                    <a:pt x="1282" y="608"/>
                    <a:pt x="1260" y="621"/>
                  </a:cubicBezTo>
                  <a:cubicBezTo>
                    <a:pt x="1265" y="665"/>
                    <a:pt x="1265" y="710"/>
                    <a:pt x="1260" y="754"/>
                  </a:cubicBezTo>
                  <a:cubicBezTo>
                    <a:pt x="1282" y="767"/>
                    <a:pt x="1304" y="780"/>
                    <a:pt x="1325" y="793"/>
                  </a:cubicBezTo>
                  <a:cubicBezTo>
                    <a:pt x="1361" y="815"/>
                    <a:pt x="1376" y="860"/>
                    <a:pt x="1360" y="899"/>
                  </a:cubicBezTo>
                  <a:cubicBezTo>
                    <a:pt x="1313" y="1013"/>
                    <a:pt x="1313" y="1013"/>
                    <a:pt x="1313" y="1013"/>
                  </a:cubicBezTo>
                  <a:cubicBezTo>
                    <a:pt x="1297" y="1052"/>
                    <a:pt x="1254" y="1074"/>
                    <a:pt x="1213" y="1064"/>
                  </a:cubicBezTo>
                  <a:cubicBezTo>
                    <a:pt x="1189" y="1057"/>
                    <a:pt x="1164" y="1051"/>
                    <a:pt x="1139" y="1044"/>
                  </a:cubicBezTo>
                  <a:cubicBezTo>
                    <a:pt x="1112" y="1079"/>
                    <a:pt x="1080" y="1111"/>
                    <a:pt x="1045" y="1139"/>
                  </a:cubicBezTo>
                  <a:cubicBezTo>
                    <a:pt x="1052" y="1164"/>
                    <a:pt x="1058" y="1188"/>
                    <a:pt x="1064" y="1212"/>
                  </a:cubicBezTo>
                  <a:cubicBezTo>
                    <a:pt x="1075" y="1253"/>
                    <a:pt x="1053" y="1296"/>
                    <a:pt x="1014" y="1312"/>
                  </a:cubicBezTo>
                  <a:cubicBezTo>
                    <a:pt x="900" y="1360"/>
                    <a:pt x="900" y="1360"/>
                    <a:pt x="900" y="1360"/>
                  </a:cubicBezTo>
                  <a:cubicBezTo>
                    <a:pt x="861" y="1376"/>
                    <a:pt x="815" y="1361"/>
                    <a:pt x="794" y="1325"/>
                  </a:cubicBezTo>
                  <a:cubicBezTo>
                    <a:pt x="781" y="1303"/>
                    <a:pt x="768" y="1281"/>
                    <a:pt x="755" y="1259"/>
                  </a:cubicBezTo>
                  <a:cubicBezTo>
                    <a:pt x="711" y="1264"/>
                    <a:pt x="666" y="1264"/>
                    <a:pt x="622" y="1259"/>
                  </a:cubicBezTo>
                  <a:cubicBezTo>
                    <a:pt x="609" y="1281"/>
                    <a:pt x="596" y="1303"/>
                    <a:pt x="583" y="1325"/>
                  </a:cubicBezTo>
                  <a:cubicBezTo>
                    <a:pt x="567" y="1351"/>
                    <a:pt x="539" y="1366"/>
                    <a:pt x="509" y="1366"/>
                  </a:cubicBezTo>
                  <a:close/>
                  <a:moveTo>
                    <a:pt x="403" y="1230"/>
                  </a:moveTo>
                  <a:cubicBezTo>
                    <a:pt x="507" y="1273"/>
                    <a:pt x="507" y="1273"/>
                    <a:pt x="507" y="1273"/>
                  </a:cubicBezTo>
                  <a:cubicBezTo>
                    <a:pt x="519" y="1252"/>
                    <a:pt x="532" y="1231"/>
                    <a:pt x="544" y="1210"/>
                  </a:cubicBezTo>
                  <a:cubicBezTo>
                    <a:pt x="562" y="1180"/>
                    <a:pt x="595" y="1163"/>
                    <a:pt x="629" y="1167"/>
                  </a:cubicBezTo>
                  <a:cubicBezTo>
                    <a:pt x="669" y="1172"/>
                    <a:pt x="708" y="1172"/>
                    <a:pt x="748" y="1167"/>
                  </a:cubicBezTo>
                  <a:cubicBezTo>
                    <a:pt x="782" y="1163"/>
                    <a:pt x="815" y="1180"/>
                    <a:pt x="833" y="1210"/>
                  </a:cubicBezTo>
                  <a:cubicBezTo>
                    <a:pt x="845" y="1231"/>
                    <a:pt x="857" y="1252"/>
                    <a:pt x="870" y="1273"/>
                  </a:cubicBezTo>
                  <a:cubicBezTo>
                    <a:pt x="974" y="1230"/>
                    <a:pt x="974" y="1230"/>
                    <a:pt x="974" y="1230"/>
                  </a:cubicBezTo>
                  <a:cubicBezTo>
                    <a:pt x="968" y="1206"/>
                    <a:pt x="962" y="1183"/>
                    <a:pt x="956" y="1159"/>
                  </a:cubicBezTo>
                  <a:cubicBezTo>
                    <a:pt x="947" y="1125"/>
                    <a:pt x="958" y="1090"/>
                    <a:pt x="986" y="1069"/>
                  </a:cubicBezTo>
                  <a:cubicBezTo>
                    <a:pt x="1017" y="1044"/>
                    <a:pt x="1045" y="1016"/>
                    <a:pt x="1070" y="985"/>
                  </a:cubicBezTo>
                  <a:cubicBezTo>
                    <a:pt x="1091" y="958"/>
                    <a:pt x="1126" y="946"/>
                    <a:pt x="1160" y="955"/>
                  </a:cubicBezTo>
                  <a:cubicBezTo>
                    <a:pt x="1183" y="961"/>
                    <a:pt x="1207" y="967"/>
                    <a:pt x="1230" y="973"/>
                  </a:cubicBezTo>
                  <a:cubicBezTo>
                    <a:pt x="1274" y="869"/>
                    <a:pt x="1274" y="869"/>
                    <a:pt x="1274" y="869"/>
                  </a:cubicBezTo>
                  <a:cubicBezTo>
                    <a:pt x="1253" y="856"/>
                    <a:pt x="1232" y="844"/>
                    <a:pt x="1211" y="832"/>
                  </a:cubicBezTo>
                  <a:cubicBezTo>
                    <a:pt x="1181" y="814"/>
                    <a:pt x="1164" y="781"/>
                    <a:pt x="1168" y="747"/>
                  </a:cubicBezTo>
                  <a:cubicBezTo>
                    <a:pt x="1173" y="707"/>
                    <a:pt x="1173" y="668"/>
                    <a:pt x="1168" y="628"/>
                  </a:cubicBezTo>
                  <a:cubicBezTo>
                    <a:pt x="1164" y="594"/>
                    <a:pt x="1181" y="561"/>
                    <a:pt x="1211" y="543"/>
                  </a:cubicBezTo>
                  <a:cubicBezTo>
                    <a:pt x="1232" y="531"/>
                    <a:pt x="1253" y="519"/>
                    <a:pt x="1274" y="506"/>
                  </a:cubicBezTo>
                  <a:cubicBezTo>
                    <a:pt x="1230" y="402"/>
                    <a:pt x="1230" y="402"/>
                    <a:pt x="1230" y="402"/>
                  </a:cubicBezTo>
                  <a:cubicBezTo>
                    <a:pt x="1207" y="408"/>
                    <a:pt x="1183" y="414"/>
                    <a:pt x="1160" y="420"/>
                  </a:cubicBezTo>
                  <a:cubicBezTo>
                    <a:pt x="1126" y="429"/>
                    <a:pt x="1091" y="418"/>
                    <a:pt x="1070" y="390"/>
                  </a:cubicBezTo>
                  <a:cubicBezTo>
                    <a:pt x="1045" y="359"/>
                    <a:pt x="1017" y="331"/>
                    <a:pt x="986" y="306"/>
                  </a:cubicBezTo>
                  <a:cubicBezTo>
                    <a:pt x="958" y="285"/>
                    <a:pt x="947" y="250"/>
                    <a:pt x="956" y="216"/>
                  </a:cubicBezTo>
                  <a:cubicBezTo>
                    <a:pt x="962" y="193"/>
                    <a:pt x="968" y="169"/>
                    <a:pt x="974" y="146"/>
                  </a:cubicBezTo>
                  <a:cubicBezTo>
                    <a:pt x="870" y="102"/>
                    <a:pt x="870" y="102"/>
                    <a:pt x="870" y="102"/>
                  </a:cubicBezTo>
                  <a:cubicBezTo>
                    <a:pt x="857" y="123"/>
                    <a:pt x="845" y="144"/>
                    <a:pt x="833" y="165"/>
                  </a:cubicBezTo>
                  <a:cubicBezTo>
                    <a:pt x="815" y="195"/>
                    <a:pt x="782" y="212"/>
                    <a:pt x="748" y="208"/>
                  </a:cubicBezTo>
                  <a:cubicBezTo>
                    <a:pt x="708" y="203"/>
                    <a:pt x="668" y="203"/>
                    <a:pt x="629" y="208"/>
                  </a:cubicBezTo>
                  <a:cubicBezTo>
                    <a:pt x="595" y="212"/>
                    <a:pt x="561" y="195"/>
                    <a:pt x="544" y="165"/>
                  </a:cubicBezTo>
                  <a:cubicBezTo>
                    <a:pt x="532" y="144"/>
                    <a:pt x="519" y="123"/>
                    <a:pt x="507" y="102"/>
                  </a:cubicBezTo>
                  <a:cubicBezTo>
                    <a:pt x="403" y="146"/>
                    <a:pt x="403" y="146"/>
                    <a:pt x="403" y="146"/>
                  </a:cubicBezTo>
                  <a:cubicBezTo>
                    <a:pt x="409" y="169"/>
                    <a:pt x="415" y="193"/>
                    <a:pt x="421" y="216"/>
                  </a:cubicBezTo>
                  <a:cubicBezTo>
                    <a:pt x="430" y="250"/>
                    <a:pt x="418" y="285"/>
                    <a:pt x="391" y="306"/>
                  </a:cubicBezTo>
                  <a:cubicBezTo>
                    <a:pt x="360" y="331"/>
                    <a:pt x="332" y="359"/>
                    <a:pt x="307" y="390"/>
                  </a:cubicBezTo>
                  <a:cubicBezTo>
                    <a:pt x="286" y="418"/>
                    <a:pt x="251" y="429"/>
                    <a:pt x="217" y="420"/>
                  </a:cubicBezTo>
                  <a:cubicBezTo>
                    <a:pt x="193" y="414"/>
                    <a:pt x="170" y="408"/>
                    <a:pt x="146" y="402"/>
                  </a:cubicBezTo>
                  <a:cubicBezTo>
                    <a:pt x="103" y="506"/>
                    <a:pt x="103" y="506"/>
                    <a:pt x="103" y="506"/>
                  </a:cubicBezTo>
                  <a:cubicBezTo>
                    <a:pt x="124" y="519"/>
                    <a:pt x="145" y="531"/>
                    <a:pt x="166" y="543"/>
                  </a:cubicBezTo>
                  <a:cubicBezTo>
                    <a:pt x="196" y="561"/>
                    <a:pt x="213" y="594"/>
                    <a:pt x="209" y="628"/>
                  </a:cubicBezTo>
                  <a:cubicBezTo>
                    <a:pt x="204" y="668"/>
                    <a:pt x="204" y="708"/>
                    <a:pt x="209" y="747"/>
                  </a:cubicBezTo>
                  <a:cubicBezTo>
                    <a:pt x="213" y="781"/>
                    <a:pt x="196" y="815"/>
                    <a:pt x="166" y="832"/>
                  </a:cubicBezTo>
                  <a:cubicBezTo>
                    <a:pt x="145" y="844"/>
                    <a:pt x="124" y="856"/>
                    <a:pt x="103" y="869"/>
                  </a:cubicBezTo>
                  <a:cubicBezTo>
                    <a:pt x="146" y="973"/>
                    <a:pt x="146" y="973"/>
                    <a:pt x="146" y="973"/>
                  </a:cubicBezTo>
                  <a:cubicBezTo>
                    <a:pt x="170" y="968"/>
                    <a:pt x="193" y="961"/>
                    <a:pt x="217" y="955"/>
                  </a:cubicBezTo>
                  <a:cubicBezTo>
                    <a:pt x="251" y="946"/>
                    <a:pt x="286" y="958"/>
                    <a:pt x="307" y="985"/>
                  </a:cubicBezTo>
                  <a:cubicBezTo>
                    <a:pt x="332" y="1016"/>
                    <a:pt x="360" y="1044"/>
                    <a:pt x="391" y="1069"/>
                  </a:cubicBezTo>
                  <a:cubicBezTo>
                    <a:pt x="418" y="1090"/>
                    <a:pt x="430" y="1125"/>
                    <a:pt x="421" y="1159"/>
                  </a:cubicBezTo>
                  <a:cubicBezTo>
                    <a:pt x="415" y="1183"/>
                    <a:pt x="409" y="1206"/>
                    <a:pt x="403" y="1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6">
              <a:extLst>
                <a:ext uri="{FF2B5EF4-FFF2-40B4-BE49-F238E27FC236}">
                  <a16:creationId xmlns:a16="http://schemas.microsoft.com/office/drawing/2014/main" id="{04A5385A-896E-4772-8FB7-6797ABDFB7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2368551"/>
              <a:ext cx="2117725" cy="1992313"/>
            </a:xfrm>
            <a:custGeom>
              <a:avLst/>
              <a:gdLst>
                <a:gd name="T0" fmla="*/ 354 w 709"/>
                <a:gd name="T1" fmla="*/ 667 h 667"/>
                <a:gd name="T2" fmla="*/ 235 w 709"/>
                <a:gd name="T3" fmla="*/ 643 h 667"/>
                <a:gd name="T4" fmla="*/ 66 w 709"/>
                <a:gd name="T5" fmla="*/ 474 h 667"/>
                <a:gd name="T6" fmla="*/ 235 w 709"/>
                <a:gd name="T7" fmla="*/ 66 h 667"/>
                <a:gd name="T8" fmla="*/ 643 w 709"/>
                <a:gd name="T9" fmla="*/ 235 h 667"/>
                <a:gd name="T10" fmla="*/ 643 w 709"/>
                <a:gd name="T11" fmla="*/ 235 h 667"/>
                <a:gd name="T12" fmla="*/ 474 w 709"/>
                <a:gd name="T13" fmla="*/ 643 h 667"/>
                <a:gd name="T14" fmla="*/ 354 w 709"/>
                <a:gd name="T15" fmla="*/ 667 h 667"/>
                <a:gd name="T16" fmla="*/ 354 w 709"/>
                <a:gd name="T17" fmla="*/ 134 h 667"/>
                <a:gd name="T18" fmla="*/ 270 w 709"/>
                <a:gd name="T19" fmla="*/ 151 h 667"/>
                <a:gd name="T20" fmla="*/ 150 w 709"/>
                <a:gd name="T21" fmla="*/ 439 h 667"/>
                <a:gd name="T22" fmla="*/ 270 w 709"/>
                <a:gd name="T23" fmla="*/ 559 h 667"/>
                <a:gd name="T24" fmla="*/ 439 w 709"/>
                <a:gd name="T25" fmla="*/ 559 h 667"/>
                <a:gd name="T26" fmla="*/ 558 w 709"/>
                <a:gd name="T27" fmla="*/ 270 h 667"/>
                <a:gd name="T28" fmla="*/ 354 w 709"/>
                <a:gd name="T29" fmla="*/ 13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9" h="667">
                  <a:moveTo>
                    <a:pt x="354" y="667"/>
                  </a:moveTo>
                  <a:cubicBezTo>
                    <a:pt x="314" y="667"/>
                    <a:pt x="273" y="659"/>
                    <a:pt x="235" y="643"/>
                  </a:cubicBezTo>
                  <a:cubicBezTo>
                    <a:pt x="158" y="611"/>
                    <a:pt x="98" y="551"/>
                    <a:pt x="66" y="474"/>
                  </a:cubicBezTo>
                  <a:cubicBezTo>
                    <a:pt x="0" y="315"/>
                    <a:pt x="76" y="132"/>
                    <a:pt x="235" y="66"/>
                  </a:cubicBezTo>
                  <a:cubicBezTo>
                    <a:pt x="394" y="0"/>
                    <a:pt x="577" y="76"/>
                    <a:pt x="643" y="235"/>
                  </a:cubicBezTo>
                  <a:cubicBezTo>
                    <a:pt x="643" y="235"/>
                    <a:pt x="643" y="235"/>
                    <a:pt x="643" y="235"/>
                  </a:cubicBezTo>
                  <a:cubicBezTo>
                    <a:pt x="709" y="394"/>
                    <a:pt x="633" y="577"/>
                    <a:pt x="474" y="643"/>
                  </a:cubicBezTo>
                  <a:cubicBezTo>
                    <a:pt x="435" y="659"/>
                    <a:pt x="395" y="667"/>
                    <a:pt x="354" y="667"/>
                  </a:cubicBezTo>
                  <a:close/>
                  <a:moveTo>
                    <a:pt x="354" y="134"/>
                  </a:moveTo>
                  <a:cubicBezTo>
                    <a:pt x="326" y="134"/>
                    <a:pt x="297" y="139"/>
                    <a:pt x="270" y="151"/>
                  </a:cubicBezTo>
                  <a:cubicBezTo>
                    <a:pt x="157" y="197"/>
                    <a:pt x="104" y="327"/>
                    <a:pt x="150" y="439"/>
                  </a:cubicBezTo>
                  <a:cubicBezTo>
                    <a:pt x="173" y="494"/>
                    <a:pt x="215" y="536"/>
                    <a:pt x="270" y="559"/>
                  </a:cubicBezTo>
                  <a:cubicBezTo>
                    <a:pt x="324" y="581"/>
                    <a:pt x="384" y="581"/>
                    <a:pt x="439" y="559"/>
                  </a:cubicBezTo>
                  <a:cubicBezTo>
                    <a:pt x="551" y="512"/>
                    <a:pt x="605" y="383"/>
                    <a:pt x="558" y="270"/>
                  </a:cubicBezTo>
                  <a:cubicBezTo>
                    <a:pt x="523" y="185"/>
                    <a:pt x="441" y="134"/>
                    <a:pt x="354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1" name="TextBox 270">
            <a:extLst>
              <a:ext uri="{FF2B5EF4-FFF2-40B4-BE49-F238E27FC236}">
                <a16:creationId xmlns:a16="http://schemas.microsoft.com/office/drawing/2014/main" id="{9ADA79C1-2F41-4689-9353-E4FEDD7DB38F}"/>
              </a:ext>
            </a:extLst>
          </p:cNvPr>
          <p:cNvSpPr txBox="1"/>
          <p:nvPr/>
        </p:nvSpPr>
        <p:spPr>
          <a:xfrm flipH="1">
            <a:off x="1295020" y="4702380"/>
            <a:ext cx="1697729" cy="27699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PT" sz="900" dirty="0"/>
              <a:t>2018 Christmas </a:t>
            </a:r>
            <a:r>
              <a:rPr lang="pt-PT" sz="900" dirty="0" err="1"/>
              <a:t>Tree</a:t>
            </a:r>
            <a:endParaRPr lang="pt-PT" sz="9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PT" sz="900" dirty="0"/>
              <a:t>“</a:t>
            </a:r>
            <a:r>
              <a:rPr lang="pt-PT" sz="900" dirty="0" err="1"/>
              <a:t>Oscars</a:t>
            </a:r>
            <a:r>
              <a:rPr lang="pt-PT" sz="900" dirty="0"/>
              <a:t>” – FCCN ‘</a:t>
            </a:r>
            <a:r>
              <a:rPr lang="pt-PT" sz="900" dirty="0" err="1"/>
              <a:t>Connectors</a:t>
            </a:r>
            <a:r>
              <a:rPr lang="pt-PT" sz="900" dirty="0"/>
              <a:t>’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65BC27-370A-4AFA-969D-0AD835B91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67" y="191952"/>
            <a:ext cx="8750991" cy="43238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Brainstorming @</a:t>
            </a:r>
            <a:r>
              <a:rPr lang="en-US" dirty="0" err="1" smtClean="0">
                <a:solidFill>
                  <a:schemeClr val="tx1"/>
                </a:solidFill>
              </a:rPr>
              <a:t>SIGMarcomm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051" name="Group 1050">
            <a:extLst>
              <a:ext uri="{FF2B5EF4-FFF2-40B4-BE49-F238E27FC236}">
                <a16:creationId xmlns:a16="http://schemas.microsoft.com/office/drawing/2014/main" id="{0030BFDB-EB06-4D77-9BC9-C2D6D81D4483}"/>
              </a:ext>
            </a:extLst>
          </p:cNvPr>
          <p:cNvGrpSpPr/>
          <p:nvPr/>
        </p:nvGrpSpPr>
        <p:grpSpPr>
          <a:xfrm>
            <a:off x="3393882" y="2057043"/>
            <a:ext cx="2356238" cy="2743915"/>
            <a:chOff x="4854575" y="1985169"/>
            <a:chExt cx="2479675" cy="2887663"/>
          </a:xfrm>
        </p:grpSpPr>
        <p:grpSp>
          <p:nvGrpSpPr>
            <p:cNvPr id="1046" name="Group 1045">
              <a:extLst>
                <a:ext uri="{FF2B5EF4-FFF2-40B4-BE49-F238E27FC236}">
                  <a16:creationId xmlns:a16="http://schemas.microsoft.com/office/drawing/2014/main" id="{30630FD5-B417-4E2B-BC15-274E200ED9E6}"/>
                </a:ext>
              </a:extLst>
            </p:cNvPr>
            <p:cNvGrpSpPr/>
            <p:nvPr/>
          </p:nvGrpSpPr>
          <p:grpSpPr>
            <a:xfrm>
              <a:off x="4854575" y="1985169"/>
              <a:ext cx="2479675" cy="2887663"/>
              <a:chOff x="-2508251" y="1377950"/>
              <a:chExt cx="2479675" cy="2887663"/>
            </a:xfrm>
          </p:grpSpPr>
          <p:sp>
            <p:nvSpPr>
              <p:cNvPr id="1038" name="Freeform 805">
                <a:extLst>
                  <a:ext uri="{FF2B5EF4-FFF2-40B4-BE49-F238E27FC236}">
                    <a16:creationId xmlns:a16="http://schemas.microsoft.com/office/drawing/2014/main" id="{83ED3594-5CBD-46DA-AB44-77AFBE5A29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03489" y="1377950"/>
                <a:ext cx="2474913" cy="2868613"/>
              </a:xfrm>
              <a:custGeom>
                <a:avLst/>
                <a:gdLst>
                  <a:gd name="T0" fmla="*/ 768 w 827"/>
                  <a:gd name="T1" fmla="*/ 203 h 961"/>
                  <a:gd name="T2" fmla="*/ 604 w 827"/>
                  <a:gd name="T3" fmla="*/ 36 h 961"/>
                  <a:gd name="T4" fmla="*/ 348 w 827"/>
                  <a:gd name="T5" fmla="*/ 32 h 961"/>
                  <a:gd name="T6" fmla="*/ 104 w 827"/>
                  <a:gd name="T7" fmla="*/ 240 h 961"/>
                  <a:gd name="T8" fmla="*/ 98 w 827"/>
                  <a:gd name="T9" fmla="*/ 259 h 961"/>
                  <a:gd name="T10" fmla="*/ 85 w 827"/>
                  <a:gd name="T11" fmla="*/ 380 h 961"/>
                  <a:gd name="T12" fmla="*/ 91 w 827"/>
                  <a:gd name="T13" fmla="*/ 430 h 961"/>
                  <a:gd name="T14" fmla="*/ 28 w 827"/>
                  <a:gd name="T15" fmla="*/ 536 h 961"/>
                  <a:gd name="T16" fmla="*/ 17 w 827"/>
                  <a:gd name="T17" fmla="*/ 586 h 961"/>
                  <a:gd name="T18" fmla="*/ 49 w 827"/>
                  <a:gd name="T19" fmla="*/ 602 h 961"/>
                  <a:gd name="T20" fmla="*/ 59 w 827"/>
                  <a:gd name="T21" fmla="*/ 638 h 961"/>
                  <a:gd name="T22" fmla="*/ 83 w 827"/>
                  <a:gd name="T23" fmla="*/ 681 h 961"/>
                  <a:gd name="T24" fmla="*/ 81 w 827"/>
                  <a:gd name="T25" fmla="*/ 724 h 961"/>
                  <a:gd name="T26" fmla="*/ 108 w 827"/>
                  <a:gd name="T27" fmla="*/ 777 h 961"/>
                  <a:gd name="T28" fmla="*/ 110 w 827"/>
                  <a:gd name="T29" fmla="*/ 787 h 961"/>
                  <a:gd name="T30" fmla="*/ 189 w 827"/>
                  <a:gd name="T31" fmla="*/ 820 h 961"/>
                  <a:gd name="T32" fmla="*/ 247 w 827"/>
                  <a:gd name="T33" fmla="*/ 811 h 961"/>
                  <a:gd name="T34" fmla="*/ 279 w 827"/>
                  <a:gd name="T35" fmla="*/ 791 h 961"/>
                  <a:gd name="T36" fmla="*/ 239 w 827"/>
                  <a:gd name="T37" fmla="*/ 632 h 961"/>
                  <a:gd name="T38" fmla="*/ 208 w 827"/>
                  <a:gd name="T39" fmla="*/ 581 h 961"/>
                  <a:gd name="T40" fmla="*/ 201 w 827"/>
                  <a:gd name="T41" fmla="*/ 564 h 961"/>
                  <a:gd name="T42" fmla="*/ 212 w 827"/>
                  <a:gd name="T43" fmla="*/ 426 h 961"/>
                  <a:gd name="T44" fmla="*/ 300 w 827"/>
                  <a:gd name="T45" fmla="*/ 336 h 961"/>
                  <a:gd name="T46" fmla="*/ 438 w 827"/>
                  <a:gd name="T47" fmla="*/ 334 h 961"/>
                  <a:gd name="T48" fmla="*/ 569 w 827"/>
                  <a:gd name="T49" fmla="*/ 446 h 961"/>
                  <a:gd name="T50" fmla="*/ 573 w 827"/>
                  <a:gd name="T51" fmla="*/ 456 h 961"/>
                  <a:gd name="T52" fmla="*/ 580 w 827"/>
                  <a:gd name="T53" fmla="*/ 521 h 961"/>
                  <a:gd name="T54" fmla="*/ 577 w 827"/>
                  <a:gd name="T55" fmla="*/ 548 h 961"/>
                  <a:gd name="T56" fmla="*/ 610 w 827"/>
                  <a:gd name="T57" fmla="*/ 605 h 961"/>
                  <a:gd name="T58" fmla="*/ 617 w 827"/>
                  <a:gd name="T59" fmla="*/ 632 h 961"/>
                  <a:gd name="T60" fmla="*/ 599 w 827"/>
                  <a:gd name="T61" fmla="*/ 641 h 961"/>
                  <a:gd name="T62" fmla="*/ 594 w 827"/>
                  <a:gd name="T63" fmla="*/ 660 h 961"/>
                  <a:gd name="T64" fmla="*/ 581 w 827"/>
                  <a:gd name="T65" fmla="*/ 683 h 961"/>
                  <a:gd name="T66" fmla="*/ 582 w 827"/>
                  <a:gd name="T67" fmla="*/ 706 h 961"/>
                  <a:gd name="T68" fmla="*/ 567 w 827"/>
                  <a:gd name="T69" fmla="*/ 735 h 961"/>
                  <a:gd name="T70" fmla="*/ 566 w 827"/>
                  <a:gd name="T71" fmla="*/ 740 h 961"/>
                  <a:gd name="T72" fmla="*/ 524 w 827"/>
                  <a:gd name="T73" fmla="*/ 758 h 961"/>
                  <a:gd name="T74" fmla="*/ 462 w 827"/>
                  <a:gd name="T75" fmla="*/ 759 h 961"/>
                  <a:gd name="T76" fmla="*/ 446 w 827"/>
                  <a:gd name="T77" fmla="*/ 848 h 961"/>
                  <a:gd name="T78" fmla="*/ 669 w 827"/>
                  <a:gd name="T79" fmla="*/ 961 h 961"/>
                  <a:gd name="T80" fmla="*/ 718 w 827"/>
                  <a:gd name="T81" fmla="*/ 586 h 961"/>
                  <a:gd name="T82" fmla="*/ 775 w 827"/>
                  <a:gd name="T83" fmla="*/ 490 h 961"/>
                  <a:gd name="T84" fmla="*/ 788 w 827"/>
                  <a:gd name="T85" fmla="*/ 460 h 961"/>
                  <a:gd name="T86" fmla="*/ 768 w 827"/>
                  <a:gd name="T87" fmla="*/ 203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7" h="961">
                    <a:moveTo>
                      <a:pt x="768" y="203"/>
                    </a:moveTo>
                    <a:cubicBezTo>
                      <a:pt x="718" y="73"/>
                      <a:pt x="604" y="36"/>
                      <a:pt x="604" y="36"/>
                    </a:cubicBezTo>
                    <a:cubicBezTo>
                      <a:pt x="511" y="0"/>
                      <a:pt x="348" y="32"/>
                      <a:pt x="348" y="32"/>
                    </a:cubicBezTo>
                    <a:cubicBezTo>
                      <a:pt x="198" y="61"/>
                      <a:pt x="131" y="163"/>
                      <a:pt x="104" y="240"/>
                    </a:cubicBezTo>
                    <a:cubicBezTo>
                      <a:pt x="102" y="247"/>
                      <a:pt x="100" y="253"/>
                      <a:pt x="98" y="259"/>
                    </a:cubicBezTo>
                    <a:cubicBezTo>
                      <a:pt x="76" y="337"/>
                      <a:pt x="85" y="380"/>
                      <a:pt x="85" y="380"/>
                    </a:cubicBezTo>
                    <a:cubicBezTo>
                      <a:pt x="87" y="393"/>
                      <a:pt x="97" y="415"/>
                      <a:pt x="91" y="430"/>
                    </a:cubicBezTo>
                    <a:cubicBezTo>
                      <a:pt x="79" y="463"/>
                      <a:pt x="48" y="512"/>
                      <a:pt x="28" y="536"/>
                    </a:cubicBezTo>
                    <a:cubicBezTo>
                      <a:pt x="0" y="570"/>
                      <a:pt x="17" y="586"/>
                      <a:pt x="17" y="586"/>
                    </a:cubicBezTo>
                    <a:cubicBezTo>
                      <a:pt x="33" y="599"/>
                      <a:pt x="49" y="602"/>
                      <a:pt x="49" y="602"/>
                    </a:cubicBezTo>
                    <a:cubicBezTo>
                      <a:pt x="77" y="610"/>
                      <a:pt x="59" y="638"/>
                      <a:pt x="59" y="638"/>
                    </a:cubicBezTo>
                    <a:cubicBezTo>
                      <a:pt x="36" y="670"/>
                      <a:pt x="83" y="681"/>
                      <a:pt x="83" y="681"/>
                    </a:cubicBezTo>
                    <a:cubicBezTo>
                      <a:pt x="52" y="703"/>
                      <a:pt x="81" y="724"/>
                      <a:pt x="81" y="724"/>
                    </a:cubicBezTo>
                    <a:cubicBezTo>
                      <a:pt x="98" y="732"/>
                      <a:pt x="108" y="762"/>
                      <a:pt x="108" y="777"/>
                    </a:cubicBezTo>
                    <a:cubicBezTo>
                      <a:pt x="108" y="784"/>
                      <a:pt x="109" y="781"/>
                      <a:pt x="110" y="787"/>
                    </a:cubicBezTo>
                    <a:cubicBezTo>
                      <a:pt x="125" y="849"/>
                      <a:pt x="189" y="820"/>
                      <a:pt x="189" y="820"/>
                    </a:cubicBezTo>
                    <a:cubicBezTo>
                      <a:pt x="210" y="813"/>
                      <a:pt x="230" y="811"/>
                      <a:pt x="247" y="811"/>
                    </a:cubicBezTo>
                    <a:cubicBezTo>
                      <a:pt x="261" y="811"/>
                      <a:pt x="274" y="804"/>
                      <a:pt x="279" y="791"/>
                    </a:cubicBezTo>
                    <a:cubicBezTo>
                      <a:pt x="308" y="720"/>
                      <a:pt x="239" y="632"/>
                      <a:pt x="239" y="632"/>
                    </a:cubicBezTo>
                    <a:cubicBezTo>
                      <a:pt x="226" y="616"/>
                      <a:pt x="215" y="595"/>
                      <a:pt x="208" y="581"/>
                    </a:cubicBezTo>
                    <a:cubicBezTo>
                      <a:pt x="204" y="571"/>
                      <a:pt x="201" y="564"/>
                      <a:pt x="201" y="564"/>
                    </a:cubicBezTo>
                    <a:cubicBezTo>
                      <a:pt x="180" y="494"/>
                      <a:pt x="212" y="426"/>
                      <a:pt x="212" y="426"/>
                    </a:cubicBezTo>
                    <a:cubicBezTo>
                      <a:pt x="239" y="356"/>
                      <a:pt x="300" y="336"/>
                      <a:pt x="300" y="336"/>
                    </a:cubicBezTo>
                    <a:cubicBezTo>
                      <a:pt x="350" y="316"/>
                      <a:pt x="438" y="334"/>
                      <a:pt x="438" y="334"/>
                    </a:cubicBezTo>
                    <a:cubicBezTo>
                      <a:pt x="519" y="350"/>
                      <a:pt x="555" y="405"/>
                      <a:pt x="569" y="446"/>
                    </a:cubicBezTo>
                    <a:cubicBezTo>
                      <a:pt x="571" y="449"/>
                      <a:pt x="572" y="453"/>
                      <a:pt x="573" y="456"/>
                    </a:cubicBezTo>
                    <a:cubicBezTo>
                      <a:pt x="585" y="498"/>
                      <a:pt x="580" y="521"/>
                      <a:pt x="580" y="521"/>
                    </a:cubicBezTo>
                    <a:cubicBezTo>
                      <a:pt x="579" y="528"/>
                      <a:pt x="573" y="540"/>
                      <a:pt x="577" y="548"/>
                    </a:cubicBezTo>
                    <a:cubicBezTo>
                      <a:pt x="583" y="566"/>
                      <a:pt x="599" y="592"/>
                      <a:pt x="610" y="605"/>
                    </a:cubicBezTo>
                    <a:cubicBezTo>
                      <a:pt x="626" y="623"/>
                      <a:pt x="617" y="632"/>
                      <a:pt x="617" y="632"/>
                    </a:cubicBezTo>
                    <a:cubicBezTo>
                      <a:pt x="608" y="639"/>
                      <a:pt x="599" y="641"/>
                      <a:pt x="599" y="641"/>
                    </a:cubicBezTo>
                    <a:cubicBezTo>
                      <a:pt x="584" y="645"/>
                      <a:pt x="594" y="660"/>
                      <a:pt x="594" y="660"/>
                    </a:cubicBezTo>
                    <a:cubicBezTo>
                      <a:pt x="606" y="677"/>
                      <a:pt x="581" y="683"/>
                      <a:pt x="581" y="683"/>
                    </a:cubicBezTo>
                    <a:cubicBezTo>
                      <a:pt x="598" y="695"/>
                      <a:pt x="582" y="706"/>
                      <a:pt x="582" y="706"/>
                    </a:cubicBezTo>
                    <a:cubicBezTo>
                      <a:pt x="573" y="711"/>
                      <a:pt x="567" y="727"/>
                      <a:pt x="567" y="735"/>
                    </a:cubicBezTo>
                    <a:cubicBezTo>
                      <a:pt x="567" y="739"/>
                      <a:pt x="567" y="737"/>
                      <a:pt x="566" y="740"/>
                    </a:cubicBezTo>
                    <a:cubicBezTo>
                      <a:pt x="558" y="774"/>
                      <a:pt x="524" y="758"/>
                      <a:pt x="524" y="758"/>
                    </a:cubicBezTo>
                    <a:cubicBezTo>
                      <a:pt x="497" y="750"/>
                      <a:pt x="476" y="754"/>
                      <a:pt x="462" y="759"/>
                    </a:cubicBezTo>
                    <a:cubicBezTo>
                      <a:pt x="424" y="774"/>
                      <a:pt x="446" y="848"/>
                      <a:pt x="446" y="848"/>
                    </a:cubicBezTo>
                    <a:cubicBezTo>
                      <a:pt x="462" y="891"/>
                      <a:pt x="669" y="961"/>
                      <a:pt x="669" y="961"/>
                    </a:cubicBezTo>
                    <a:cubicBezTo>
                      <a:pt x="527" y="819"/>
                      <a:pt x="718" y="586"/>
                      <a:pt x="718" y="586"/>
                    </a:cubicBezTo>
                    <a:cubicBezTo>
                      <a:pt x="742" y="555"/>
                      <a:pt x="762" y="517"/>
                      <a:pt x="775" y="490"/>
                    </a:cubicBezTo>
                    <a:cubicBezTo>
                      <a:pt x="783" y="472"/>
                      <a:pt x="788" y="460"/>
                      <a:pt x="788" y="460"/>
                    </a:cubicBezTo>
                    <a:cubicBezTo>
                      <a:pt x="827" y="329"/>
                      <a:pt x="768" y="203"/>
                      <a:pt x="768" y="20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806">
                <a:extLst>
                  <a:ext uri="{FF2B5EF4-FFF2-40B4-BE49-F238E27FC236}">
                    <a16:creationId xmlns:a16="http://schemas.microsoft.com/office/drawing/2014/main" id="{7BDEE709-7090-46BC-903A-7B5FB380C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82052" y="1444626"/>
                <a:ext cx="2200392" cy="2801937"/>
              </a:xfrm>
              <a:custGeom>
                <a:avLst/>
                <a:gdLst>
                  <a:gd name="T0" fmla="*/ 576 w 737"/>
                  <a:gd name="T1" fmla="*/ 666 h 941"/>
                  <a:gd name="T2" fmla="*/ 582 w 737"/>
                  <a:gd name="T3" fmla="*/ 662 h 941"/>
                  <a:gd name="T4" fmla="*/ 587 w 737"/>
                  <a:gd name="T5" fmla="*/ 644 h 941"/>
                  <a:gd name="T6" fmla="*/ 596 w 737"/>
                  <a:gd name="T7" fmla="*/ 622 h 941"/>
                  <a:gd name="T8" fmla="*/ 606 w 737"/>
                  <a:gd name="T9" fmla="*/ 591 h 941"/>
                  <a:gd name="T10" fmla="*/ 580 w 737"/>
                  <a:gd name="T11" fmla="*/ 553 h 941"/>
                  <a:gd name="T12" fmla="*/ 572 w 737"/>
                  <a:gd name="T13" fmla="*/ 506 h 941"/>
                  <a:gd name="T14" fmla="*/ 568 w 737"/>
                  <a:gd name="T15" fmla="*/ 446 h 941"/>
                  <a:gd name="T16" fmla="*/ 429 w 737"/>
                  <a:gd name="T17" fmla="*/ 316 h 941"/>
                  <a:gd name="T18" fmla="*/ 326 w 737"/>
                  <a:gd name="T19" fmla="*/ 311 h 941"/>
                  <a:gd name="T20" fmla="*/ 208 w 737"/>
                  <a:gd name="T21" fmla="*/ 400 h 941"/>
                  <a:gd name="T22" fmla="*/ 188 w 737"/>
                  <a:gd name="T23" fmla="*/ 516 h 941"/>
                  <a:gd name="T24" fmla="*/ 225 w 737"/>
                  <a:gd name="T25" fmla="*/ 604 h 941"/>
                  <a:gd name="T26" fmla="*/ 272 w 737"/>
                  <a:gd name="T27" fmla="*/ 691 h 941"/>
                  <a:gd name="T28" fmla="*/ 275 w 737"/>
                  <a:gd name="T29" fmla="*/ 765 h 941"/>
                  <a:gd name="T30" fmla="*/ 238 w 737"/>
                  <a:gd name="T31" fmla="*/ 793 h 941"/>
                  <a:gd name="T32" fmla="*/ 174 w 737"/>
                  <a:gd name="T33" fmla="*/ 804 h 941"/>
                  <a:gd name="T34" fmla="*/ 145 w 737"/>
                  <a:gd name="T35" fmla="*/ 808 h 941"/>
                  <a:gd name="T36" fmla="*/ 101 w 737"/>
                  <a:gd name="T37" fmla="*/ 758 h 941"/>
                  <a:gd name="T38" fmla="*/ 74 w 737"/>
                  <a:gd name="T39" fmla="*/ 706 h 941"/>
                  <a:gd name="T40" fmla="*/ 74 w 737"/>
                  <a:gd name="T41" fmla="*/ 663 h 941"/>
                  <a:gd name="T42" fmla="*/ 61 w 737"/>
                  <a:gd name="T43" fmla="*/ 657 h 941"/>
                  <a:gd name="T44" fmla="*/ 51 w 737"/>
                  <a:gd name="T45" fmla="*/ 622 h 941"/>
                  <a:gd name="T46" fmla="*/ 57 w 737"/>
                  <a:gd name="T47" fmla="*/ 611 h 941"/>
                  <a:gd name="T48" fmla="*/ 41 w 737"/>
                  <a:gd name="T49" fmla="*/ 583 h 941"/>
                  <a:gd name="T50" fmla="*/ 21 w 737"/>
                  <a:gd name="T51" fmla="*/ 575 h 941"/>
                  <a:gd name="T52" fmla="*/ 10 w 737"/>
                  <a:gd name="T53" fmla="*/ 536 h 941"/>
                  <a:gd name="T54" fmla="*/ 38 w 737"/>
                  <a:gd name="T55" fmla="*/ 497 h 941"/>
                  <a:gd name="T56" fmla="*/ 78 w 737"/>
                  <a:gd name="T57" fmla="*/ 428 h 941"/>
                  <a:gd name="T58" fmla="*/ 83 w 737"/>
                  <a:gd name="T59" fmla="*/ 383 h 941"/>
                  <a:gd name="T60" fmla="*/ 80 w 737"/>
                  <a:gd name="T61" fmla="*/ 294 h 941"/>
                  <a:gd name="T62" fmla="*/ 133 w 737"/>
                  <a:gd name="T63" fmla="*/ 151 h 941"/>
                  <a:gd name="T64" fmla="*/ 339 w 737"/>
                  <a:gd name="T65" fmla="*/ 16 h 941"/>
                  <a:gd name="T66" fmla="*/ 500 w 737"/>
                  <a:gd name="T67" fmla="*/ 2 h 941"/>
                  <a:gd name="T68" fmla="*/ 575 w 737"/>
                  <a:gd name="T69" fmla="*/ 10 h 941"/>
                  <a:gd name="T70" fmla="*/ 557 w 737"/>
                  <a:gd name="T71" fmla="*/ 71 h 941"/>
                  <a:gd name="T72" fmla="*/ 550 w 737"/>
                  <a:gd name="T73" fmla="*/ 205 h 941"/>
                  <a:gd name="T74" fmla="*/ 587 w 737"/>
                  <a:gd name="T75" fmla="*/ 356 h 941"/>
                  <a:gd name="T76" fmla="*/ 727 w 737"/>
                  <a:gd name="T77" fmla="*/ 523 h 941"/>
                  <a:gd name="T78" fmla="*/ 737 w 737"/>
                  <a:gd name="T79" fmla="*/ 530 h 941"/>
                  <a:gd name="T80" fmla="*/ 699 w 737"/>
                  <a:gd name="T81" fmla="*/ 582 h 941"/>
                  <a:gd name="T82" fmla="*/ 612 w 737"/>
                  <a:gd name="T83" fmla="*/ 774 h 941"/>
                  <a:gd name="T84" fmla="*/ 653 w 737"/>
                  <a:gd name="T85" fmla="*/ 934 h 941"/>
                  <a:gd name="T86" fmla="*/ 658 w 737"/>
                  <a:gd name="T87" fmla="*/ 941 h 941"/>
                  <a:gd name="T88" fmla="*/ 594 w 737"/>
                  <a:gd name="T89" fmla="*/ 918 h 941"/>
                  <a:gd name="T90" fmla="*/ 471 w 737"/>
                  <a:gd name="T91" fmla="*/ 861 h 941"/>
                  <a:gd name="T92" fmla="*/ 433 w 737"/>
                  <a:gd name="T93" fmla="*/ 782 h 941"/>
                  <a:gd name="T94" fmla="*/ 435 w 737"/>
                  <a:gd name="T95" fmla="*/ 768 h 941"/>
                  <a:gd name="T96" fmla="*/ 472 w 737"/>
                  <a:gd name="T97" fmla="*/ 737 h 941"/>
                  <a:gd name="T98" fmla="*/ 524 w 737"/>
                  <a:gd name="T99" fmla="*/ 742 h 941"/>
                  <a:gd name="T100" fmla="*/ 561 w 737"/>
                  <a:gd name="T101" fmla="*/ 716 h 941"/>
                  <a:gd name="T102" fmla="*/ 576 w 737"/>
                  <a:gd name="T103" fmla="*/ 688 h 941"/>
                  <a:gd name="T104" fmla="*/ 576 w 737"/>
                  <a:gd name="T105" fmla="*/ 66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941">
                    <a:moveTo>
                      <a:pt x="576" y="666"/>
                    </a:moveTo>
                    <a:cubicBezTo>
                      <a:pt x="578" y="665"/>
                      <a:pt x="580" y="664"/>
                      <a:pt x="582" y="662"/>
                    </a:cubicBezTo>
                    <a:cubicBezTo>
                      <a:pt x="589" y="657"/>
                      <a:pt x="592" y="652"/>
                      <a:pt x="587" y="644"/>
                    </a:cubicBezTo>
                    <a:cubicBezTo>
                      <a:pt x="580" y="630"/>
                      <a:pt x="582" y="627"/>
                      <a:pt x="596" y="622"/>
                    </a:cubicBezTo>
                    <a:cubicBezTo>
                      <a:pt x="614" y="615"/>
                      <a:pt x="617" y="607"/>
                      <a:pt x="606" y="591"/>
                    </a:cubicBezTo>
                    <a:cubicBezTo>
                      <a:pt x="597" y="578"/>
                      <a:pt x="588" y="566"/>
                      <a:pt x="580" y="553"/>
                    </a:cubicBezTo>
                    <a:cubicBezTo>
                      <a:pt x="571" y="538"/>
                      <a:pt x="566" y="524"/>
                      <a:pt x="572" y="506"/>
                    </a:cubicBezTo>
                    <a:cubicBezTo>
                      <a:pt x="578" y="487"/>
                      <a:pt x="573" y="466"/>
                      <a:pt x="568" y="446"/>
                    </a:cubicBezTo>
                    <a:cubicBezTo>
                      <a:pt x="548" y="374"/>
                      <a:pt x="502" y="331"/>
                      <a:pt x="429" y="316"/>
                    </a:cubicBezTo>
                    <a:cubicBezTo>
                      <a:pt x="395" y="309"/>
                      <a:pt x="361" y="306"/>
                      <a:pt x="326" y="311"/>
                    </a:cubicBezTo>
                    <a:cubicBezTo>
                      <a:pt x="270" y="317"/>
                      <a:pt x="232" y="350"/>
                      <a:pt x="208" y="400"/>
                    </a:cubicBezTo>
                    <a:cubicBezTo>
                      <a:pt x="190" y="437"/>
                      <a:pt x="184" y="476"/>
                      <a:pt x="188" y="516"/>
                    </a:cubicBezTo>
                    <a:cubicBezTo>
                      <a:pt x="191" y="549"/>
                      <a:pt x="206" y="578"/>
                      <a:pt x="225" y="604"/>
                    </a:cubicBezTo>
                    <a:cubicBezTo>
                      <a:pt x="244" y="631"/>
                      <a:pt x="262" y="659"/>
                      <a:pt x="272" y="691"/>
                    </a:cubicBezTo>
                    <a:cubicBezTo>
                      <a:pt x="279" y="715"/>
                      <a:pt x="282" y="740"/>
                      <a:pt x="275" y="765"/>
                    </a:cubicBezTo>
                    <a:cubicBezTo>
                      <a:pt x="269" y="784"/>
                      <a:pt x="258" y="793"/>
                      <a:pt x="238" y="793"/>
                    </a:cubicBezTo>
                    <a:cubicBezTo>
                      <a:pt x="216" y="793"/>
                      <a:pt x="195" y="797"/>
                      <a:pt x="174" y="804"/>
                    </a:cubicBezTo>
                    <a:cubicBezTo>
                      <a:pt x="165" y="808"/>
                      <a:pt x="154" y="809"/>
                      <a:pt x="145" y="808"/>
                    </a:cubicBezTo>
                    <a:cubicBezTo>
                      <a:pt x="117" y="805"/>
                      <a:pt x="105" y="787"/>
                      <a:pt x="101" y="758"/>
                    </a:cubicBezTo>
                    <a:cubicBezTo>
                      <a:pt x="99" y="737"/>
                      <a:pt x="93" y="718"/>
                      <a:pt x="74" y="706"/>
                    </a:cubicBezTo>
                    <a:cubicBezTo>
                      <a:pt x="58" y="694"/>
                      <a:pt x="58" y="681"/>
                      <a:pt x="74" y="663"/>
                    </a:cubicBezTo>
                    <a:cubicBezTo>
                      <a:pt x="70" y="661"/>
                      <a:pt x="65" y="659"/>
                      <a:pt x="61" y="657"/>
                    </a:cubicBezTo>
                    <a:cubicBezTo>
                      <a:pt x="46" y="649"/>
                      <a:pt x="42" y="637"/>
                      <a:pt x="51" y="622"/>
                    </a:cubicBezTo>
                    <a:cubicBezTo>
                      <a:pt x="54" y="618"/>
                      <a:pt x="56" y="615"/>
                      <a:pt x="57" y="611"/>
                    </a:cubicBezTo>
                    <a:cubicBezTo>
                      <a:pt x="61" y="597"/>
                      <a:pt x="55" y="588"/>
                      <a:pt x="41" y="583"/>
                    </a:cubicBezTo>
                    <a:cubicBezTo>
                      <a:pt x="34" y="581"/>
                      <a:pt x="27" y="579"/>
                      <a:pt x="21" y="575"/>
                    </a:cubicBezTo>
                    <a:cubicBezTo>
                      <a:pt x="5" y="567"/>
                      <a:pt x="0" y="552"/>
                      <a:pt x="10" y="536"/>
                    </a:cubicBezTo>
                    <a:cubicBezTo>
                      <a:pt x="18" y="523"/>
                      <a:pt x="29" y="511"/>
                      <a:pt x="38" y="497"/>
                    </a:cubicBezTo>
                    <a:cubicBezTo>
                      <a:pt x="51" y="474"/>
                      <a:pt x="64" y="451"/>
                      <a:pt x="78" y="428"/>
                    </a:cubicBezTo>
                    <a:cubicBezTo>
                      <a:pt x="86" y="414"/>
                      <a:pt x="88" y="398"/>
                      <a:pt x="83" y="383"/>
                    </a:cubicBezTo>
                    <a:cubicBezTo>
                      <a:pt x="74" y="353"/>
                      <a:pt x="75" y="324"/>
                      <a:pt x="80" y="294"/>
                    </a:cubicBezTo>
                    <a:cubicBezTo>
                      <a:pt x="88" y="243"/>
                      <a:pt x="104" y="195"/>
                      <a:pt x="133" y="151"/>
                    </a:cubicBezTo>
                    <a:cubicBezTo>
                      <a:pt x="182" y="77"/>
                      <a:pt x="252" y="33"/>
                      <a:pt x="339" y="16"/>
                    </a:cubicBezTo>
                    <a:cubicBezTo>
                      <a:pt x="392" y="5"/>
                      <a:pt x="446" y="0"/>
                      <a:pt x="500" y="2"/>
                    </a:cubicBezTo>
                    <a:cubicBezTo>
                      <a:pt x="525" y="3"/>
                      <a:pt x="550" y="7"/>
                      <a:pt x="575" y="10"/>
                    </a:cubicBezTo>
                    <a:cubicBezTo>
                      <a:pt x="568" y="32"/>
                      <a:pt x="562" y="51"/>
                      <a:pt x="557" y="71"/>
                    </a:cubicBezTo>
                    <a:cubicBezTo>
                      <a:pt x="547" y="115"/>
                      <a:pt x="546" y="160"/>
                      <a:pt x="550" y="205"/>
                    </a:cubicBezTo>
                    <a:cubicBezTo>
                      <a:pt x="554" y="257"/>
                      <a:pt x="566" y="307"/>
                      <a:pt x="587" y="356"/>
                    </a:cubicBezTo>
                    <a:cubicBezTo>
                      <a:pt x="618" y="425"/>
                      <a:pt x="664" y="481"/>
                      <a:pt x="727" y="523"/>
                    </a:cubicBezTo>
                    <a:cubicBezTo>
                      <a:pt x="730" y="525"/>
                      <a:pt x="733" y="527"/>
                      <a:pt x="737" y="530"/>
                    </a:cubicBezTo>
                    <a:cubicBezTo>
                      <a:pt x="725" y="548"/>
                      <a:pt x="711" y="564"/>
                      <a:pt x="699" y="582"/>
                    </a:cubicBezTo>
                    <a:cubicBezTo>
                      <a:pt x="658" y="640"/>
                      <a:pt x="624" y="702"/>
                      <a:pt x="612" y="774"/>
                    </a:cubicBezTo>
                    <a:cubicBezTo>
                      <a:pt x="602" y="833"/>
                      <a:pt x="612" y="888"/>
                      <a:pt x="653" y="934"/>
                    </a:cubicBezTo>
                    <a:cubicBezTo>
                      <a:pt x="655" y="936"/>
                      <a:pt x="655" y="937"/>
                      <a:pt x="658" y="941"/>
                    </a:cubicBezTo>
                    <a:cubicBezTo>
                      <a:pt x="635" y="933"/>
                      <a:pt x="615" y="926"/>
                      <a:pt x="594" y="918"/>
                    </a:cubicBezTo>
                    <a:cubicBezTo>
                      <a:pt x="552" y="901"/>
                      <a:pt x="511" y="883"/>
                      <a:pt x="471" y="861"/>
                    </a:cubicBezTo>
                    <a:cubicBezTo>
                      <a:pt x="439" y="843"/>
                      <a:pt x="432" y="815"/>
                      <a:pt x="433" y="782"/>
                    </a:cubicBezTo>
                    <a:cubicBezTo>
                      <a:pt x="433" y="777"/>
                      <a:pt x="433" y="772"/>
                      <a:pt x="435" y="768"/>
                    </a:cubicBezTo>
                    <a:cubicBezTo>
                      <a:pt x="440" y="749"/>
                      <a:pt x="447" y="741"/>
                      <a:pt x="472" y="737"/>
                    </a:cubicBezTo>
                    <a:cubicBezTo>
                      <a:pt x="490" y="734"/>
                      <a:pt x="507" y="738"/>
                      <a:pt x="524" y="742"/>
                    </a:cubicBezTo>
                    <a:cubicBezTo>
                      <a:pt x="546" y="748"/>
                      <a:pt x="558" y="737"/>
                      <a:pt x="561" y="716"/>
                    </a:cubicBezTo>
                    <a:cubicBezTo>
                      <a:pt x="562" y="704"/>
                      <a:pt x="565" y="695"/>
                      <a:pt x="576" y="688"/>
                    </a:cubicBezTo>
                    <a:cubicBezTo>
                      <a:pt x="583" y="684"/>
                      <a:pt x="583" y="675"/>
                      <a:pt x="576" y="6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dirty="0"/>
                  <a:t>       </a:t>
                </a:r>
              </a:p>
            </p:txBody>
          </p:sp>
          <p:sp>
            <p:nvSpPr>
              <p:cNvPr id="1040" name="Freeform 807">
                <a:extLst>
                  <a:ext uri="{FF2B5EF4-FFF2-40B4-BE49-F238E27FC236}">
                    <a16:creationId xmlns:a16="http://schemas.microsoft.com/office/drawing/2014/main" id="{B0B4D918-5EAA-46C4-B0E5-852EC08F6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08251" y="1446213"/>
                <a:ext cx="1206500" cy="2481263"/>
              </a:xfrm>
              <a:custGeom>
                <a:avLst/>
                <a:gdLst>
                  <a:gd name="T0" fmla="*/ 392 w 403"/>
                  <a:gd name="T1" fmla="*/ 0 h 831"/>
                  <a:gd name="T2" fmla="*/ 351 w 403"/>
                  <a:gd name="T3" fmla="*/ 7 h 831"/>
                  <a:gd name="T4" fmla="*/ 105 w 403"/>
                  <a:gd name="T5" fmla="*/ 217 h 831"/>
                  <a:gd name="T6" fmla="*/ 99 w 403"/>
                  <a:gd name="T7" fmla="*/ 236 h 831"/>
                  <a:gd name="T8" fmla="*/ 85 w 403"/>
                  <a:gd name="T9" fmla="*/ 358 h 831"/>
                  <a:gd name="T10" fmla="*/ 92 w 403"/>
                  <a:gd name="T11" fmla="*/ 409 h 831"/>
                  <a:gd name="T12" fmla="*/ 28 w 403"/>
                  <a:gd name="T13" fmla="*/ 515 h 831"/>
                  <a:gd name="T14" fmla="*/ 17 w 403"/>
                  <a:gd name="T15" fmla="*/ 565 h 831"/>
                  <a:gd name="T16" fmla="*/ 50 w 403"/>
                  <a:gd name="T17" fmla="*/ 582 h 831"/>
                  <a:gd name="T18" fmla="*/ 60 w 403"/>
                  <a:gd name="T19" fmla="*/ 618 h 831"/>
                  <a:gd name="T20" fmla="*/ 83 w 403"/>
                  <a:gd name="T21" fmla="*/ 661 h 831"/>
                  <a:gd name="T22" fmla="*/ 82 w 403"/>
                  <a:gd name="T23" fmla="*/ 705 h 831"/>
                  <a:gd name="T24" fmla="*/ 109 w 403"/>
                  <a:gd name="T25" fmla="*/ 759 h 831"/>
                  <a:gd name="T26" fmla="*/ 111 w 403"/>
                  <a:gd name="T27" fmla="*/ 768 h 831"/>
                  <a:gd name="T28" fmla="*/ 191 w 403"/>
                  <a:gd name="T29" fmla="*/ 801 h 831"/>
                  <a:gd name="T30" fmla="*/ 249 w 403"/>
                  <a:gd name="T31" fmla="*/ 792 h 831"/>
                  <a:gd name="T32" fmla="*/ 282 w 403"/>
                  <a:gd name="T33" fmla="*/ 772 h 831"/>
                  <a:gd name="T34" fmla="*/ 241 w 403"/>
                  <a:gd name="T35" fmla="*/ 612 h 831"/>
                  <a:gd name="T36" fmla="*/ 210 w 403"/>
                  <a:gd name="T37" fmla="*/ 560 h 831"/>
                  <a:gd name="T38" fmla="*/ 203 w 403"/>
                  <a:gd name="T39" fmla="*/ 544 h 831"/>
                  <a:gd name="T40" fmla="*/ 213 w 403"/>
                  <a:gd name="T41" fmla="*/ 404 h 831"/>
                  <a:gd name="T42" fmla="*/ 303 w 403"/>
                  <a:gd name="T43" fmla="*/ 313 h 831"/>
                  <a:gd name="T44" fmla="*/ 403 w 403"/>
                  <a:gd name="T45" fmla="*/ 306 h 831"/>
                  <a:gd name="T46" fmla="*/ 392 w 403"/>
                  <a:gd name="T47" fmla="*/ 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3" h="831">
                    <a:moveTo>
                      <a:pt x="392" y="0"/>
                    </a:moveTo>
                    <a:cubicBezTo>
                      <a:pt x="367" y="3"/>
                      <a:pt x="351" y="7"/>
                      <a:pt x="351" y="7"/>
                    </a:cubicBezTo>
                    <a:cubicBezTo>
                      <a:pt x="200" y="36"/>
                      <a:pt x="132" y="139"/>
                      <a:pt x="105" y="217"/>
                    </a:cubicBezTo>
                    <a:cubicBezTo>
                      <a:pt x="103" y="224"/>
                      <a:pt x="100" y="230"/>
                      <a:pt x="99" y="236"/>
                    </a:cubicBezTo>
                    <a:cubicBezTo>
                      <a:pt x="76" y="315"/>
                      <a:pt x="85" y="358"/>
                      <a:pt x="85" y="358"/>
                    </a:cubicBezTo>
                    <a:cubicBezTo>
                      <a:pt x="88" y="371"/>
                      <a:pt x="97" y="394"/>
                      <a:pt x="92" y="409"/>
                    </a:cubicBezTo>
                    <a:cubicBezTo>
                      <a:pt x="79" y="442"/>
                      <a:pt x="49" y="491"/>
                      <a:pt x="28" y="515"/>
                    </a:cubicBezTo>
                    <a:cubicBezTo>
                      <a:pt x="0" y="549"/>
                      <a:pt x="17" y="565"/>
                      <a:pt x="17" y="565"/>
                    </a:cubicBezTo>
                    <a:cubicBezTo>
                      <a:pt x="33" y="579"/>
                      <a:pt x="50" y="582"/>
                      <a:pt x="50" y="582"/>
                    </a:cubicBezTo>
                    <a:cubicBezTo>
                      <a:pt x="78" y="590"/>
                      <a:pt x="60" y="618"/>
                      <a:pt x="60" y="618"/>
                    </a:cubicBezTo>
                    <a:cubicBezTo>
                      <a:pt x="36" y="651"/>
                      <a:pt x="83" y="661"/>
                      <a:pt x="83" y="661"/>
                    </a:cubicBezTo>
                    <a:cubicBezTo>
                      <a:pt x="52" y="684"/>
                      <a:pt x="82" y="705"/>
                      <a:pt x="82" y="705"/>
                    </a:cubicBezTo>
                    <a:cubicBezTo>
                      <a:pt x="99" y="713"/>
                      <a:pt x="109" y="743"/>
                      <a:pt x="109" y="759"/>
                    </a:cubicBezTo>
                    <a:cubicBezTo>
                      <a:pt x="109" y="765"/>
                      <a:pt x="110" y="763"/>
                      <a:pt x="111" y="768"/>
                    </a:cubicBezTo>
                    <a:cubicBezTo>
                      <a:pt x="126" y="831"/>
                      <a:pt x="191" y="801"/>
                      <a:pt x="191" y="801"/>
                    </a:cubicBezTo>
                    <a:cubicBezTo>
                      <a:pt x="212" y="795"/>
                      <a:pt x="232" y="792"/>
                      <a:pt x="249" y="792"/>
                    </a:cubicBezTo>
                    <a:cubicBezTo>
                      <a:pt x="263" y="793"/>
                      <a:pt x="276" y="785"/>
                      <a:pt x="282" y="772"/>
                    </a:cubicBezTo>
                    <a:cubicBezTo>
                      <a:pt x="311" y="701"/>
                      <a:pt x="241" y="612"/>
                      <a:pt x="241" y="612"/>
                    </a:cubicBezTo>
                    <a:cubicBezTo>
                      <a:pt x="228" y="596"/>
                      <a:pt x="217" y="575"/>
                      <a:pt x="210" y="560"/>
                    </a:cubicBezTo>
                    <a:cubicBezTo>
                      <a:pt x="205" y="550"/>
                      <a:pt x="203" y="544"/>
                      <a:pt x="203" y="544"/>
                    </a:cubicBezTo>
                    <a:cubicBezTo>
                      <a:pt x="181" y="472"/>
                      <a:pt x="213" y="404"/>
                      <a:pt x="213" y="404"/>
                    </a:cubicBezTo>
                    <a:cubicBezTo>
                      <a:pt x="241" y="334"/>
                      <a:pt x="303" y="313"/>
                      <a:pt x="303" y="313"/>
                    </a:cubicBezTo>
                    <a:cubicBezTo>
                      <a:pt x="332" y="302"/>
                      <a:pt x="373" y="303"/>
                      <a:pt x="403" y="306"/>
                    </a:cubicBezTo>
                    <a:cubicBezTo>
                      <a:pt x="370" y="195"/>
                      <a:pt x="368" y="83"/>
                      <a:pt x="3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808">
                <a:extLst>
                  <a:ext uri="{FF2B5EF4-FFF2-40B4-BE49-F238E27FC236}">
                    <a16:creationId xmlns:a16="http://schemas.microsoft.com/office/drawing/2014/main" id="{7D18B8B6-EAD0-4DAC-8CE0-5092B8E8A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27138" y="3289300"/>
                <a:ext cx="739775" cy="976313"/>
              </a:xfrm>
              <a:custGeom>
                <a:avLst/>
                <a:gdLst>
                  <a:gd name="T0" fmla="*/ 240 w 247"/>
                  <a:gd name="T1" fmla="*/ 36 h 327"/>
                  <a:gd name="T2" fmla="*/ 186 w 247"/>
                  <a:gd name="T3" fmla="*/ 0 h 327"/>
                  <a:gd name="T4" fmla="*/ 176 w 247"/>
                  <a:gd name="T5" fmla="*/ 4 h 327"/>
                  <a:gd name="T6" fmla="*/ 171 w 247"/>
                  <a:gd name="T7" fmla="*/ 23 h 327"/>
                  <a:gd name="T8" fmla="*/ 158 w 247"/>
                  <a:gd name="T9" fmla="*/ 47 h 327"/>
                  <a:gd name="T10" fmla="*/ 159 w 247"/>
                  <a:gd name="T11" fmla="*/ 70 h 327"/>
                  <a:gd name="T12" fmla="*/ 144 w 247"/>
                  <a:gd name="T13" fmla="*/ 99 h 327"/>
                  <a:gd name="T14" fmla="*/ 143 w 247"/>
                  <a:gd name="T15" fmla="*/ 105 h 327"/>
                  <a:gd name="T16" fmla="*/ 100 w 247"/>
                  <a:gd name="T17" fmla="*/ 122 h 327"/>
                  <a:gd name="T18" fmla="*/ 38 w 247"/>
                  <a:gd name="T19" fmla="*/ 123 h 327"/>
                  <a:gd name="T20" fmla="*/ 22 w 247"/>
                  <a:gd name="T21" fmla="*/ 214 h 327"/>
                  <a:gd name="T22" fmla="*/ 247 w 247"/>
                  <a:gd name="T23" fmla="*/ 327 h 327"/>
                  <a:gd name="T24" fmla="*/ 240 w 247"/>
                  <a:gd name="T25" fmla="*/ 36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7" h="327">
                    <a:moveTo>
                      <a:pt x="240" y="36"/>
                    </a:moveTo>
                    <a:cubicBezTo>
                      <a:pt x="221" y="25"/>
                      <a:pt x="203" y="13"/>
                      <a:pt x="186" y="0"/>
                    </a:cubicBezTo>
                    <a:cubicBezTo>
                      <a:pt x="180" y="3"/>
                      <a:pt x="176" y="4"/>
                      <a:pt x="176" y="4"/>
                    </a:cubicBezTo>
                    <a:cubicBezTo>
                      <a:pt x="161" y="9"/>
                      <a:pt x="171" y="23"/>
                      <a:pt x="171" y="23"/>
                    </a:cubicBezTo>
                    <a:cubicBezTo>
                      <a:pt x="183" y="41"/>
                      <a:pt x="158" y="47"/>
                      <a:pt x="158" y="47"/>
                    </a:cubicBezTo>
                    <a:cubicBezTo>
                      <a:pt x="175" y="59"/>
                      <a:pt x="159" y="70"/>
                      <a:pt x="159" y="70"/>
                    </a:cubicBezTo>
                    <a:cubicBezTo>
                      <a:pt x="150" y="75"/>
                      <a:pt x="144" y="91"/>
                      <a:pt x="144" y="99"/>
                    </a:cubicBezTo>
                    <a:cubicBezTo>
                      <a:pt x="144" y="103"/>
                      <a:pt x="144" y="101"/>
                      <a:pt x="143" y="105"/>
                    </a:cubicBezTo>
                    <a:cubicBezTo>
                      <a:pt x="135" y="138"/>
                      <a:pt x="100" y="122"/>
                      <a:pt x="100" y="122"/>
                    </a:cubicBezTo>
                    <a:cubicBezTo>
                      <a:pt x="73" y="114"/>
                      <a:pt x="52" y="118"/>
                      <a:pt x="38" y="123"/>
                    </a:cubicBezTo>
                    <a:cubicBezTo>
                      <a:pt x="0" y="138"/>
                      <a:pt x="22" y="214"/>
                      <a:pt x="22" y="214"/>
                    </a:cubicBezTo>
                    <a:cubicBezTo>
                      <a:pt x="38" y="257"/>
                      <a:pt x="247" y="327"/>
                      <a:pt x="247" y="327"/>
                    </a:cubicBezTo>
                    <a:cubicBezTo>
                      <a:pt x="159" y="240"/>
                      <a:pt x="197" y="118"/>
                      <a:pt x="240" y="3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809">
                <a:extLst>
                  <a:ext uri="{FF2B5EF4-FFF2-40B4-BE49-F238E27FC236}">
                    <a16:creationId xmlns:a16="http://schemas.microsoft.com/office/drawing/2014/main" id="{22D0657C-DE43-453D-8E5F-018565B24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08251" y="1652588"/>
                <a:ext cx="931863" cy="2274888"/>
              </a:xfrm>
              <a:custGeom>
                <a:avLst/>
                <a:gdLst>
                  <a:gd name="T0" fmla="*/ 210 w 311"/>
                  <a:gd name="T1" fmla="*/ 491 h 762"/>
                  <a:gd name="T2" fmla="*/ 203 w 311"/>
                  <a:gd name="T3" fmla="*/ 475 h 762"/>
                  <a:gd name="T4" fmla="*/ 213 w 311"/>
                  <a:gd name="T5" fmla="*/ 335 h 762"/>
                  <a:gd name="T6" fmla="*/ 248 w 311"/>
                  <a:gd name="T7" fmla="*/ 281 h 762"/>
                  <a:gd name="T8" fmla="*/ 210 w 311"/>
                  <a:gd name="T9" fmla="*/ 0 h 762"/>
                  <a:gd name="T10" fmla="*/ 105 w 311"/>
                  <a:gd name="T11" fmla="*/ 148 h 762"/>
                  <a:gd name="T12" fmla="*/ 99 w 311"/>
                  <a:gd name="T13" fmla="*/ 167 h 762"/>
                  <a:gd name="T14" fmla="*/ 85 w 311"/>
                  <a:gd name="T15" fmla="*/ 289 h 762"/>
                  <a:gd name="T16" fmla="*/ 92 w 311"/>
                  <a:gd name="T17" fmla="*/ 340 h 762"/>
                  <a:gd name="T18" fmla="*/ 28 w 311"/>
                  <a:gd name="T19" fmla="*/ 446 h 762"/>
                  <a:gd name="T20" fmla="*/ 17 w 311"/>
                  <a:gd name="T21" fmla="*/ 496 h 762"/>
                  <a:gd name="T22" fmla="*/ 50 w 311"/>
                  <a:gd name="T23" fmla="*/ 513 h 762"/>
                  <a:gd name="T24" fmla="*/ 60 w 311"/>
                  <a:gd name="T25" fmla="*/ 549 h 762"/>
                  <a:gd name="T26" fmla="*/ 83 w 311"/>
                  <a:gd name="T27" fmla="*/ 592 h 762"/>
                  <a:gd name="T28" fmla="*/ 82 w 311"/>
                  <a:gd name="T29" fmla="*/ 636 h 762"/>
                  <a:gd name="T30" fmla="*/ 109 w 311"/>
                  <a:gd name="T31" fmla="*/ 690 h 762"/>
                  <a:gd name="T32" fmla="*/ 111 w 311"/>
                  <a:gd name="T33" fmla="*/ 699 h 762"/>
                  <a:gd name="T34" fmla="*/ 191 w 311"/>
                  <a:gd name="T35" fmla="*/ 732 h 762"/>
                  <a:gd name="T36" fmla="*/ 249 w 311"/>
                  <a:gd name="T37" fmla="*/ 723 h 762"/>
                  <a:gd name="T38" fmla="*/ 282 w 311"/>
                  <a:gd name="T39" fmla="*/ 703 h 762"/>
                  <a:gd name="T40" fmla="*/ 241 w 311"/>
                  <a:gd name="T41" fmla="*/ 543 h 762"/>
                  <a:gd name="T42" fmla="*/ 210 w 311"/>
                  <a:gd name="T43" fmla="*/ 491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1" h="762">
                    <a:moveTo>
                      <a:pt x="210" y="491"/>
                    </a:moveTo>
                    <a:cubicBezTo>
                      <a:pt x="205" y="481"/>
                      <a:pt x="203" y="475"/>
                      <a:pt x="203" y="475"/>
                    </a:cubicBezTo>
                    <a:cubicBezTo>
                      <a:pt x="181" y="403"/>
                      <a:pt x="213" y="335"/>
                      <a:pt x="213" y="335"/>
                    </a:cubicBezTo>
                    <a:cubicBezTo>
                      <a:pt x="222" y="312"/>
                      <a:pt x="235" y="294"/>
                      <a:pt x="248" y="281"/>
                    </a:cubicBezTo>
                    <a:cubicBezTo>
                      <a:pt x="212" y="183"/>
                      <a:pt x="199" y="83"/>
                      <a:pt x="210" y="0"/>
                    </a:cubicBezTo>
                    <a:cubicBezTo>
                      <a:pt x="153" y="44"/>
                      <a:pt x="122" y="101"/>
                      <a:pt x="105" y="148"/>
                    </a:cubicBezTo>
                    <a:cubicBezTo>
                      <a:pt x="103" y="155"/>
                      <a:pt x="100" y="161"/>
                      <a:pt x="99" y="167"/>
                    </a:cubicBezTo>
                    <a:cubicBezTo>
                      <a:pt x="76" y="246"/>
                      <a:pt x="85" y="289"/>
                      <a:pt x="85" y="289"/>
                    </a:cubicBezTo>
                    <a:cubicBezTo>
                      <a:pt x="88" y="302"/>
                      <a:pt x="97" y="325"/>
                      <a:pt x="92" y="340"/>
                    </a:cubicBezTo>
                    <a:cubicBezTo>
                      <a:pt x="79" y="373"/>
                      <a:pt x="49" y="422"/>
                      <a:pt x="28" y="446"/>
                    </a:cubicBezTo>
                    <a:cubicBezTo>
                      <a:pt x="0" y="480"/>
                      <a:pt x="17" y="496"/>
                      <a:pt x="17" y="496"/>
                    </a:cubicBezTo>
                    <a:cubicBezTo>
                      <a:pt x="33" y="510"/>
                      <a:pt x="50" y="513"/>
                      <a:pt x="50" y="513"/>
                    </a:cubicBezTo>
                    <a:cubicBezTo>
                      <a:pt x="78" y="521"/>
                      <a:pt x="60" y="549"/>
                      <a:pt x="60" y="549"/>
                    </a:cubicBezTo>
                    <a:cubicBezTo>
                      <a:pt x="36" y="582"/>
                      <a:pt x="83" y="592"/>
                      <a:pt x="83" y="592"/>
                    </a:cubicBezTo>
                    <a:cubicBezTo>
                      <a:pt x="52" y="615"/>
                      <a:pt x="82" y="636"/>
                      <a:pt x="82" y="636"/>
                    </a:cubicBezTo>
                    <a:cubicBezTo>
                      <a:pt x="99" y="644"/>
                      <a:pt x="109" y="674"/>
                      <a:pt x="109" y="690"/>
                    </a:cubicBezTo>
                    <a:cubicBezTo>
                      <a:pt x="109" y="696"/>
                      <a:pt x="110" y="694"/>
                      <a:pt x="111" y="699"/>
                    </a:cubicBezTo>
                    <a:cubicBezTo>
                      <a:pt x="126" y="762"/>
                      <a:pt x="191" y="732"/>
                      <a:pt x="191" y="732"/>
                    </a:cubicBezTo>
                    <a:cubicBezTo>
                      <a:pt x="212" y="726"/>
                      <a:pt x="232" y="723"/>
                      <a:pt x="249" y="723"/>
                    </a:cubicBezTo>
                    <a:cubicBezTo>
                      <a:pt x="263" y="724"/>
                      <a:pt x="276" y="716"/>
                      <a:pt x="282" y="703"/>
                    </a:cubicBezTo>
                    <a:cubicBezTo>
                      <a:pt x="311" y="632"/>
                      <a:pt x="241" y="543"/>
                      <a:pt x="241" y="543"/>
                    </a:cubicBezTo>
                    <a:cubicBezTo>
                      <a:pt x="228" y="527"/>
                      <a:pt x="217" y="506"/>
                      <a:pt x="210" y="49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810">
                <a:extLst>
                  <a:ext uri="{FF2B5EF4-FFF2-40B4-BE49-F238E27FC236}">
                    <a16:creationId xmlns:a16="http://schemas.microsoft.com/office/drawing/2014/main" id="{F935530F-12D2-4C61-A691-0DD5BB4DD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27138" y="3629025"/>
                <a:ext cx="739775" cy="636588"/>
              </a:xfrm>
              <a:custGeom>
                <a:avLst/>
                <a:gdLst>
                  <a:gd name="T0" fmla="*/ 199 w 247"/>
                  <a:gd name="T1" fmla="*/ 33 h 213"/>
                  <a:gd name="T2" fmla="*/ 136 w 247"/>
                  <a:gd name="T3" fmla="*/ 5 h 213"/>
                  <a:gd name="T4" fmla="*/ 100 w 247"/>
                  <a:gd name="T5" fmla="*/ 8 h 213"/>
                  <a:gd name="T6" fmla="*/ 38 w 247"/>
                  <a:gd name="T7" fmla="*/ 9 h 213"/>
                  <a:gd name="T8" fmla="*/ 22 w 247"/>
                  <a:gd name="T9" fmla="*/ 100 h 213"/>
                  <a:gd name="T10" fmla="*/ 247 w 247"/>
                  <a:gd name="T11" fmla="*/ 213 h 213"/>
                  <a:gd name="T12" fmla="*/ 199 w 247"/>
                  <a:gd name="T13" fmla="*/ 3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7" h="213">
                    <a:moveTo>
                      <a:pt x="199" y="33"/>
                    </a:moveTo>
                    <a:cubicBezTo>
                      <a:pt x="177" y="25"/>
                      <a:pt x="156" y="15"/>
                      <a:pt x="136" y="5"/>
                    </a:cubicBezTo>
                    <a:cubicBezTo>
                      <a:pt x="123" y="19"/>
                      <a:pt x="100" y="8"/>
                      <a:pt x="100" y="8"/>
                    </a:cubicBezTo>
                    <a:cubicBezTo>
                      <a:pt x="73" y="0"/>
                      <a:pt x="52" y="4"/>
                      <a:pt x="38" y="9"/>
                    </a:cubicBezTo>
                    <a:cubicBezTo>
                      <a:pt x="0" y="24"/>
                      <a:pt x="22" y="100"/>
                      <a:pt x="22" y="100"/>
                    </a:cubicBezTo>
                    <a:cubicBezTo>
                      <a:pt x="38" y="143"/>
                      <a:pt x="247" y="213"/>
                      <a:pt x="247" y="213"/>
                    </a:cubicBezTo>
                    <a:cubicBezTo>
                      <a:pt x="194" y="160"/>
                      <a:pt x="186" y="95"/>
                      <a:pt x="199" y="3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811">
                <a:extLst>
                  <a:ext uri="{FF2B5EF4-FFF2-40B4-BE49-F238E27FC236}">
                    <a16:creationId xmlns:a16="http://schemas.microsoft.com/office/drawing/2014/main" id="{19983C46-AA1E-46F2-89DE-CF88295ED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166813" y="3900488"/>
                <a:ext cx="679450" cy="365125"/>
              </a:xfrm>
              <a:custGeom>
                <a:avLst/>
                <a:gdLst>
                  <a:gd name="T0" fmla="*/ 186 w 227"/>
                  <a:gd name="T1" fmla="*/ 61 h 122"/>
                  <a:gd name="T2" fmla="*/ 0 w 227"/>
                  <a:gd name="T3" fmla="*/ 0 h 122"/>
                  <a:gd name="T4" fmla="*/ 2 w 227"/>
                  <a:gd name="T5" fmla="*/ 9 h 122"/>
                  <a:gd name="T6" fmla="*/ 227 w 227"/>
                  <a:gd name="T7" fmla="*/ 122 h 122"/>
                  <a:gd name="T8" fmla="*/ 186 w 227"/>
                  <a:gd name="T9" fmla="*/ 6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22">
                    <a:moveTo>
                      <a:pt x="186" y="61"/>
                    </a:moveTo>
                    <a:cubicBezTo>
                      <a:pt x="120" y="51"/>
                      <a:pt x="57" y="30"/>
                      <a:pt x="0" y="0"/>
                    </a:cubicBezTo>
                    <a:cubicBezTo>
                      <a:pt x="1" y="6"/>
                      <a:pt x="2" y="9"/>
                      <a:pt x="2" y="9"/>
                    </a:cubicBezTo>
                    <a:cubicBezTo>
                      <a:pt x="18" y="52"/>
                      <a:pt x="227" y="122"/>
                      <a:pt x="227" y="122"/>
                    </a:cubicBezTo>
                    <a:cubicBezTo>
                      <a:pt x="208" y="103"/>
                      <a:pt x="195" y="83"/>
                      <a:pt x="186" y="61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812">
                <a:extLst>
                  <a:ext uri="{FF2B5EF4-FFF2-40B4-BE49-F238E27FC236}">
                    <a16:creationId xmlns:a16="http://schemas.microsoft.com/office/drawing/2014/main" id="{38878D89-C029-4A2F-842F-C605363D57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08251" y="2717800"/>
                <a:ext cx="868363" cy="1212850"/>
              </a:xfrm>
              <a:custGeom>
                <a:avLst/>
                <a:gdLst>
                  <a:gd name="T0" fmla="*/ 85 w 290"/>
                  <a:gd name="T1" fmla="*/ 0 h 406"/>
                  <a:gd name="T2" fmla="*/ 28 w 290"/>
                  <a:gd name="T3" fmla="*/ 90 h 406"/>
                  <a:gd name="T4" fmla="*/ 17 w 290"/>
                  <a:gd name="T5" fmla="*/ 140 h 406"/>
                  <a:gd name="T6" fmla="*/ 50 w 290"/>
                  <a:gd name="T7" fmla="*/ 156 h 406"/>
                  <a:gd name="T8" fmla="*/ 60 w 290"/>
                  <a:gd name="T9" fmla="*/ 192 h 406"/>
                  <a:gd name="T10" fmla="*/ 83 w 290"/>
                  <a:gd name="T11" fmla="*/ 236 h 406"/>
                  <a:gd name="T12" fmla="*/ 82 w 290"/>
                  <a:gd name="T13" fmla="*/ 279 h 406"/>
                  <a:gd name="T14" fmla="*/ 109 w 290"/>
                  <a:gd name="T15" fmla="*/ 333 h 406"/>
                  <a:gd name="T16" fmla="*/ 111 w 290"/>
                  <a:gd name="T17" fmla="*/ 343 h 406"/>
                  <a:gd name="T18" fmla="*/ 191 w 290"/>
                  <a:gd name="T19" fmla="*/ 376 h 406"/>
                  <a:gd name="T20" fmla="*/ 249 w 290"/>
                  <a:gd name="T21" fmla="*/ 367 h 406"/>
                  <a:gd name="T22" fmla="*/ 282 w 290"/>
                  <a:gd name="T23" fmla="*/ 347 h 406"/>
                  <a:gd name="T24" fmla="*/ 286 w 290"/>
                  <a:gd name="T25" fmla="*/ 281 h 406"/>
                  <a:gd name="T26" fmla="*/ 85 w 290"/>
                  <a:gd name="T27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0" h="406">
                    <a:moveTo>
                      <a:pt x="85" y="0"/>
                    </a:moveTo>
                    <a:cubicBezTo>
                      <a:pt x="70" y="31"/>
                      <a:pt x="45" y="69"/>
                      <a:pt x="28" y="90"/>
                    </a:cubicBezTo>
                    <a:cubicBezTo>
                      <a:pt x="0" y="124"/>
                      <a:pt x="17" y="140"/>
                      <a:pt x="17" y="140"/>
                    </a:cubicBezTo>
                    <a:cubicBezTo>
                      <a:pt x="33" y="154"/>
                      <a:pt x="50" y="156"/>
                      <a:pt x="50" y="156"/>
                    </a:cubicBezTo>
                    <a:cubicBezTo>
                      <a:pt x="78" y="165"/>
                      <a:pt x="60" y="192"/>
                      <a:pt x="60" y="192"/>
                    </a:cubicBezTo>
                    <a:cubicBezTo>
                      <a:pt x="36" y="225"/>
                      <a:pt x="83" y="236"/>
                      <a:pt x="83" y="236"/>
                    </a:cubicBezTo>
                    <a:cubicBezTo>
                      <a:pt x="52" y="258"/>
                      <a:pt x="82" y="279"/>
                      <a:pt x="82" y="279"/>
                    </a:cubicBezTo>
                    <a:cubicBezTo>
                      <a:pt x="99" y="287"/>
                      <a:pt x="109" y="317"/>
                      <a:pt x="109" y="333"/>
                    </a:cubicBezTo>
                    <a:cubicBezTo>
                      <a:pt x="109" y="340"/>
                      <a:pt x="110" y="337"/>
                      <a:pt x="111" y="343"/>
                    </a:cubicBezTo>
                    <a:cubicBezTo>
                      <a:pt x="126" y="406"/>
                      <a:pt x="191" y="376"/>
                      <a:pt x="191" y="376"/>
                    </a:cubicBezTo>
                    <a:cubicBezTo>
                      <a:pt x="212" y="369"/>
                      <a:pt x="232" y="367"/>
                      <a:pt x="249" y="367"/>
                    </a:cubicBezTo>
                    <a:cubicBezTo>
                      <a:pt x="263" y="367"/>
                      <a:pt x="276" y="360"/>
                      <a:pt x="282" y="347"/>
                    </a:cubicBezTo>
                    <a:cubicBezTo>
                      <a:pt x="290" y="326"/>
                      <a:pt x="290" y="303"/>
                      <a:pt x="286" y="281"/>
                    </a:cubicBezTo>
                    <a:cubicBezTo>
                      <a:pt x="198" y="200"/>
                      <a:pt x="129" y="100"/>
                      <a:pt x="85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50" name="Freeform 816">
              <a:extLst>
                <a:ext uri="{FF2B5EF4-FFF2-40B4-BE49-F238E27FC236}">
                  <a16:creationId xmlns:a16="http://schemas.microsoft.com/office/drawing/2014/main" id="{783790CA-2EBC-44B8-9768-E21F7F8AE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3037" y="2079338"/>
              <a:ext cx="1890713" cy="1633538"/>
            </a:xfrm>
            <a:custGeom>
              <a:avLst/>
              <a:gdLst>
                <a:gd name="T0" fmla="*/ 621 w 631"/>
                <a:gd name="T1" fmla="*/ 200 h 546"/>
                <a:gd name="T2" fmla="*/ 615 w 631"/>
                <a:gd name="T3" fmla="*/ 254 h 546"/>
                <a:gd name="T4" fmla="*/ 510 w 631"/>
                <a:gd name="T5" fmla="*/ 159 h 546"/>
                <a:gd name="T6" fmla="*/ 440 w 631"/>
                <a:gd name="T7" fmla="*/ 78 h 546"/>
                <a:gd name="T8" fmla="*/ 574 w 631"/>
                <a:gd name="T9" fmla="*/ 134 h 546"/>
                <a:gd name="T10" fmla="*/ 576 w 631"/>
                <a:gd name="T11" fmla="*/ 128 h 546"/>
                <a:gd name="T12" fmla="*/ 426 w 631"/>
                <a:gd name="T13" fmla="*/ 53 h 546"/>
                <a:gd name="T14" fmla="*/ 324 w 631"/>
                <a:gd name="T15" fmla="*/ 18 h 546"/>
                <a:gd name="T16" fmla="*/ 258 w 631"/>
                <a:gd name="T17" fmla="*/ 63 h 546"/>
                <a:gd name="T18" fmla="*/ 219 w 631"/>
                <a:gd name="T19" fmla="*/ 69 h 546"/>
                <a:gd name="T20" fmla="*/ 135 w 631"/>
                <a:gd name="T21" fmla="*/ 70 h 546"/>
                <a:gd name="T22" fmla="*/ 129 w 631"/>
                <a:gd name="T23" fmla="*/ 67 h 546"/>
                <a:gd name="T24" fmla="*/ 103 w 631"/>
                <a:gd name="T25" fmla="*/ 126 h 546"/>
                <a:gd name="T26" fmla="*/ 256 w 631"/>
                <a:gd name="T27" fmla="*/ 71 h 546"/>
                <a:gd name="T28" fmla="*/ 179 w 631"/>
                <a:gd name="T29" fmla="*/ 143 h 546"/>
                <a:gd name="T30" fmla="*/ 45 w 631"/>
                <a:gd name="T31" fmla="*/ 180 h 546"/>
                <a:gd name="T32" fmla="*/ 77 w 631"/>
                <a:gd name="T33" fmla="*/ 230 h 546"/>
                <a:gd name="T34" fmla="*/ 41 w 631"/>
                <a:gd name="T35" fmla="*/ 313 h 546"/>
                <a:gd name="T36" fmla="*/ 0 w 631"/>
                <a:gd name="T37" fmla="*/ 266 h 546"/>
                <a:gd name="T38" fmla="*/ 29 w 631"/>
                <a:gd name="T39" fmla="*/ 332 h 546"/>
                <a:gd name="T40" fmla="*/ 89 w 631"/>
                <a:gd name="T41" fmla="*/ 245 h 546"/>
                <a:gd name="T42" fmla="*/ 160 w 631"/>
                <a:gd name="T43" fmla="*/ 277 h 546"/>
                <a:gd name="T44" fmla="*/ 162 w 631"/>
                <a:gd name="T45" fmla="*/ 283 h 546"/>
                <a:gd name="T46" fmla="*/ 263 w 631"/>
                <a:gd name="T47" fmla="*/ 241 h 546"/>
                <a:gd name="T48" fmla="*/ 332 w 631"/>
                <a:gd name="T49" fmla="*/ 160 h 546"/>
                <a:gd name="T50" fmla="*/ 447 w 631"/>
                <a:gd name="T51" fmla="*/ 202 h 546"/>
                <a:gd name="T52" fmla="*/ 392 w 631"/>
                <a:gd name="T53" fmla="*/ 282 h 546"/>
                <a:gd name="T54" fmla="*/ 353 w 631"/>
                <a:gd name="T55" fmla="*/ 223 h 546"/>
                <a:gd name="T56" fmla="*/ 367 w 631"/>
                <a:gd name="T57" fmla="*/ 278 h 546"/>
                <a:gd name="T58" fmla="*/ 526 w 631"/>
                <a:gd name="T59" fmla="*/ 307 h 546"/>
                <a:gd name="T60" fmla="*/ 435 w 631"/>
                <a:gd name="T61" fmla="*/ 349 h 546"/>
                <a:gd name="T62" fmla="*/ 527 w 631"/>
                <a:gd name="T63" fmla="*/ 314 h 546"/>
                <a:gd name="T64" fmla="*/ 606 w 631"/>
                <a:gd name="T65" fmla="*/ 388 h 546"/>
                <a:gd name="T66" fmla="*/ 558 w 631"/>
                <a:gd name="T67" fmla="*/ 457 h 546"/>
                <a:gd name="T68" fmla="*/ 503 w 631"/>
                <a:gd name="T69" fmla="*/ 385 h 546"/>
                <a:gd name="T70" fmla="*/ 532 w 631"/>
                <a:gd name="T71" fmla="*/ 546 h 546"/>
                <a:gd name="T72" fmla="*/ 518 w 631"/>
                <a:gd name="T73" fmla="*/ 396 h 546"/>
                <a:gd name="T74" fmla="*/ 585 w 631"/>
                <a:gd name="T75" fmla="*/ 471 h 546"/>
                <a:gd name="T76" fmla="*/ 622 w 631"/>
                <a:gd name="T77" fmla="*/ 388 h 546"/>
                <a:gd name="T78" fmla="*/ 631 w 631"/>
                <a:gd name="T79" fmla="*/ 266 h 546"/>
                <a:gd name="T80" fmla="*/ 81 w 631"/>
                <a:gd name="T81" fmla="*/ 220 h 546"/>
                <a:gd name="T82" fmla="*/ 159 w 631"/>
                <a:gd name="T83" fmla="*/ 169 h 546"/>
                <a:gd name="T84" fmla="*/ 106 w 631"/>
                <a:gd name="T85" fmla="*/ 221 h 546"/>
                <a:gd name="T86" fmla="*/ 243 w 631"/>
                <a:gd name="T87" fmla="*/ 231 h 546"/>
                <a:gd name="T88" fmla="*/ 414 w 631"/>
                <a:gd name="T89" fmla="*/ 167 h 546"/>
                <a:gd name="T90" fmla="*/ 385 w 631"/>
                <a:gd name="T91" fmla="*/ 138 h 546"/>
                <a:gd name="T92" fmla="*/ 403 w 631"/>
                <a:gd name="T93" fmla="*/ 177 h 546"/>
                <a:gd name="T94" fmla="*/ 298 w 631"/>
                <a:gd name="T95" fmla="*/ 154 h 546"/>
                <a:gd name="T96" fmla="*/ 248 w 631"/>
                <a:gd name="T97" fmla="*/ 229 h 546"/>
                <a:gd name="T98" fmla="*/ 345 w 631"/>
                <a:gd name="T99" fmla="*/ 97 h 546"/>
                <a:gd name="T100" fmla="*/ 354 w 631"/>
                <a:gd name="T101" fmla="*/ 78 h 546"/>
                <a:gd name="T102" fmla="*/ 424 w 631"/>
                <a:gd name="T103" fmla="*/ 60 h 546"/>
                <a:gd name="T104" fmla="*/ 450 w 631"/>
                <a:gd name="T105" fmla="*/ 189 h 546"/>
                <a:gd name="T106" fmla="*/ 533 w 631"/>
                <a:gd name="T107" fmla="*/ 172 h 546"/>
                <a:gd name="T108" fmla="*/ 526 w 631"/>
                <a:gd name="T109" fmla="*/ 303 h 546"/>
                <a:gd name="T110" fmla="*/ 571 w 631"/>
                <a:gd name="T111" fmla="*/ 295 h 546"/>
                <a:gd name="T112" fmla="*/ 574 w 631"/>
                <a:gd name="T113" fmla="*/ 307 h 546"/>
                <a:gd name="T114" fmla="*/ 612 w 631"/>
                <a:gd name="T115" fmla="*/ 377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1" h="546">
                  <a:moveTo>
                    <a:pt x="621" y="254"/>
                  </a:moveTo>
                  <a:cubicBezTo>
                    <a:pt x="623" y="220"/>
                    <a:pt x="623" y="220"/>
                    <a:pt x="623" y="220"/>
                  </a:cubicBezTo>
                  <a:cubicBezTo>
                    <a:pt x="627" y="219"/>
                    <a:pt x="631" y="215"/>
                    <a:pt x="631" y="210"/>
                  </a:cubicBezTo>
                  <a:cubicBezTo>
                    <a:pt x="631" y="205"/>
                    <a:pt x="627" y="200"/>
                    <a:pt x="621" y="200"/>
                  </a:cubicBezTo>
                  <a:cubicBezTo>
                    <a:pt x="616" y="200"/>
                    <a:pt x="612" y="205"/>
                    <a:pt x="612" y="210"/>
                  </a:cubicBezTo>
                  <a:cubicBezTo>
                    <a:pt x="612" y="215"/>
                    <a:pt x="615" y="218"/>
                    <a:pt x="619" y="219"/>
                  </a:cubicBezTo>
                  <a:cubicBezTo>
                    <a:pt x="617" y="254"/>
                    <a:pt x="617" y="254"/>
                    <a:pt x="617" y="254"/>
                  </a:cubicBezTo>
                  <a:cubicBezTo>
                    <a:pt x="616" y="254"/>
                    <a:pt x="616" y="254"/>
                    <a:pt x="615" y="254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40" y="167"/>
                    <a:pt x="541" y="163"/>
                    <a:pt x="541" y="159"/>
                  </a:cubicBezTo>
                  <a:cubicBezTo>
                    <a:pt x="541" y="150"/>
                    <a:pt x="534" y="143"/>
                    <a:pt x="526" y="143"/>
                  </a:cubicBezTo>
                  <a:cubicBezTo>
                    <a:pt x="517" y="143"/>
                    <a:pt x="510" y="150"/>
                    <a:pt x="510" y="159"/>
                  </a:cubicBezTo>
                  <a:cubicBezTo>
                    <a:pt x="510" y="159"/>
                    <a:pt x="510" y="160"/>
                    <a:pt x="511" y="161"/>
                  </a:cubicBezTo>
                  <a:cubicBezTo>
                    <a:pt x="447" y="178"/>
                    <a:pt x="447" y="178"/>
                    <a:pt x="447" y="178"/>
                  </a:cubicBezTo>
                  <a:cubicBezTo>
                    <a:pt x="446" y="174"/>
                    <a:pt x="443" y="171"/>
                    <a:pt x="439" y="169"/>
                  </a:cubicBezTo>
                  <a:cubicBezTo>
                    <a:pt x="440" y="78"/>
                    <a:pt x="440" y="78"/>
                    <a:pt x="440" y="78"/>
                  </a:cubicBezTo>
                  <a:cubicBezTo>
                    <a:pt x="440" y="78"/>
                    <a:pt x="441" y="78"/>
                    <a:pt x="441" y="78"/>
                  </a:cubicBezTo>
                  <a:cubicBezTo>
                    <a:pt x="447" y="78"/>
                    <a:pt x="452" y="75"/>
                    <a:pt x="456" y="70"/>
                  </a:cubicBezTo>
                  <a:cubicBezTo>
                    <a:pt x="574" y="132"/>
                    <a:pt x="574" y="132"/>
                    <a:pt x="574" y="132"/>
                  </a:cubicBezTo>
                  <a:cubicBezTo>
                    <a:pt x="574" y="132"/>
                    <a:pt x="574" y="133"/>
                    <a:pt x="574" y="134"/>
                  </a:cubicBezTo>
                  <a:cubicBezTo>
                    <a:pt x="574" y="139"/>
                    <a:pt x="578" y="143"/>
                    <a:pt x="583" y="143"/>
                  </a:cubicBezTo>
                  <a:cubicBezTo>
                    <a:pt x="588" y="143"/>
                    <a:pt x="593" y="139"/>
                    <a:pt x="593" y="134"/>
                  </a:cubicBezTo>
                  <a:cubicBezTo>
                    <a:pt x="593" y="129"/>
                    <a:pt x="588" y="125"/>
                    <a:pt x="583" y="125"/>
                  </a:cubicBezTo>
                  <a:cubicBezTo>
                    <a:pt x="581" y="125"/>
                    <a:pt x="578" y="126"/>
                    <a:pt x="576" y="128"/>
                  </a:cubicBezTo>
                  <a:cubicBezTo>
                    <a:pt x="458" y="66"/>
                    <a:pt x="458" y="66"/>
                    <a:pt x="458" y="66"/>
                  </a:cubicBezTo>
                  <a:cubicBezTo>
                    <a:pt x="458" y="64"/>
                    <a:pt x="459" y="62"/>
                    <a:pt x="459" y="60"/>
                  </a:cubicBezTo>
                  <a:cubicBezTo>
                    <a:pt x="459" y="51"/>
                    <a:pt x="451" y="43"/>
                    <a:pt x="441" y="43"/>
                  </a:cubicBezTo>
                  <a:cubicBezTo>
                    <a:pt x="434" y="43"/>
                    <a:pt x="428" y="47"/>
                    <a:pt x="426" y="53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59" y="23"/>
                    <a:pt x="360" y="21"/>
                    <a:pt x="360" y="18"/>
                  </a:cubicBezTo>
                  <a:cubicBezTo>
                    <a:pt x="360" y="8"/>
                    <a:pt x="352" y="0"/>
                    <a:pt x="342" y="0"/>
                  </a:cubicBezTo>
                  <a:cubicBezTo>
                    <a:pt x="332" y="0"/>
                    <a:pt x="324" y="8"/>
                    <a:pt x="324" y="18"/>
                  </a:cubicBezTo>
                  <a:cubicBezTo>
                    <a:pt x="324" y="26"/>
                    <a:pt x="330" y="33"/>
                    <a:pt x="338" y="35"/>
                  </a:cubicBezTo>
                  <a:cubicBezTo>
                    <a:pt x="350" y="79"/>
                    <a:pt x="350" y="79"/>
                    <a:pt x="350" y="79"/>
                  </a:cubicBezTo>
                  <a:cubicBezTo>
                    <a:pt x="348" y="80"/>
                    <a:pt x="346" y="81"/>
                    <a:pt x="345" y="83"/>
                  </a:cubicBezTo>
                  <a:cubicBezTo>
                    <a:pt x="258" y="63"/>
                    <a:pt x="258" y="63"/>
                    <a:pt x="258" y="63"/>
                  </a:cubicBezTo>
                  <a:cubicBezTo>
                    <a:pt x="258" y="63"/>
                    <a:pt x="258" y="63"/>
                    <a:pt x="258" y="63"/>
                  </a:cubicBezTo>
                  <a:cubicBezTo>
                    <a:pt x="258" y="52"/>
                    <a:pt x="249" y="43"/>
                    <a:pt x="238" y="43"/>
                  </a:cubicBezTo>
                  <a:cubicBezTo>
                    <a:pt x="227" y="43"/>
                    <a:pt x="218" y="52"/>
                    <a:pt x="218" y="63"/>
                  </a:cubicBezTo>
                  <a:cubicBezTo>
                    <a:pt x="218" y="65"/>
                    <a:pt x="218" y="67"/>
                    <a:pt x="219" y="69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100" y="118"/>
                    <a:pt x="98" y="117"/>
                    <a:pt x="96" y="116"/>
                  </a:cubicBezTo>
                  <a:cubicBezTo>
                    <a:pt x="132" y="70"/>
                    <a:pt x="132" y="70"/>
                    <a:pt x="132" y="70"/>
                  </a:cubicBezTo>
                  <a:cubicBezTo>
                    <a:pt x="133" y="70"/>
                    <a:pt x="134" y="70"/>
                    <a:pt x="135" y="70"/>
                  </a:cubicBezTo>
                  <a:cubicBezTo>
                    <a:pt x="139" y="70"/>
                    <a:pt x="142" y="67"/>
                    <a:pt x="142" y="62"/>
                  </a:cubicBezTo>
                  <a:cubicBezTo>
                    <a:pt x="142" y="58"/>
                    <a:pt x="139" y="55"/>
                    <a:pt x="135" y="55"/>
                  </a:cubicBezTo>
                  <a:cubicBezTo>
                    <a:pt x="130" y="55"/>
                    <a:pt x="127" y="58"/>
                    <a:pt x="127" y="62"/>
                  </a:cubicBezTo>
                  <a:cubicBezTo>
                    <a:pt x="127" y="64"/>
                    <a:pt x="128" y="66"/>
                    <a:pt x="129" y="67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86" y="116"/>
                    <a:pt x="83" y="121"/>
                    <a:pt x="83" y="126"/>
                  </a:cubicBezTo>
                  <a:cubicBezTo>
                    <a:pt x="83" y="131"/>
                    <a:pt x="87" y="136"/>
                    <a:pt x="93" y="136"/>
                  </a:cubicBezTo>
                  <a:cubicBezTo>
                    <a:pt x="99" y="136"/>
                    <a:pt x="103" y="131"/>
                    <a:pt x="103" y="126"/>
                  </a:cubicBezTo>
                  <a:cubicBezTo>
                    <a:pt x="103" y="125"/>
                    <a:pt x="103" y="124"/>
                    <a:pt x="103" y="124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4" y="79"/>
                    <a:pt x="230" y="83"/>
                    <a:pt x="238" y="83"/>
                  </a:cubicBezTo>
                  <a:cubicBezTo>
                    <a:pt x="246" y="83"/>
                    <a:pt x="252" y="78"/>
                    <a:pt x="256" y="71"/>
                  </a:cubicBezTo>
                  <a:cubicBezTo>
                    <a:pt x="343" y="92"/>
                    <a:pt x="343" y="92"/>
                    <a:pt x="343" y="92"/>
                  </a:cubicBezTo>
                  <a:cubicBezTo>
                    <a:pt x="343" y="92"/>
                    <a:pt x="343" y="92"/>
                    <a:pt x="343" y="93"/>
                  </a:cubicBezTo>
                  <a:cubicBezTo>
                    <a:pt x="197" y="152"/>
                    <a:pt x="197" y="152"/>
                    <a:pt x="197" y="152"/>
                  </a:cubicBezTo>
                  <a:cubicBezTo>
                    <a:pt x="193" y="147"/>
                    <a:pt x="187" y="143"/>
                    <a:pt x="179" y="143"/>
                  </a:cubicBezTo>
                  <a:cubicBezTo>
                    <a:pt x="169" y="143"/>
                    <a:pt x="160" y="152"/>
                    <a:pt x="159" y="162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1" y="174"/>
                    <a:pt x="58" y="171"/>
                    <a:pt x="54" y="171"/>
                  </a:cubicBezTo>
                  <a:cubicBezTo>
                    <a:pt x="49" y="171"/>
                    <a:pt x="45" y="175"/>
                    <a:pt x="45" y="180"/>
                  </a:cubicBezTo>
                  <a:cubicBezTo>
                    <a:pt x="45" y="185"/>
                    <a:pt x="49" y="189"/>
                    <a:pt x="54" y="189"/>
                  </a:cubicBezTo>
                  <a:cubicBezTo>
                    <a:pt x="55" y="189"/>
                    <a:pt x="56" y="189"/>
                    <a:pt x="57" y="189"/>
                  </a:cubicBezTo>
                  <a:cubicBezTo>
                    <a:pt x="79" y="224"/>
                    <a:pt x="79" y="224"/>
                    <a:pt x="79" y="224"/>
                  </a:cubicBezTo>
                  <a:cubicBezTo>
                    <a:pt x="78" y="226"/>
                    <a:pt x="77" y="228"/>
                    <a:pt x="77" y="230"/>
                  </a:cubicBezTo>
                  <a:cubicBezTo>
                    <a:pt x="77" y="236"/>
                    <a:pt x="80" y="241"/>
                    <a:pt x="85" y="243"/>
                  </a:cubicBezTo>
                  <a:cubicBezTo>
                    <a:pt x="56" y="314"/>
                    <a:pt x="56" y="314"/>
                    <a:pt x="56" y="314"/>
                  </a:cubicBezTo>
                  <a:cubicBezTo>
                    <a:pt x="54" y="313"/>
                    <a:pt x="51" y="312"/>
                    <a:pt x="49" y="312"/>
                  </a:cubicBezTo>
                  <a:cubicBezTo>
                    <a:pt x="46" y="312"/>
                    <a:pt x="43" y="312"/>
                    <a:pt x="41" y="313"/>
                  </a:cubicBezTo>
                  <a:cubicBezTo>
                    <a:pt x="20" y="275"/>
                    <a:pt x="20" y="275"/>
                    <a:pt x="20" y="275"/>
                  </a:cubicBezTo>
                  <a:cubicBezTo>
                    <a:pt x="22" y="273"/>
                    <a:pt x="24" y="269"/>
                    <a:pt x="24" y="266"/>
                  </a:cubicBezTo>
                  <a:cubicBezTo>
                    <a:pt x="24" y="259"/>
                    <a:pt x="19" y="254"/>
                    <a:pt x="12" y="254"/>
                  </a:cubicBezTo>
                  <a:cubicBezTo>
                    <a:pt x="6" y="254"/>
                    <a:pt x="0" y="259"/>
                    <a:pt x="0" y="266"/>
                  </a:cubicBezTo>
                  <a:cubicBezTo>
                    <a:pt x="0" y="272"/>
                    <a:pt x="6" y="277"/>
                    <a:pt x="12" y="277"/>
                  </a:cubicBezTo>
                  <a:cubicBezTo>
                    <a:pt x="13" y="277"/>
                    <a:pt x="15" y="277"/>
                    <a:pt x="16" y="277"/>
                  </a:cubicBezTo>
                  <a:cubicBezTo>
                    <a:pt x="37" y="316"/>
                    <a:pt x="37" y="316"/>
                    <a:pt x="37" y="316"/>
                  </a:cubicBezTo>
                  <a:cubicBezTo>
                    <a:pt x="32" y="319"/>
                    <a:pt x="29" y="325"/>
                    <a:pt x="29" y="332"/>
                  </a:cubicBezTo>
                  <a:cubicBezTo>
                    <a:pt x="29" y="342"/>
                    <a:pt x="38" y="351"/>
                    <a:pt x="49" y="351"/>
                  </a:cubicBezTo>
                  <a:cubicBezTo>
                    <a:pt x="59" y="351"/>
                    <a:pt x="68" y="342"/>
                    <a:pt x="68" y="332"/>
                  </a:cubicBezTo>
                  <a:cubicBezTo>
                    <a:pt x="68" y="325"/>
                    <a:pt x="65" y="319"/>
                    <a:pt x="60" y="316"/>
                  </a:cubicBezTo>
                  <a:cubicBezTo>
                    <a:pt x="89" y="245"/>
                    <a:pt x="89" y="245"/>
                    <a:pt x="89" y="245"/>
                  </a:cubicBezTo>
                  <a:cubicBezTo>
                    <a:pt x="90" y="245"/>
                    <a:pt x="92" y="246"/>
                    <a:pt x="93" y="246"/>
                  </a:cubicBezTo>
                  <a:cubicBezTo>
                    <a:pt x="100" y="246"/>
                    <a:pt x="105" y="241"/>
                    <a:pt x="107" y="235"/>
                  </a:cubicBezTo>
                  <a:cubicBezTo>
                    <a:pt x="237" y="245"/>
                    <a:pt x="237" y="245"/>
                    <a:pt x="237" y="245"/>
                  </a:cubicBezTo>
                  <a:cubicBezTo>
                    <a:pt x="160" y="277"/>
                    <a:pt x="160" y="277"/>
                    <a:pt x="160" y="277"/>
                  </a:cubicBezTo>
                  <a:cubicBezTo>
                    <a:pt x="158" y="274"/>
                    <a:pt x="154" y="272"/>
                    <a:pt x="150" y="272"/>
                  </a:cubicBezTo>
                  <a:cubicBezTo>
                    <a:pt x="144" y="272"/>
                    <a:pt x="139" y="277"/>
                    <a:pt x="139" y="283"/>
                  </a:cubicBezTo>
                  <a:cubicBezTo>
                    <a:pt x="139" y="289"/>
                    <a:pt x="144" y="294"/>
                    <a:pt x="150" y="294"/>
                  </a:cubicBezTo>
                  <a:cubicBezTo>
                    <a:pt x="157" y="294"/>
                    <a:pt x="162" y="289"/>
                    <a:pt x="162" y="283"/>
                  </a:cubicBezTo>
                  <a:cubicBezTo>
                    <a:pt x="162" y="282"/>
                    <a:pt x="162" y="281"/>
                    <a:pt x="161" y="281"/>
                  </a:cubicBezTo>
                  <a:cubicBezTo>
                    <a:pt x="240" y="248"/>
                    <a:pt x="240" y="248"/>
                    <a:pt x="240" y="248"/>
                  </a:cubicBezTo>
                  <a:cubicBezTo>
                    <a:pt x="242" y="251"/>
                    <a:pt x="246" y="254"/>
                    <a:pt x="250" y="254"/>
                  </a:cubicBezTo>
                  <a:cubicBezTo>
                    <a:pt x="257" y="254"/>
                    <a:pt x="263" y="248"/>
                    <a:pt x="263" y="241"/>
                  </a:cubicBezTo>
                  <a:cubicBezTo>
                    <a:pt x="263" y="240"/>
                    <a:pt x="263" y="240"/>
                    <a:pt x="263" y="239"/>
                  </a:cubicBezTo>
                  <a:cubicBezTo>
                    <a:pt x="311" y="171"/>
                    <a:pt x="311" y="171"/>
                    <a:pt x="311" y="171"/>
                  </a:cubicBezTo>
                  <a:cubicBezTo>
                    <a:pt x="312" y="171"/>
                    <a:pt x="314" y="171"/>
                    <a:pt x="316" y="171"/>
                  </a:cubicBezTo>
                  <a:cubicBezTo>
                    <a:pt x="323" y="171"/>
                    <a:pt x="330" y="166"/>
                    <a:pt x="332" y="160"/>
                  </a:cubicBezTo>
                  <a:cubicBezTo>
                    <a:pt x="401" y="181"/>
                    <a:pt x="401" y="181"/>
                    <a:pt x="401" y="181"/>
                  </a:cubicBezTo>
                  <a:cubicBezTo>
                    <a:pt x="400" y="184"/>
                    <a:pt x="400" y="187"/>
                    <a:pt x="400" y="189"/>
                  </a:cubicBezTo>
                  <a:cubicBezTo>
                    <a:pt x="400" y="203"/>
                    <a:pt x="411" y="214"/>
                    <a:pt x="425" y="214"/>
                  </a:cubicBezTo>
                  <a:cubicBezTo>
                    <a:pt x="434" y="214"/>
                    <a:pt x="442" y="209"/>
                    <a:pt x="447" y="202"/>
                  </a:cubicBezTo>
                  <a:cubicBezTo>
                    <a:pt x="607" y="262"/>
                    <a:pt x="607" y="262"/>
                    <a:pt x="607" y="262"/>
                  </a:cubicBezTo>
                  <a:cubicBezTo>
                    <a:pt x="606" y="263"/>
                    <a:pt x="606" y="265"/>
                    <a:pt x="606" y="266"/>
                  </a:cubicBezTo>
                  <a:cubicBezTo>
                    <a:pt x="606" y="267"/>
                    <a:pt x="606" y="267"/>
                    <a:pt x="606" y="268"/>
                  </a:cubicBezTo>
                  <a:cubicBezTo>
                    <a:pt x="392" y="282"/>
                    <a:pt x="392" y="282"/>
                    <a:pt x="392" y="282"/>
                  </a:cubicBezTo>
                  <a:cubicBezTo>
                    <a:pt x="390" y="276"/>
                    <a:pt x="385" y="272"/>
                    <a:pt x="378" y="272"/>
                  </a:cubicBezTo>
                  <a:cubicBezTo>
                    <a:pt x="377" y="272"/>
                    <a:pt x="375" y="272"/>
                    <a:pt x="374" y="272"/>
                  </a:cubicBezTo>
                  <a:cubicBezTo>
                    <a:pt x="345" y="235"/>
                    <a:pt x="345" y="235"/>
                    <a:pt x="345" y="235"/>
                  </a:cubicBezTo>
                  <a:cubicBezTo>
                    <a:pt x="350" y="233"/>
                    <a:pt x="353" y="228"/>
                    <a:pt x="353" y="223"/>
                  </a:cubicBezTo>
                  <a:cubicBezTo>
                    <a:pt x="353" y="215"/>
                    <a:pt x="346" y="208"/>
                    <a:pt x="338" y="208"/>
                  </a:cubicBezTo>
                  <a:cubicBezTo>
                    <a:pt x="331" y="208"/>
                    <a:pt x="324" y="215"/>
                    <a:pt x="324" y="223"/>
                  </a:cubicBezTo>
                  <a:cubicBezTo>
                    <a:pt x="324" y="229"/>
                    <a:pt x="329" y="235"/>
                    <a:pt x="335" y="236"/>
                  </a:cubicBezTo>
                  <a:cubicBezTo>
                    <a:pt x="367" y="278"/>
                    <a:pt x="367" y="278"/>
                    <a:pt x="367" y="278"/>
                  </a:cubicBezTo>
                  <a:cubicBezTo>
                    <a:pt x="366" y="280"/>
                    <a:pt x="365" y="282"/>
                    <a:pt x="365" y="285"/>
                  </a:cubicBezTo>
                  <a:cubicBezTo>
                    <a:pt x="365" y="293"/>
                    <a:pt x="371" y="299"/>
                    <a:pt x="378" y="299"/>
                  </a:cubicBezTo>
                  <a:cubicBezTo>
                    <a:pt x="383" y="299"/>
                    <a:pt x="388" y="296"/>
                    <a:pt x="390" y="292"/>
                  </a:cubicBezTo>
                  <a:cubicBezTo>
                    <a:pt x="526" y="307"/>
                    <a:pt x="526" y="307"/>
                    <a:pt x="526" y="307"/>
                  </a:cubicBezTo>
                  <a:cubicBezTo>
                    <a:pt x="526" y="308"/>
                    <a:pt x="526" y="309"/>
                    <a:pt x="526" y="310"/>
                  </a:cubicBezTo>
                  <a:cubicBezTo>
                    <a:pt x="458" y="344"/>
                    <a:pt x="458" y="344"/>
                    <a:pt x="458" y="344"/>
                  </a:cubicBezTo>
                  <a:cubicBezTo>
                    <a:pt x="456" y="340"/>
                    <a:pt x="452" y="337"/>
                    <a:pt x="447" y="337"/>
                  </a:cubicBezTo>
                  <a:cubicBezTo>
                    <a:pt x="440" y="337"/>
                    <a:pt x="435" y="342"/>
                    <a:pt x="435" y="349"/>
                  </a:cubicBezTo>
                  <a:cubicBezTo>
                    <a:pt x="435" y="355"/>
                    <a:pt x="440" y="361"/>
                    <a:pt x="447" y="361"/>
                  </a:cubicBezTo>
                  <a:cubicBezTo>
                    <a:pt x="453" y="361"/>
                    <a:pt x="459" y="355"/>
                    <a:pt x="459" y="349"/>
                  </a:cubicBezTo>
                  <a:cubicBezTo>
                    <a:pt x="459" y="349"/>
                    <a:pt x="459" y="349"/>
                    <a:pt x="459" y="348"/>
                  </a:cubicBezTo>
                  <a:cubicBezTo>
                    <a:pt x="527" y="314"/>
                    <a:pt x="527" y="314"/>
                    <a:pt x="527" y="314"/>
                  </a:cubicBezTo>
                  <a:cubicBezTo>
                    <a:pt x="530" y="324"/>
                    <a:pt x="539" y="331"/>
                    <a:pt x="550" y="331"/>
                  </a:cubicBezTo>
                  <a:cubicBezTo>
                    <a:pt x="556" y="331"/>
                    <a:pt x="561" y="329"/>
                    <a:pt x="566" y="325"/>
                  </a:cubicBezTo>
                  <a:cubicBezTo>
                    <a:pt x="607" y="385"/>
                    <a:pt x="607" y="385"/>
                    <a:pt x="607" y="385"/>
                  </a:cubicBezTo>
                  <a:cubicBezTo>
                    <a:pt x="606" y="386"/>
                    <a:pt x="606" y="387"/>
                    <a:pt x="606" y="388"/>
                  </a:cubicBezTo>
                  <a:cubicBezTo>
                    <a:pt x="606" y="390"/>
                    <a:pt x="607" y="392"/>
                    <a:pt x="609" y="394"/>
                  </a:cubicBezTo>
                  <a:cubicBezTo>
                    <a:pt x="576" y="456"/>
                    <a:pt x="576" y="456"/>
                    <a:pt x="576" y="456"/>
                  </a:cubicBezTo>
                  <a:cubicBezTo>
                    <a:pt x="574" y="455"/>
                    <a:pt x="571" y="454"/>
                    <a:pt x="567" y="454"/>
                  </a:cubicBezTo>
                  <a:cubicBezTo>
                    <a:pt x="564" y="454"/>
                    <a:pt x="561" y="455"/>
                    <a:pt x="558" y="457"/>
                  </a:cubicBezTo>
                  <a:cubicBezTo>
                    <a:pt x="522" y="393"/>
                    <a:pt x="522" y="393"/>
                    <a:pt x="522" y="393"/>
                  </a:cubicBezTo>
                  <a:cubicBezTo>
                    <a:pt x="524" y="391"/>
                    <a:pt x="526" y="388"/>
                    <a:pt x="526" y="385"/>
                  </a:cubicBezTo>
                  <a:cubicBezTo>
                    <a:pt x="526" y="379"/>
                    <a:pt x="521" y="374"/>
                    <a:pt x="515" y="374"/>
                  </a:cubicBezTo>
                  <a:cubicBezTo>
                    <a:pt x="508" y="374"/>
                    <a:pt x="503" y="379"/>
                    <a:pt x="503" y="385"/>
                  </a:cubicBezTo>
                  <a:cubicBezTo>
                    <a:pt x="503" y="391"/>
                    <a:pt x="508" y="396"/>
                    <a:pt x="513" y="396"/>
                  </a:cubicBezTo>
                  <a:cubicBezTo>
                    <a:pt x="528" y="528"/>
                    <a:pt x="528" y="528"/>
                    <a:pt x="528" y="528"/>
                  </a:cubicBezTo>
                  <a:cubicBezTo>
                    <a:pt x="525" y="529"/>
                    <a:pt x="522" y="533"/>
                    <a:pt x="522" y="537"/>
                  </a:cubicBezTo>
                  <a:cubicBezTo>
                    <a:pt x="522" y="542"/>
                    <a:pt x="526" y="546"/>
                    <a:pt x="532" y="546"/>
                  </a:cubicBezTo>
                  <a:cubicBezTo>
                    <a:pt x="537" y="546"/>
                    <a:pt x="541" y="542"/>
                    <a:pt x="541" y="537"/>
                  </a:cubicBezTo>
                  <a:cubicBezTo>
                    <a:pt x="541" y="532"/>
                    <a:pt x="538" y="528"/>
                    <a:pt x="533" y="528"/>
                  </a:cubicBezTo>
                  <a:cubicBezTo>
                    <a:pt x="518" y="396"/>
                    <a:pt x="518" y="396"/>
                    <a:pt x="518" y="396"/>
                  </a:cubicBezTo>
                  <a:cubicBezTo>
                    <a:pt x="518" y="396"/>
                    <a:pt x="518" y="396"/>
                    <a:pt x="518" y="396"/>
                  </a:cubicBezTo>
                  <a:cubicBezTo>
                    <a:pt x="554" y="459"/>
                    <a:pt x="554" y="459"/>
                    <a:pt x="554" y="459"/>
                  </a:cubicBezTo>
                  <a:cubicBezTo>
                    <a:pt x="552" y="463"/>
                    <a:pt x="550" y="467"/>
                    <a:pt x="550" y="471"/>
                  </a:cubicBezTo>
                  <a:cubicBezTo>
                    <a:pt x="550" y="481"/>
                    <a:pt x="558" y="489"/>
                    <a:pt x="567" y="489"/>
                  </a:cubicBezTo>
                  <a:cubicBezTo>
                    <a:pt x="577" y="489"/>
                    <a:pt x="585" y="481"/>
                    <a:pt x="585" y="471"/>
                  </a:cubicBezTo>
                  <a:cubicBezTo>
                    <a:pt x="585" y="466"/>
                    <a:pt x="583" y="462"/>
                    <a:pt x="580" y="459"/>
                  </a:cubicBezTo>
                  <a:cubicBezTo>
                    <a:pt x="612" y="396"/>
                    <a:pt x="612" y="396"/>
                    <a:pt x="612" y="396"/>
                  </a:cubicBezTo>
                  <a:cubicBezTo>
                    <a:pt x="613" y="396"/>
                    <a:pt x="614" y="396"/>
                    <a:pt x="614" y="396"/>
                  </a:cubicBezTo>
                  <a:cubicBezTo>
                    <a:pt x="619" y="396"/>
                    <a:pt x="622" y="393"/>
                    <a:pt x="622" y="388"/>
                  </a:cubicBezTo>
                  <a:cubicBezTo>
                    <a:pt x="622" y="384"/>
                    <a:pt x="620" y="381"/>
                    <a:pt x="616" y="380"/>
                  </a:cubicBezTo>
                  <a:cubicBezTo>
                    <a:pt x="616" y="279"/>
                    <a:pt x="616" y="279"/>
                    <a:pt x="616" y="279"/>
                  </a:cubicBezTo>
                  <a:cubicBezTo>
                    <a:pt x="617" y="279"/>
                    <a:pt x="618" y="279"/>
                    <a:pt x="618" y="279"/>
                  </a:cubicBezTo>
                  <a:cubicBezTo>
                    <a:pt x="625" y="279"/>
                    <a:pt x="631" y="273"/>
                    <a:pt x="631" y="266"/>
                  </a:cubicBezTo>
                  <a:cubicBezTo>
                    <a:pt x="631" y="260"/>
                    <a:pt x="627" y="255"/>
                    <a:pt x="621" y="254"/>
                  </a:cubicBezTo>
                  <a:close/>
                  <a:moveTo>
                    <a:pt x="103" y="218"/>
                  </a:moveTo>
                  <a:cubicBezTo>
                    <a:pt x="100" y="216"/>
                    <a:pt x="97" y="214"/>
                    <a:pt x="93" y="214"/>
                  </a:cubicBezTo>
                  <a:cubicBezTo>
                    <a:pt x="88" y="214"/>
                    <a:pt x="84" y="216"/>
                    <a:pt x="81" y="220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62" y="185"/>
                    <a:pt x="62" y="183"/>
                    <a:pt x="63" y="181"/>
                  </a:cubicBezTo>
                  <a:cubicBezTo>
                    <a:pt x="159" y="167"/>
                    <a:pt x="159" y="167"/>
                    <a:pt x="159" y="167"/>
                  </a:cubicBezTo>
                  <a:cubicBezTo>
                    <a:pt x="159" y="167"/>
                    <a:pt x="159" y="168"/>
                    <a:pt x="159" y="169"/>
                  </a:cubicBezTo>
                  <a:lnTo>
                    <a:pt x="103" y="218"/>
                  </a:lnTo>
                  <a:close/>
                  <a:moveTo>
                    <a:pt x="239" y="236"/>
                  </a:moveTo>
                  <a:cubicBezTo>
                    <a:pt x="108" y="227"/>
                    <a:pt x="108" y="227"/>
                    <a:pt x="108" y="227"/>
                  </a:cubicBezTo>
                  <a:cubicBezTo>
                    <a:pt x="108" y="225"/>
                    <a:pt x="107" y="223"/>
                    <a:pt x="106" y="221"/>
                  </a:cubicBezTo>
                  <a:cubicBezTo>
                    <a:pt x="160" y="173"/>
                    <a:pt x="160" y="173"/>
                    <a:pt x="160" y="173"/>
                  </a:cubicBezTo>
                  <a:cubicBezTo>
                    <a:pt x="164" y="180"/>
                    <a:pt x="171" y="185"/>
                    <a:pt x="179" y="185"/>
                  </a:cubicBezTo>
                  <a:cubicBezTo>
                    <a:pt x="184" y="185"/>
                    <a:pt x="189" y="184"/>
                    <a:pt x="193" y="181"/>
                  </a:cubicBezTo>
                  <a:cubicBezTo>
                    <a:pt x="243" y="231"/>
                    <a:pt x="243" y="231"/>
                    <a:pt x="243" y="231"/>
                  </a:cubicBezTo>
                  <a:cubicBezTo>
                    <a:pt x="241" y="232"/>
                    <a:pt x="240" y="234"/>
                    <a:pt x="239" y="236"/>
                  </a:cubicBezTo>
                  <a:close/>
                  <a:moveTo>
                    <a:pt x="431" y="165"/>
                  </a:moveTo>
                  <a:cubicBezTo>
                    <a:pt x="429" y="165"/>
                    <a:pt x="427" y="164"/>
                    <a:pt x="425" y="164"/>
                  </a:cubicBezTo>
                  <a:cubicBezTo>
                    <a:pt x="421" y="164"/>
                    <a:pt x="417" y="165"/>
                    <a:pt x="414" y="167"/>
                  </a:cubicBezTo>
                  <a:cubicBezTo>
                    <a:pt x="400" y="144"/>
                    <a:pt x="400" y="144"/>
                    <a:pt x="400" y="144"/>
                  </a:cubicBezTo>
                  <a:cubicBezTo>
                    <a:pt x="402" y="142"/>
                    <a:pt x="403" y="140"/>
                    <a:pt x="403" y="138"/>
                  </a:cubicBezTo>
                  <a:cubicBezTo>
                    <a:pt x="403" y="133"/>
                    <a:pt x="399" y="129"/>
                    <a:pt x="394" y="129"/>
                  </a:cubicBezTo>
                  <a:cubicBezTo>
                    <a:pt x="389" y="129"/>
                    <a:pt x="385" y="133"/>
                    <a:pt x="385" y="138"/>
                  </a:cubicBezTo>
                  <a:cubicBezTo>
                    <a:pt x="385" y="142"/>
                    <a:pt x="389" y="146"/>
                    <a:pt x="394" y="146"/>
                  </a:cubicBezTo>
                  <a:cubicBezTo>
                    <a:pt x="395" y="146"/>
                    <a:pt x="396" y="146"/>
                    <a:pt x="397" y="146"/>
                  </a:cubicBezTo>
                  <a:cubicBezTo>
                    <a:pt x="410" y="169"/>
                    <a:pt x="410" y="169"/>
                    <a:pt x="410" y="169"/>
                  </a:cubicBezTo>
                  <a:cubicBezTo>
                    <a:pt x="407" y="171"/>
                    <a:pt x="405" y="174"/>
                    <a:pt x="403" y="177"/>
                  </a:cubicBezTo>
                  <a:cubicBezTo>
                    <a:pt x="333" y="155"/>
                    <a:pt x="333" y="155"/>
                    <a:pt x="333" y="155"/>
                  </a:cubicBezTo>
                  <a:cubicBezTo>
                    <a:pt x="333" y="155"/>
                    <a:pt x="333" y="154"/>
                    <a:pt x="333" y="154"/>
                  </a:cubicBezTo>
                  <a:cubicBezTo>
                    <a:pt x="333" y="144"/>
                    <a:pt x="325" y="136"/>
                    <a:pt x="316" y="136"/>
                  </a:cubicBezTo>
                  <a:cubicBezTo>
                    <a:pt x="306" y="136"/>
                    <a:pt x="298" y="144"/>
                    <a:pt x="298" y="154"/>
                  </a:cubicBezTo>
                  <a:cubicBezTo>
                    <a:pt x="298" y="160"/>
                    <a:pt x="301" y="166"/>
                    <a:pt x="307" y="169"/>
                  </a:cubicBezTo>
                  <a:cubicBezTo>
                    <a:pt x="261" y="234"/>
                    <a:pt x="261" y="234"/>
                    <a:pt x="261" y="234"/>
                  </a:cubicBezTo>
                  <a:cubicBezTo>
                    <a:pt x="258" y="231"/>
                    <a:pt x="255" y="229"/>
                    <a:pt x="250" y="229"/>
                  </a:cubicBezTo>
                  <a:cubicBezTo>
                    <a:pt x="249" y="229"/>
                    <a:pt x="248" y="229"/>
                    <a:pt x="248" y="229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199" y="174"/>
                    <a:pt x="200" y="169"/>
                    <a:pt x="200" y="164"/>
                  </a:cubicBezTo>
                  <a:cubicBezTo>
                    <a:pt x="200" y="161"/>
                    <a:pt x="200" y="159"/>
                    <a:pt x="199" y="156"/>
                  </a:cubicBezTo>
                  <a:cubicBezTo>
                    <a:pt x="345" y="97"/>
                    <a:pt x="345" y="97"/>
                    <a:pt x="345" y="97"/>
                  </a:cubicBezTo>
                  <a:cubicBezTo>
                    <a:pt x="347" y="100"/>
                    <a:pt x="351" y="102"/>
                    <a:pt x="355" y="102"/>
                  </a:cubicBezTo>
                  <a:cubicBezTo>
                    <a:pt x="362" y="102"/>
                    <a:pt x="368" y="97"/>
                    <a:pt x="368" y="90"/>
                  </a:cubicBezTo>
                  <a:cubicBezTo>
                    <a:pt x="368" y="83"/>
                    <a:pt x="362" y="78"/>
                    <a:pt x="355" y="78"/>
                  </a:cubicBezTo>
                  <a:cubicBezTo>
                    <a:pt x="355" y="78"/>
                    <a:pt x="355" y="78"/>
                    <a:pt x="354" y="78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8" y="36"/>
                    <a:pt x="353" y="33"/>
                    <a:pt x="356" y="29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8"/>
                    <a:pt x="424" y="59"/>
                    <a:pt x="424" y="60"/>
                  </a:cubicBezTo>
                  <a:cubicBezTo>
                    <a:pt x="424" y="66"/>
                    <a:pt x="427" y="71"/>
                    <a:pt x="431" y="75"/>
                  </a:cubicBezTo>
                  <a:lnTo>
                    <a:pt x="431" y="165"/>
                  </a:lnTo>
                  <a:close/>
                  <a:moveTo>
                    <a:pt x="450" y="194"/>
                  </a:moveTo>
                  <a:cubicBezTo>
                    <a:pt x="450" y="192"/>
                    <a:pt x="450" y="191"/>
                    <a:pt x="450" y="189"/>
                  </a:cubicBezTo>
                  <a:cubicBezTo>
                    <a:pt x="450" y="187"/>
                    <a:pt x="450" y="185"/>
                    <a:pt x="449" y="182"/>
                  </a:cubicBezTo>
                  <a:cubicBezTo>
                    <a:pt x="512" y="165"/>
                    <a:pt x="512" y="165"/>
                    <a:pt x="512" y="165"/>
                  </a:cubicBezTo>
                  <a:cubicBezTo>
                    <a:pt x="514" y="170"/>
                    <a:pt x="519" y="174"/>
                    <a:pt x="526" y="174"/>
                  </a:cubicBezTo>
                  <a:cubicBezTo>
                    <a:pt x="529" y="174"/>
                    <a:pt x="531" y="173"/>
                    <a:pt x="533" y="172"/>
                  </a:cubicBezTo>
                  <a:cubicBezTo>
                    <a:pt x="608" y="253"/>
                    <a:pt x="608" y="253"/>
                    <a:pt x="608" y="253"/>
                  </a:cubicBezTo>
                  <a:lnTo>
                    <a:pt x="450" y="194"/>
                  </a:lnTo>
                  <a:close/>
                  <a:moveTo>
                    <a:pt x="550" y="283"/>
                  </a:moveTo>
                  <a:cubicBezTo>
                    <a:pt x="538" y="283"/>
                    <a:pt x="528" y="291"/>
                    <a:pt x="526" y="303"/>
                  </a:cubicBezTo>
                  <a:cubicBezTo>
                    <a:pt x="392" y="288"/>
                    <a:pt x="392" y="288"/>
                    <a:pt x="392" y="288"/>
                  </a:cubicBezTo>
                  <a:cubicBezTo>
                    <a:pt x="392" y="287"/>
                    <a:pt x="392" y="287"/>
                    <a:pt x="392" y="287"/>
                  </a:cubicBezTo>
                  <a:cubicBezTo>
                    <a:pt x="605" y="272"/>
                    <a:pt x="605" y="272"/>
                    <a:pt x="605" y="272"/>
                  </a:cubicBezTo>
                  <a:cubicBezTo>
                    <a:pt x="571" y="295"/>
                    <a:pt x="571" y="295"/>
                    <a:pt x="571" y="295"/>
                  </a:cubicBezTo>
                  <a:cubicBezTo>
                    <a:pt x="567" y="288"/>
                    <a:pt x="559" y="283"/>
                    <a:pt x="550" y="283"/>
                  </a:cubicBezTo>
                  <a:close/>
                  <a:moveTo>
                    <a:pt x="612" y="377"/>
                  </a:moveTo>
                  <a:cubicBezTo>
                    <a:pt x="571" y="318"/>
                    <a:pt x="571" y="318"/>
                    <a:pt x="571" y="318"/>
                  </a:cubicBezTo>
                  <a:cubicBezTo>
                    <a:pt x="573" y="315"/>
                    <a:pt x="574" y="311"/>
                    <a:pt x="574" y="307"/>
                  </a:cubicBezTo>
                  <a:cubicBezTo>
                    <a:pt x="574" y="304"/>
                    <a:pt x="574" y="302"/>
                    <a:pt x="573" y="300"/>
                  </a:cubicBezTo>
                  <a:cubicBezTo>
                    <a:pt x="609" y="275"/>
                    <a:pt x="609" y="275"/>
                    <a:pt x="609" y="275"/>
                  </a:cubicBezTo>
                  <a:cubicBezTo>
                    <a:pt x="610" y="276"/>
                    <a:pt x="611" y="276"/>
                    <a:pt x="612" y="277"/>
                  </a:cubicBezTo>
                  <a:lnTo>
                    <a:pt x="612" y="3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6113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pPr lvl="0"/>
            <a:r>
              <a:rPr lang="pt-PT" dirty="0" err="1" smtClean="0"/>
              <a:t>Community</a:t>
            </a:r>
            <a:r>
              <a:rPr lang="pt-PT" dirty="0" smtClean="0"/>
              <a:t> </a:t>
            </a:r>
            <a:r>
              <a:rPr lang="pt-PT" dirty="0" err="1"/>
              <a:t>Survey</a:t>
            </a:r>
            <a:endParaRPr lang="pt-PT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5688" y="2501914"/>
            <a:ext cx="8447847" cy="319955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Raised in PSCN </a:t>
            </a:r>
            <a:r>
              <a:rPr lang="en-US" b="1" dirty="0" smtClean="0"/>
              <a:t>meeting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Subcontracted a University with </a:t>
            </a:r>
            <a:r>
              <a:rPr lang="en-US" dirty="0"/>
              <a:t>experience </a:t>
            </a:r>
            <a:r>
              <a:rPr lang="en-US" dirty="0" smtClean="0"/>
              <a:t>in </a:t>
            </a:r>
            <a:r>
              <a:rPr lang="en-US" dirty="0"/>
              <a:t>surveys and </a:t>
            </a:r>
            <a:r>
              <a:rPr lang="en-US" dirty="0" smtClean="0"/>
              <a:t>statistics analysis.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Objectives:</a:t>
            </a:r>
            <a:endParaRPr lang="en-US" b="1" dirty="0"/>
          </a:p>
          <a:p>
            <a:r>
              <a:rPr lang="en-US" dirty="0" smtClean="0"/>
              <a:t>Awareness </a:t>
            </a:r>
            <a:r>
              <a:rPr lang="en-US" dirty="0"/>
              <a:t>of </a:t>
            </a:r>
            <a:r>
              <a:rPr lang="en-US" dirty="0" smtClean="0"/>
              <a:t> our services</a:t>
            </a:r>
          </a:p>
          <a:p>
            <a:r>
              <a:rPr lang="en-US" dirty="0" smtClean="0"/>
              <a:t>Quality </a:t>
            </a:r>
            <a:r>
              <a:rPr lang="en-US" dirty="0"/>
              <a:t>and usefulness </a:t>
            </a:r>
            <a:r>
              <a:rPr lang="en-US" dirty="0" smtClean="0"/>
              <a:t>of our services</a:t>
            </a:r>
            <a:endParaRPr lang="pt-PT" dirty="0"/>
          </a:p>
          <a:p>
            <a:r>
              <a:rPr lang="en-US" dirty="0" smtClean="0"/>
              <a:t>Suggestions for improvements</a:t>
            </a:r>
          </a:p>
          <a:p>
            <a:endParaRPr lang="pt-PT" dirty="0" smtClean="0"/>
          </a:p>
        </p:txBody>
      </p:sp>
      <p:sp>
        <p:nvSpPr>
          <p:cNvPr id="4" name="AutoShape 4" descr="blob:https://web.whatsapp.com/9600738b-4c33-4d71-b575-977c11911be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2" descr="Resultado de imagem para surfne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032" name="Picture 8" descr="Resultado de imagem para surf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098344"/>
            <a:ext cx="1959236" cy="90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m para hea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555" y="1016609"/>
            <a:ext cx="2358510" cy="96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73682" y="1202499"/>
            <a:ext cx="413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>
                <a:solidFill>
                  <a:srgbClr val="0066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&amp;</a:t>
            </a:r>
            <a:endParaRPr lang="pt-PT" sz="3200" dirty="0">
              <a:solidFill>
                <a:srgbClr val="006666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 txBox="1">
            <a:spLocks/>
          </p:cNvSpPr>
          <p:nvPr/>
        </p:nvSpPr>
        <p:spPr bwMode="auto">
          <a:xfrm>
            <a:off x="5480768" y="1321471"/>
            <a:ext cx="4479945" cy="770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F5E"/>
              </a:buClr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dirty="0" err="1" smtClean="0"/>
              <a:t>Kindly</a:t>
            </a:r>
            <a:r>
              <a:rPr lang="pt-PT" dirty="0" smtClean="0"/>
              <a:t> shared </a:t>
            </a:r>
            <a:r>
              <a:rPr lang="pt-PT" dirty="0" err="1" smtClean="0"/>
              <a:t>their</a:t>
            </a:r>
            <a:r>
              <a:rPr lang="pt-PT" dirty="0" smtClean="0"/>
              <a:t> </a:t>
            </a:r>
            <a:r>
              <a:rPr lang="pt-PT" dirty="0" err="1" smtClean="0"/>
              <a:t>surveys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us</a:t>
            </a:r>
            <a:r>
              <a:rPr lang="pt-PT" dirty="0" smtClean="0"/>
              <a:t>.</a:t>
            </a: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81016BBD-BB5A-4515-BDF8-798AC190A526}"/>
              </a:ext>
            </a:extLst>
          </p:cNvPr>
          <p:cNvSpPr>
            <a:spLocks/>
          </p:cNvSpPr>
          <p:nvPr/>
        </p:nvSpPr>
        <p:spPr bwMode="auto">
          <a:xfrm>
            <a:off x="207566" y="237223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01. </a:t>
            </a:r>
            <a:r>
              <a:rPr lang="en-US" sz="1350" b="1" dirty="0" smtClean="0"/>
              <a:t>Community Survey</a:t>
            </a:r>
            <a:endParaRPr lang="en-US" sz="1350" b="1" dirty="0"/>
          </a:p>
        </p:txBody>
      </p:sp>
      <p:sp>
        <p:nvSpPr>
          <p:cNvPr id="13" name="Oval 7">
            <a:extLst>
              <a:ext uri="{FF2B5EF4-FFF2-40B4-BE49-F238E27FC236}">
                <a16:creationId xmlns:a16="http://schemas.microsoft.com/office/drawing/2014/main" id="{1E7D52A7-2F26-4A24-9425-3A61FEB4A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456" y="1784402"/>
            <a:ext cx="320071" cy="32127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74901"/>
            <a:ext cx="4171535" cy="20273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blob:https://web.whatsapp.com/9600738b-4c33-4d71-b575-977c11911be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2" descr="Resultado de imagem para surfne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2" name="Rectangle 1"/>
          <p:cNvSpPr/>
          <p:nvPr/>
        </p:nvSpPr>
        <p:spPr>
          <a:xfrm>
            <a:off x="307975" y="1064495"/>
            <a:ext cx="82827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err="1" smtClean="0"/>
              <a:t>How</a:t>
            </a:r>
            <a:r>
              <a:rPr lang="pt-PT" b="1" dirty="0" smtClean="0"/>
              <a:t>:</a:t>
            </a:r>
          </a:p>
          <a:p>
            <a:r>
              <a:rPr lang="en-US" dirty="0" smtClean="0"/>
              <a:t>Electronic form sent to member institutions communication offices, with a </a:t>
            </a:r>
            <a:r>
              <a:rPr lang="en-US" dirty="0"/>
              <a:t>request to forward the </a:t>
            </a:r>
            <a:r>
              <a:rPr lang="en-US" dirty="0" smtClean="0"/>
              <a:t>filling invitation to </a:t>
            </a:r>
            <a:r>
              <a:rPr lang="en-US" dirty="0"/>
              <a:t>the </a:t>
            </a:r>
            <a:r>
              <a:rPr lang="en-US" dirty="0" smtClean="0"/>
              <a:t>defined target audience</a:t>
            </a:r>
            <a:r>
              <a:rPr lang="pt-PT" dirty="0"/>
              <a:t>.</a:t>
            </a:r>
          </a:p>
          <a:p>
            <a:endParaRPr lang="pt-PT" dirty="0" smtClean="0"/>
          </a:p>
          <a:p>
            <a:r>
              <a:rPr lang="pt-PT" b="1" dirty="0" err="1" smtClean="0"/>
              <a:t>Whom</a:t>
            </a:r>
            <a:r>
              <a:rPr lang="pt-PT" b="1" dirty="0" smtClean="0"/>
              <a:t>: </a:t>
            </a:r>
            <a:r>
              <a:rPr lang="pt-PT" dirty="0" err="1"/>
              <a:t>teachers</a:t>
            </a:r>
            <a:r>
              <a:rPr lang="pt-PT" dirty="0"/>
              <a:t>, </a:t>
            </a:r>
            <a:r>
              <a:rPr lang="pt-PT" dirty="0" err="1" smtClean="0"/>
              <a:t>researchers</a:t>
            </a:r>
            <a:r>
              <a:rPr lang="pt-PT" dirty="0" smtClean="0"/>
              <a:t>, </a:t>
            </a:r>
            <a:r>
              <a:rPr lang="pt-PT" dirty="0" err="1"/>
              <a:t>phd</a:t>
            </a:r>
            <a:r>
              <a:rPr lang="pt-PT" dirty="0"/>
              <a:t> </a:t>
            </a:r>
            <a:r>
              <a:rPr lang="pt-PT" dirty="0" err="1"/>
              <a:t>students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en-US" dirty="0"/>
              <a:t>higher education institutions technical and administrative staff </a:t>
            </a:r>
          </a:p>
          <a:p>
            <a:endParaRPr lang="pt-PT" b="1" dirty="0" smtClean="0"/>
          </a:p>
          <a:p>
            <a:r>
              <a:rPr lang="pt-PT" b="1" dirty="0" err="1" smtClean="0"/>
              <a:t>When</a:t>
            </a:r>
            <a:r>
              <a:rPr lang="pt-PT" b="1" dirty="0" smtClean="0"/>
              <a:t>: </a:t>
            </a:r>
            <a:r>
              <a:rPr lang="pt-PT" dirty="0"/>
              <a:t>23-02-2018 a </a:t>
            </a:r>
            <a:r>
              <a:rPr lang="pt-PT" dirty="0" smtClean="0"/>
              <a:t>23-03-2018</a:t>
            </a:r>
          </a:p>
          <a:p>
            <a:endParaRPr lang="pt-PT" dirty="0"/>
          </a:p>
          <a:p>
            <a:endParaRPr lang="pt-PT" dirty="0" smtClean="0"/>
          </a:p>
          <a:p>
            <a:r>
              <a:rPr lang="pt-PT" b="1" dirty="0" err="1" smtClean="0"/>
              <a:t>Answers</a:t>
            </a:r>
            <a:r>
              <a:rPr lang="pt-PT" b="1" dirty="0" smtClean="0"/>
              <a:t>: </a:t>
            </a:r>
            <a:r>
              <a:rPr lang="pt-PT" b="1" dirty="0" smtClean="0"/>
              <a:t>1131</a:t>
            </a:r>
            <a:r>
              <a:rPr lang="pt-PT" dirty="0" smtClean="0"/>
              <a:t> </a:t>
            </a:r>
            <a:r>
              <a:rPr lang="pt-PT" dirty="0" err="1" smtClean="0"/>
              <a:t>answers</a:t>
            </a:r>
            <a:endParaRPr lang="pt-PT" dirty="0" smtClean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81016BBD-BB5A-4515-BDF8-798AC190A526}"/>
              </a:ext>
            </a:extLst>
          </p:cNvPr>
          <p:cNvSpPr>
            <a:spLocks/>
          </p:cNvSpPr>
          <p:nvPr/>
        </p:nvSpPr>
        <p:spPr bwMode="auto">
          <a:xfrm>
            <a:off x="155575" y="207799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01. </a:t>
            </a:r>
            <a:r>
              <a:rPr lang="en-US" sz="1350" b="1" dirty="0" smtClean="0"/>
              <a:t>Community Survey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129848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blob:https://web.whatsapp.com/9600738b-4c33-4d71-b575-977c11911be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2" descr="Resultado de imagem para surfne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Rectangle 6"/>
          <p:cNvSpPr/>
          <p:nvPr/>
        </p:nvSpPr>
        <p:spPr>
          <a:xfrm>
            <a:off x="207311" y="1146824"/>
            <a:ext cx="848411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8201" indent="-241493" algn="just">
              <a:spcBef>
                <a:spcPts val="0"/>
              </a:spcBef>
              <a:spcAft>
                <a:spcPts val="634"/>
              </a:spcAft>
              <a:buClr>
                <a:schemeClr val="tx1"/>
              </a:buClr>
              <a:buSzPct val="150000"/>
            </a:pPr>
            <a:r>
              <a:rPr lang="pt-BR" b="1" dirty="0" smtClean="0"/>
              <a:t>Results / Conclusions: </a:t>
            </a:r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r>
              <a:rPr lang="pt-BR" dirty="0" smtClean="0"/>
              <a:t>There is a </a:t>
            </a:r>
            <a:r>
              <a:rPr lang="pt-BR" b="1" dirty="0" smtClean="0"/>
              <a:t>low level </a:t>
            </a:r>
            <a:r>
              <a:rPr lang="pt-BR" dirty="0" smtClean="0"/>
              <a:t>of awareness on many services, especially the </a:t>
            </a:r>
            <a:r>
              <a:rPr lang="pt-BR" b="1" dirty="0" smtClean="0"/>
              <a:t>Computing offer</a:t>
            </a:r>
            <a:r>
              <a:rPr lang="pt-BR" dirty="0" smtClean="0"/>
              <a:t> </a:t>
            </a:r>
            <a:r>
              <a:rPr lang="pt-BR" dirty="0"/>
              <a:t>(housing/cloud), </a:t>
            </a:r>
            <a:r>
              <a:rPr lang="pt-BR" dirty="0" smtClean="0"/>
              <a:t>and also in some </a:t>
            </a:r>
            <a:r>
              <a:rPr lang="pt-BR" b="1" dirty="0" smtClean="0"/>
              <a:t>infraestructure</a:t>
            </a:r>
            <a:r>
              <a:rPr lang="pt-BR" dirty="0" smtClean="0"/>
              <a:t> and </a:t>
            </a:r>
            <a:r>
              <a:rPr lang="pt-BR" b="1" dirty="0" smtClean="0"/>
              <a:t>security</a:t>
            </a:r>
            <a:r>
              <a:rPr lang="pt-BR" dirty="0" smtClean="0"/>
              <a:t> services.</a:t>
            </a:r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r>
              <a:rPr lang="pt-BR" dirty="0" smtClean="0"/>
              <a:t>Users show </a:t>
            </a:r>
            <a:r>
              <a:rPr lang="pt-BR" b="1" dirty="0" smtClean="0"/>
              <a:t>high interest</a:t>
            </a:r>
            <a:r>
              <a:rPr lang="pt-BR" dirty="0" smtClean="0"/>
              <a:t> in most services and want to know more</a:t>
            </a:r>
            <a:r>
              <a:rPr lang="pt-BR" dirty="0" smtClean="0"/>
              <a:t>.</a:t>
            </a:r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r>
              <a:rPr lang="pt-BR" dirty="0" smtClean="0"/>
              <a:t>Most used services are </a:t>
            </a:r>
            <a:r>
              <a:rPr lang="pt-BR" b="1" dirty="0" smtClean="0"/>
              <a:t>RCAAP </a:t>
            </a:r>
            <a:r>
              <a:rPr lang="pt-BR" dirty="0" smtClean="0"/>
              <a:t>(repository), </a:t>
            </a:r>
            <a:r>
              <a:rPr lang="pt-BR" b="1" dirty="0" smtClean="0"/>
              <a:t>Colibri </a:t>
            </a:r>
            <a:r>
              <a:rPr lang="pt-BR" dirty="0" smtClean="0"/>
              <a:t>(videoconferencing), </a:t>
            </a:r>
            <a:r>
              <a:rPr lang="pt-BR" b="1" dirty="0" smtClean="0"/>
              <a:t>Arquivo.pt</a:t>
            </a:r>
            <a:r>
              <a:rPr lang="pt-BR" dirty="0" smtClean="0"/>
              <a:t> (digital preservation) and </a:t>
            </a:r>
            <a:r>
              <a:rPr lang="pt-BR" b="1" dirty="0" smtClean="0"/>
              <a:t>Filesender </a:t>
            </a:r>
            <a:r>
              <a:rPr lang="pt-BR" dirty="0" smtClean="0"/>
              <a:t>(file sharing</a:t>
            </a:r>
            <a:r>
              <a:rPr lang="pt-BR" dirty="0" smtClean="0"/>
              <a:t>).</a:t>
            </a:r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r>
              <a:rPr lang="en-US" b="1" dirty="0" smtClean="0"/>
              <a:t>Collaboration</a:t>
            </a:r>
            <a:r>
              <a:rPr lang="en-US" dirty="0" smtClean="0"/>
              <a:t> services arouse </a:t>
            </a:r>
            <a:r>
              <a:rPr lang="en-US" dirty="0"/>
              <a:t>more interest from </a:t>
            </a:r>
            <a:r>
              <a:rPr lang="en-US" dirty="0" smtClean="0"/>
              <a:t>users = </a:t>
            </a:r>
            <a:r>
              <a:rPr lang="pt-BR" dirty="0" smtClean="0"/>
              <a:t>videoconferencing, elearning, and filesharing</a:t>
            </a:r>
            <a:r>
              <a:rPr lang="pt-BR" dirty="0" smtClean="0"/>
              <a:t>.</a:t>
            </a:r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92458" indent="-285750" algn="just">
              <a:spcBef>
                <a:spcPts val="0"/>
              </a:spcBef>
              <a:spcAft>
                <a:spcPts val="634"/>
              </a:spcAft>
              <a:buClr>
                <a:srgbClr val="006666"/>
              </a:buClr>
              <a:buSzPct val="117000"/>
              <a:buFont typeface="Arial" panose="020B0604020202020204" pitchFamily="34" charset="0"/>
              <a:buChar char="•"/>
            </a:pPr>
            <a:r>
              <a:rPr lang="en-US" dirty="0" smtClean="0"/>
              <a:t>Users </a:t>
            </a:r>
            <a:r>
              <a:rPr lang="en-US" b="1" dirty="0" smtClean="0"/>
              <a:t>preferred communication channels</a:t>
            </a:r>
            <a:r>
              <a:rPr lang="en-US" dirty="0" smtClean="0"/>
              <a:t>: email</a:t>
            </a:r>
            <a:r>
              <a:rPr lang="en-US" dirty="0"/>
              <a:t>, website, </a:t>
            </a:r>
            <a:r>
              <a:rPr lang="en-US" dirty="0" smtClean="0"/>
              <a:t>phone. </a:t>
            </a:r>
            <a:endParaRPr lang="pt-BR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3362034" y="5249899"/>
            <a:ext cx="3426691" cy="1147693"/>
            <a:chOff x="2706253" y="4375652"/>
            <a:chExt cx="3426691" cy="1147693"/>
          </a:xfrm>
        </p:grpSpPr>
        <p:sp>
          <p:nvSpPr>
            <p:cNvPr id="3" name="Pentagon 2"/>
            <p:cNvSpPr/>
            <p:nvPr/>
          </p:nvSpPr>
          <p:spPr>
            <a:xfrm>
              <a:off x="2706253" y="4375652"/>
              <a:ext cx="3426691" cy="1147693"/>
            </a:xfrm>
            <a:prstGeom prst="homePlat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53927" y="4564777"/>
              <a:ext cx="188149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User</a:t>
              </a:r>
              <a:r>
                <a:rPr lang="pt-PT" sz="1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pt-PT" sz="160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satisfaction</a:t>
              </a:r>
              <a:r>
                <a:rPr lang="pt-PT" sz="1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pt-PT" sz="160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is</a:t>
              </a:r>
              <a:r>
                <a:rPr lang="pt-PT" sz="1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pt-PT" sz="160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rarely</a:t>
              </a:r>
              <a:r>
                <a:rPr lang="pt-PT" sz="1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pt-PT" sz="1600" b="1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below</a:t>
              </a:r>
              <a:r>
                <a:rPr lang="pt-PT" sz="1600" b="1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70%</a:t>
              </a:r>
              <a:endParaRPr lang="pt-PT" sz="1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endParaRPr lang="pt-PT" sz="1200" dirty="0"/>
            </a:p>
          </p:txBody>
        </p:sp>
      </p:grpSp>
      <p:sp>
        <p:nvSpPr>
          <p:cNvPr id="9" name="Freeform 5">
            <a:extLst>
              <a:ext uri="{FF2B5EF4-FFF2-40B4-BE49-F238E27FC236}">
                <a16:creationId xmlns:a16="http://schemas.microsoft.com/office/drawing/2014/main" id="{81016BBD-BB5A-4515-BDF8-798AC190A526}"/>
              </a:ext>
            </a:extLst>
          </p:cNvPr>
          <p:cNvSpPr>
            <a:spLocks/>
          </p:cNvSpPr>
          <p:nvPr/>
        </p:nvSpPr>
        <p:spPr bwMode="auto">
          <a:xfrm>
            <a:off x="207311" y="248963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6127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01. </a:t>
            </a:r>
            <a:r>
              <a:rPr lang="en-US" sz="1350" b="1" dirty="0" smtClean="0"/>
              <a:t>Community Survey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39386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pPr lvl="0"/>
            <a:r>
              <a:rPr lang="pt-PT" dirty="0" err="1"/>
              <a:t>Eduroam</a:t>
            </a:r>
            <a:r>
              <a:rPr lang="pt-PT" dirty="0"/>
              <a:t> </a:t>
            </a:r>
            <a:r>
              <a:rPr lang="pt-PT" dirty="0" err="1"/>
              <a:t>campaign</a:t>
            </a:r>
            <a:endParaRPr lang="pt-PT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016096" y="975469"/>
            <a:ext cx="3389416" cy="5054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06AE7D2-D828-42E2-8089-CDD8513D06C8}"/>
              </a:ext>
            </a:extLst>
          </p:cNvPr>
          <p:cNvSpPr>
            <a:spLocks/>
          </p:cNvSpPr>
          <p:nvPr/>
        </p:nvSpPr>
        <p:spPr bwMode="auto">
          <a:xfrm flipH="1">
            <a:off x="108065" y="256072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56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03. </a:t>
            </a:r>
            <a:r>
              <a:rPr lang="en-US" sz="1350" b="1" dirty="0" smtClean="0"/>
              <a:t>Campaigns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114455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E0F53D7A-AAC1-4641-99FA-F00D223F6E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8275" y="0"/>
            <a:ext cx="8702675" cy="819150"/>
          </a:xfrm>
        </p:spPr>
        <p:txBody>
          <a:bodyPr/>
          <a:lstStyle/>
          <a:p>
            <a:pPr lvl="0"/>
            <a:r>
              <a:rPr lang="pt-PT" dirty="0" err="1"/>
              <a:t>Eduroam</a:t>
            </a:r>
            <a:r>
              <a:rPr lang="pt-PT" dirty="0"/>
              <a:t> </a:t>
            </a:r>
            <a:r>
              <a:rPr lang="pt-PT" dirty="0" err="1"/>
              <a:t>campaign</a:t>
            </a:r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51" y="1880119"/>
            <a:ext cx="2810969" cy="289600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236" y="1880119"/>
            <a:ext cx="4480560" cy="28830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06AE7D2-D828-42E2-8089-CDD8513D06C8}"/>
              </a:ext>
            </a:extLst>
          </p:cNvPr>
          <p:cNvSpPr>
            <a:spLocks/>
          </p:cNvSpPr>
          <p:nvPr/>
        </p:nvSpPr>
        <p:spPr bwMode="auto">
          <a:xfrm flipH="1">
            <a:off x="108065" y="256072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56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03. </a:t>
            </a:r>
            <a:r>
              <a:rPr lang="en-US" sz="1350" b="1" dirty="0" smtClean="0"/>
              <a:t>Campaigns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380085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9CAF9B33-7670-704F-B579-95F131053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8274" y="1071817"/>
            <a:ext cx="8702675" cy="5054600"/>
          </a:xfrm>
        </p:spPr>
        <p:txBody>
          <a:bodyPr/>
          <a:lstStyle/>
          <a:p>
            <a:pPr lvl="0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25" y="1207991"/>
            <a:ext cx="2431767" cy="359438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</p:pic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900" y="1301812"/>
            <a:ext cx="3374406" cy="28419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05217" y="932480"/>
            <a:ext cx="3508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err="1" smtClean="0"/>
              <a:t>Women’s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day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with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aligned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image</a:t>
            </a:r>
            <a:endParaRPr lang="pt-PT" sz="1400" b="1" dirty="0"/>
          </a:p>
        </p:txBody>
      </p:sp>
      <p:pic>
        <p:nvPicPr>
          <p:cNvPr id="2052" name="Picture 4" descr="No alternative text description for this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900" y="4176529"/>
            <a:ext cx="3374406" cy="22503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47794" y="900214"/>
            <a:ext cx="3508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err="1" smtClean="0"/>
              <a:t>Women</a:t>
            </a:r>
            <a:r>
              <a:rPr lang="pt-PT" sz="1400" b="1" dirty="0" smtClean="0"/>
              <a:t> in STEM </a:t>
            </a:r>
            <a:r>
              <a:rPr lang="pt-PT" sz="1400" b="1" dirty="0" err="1" smtClean="0"/>
              <a:t>campaign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participation</a:t>
            </a:r>
            <a:endParaRPr lang="pt-PT" sz="1400" b="1" dirty="0"/>
          </a:p>
        </p:txBody>
      </p:sp>
      <p:pic>
        <p:nvPicPr>
          <p:cNvPr id="2054" name="Picture 6" descr="Resultado de imagem para esmeralda pires ste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952" y="2250858"/>
            <a:ext cx="903813" cy="180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1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397512" y="4143743"/>
            <a:ext cx="3952875" cy="2338070"/>
          </a:xfrm>
          <a:prstGeom prst="rect">
            <a:avLst/>
          </a:prstGeom>
          <a:ln/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C06AE7D2-D828-42E2-8089-CDD8513D06C8}"/>
              </a:ext>
            </a:extLst>
          </p:cNvPr>
          <p:cNvSpPr>
            <a:spLocks/>
          </p:cNvSpPr>
          <p:nvPr/>
        </p:nvSpPr>
        <p:spPr bwMode="auto">
          <a:xfrm flipH="1">
            <a:off x="110085" y="250388"/>
            <a:ext cx="2428912" cy="404617"/>
          </a:xfrm>
          <a:custGeom>
            <a:avLst/>
            <a:gdLst>
              <a:gd name="T0" fmla="*/ 71 w 849"/>
              <a:gd name="T1" fmla="*/ 141 h 141"/>
              <a:gd name="T2" fmla="*/ 0 w 849"/>
              <a:gd name="T3" fmla="*/ 70 h 141"/>
              <a:gd name="T4" fmla="*/ 71 w 849"/>
              <a:gd name="T5" fmla="*/ 0 h 141"/>
              <a:gd name="T6" fmla="*/ 816 w 849"/>
              <a:gd name="T7" fmla="*/ 0 h 141"/>
              <a:gd name="T8" fmla="*/ 849 w 849"/>
              <a:gd name="T9" fmla="*/ 141 h 141"/>
              <a:gd name="T10" fmla="*/ 71 w 849"/>
              <a:gd name="T11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9" h="141">
                <a:moveTo>
                  <a:pt x="71" y="141"/>
                </a:moveTo>
                <a:cubicBezTo>
                  <a:pt x="32" y="141"/>
                  <a:pt x="0" y="109"/>
                  <a:pt x="0" y="70"/>
                </a:cubicBezTo>
                <a:cubicBezTo>
                  <a:pt x="0" y="31"/>
                  <a:pt x="32" y="0"/>
                  <a:pt x="71" y="0"/>
                </a:cubicBezTo>
                <a:cubicBezTo>
                  <a:pt x="816" y="0"/>
                  <a:pt x="816" y="0"/>
                  <a:pt x="816" y="0"/>
                </a:cubicBezTo>
                <a:cubicBezTo>
                  <a:pt x="849" y="141"/>
                  <a:pt x="849" y="141"/>
                  <a:pt x="849" y="141"/>
                </a:cubicBezTo>
                <a:lnTo>
                  <a:pt x="71" y="1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56" tIns="34299" rIns="68598" bIns="342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350" b="1" dirty="0"/>
              <a:t>03. </a:t>
            </a:r>
            <a:r>
              <a:rPr lang="en-US" sz="1350" b="1" dirty="0" smtClean="0"/>
              <a:t>Campaigns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502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6_09_template_powerpoint_FC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17_07_11_Template_Powerpoint_FCT_4X3" id="{442A614E-6B40-A745-B4F3-0B98F08D8F54}" vid="{18F6DE84-790B-AA4C-A51E-701409A5F7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2016_09_template_powerpoint_FCT</Template>
  <TotalTime>2951</TotalTime>
  <Words>375</Words>
  <Application>Microsoft Office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2016_09_template_powerpoint_FCT</vt:lpstr>
      <vt:lpstr>  What we’ve implemented in Portugal  with ideas raised in sig-marcomms </vt:lpstr>
      <vt:lpstr>PowerPoint Presentation</vt:lpstr>
      <vt:lpstr>Brainstorming @SIGMarcomm</vt:lpstr>
      <vt:lpstr>Community Survey</vt:lpstr>
      <vt:lpstr>PowerPoint Presentation</vt:lpstr>
      <vt:lpstr>PowerPoint Presentation</vt:lpstr>
      <vt:lpstr>Eduroam campaign</vt:lpstr>
      <vt:lpstr>Eduroam campaign</vt:lpstr>
      <vt:lpstr>PowerPoint Presentation</vt:lpstr>
      <vt:lpstr>2018 Christmas Tree</vt:lpstr>
      <vt:lpstr>PowerPoint Presentation</vt:lpstr>
      <vt:lpstr>PowerPoint Presentation</vt:lpstr>
      <vt:lpstr> User Segmentation </vt:lpstr>
      <vt:lpstr>                                                      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apresentação</dc:title>
  <dc:creator>Microsoft Office User</dc:creator>
  <cp:lastModifiedBy>Salomé Branco</cp:lastModifiedBy>
  <cp:revision>97</cp:revision>
  <dcterms:created xsi:type="dcterms:W3CDTF">2018-03-27T14:13:37Z</dcterms:created>
  <dcterms:modified xsi:type="dcterms:W3CDTF">2019-09-15T11:17:00Z</dcterms:modified>
</cp:coreProperties>
</file>