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9"/>
  </p:notesMasterIdLst>
  <p:sldIdLst>
    <p:sldId id="256" r:id="rId3"/>
    <p:sldId id="262" r:id="rId4"/>
    <p:sldId id="257" r:id="rId5"/>
    <p:sldId id="275" r:id="rId6"/>
    <p:sldId id="263" r:id="rId7"/>
    <p:sldId id="264" r:id="rId8"/>
    <p:sldId id="269" r:id="rId9"/>
    <p:sldId id="270" r:id="rId10"/>
    <p:sldId id="265" r:id="rId11"/>
    <p:sldId id="260" r:id="rId12"/>
    <p:sldId id="276" r:id="rId13"/>
    <p:sldId id="277" r:id="rId14"/>
    <p:sldId id="271" r:id="rId15"/>
    <p:sldId id="261" r:id="rId16"/>
    <p:sldId id="274" r:id="rId17"/>
    <p:sldId id="280" r:id="rId1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TH" initials="A" lastIdx="2" clrIdx="0">
    <p:extLst>
      <p:ext uri="{19B8F6BF-5375-455C-9EA6-DF929625EA0E}">
        <p15:presenceInfo xmlns:p15="http://schemas.microsoft.com/office/powerpoint/2012/main" userId="AT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6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3" autoAdjust="0"/>
    <p:restoredTop sz="83455" autoAdjust="0"/>
  </p:normalViewPr>
  <p:slideViewPr>
    <p:cSldViewPr snapToGrid="0">
      <p:cViewPr varScale="1">
        <p:scale>
          <a:sx n="57" d="100"/>
          <a:sy n="57" d="100"/>
        </p:scale>
        <p:origin x="28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D74ACA-58AF-4A13-9191-DCB6920D2A2E}" type="doc">
      <dgm:prSet loTypeId="urn:microsoft.com/office/officeart/2005/8/layout/cycle1" loCatId="cycle" qsTypeId="urn:microsoft.com/office/officeart/2005/8/quickstyle/simple2" qsCatId="simple" csTypeId="urn:microsoft.com/office/officeart/2005/8/colors/accent0_2" csCatId="mainScheme" phldr="1"/>
      <dgm:spPr/>
      <dgm:t>
        <a:bodyPr/>
        <a:lstStyle/>
        <a:p>
          <a:endParaRPr lang="fr-FR"/>
        </a:p>
      </dgm:t>
    </dgm:pt>
    <dgm:pt modelId="{FF2D4539-EBDB-4393-8C79-7B5D25F66F67}">
      <dgm:prSet phldrT="[Texte]" custT="1"/>
      <dgm:spPr/>
      <dgm:t>
        <a:bodyPr/>
        <a:lstStyle/>
        <a:p>
          <a:r>
            <a:rPr lang="fr-FR" sz="2800" b="1" dirty="0" err="1" smtClean="0"/>
            <a:t>Inform</a:t>
          </a:r>
          <a:endParaRPr lang="fr-FR" sz="2800" b="1" dirty="0"/>
        </a:p>
      </dgm:t>
    </dgm:pt>
    <dgm:pt modelId="{C9029727-784D-487D-AE6B-25834DE54A26}" type="parTrans" cxnId="{98F55E02-A284-4B62-A657-68C7E2603AF5}">
      <dgm:prSet/>
      <dgm:spPr/>
      <dgm:t>
        <a:bodyPr/>
        <a:lstStyle/>
        <a:p>
          <a:endParaRPr lang="fr-FR" sz="2800" b="1"/>
        </a:p>
      </dgm:t>
    </dgm:pt>
    <dgm:pt modelId="{0CA04CD7-7546-4798-9F5B-9B4684D9F46B}" type="sibTrans" cxnId="{98F55E02-A284-4B62-A657-68C7E2603AF5}">
      <dgm:prSet/>
      <dgm:spPr/>
      <dgm:t>
        <a:bodyPr/>
        <a:lstStyle/>
        <a:p>
          <a:endParaRPr lang="fr-FR" sz="2800" b="1"/>
        </a:p>
      </dgm:t>
    </dgm:pt>
    <dgm:pt modelId="{7A0CAB73-0D3C-465A-A35C-BABEB651931E}">
      <dgm:prSet phldrT="[Texte]" custT="1"/>
      <dgm:spPr/>
      <dgm:t>
        <a:bodyPr/>
        <a:lstStyle/>
        <a:p>
          <a:r>
            <a:rPr lang="fr-FR" sz="2800" b="1" dirty="0" smtClean="0"/>
            <a:t>User insights</a:t>
          </a:r>
          <a:endParaRPr lang="fr-FR" sz="2800" b="1" dirty="0"/>
        </a:p>
      </dgm:t>
    </dgm:pt>
    <dgm:pt modelId="{F5E874A3-7998-4022-9232-2ECBB9A8DD5C}" type="parTrans" cxnId="{4C81109D-87A8-47D6-B5F5-E83BA08D037E}">
      <dgm:prSet/>
      <dgm:spPr/>
      <dgm:t>
        <a:bodyPr/>
        <a:lstStyle/>
        <a:p>
          <a:endParaRPr lang="fr-FR" sz="2800" b="1"/>
        </a:p>
      </dgm:t>
    </dgm:pt>
    <dgm:pt modelId="{9987385C-C649-46B0-B61E-7911A880DACD}" type="sibTrans" cxnId="{4C81109D-87A8-47D6-B5F5-E83BA08D037E}">
      <dgm:prSet/>
      <dgm:spPr/>
      <dgm:t>
        <a:bodyPr/>
        <a:lstStyle/>
        <a:p>
          <a:endParaRPr lang="fr-FR" sz="2800" b="1"/>
        </a:p>
      </dgm:t>
    </dgm:pt>
    <dgm:pt modelId="{A38784AC-F8BD-4948-ADE9-74CE7DFB3A95}">
      <dgm:prSet phldrT="[Texte]" custT="1"/>
      <dgm:spPr/>
      <dgm:t>
        <a:bodyPr/>
        <a:lstStyle/>
        <a:p>
          <a:r>
            <a:rPr lang="fr-FR" sz="2800" b="1" dirty="0" smtClean="0"/>
            <a:t>.</a:t>
          </a:r>
          <a:endParaRPr lang="fr-FR" sz="2800" b="1" dirty="0"/>
        </a:p>
      </dgm:t>
    </dgm:pt>
    <dgm:pt modelId="{304EE9AD-2A9E-4ED7-97E6-131480B1FAEE}" type="parTrans" cxnId="{006FD1EC-C09F-4DF2-B517-3A10209CCA42}">
      <dgm:prSet/>
      <dgm:spPr/>
      <dgm:t>
        <a:bodyPr/>
        <a:lstStyle/>
        <a:p>
          <a:endParaRPr lang="fr-FR" sz="2800" b="1"/>
        </a:p>
      </dgm:t>
    </dgm:pt>
    <dgm:pt modelId="{DBBF68A4-BE26-4878-9BDA-912CD651C55E}" type="sibTrans" cxnId="{006FD1EC-C09F-4DF2-B517-3A10209CCA42}">
      <dgm:prSet/>
      <dgm:spPr/>
      <dgm:t>
        <a:bodyPr/>
        <a:lstStyle/>
        <a:p>
          <a:endParaRPr lang="fr-FR" sz="2800" b="1"/>
        </a:p>
      </dgm:t>
    </dgm:pt>
    <dgm:pt modelId="{D22CB983-0759-4942-9F3B-47BCA075DC99}" type="pres">
      <dgm:prSet presAssocID="{F7D74ACA-58AF-4A13-9191-DCB6920D2A2E}" presName="cycle" presStyleCnt="0">
        <dgm:presLayoutVars>
          <dgm:dir/>
          <dgm:resizeHandles val="exact"/>
        </dgm:presLayoutVars>
      </dgm:prSet>
      <dgm:spPr/>
      <dgm:t>
        <a:bodyPr/>
        <a:lstStyle/>
        <a:p>
          <a:endParaRPr lang="fr-FR"/>
        </a:p>
      </dgm:t>
    </dgm:pt>
    <dgm:pt modelId="{8A467509-1993-4632-AF2B-4FE849094B01}" type="pres">
      <dgm:prSet presAssocID="{FF2D4539-EBDB-4393-8C79-7B5D25F66F67}" presName="dummy" presStyleCnt="0"/>
      <dgm:spPr/>
      <dgm:t>
        <a:bodyPr/>
        <a:lstStyle/>
        <a:p>
          <a:endParaRPr lang="fr-FR"/>
        </a:p>
      </dgm:t>
    </dgm:pt>
    <dgm:pt modelId="{2FB47D10-826B-40E5-AD84-4D0B03D75412}" type="pres">
      <dgm:prSet presAssocID="{FF2D4539-EBDB-4393-8C79-7B5D25F66F67}" presName="node" presStyleLbl="revTx" presStyleIdx="0" presStyleCnt="3">
        <dgm:presLayoutVars>
          <dgm:bulletEnabled val="1"/>
        </dgm:presLayoutVars>
      </dgm:prSet>
      <dgm:spPr/>
      <dgm:t>
        <a:bodyPr/>
        <a:lstStyle/>
        <a:p>
          <a:endParaRPr lang="fr-FR"/>
        </a:p>
      </dgm:t>
    </dgm:pt>
    <dgm:pt modelId="{15D919BC-9C36-4E39-9EDA-4AF4F694FF56}" type="pres">
      <dgm:prSet presAssocID="{0CA04CD7-7546-4798-9F5B-9B4684D9F46B}" presName="sibTrans" presStyleLbl="node1" presStyleIdx="0" presStyleCnt="3"/>
      <dgm:spPr/>
      <dgm:t>
        <a:bodyPr/>
        <a:lstStyle/>
        <a:p>
          <a:endParaRPr lang="fr-FR"/>
        </a:p>
      </dgm:t>
    </dgm:pt>
    <dgm:pt modelId="{67D26241-9B01-4B1B-9110-E900D29666CB}" type="pres">
      <dgm:prSet presAssocID="{A38784AC-F8BD-4948-ADE9-74CE7DFB3A95}" presName="dummy" presStyleCnt="0"/>
      <dgm:spPr/>
      <dgm:t>
        <a:bodyPr/>
        <a:lstStyle/>
        <a:p>
          <a:endParaRPr lang="fr-FR"/>
        </a:p>
      </dgm:t>
    </dgm:pt>
    <dgm:pt modelId="{F1508AFD-4820-48B9-B8E7-658B1D461532}" type="pres">
      <dgm:prSet presAssocID="{A38784AC-F8BD-4948-ADE9-74CE7DFB3A95}" presName="node" presStyleLbl="revTx" presStyleIdx="1" presStyleCnt="3">
        <dgm:presLayoutVars>
          <dgm:bulletEnabled val="1"/>
        </dgm:presLayoutVars>
      </dgm:prSet>
      <dgm:spPr/>
      <dgm:t>
        <a:bodyPr/>
        <a:lstStyle/>
        <a:p>
          <a:endParaRPr lang="fr-FR"/>
        </a:p>
      </dgm:t>
    </dgm:pt>
    <dgm:pt modelId="{79F5BA0B-D9FD-4524-AA4F-6B1E56AD3BFC}" type="pres">
      <dgm:prSet presAssocID="{DBBF68A4-BE26-4878-9BDA-912CD651C55E}" presName="sibTrans" presStyleLbl="node1" presStyleIdx="1" presStyleCnt="3"/>
      <dgm:spPr/>
      <dgm:t>
        <a:bodyPr/>
        <a:lstStyle/>
        <a:p>
          <a:endParaRPr lang="fr-FR"/>
        </a:p>
      </dgm:t>
    </dgm:pt>
    <dgm:pt modelId="{384E5F2E-1476-4F7E-88DC-E717810A025F}" type="pres">
      <dgm:prSet presAssocID="{7A0CAB73-0D3C-465A-A35C-BABEB651931E}" presName="dummy" presStyleCnt="0"/>
      <dgm:spPr/>
      <dgm:t>
        <a:bodyPr/>
        <a:lstStyle/>
        <a:p>
          <a:endParaRPr lang="fr-FR"/>
        </a:p>
      </dgm:t>
    </dgm:pt>
    <dgm:pt modelId="{565A9F52-C1DA-4AE5-8736-7D9C0B357D97}" type="pres">
      <dgm:prSet presAssocID="{7A0CAB73-0D3C-465A-A35C-BABEB651931E}" presName="node" presStyleLbl="revTx" presStyleIdx="2" presStyleCnt="3">
        <dgm:presLayoutVars>
          <dgm:bulletEnabled val="1"/>
        </dgm:presLayoutVars>
      </dgm:prSet>
      <dgm:spPr/>
      <dgm:t>
        <a:bodyPr/>
        <a:lstStyle/>
        <a:p>
          <a:endParaRPr lang="fr-FR"/>
        </a:p>
      </dgm:t>
    </dgm:pt>
    <dgm:pt modelId="{D1AB19F1-A665-49BC-B800-BA66F9D33C62}" type="pres">
      <dgm:prSet presAssocID="{9987385C-C649-46B0-B61E-7911A880DACD}" presName="sibTrans" presStyleLbl="node1" presStyleIdx="2" presStyleCnt="3"/>
      <dgm:spPr/>
      <dgm:t>
        <a:bodyPr/>
        <a:lstStyle/>
        <a:p>
          <a:endParaRPr lang="fr-FR"/>
        </a:p>
      </dgm:t>
    </dgm:pt>
  </dgm:ptLst>
  <dgm:cxnLst>
    <dgm:cxn modelId="{58A78AEF-82D1-42E4-8980-4397F86C9460}" type="presOf" srcId="{F7D74ACA-58AF-4A13-9191-DCB6920D2A2E}" destId="{D22CB983-0759-4942-9F3B-47BCA075DC99}" srcOrd="0" destOrd="0" presId="urn:microsoft.com/office/officeart/2005/8/layout/cycle1"/>
    <dgm:cxn modelId="{4C81109D-87A8-47D6-B5F5-E83BA08D037E}" srcId="{F7D74ACA-58AF-4A13-9191-DCB6920D2A2E}" destId="{7A0CAB73-0D3C-465A-A35C-BABEB651931E}" srcOrd="2" destOrd="0" parTransId="{F5E874A3-7998-4022-9232-2ECBB9A8DD5C}" sibTransId="{9987385C-C649-46B0-B61E-7911A880DACD}"/>
    <dgm:cxn modelId="{CA816BB5-EDD3-49C2-912B-3E12C8F34EDF}" type="presOf" srcId="{9987385C-C649-46B0-B61E-7911A880DACD}" destId="{D1AB19F1-A665-49BC-B800-BA66F9D33C62}" srcOrd="0" destOrd="0" presId="urn:microsoft.com/office/officeart/2005/8/layout/cycle1"/>
    <dgm:cxn modelId="{A1578FAD-83B7-4C15-8224-493F9C9EF7F9}" type="presOf" srcId="{FF2D4539-EBDB-4393-8C79-7B5D25F66F67}" destId="{2FB47D10-826B-40E5-AD84-4D0B03D75412}" srcOrd="0" destOrd="0" presId="urn:microsoft.com/office/officeart/2005/8/layout/cycle1"/>
    <dgm:cxn modelId="{A1FAE26F-48DF-41FA-B0EF-6479FE1322FE}" type="presOf" srcId="{A38784AC-F8BD-4948-ADE9-74CE7DFB3A95}" destId="{F1508AFD-4820-48B9-B8E7-658B1D461532}" srcOrd="0" destOrd="0" presId="urn:microsoft.com/office/officeart/2005/8/layout/cycle1"/>
    <dgm:cxn modelId="{C705ECA1-117D-43F0-916F-D5E6E979FE60}" type="presOf" srcId="{7A0CAB73-0D3C-465A-A35C-BABEB651931E}" destId="{565A9F52-C1DA-4AE5-8736-7D9C0B357D97}" srcOrd="0" destOrd="0" presId="urn:microsoft.com/office/officeart/2005/8/layout/cycle1"/>
    <dgm:cxn modelId="{F3418843-9197-4BFB-8A09-319F307A073C}" type="presOf" srcId="{0CA04CD7-7546-4798-9F5B-9B4684D9F46B}" destId="{15D919BC-9C36-4E39-9EDA-4AF4F694FF56}" srcOrd="0" destOrd="0" presId="urn:microsoft.com/office/officeart/2005/8/layout/cycle1"/>
    <dgm:cxn modelId="{006FD1EC-C09F-4DF2-B517-3A10209CCA42}" srcId="{F7D74ACA-58AF-4A13-9191-DCB6920D2A2E}" destId="{A38784AC-F8BD-4948-ADE9-74CE7DFB3A95}" srcOrd="1" destOrd="0" parTransId="{304EE9AD-2A9E-4ED7-97E6-131480B1FAEE}" sibTransId="{DBBF68A4-BE26-4878-9BDA-912CD651C55E}"/>
    <dgm:cxn modelId="{98F55E02-A284-4B62-A657-68C7E2603AF5}" srcId="{F7D74ACA-58AF-4A13-9191-DCB6920D2A2E}" destId="{FF2D4539-EBDB-4393-8C79-7B5D25F66F67}" srcOrd="0" destOrd="0" parTransId="{C9029727-784D-487D-AE6B-25834DE54A26}" sibTransId="{0CA04CD7-7546-4798-9F5B-9B4684D9F46B}"/>
    <dgm:cxn modelId="{050AB10B-928D-4C6B-9B0D-57BF36482795}" type="presOf" srcId="{DBBF68A4-BE26-4878-9BDA-912CD651C55E}" destId="{79F5BA0B-D9FD-4524-AA4F-6B1E56AD3BFC}" srcOrd="0" destOrd="0" presId="urn:microsoft.com/office/officeart/2005/8/layout/cycle1"/>
    <dgm:cxn modelId="{BE1E5BDB-81F0-441A-8C2C-55B08F26B4EC}" type="presParOf" srcId="{D22CB983-0759-4942-9F3B-47BCA075DC99}" destId="{8A467509-1993-4632-AF2B-4FE849094B01}" srcOrd="0" destOrd="0" presId="urn:microsoft.com/office/officeart/2005/8/layout/cycle1"/>
    <dgm:cxn modelId="{CDE7AFE9-8B92-4E17-9266-4E76D01FF298}" type="presParOf" srcId="{D22CB983-0759-4942-9F3B-47BCA075DC99}" destId="{2FB47D10-826B-40E5-AD84-4D0B03D75412}" srcOrd="1" destOrd="0" presId="urn:microsoft.com/office/officeart/2005/8/layout/cycle1"/>
    <dgm:cxn modelId="{27AE6D43-2402-482D-BF32-0BD1D120D294}" type="presParOf" srcId="{D22CB983-0759-4942-9F3B-47BCA075DC99}" destId="{15D919BC-9C36-4E39-9EDA-4AF4F694FF56}" srcOrd="2" destOrd="0" presId="urn:microsoft.com/office/officeart/2005/8/layout/cycle1"/>
    <dgm:cxn modelId="{D6F5D7BA-BF11-41B1-9A47-1C8E600BC8AB}" type="presParOf" srcId="{D22CB983-0759-4942-9F3B-47BCA075DC99}" destId="{67D26241-9B01-4B1B-9110-E900D29666CB}" srcOrd="3" destOrd="0" presId="urn:microsoft.com/office/officeart/2005/8/layout/cycle1"/>
    <dgm:cxn modelId="{F0506734-932A-4F17-BBA8-DB1CBECA2469}" type="presParOf" srcId="{D22CB983-0759-4942-9F3B-47BCA075DC99}" destId="{F1508AFD-4820-48B9-B8E7-658B1D461532}" srcOrd="4" destOrd="0" presId="urn:microsoft.com/office/officeart/2005/8/layout/cycle1"/>
    <dgm:cxn modelId="{2DCDBEA1-4975-45E0-995F-4C86E2341A8C}" type="presParOf" srcId="{D22CB983-0759-4942-9F3B-47BCA075DC99}" destId="{79F5BA0B-D9FD-4524-AA4F-6B1E56AD3BFC}" srcOrd="5" destOrd="0" presId="urn:microsoft.com/office/officeart/2005/8/layout/cycle1"/>
    <dgm:cxn modelId="{598A7B72-A1F9-4F8F-AFC5-C55A4588C9C6}" type="presParOf" srcId="{D22CB983-0759-4942-9F3B-47BCA075DC99}" destId="{384E5F2E-1476-4F7E-88DC-E717810A025F}" srcOrd="6" destOrd="0" presId="urn:microsoft.com/office/officeart/2005/8/layout/cycle1"/>
    <dgm:cxn modelId="{05154657-B96D-4BD1-A91F-75E9433A4795}" type="presParOf" srcId="{D22CB983-0759-4942-9F3B-47BCA075DC99}" destId="{565A9F52-C1DA-4AE5-8736-7D9C0B357D97}" srcOrd="7" destOrd="0" presId="urn:microsoft.com/office/officeart/2005/8/layout/cycle1"/>
    <dgm:cxn modelId="{6E86666A-4F7C-4CEC-82A0-B3C242CF32F7}" type="presParOf" srcId="{D22CB983-0759-4942-9F3B-47BCA075DC99}" destId="{D1AB19F1-A665-49BC-B800-BA66F9D33C62}" srcOrd="8"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B47D10-826B-40E5-AD84-4D0B03D75412}">
      <dsp:nvSpPr>
        <dsp:cNvPr id="0" name=""/>
        <dsp:cNvSpPr/>
      </dsp:nvSpPr>
      <dsp:spPr>
        <a:xfrm>
          <a:off x="3842563" y="339344"/>
          <a:ext cx="1728093" cy="1728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fr-FR" sz="2800" b="1" kern="1200" dirty="0" err="1" smtClean="0"/>
            <a:t>Inform</a:t>
          </a:r>
          <a:endParaRPr lang="fr-FR" sz="2800" b="1" kern="1200" dirty="0"/>
        </a:p>
      </dsp:txBody>
      <dsp:txXfrm>
        <a:off x="3842563" y="339344"/>
        <a:ext cx="1728093" cy="1728093"/>
      </dsp:txXfrm>
    </dsp:sp>
    <dsp:sp modelId="{15D919BC-9C36-4E39-9EDA-4AF4F694FF56}">
      <dsp:nvSpPr>
        <dsp:cNvPr id="0" name=""/>
        <dsp:cNvSpPr/>
      </dsp:nvSpPr>
      <dsp:spPr>
        <a:xfrm>
          <a:off x="1209200" y="-979"/>
          <a:ext cx="4087362" cy="4087362"/>
        </a:xfrm>
        <a:prstGeom prst="circularArrow">
          <a:avLst>
            <a:gd name="adj1" fmla="val 8244"/>
            <a:gd name="adj2" fmla="val 575770"/>
            <a:gd name="adj3" fmla="val 2965442"/>
            <a:gd name="adj4" fmla="val 50660"/>
            <a:gd name="adj5" fmla="val 9618"/>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F1508AFD-4820-48B9-B8E7-658B1D461532}">
      <dsp:nvSpPr>
        <dsp:cNvPr id="0" name=""/>
        <dsp:cNvSpPr/>
      </dsp:nvSpPr>
      <dsp:spPr>
        <a:xfrm>
          <a:off x="2388834" y="2857276"/>
          <a:ext cx="1728093" cy="1728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fr-FR" sz="2800" b="1" kern="1200" dirty="0" smtClean="0"/>
            <a:t>.</a:t>
          </a:r>
          <a:endParaRPr lang="fr-FR" sz="2800" b="1" kern="1200" dirty="0"/>
        </a:p>
      </dsp:txBody>
      <dsp:txXfrm>
        <a:off x="2388834" y="2857276"/>
        <a:ext cx="1728093" cy="1728093"/>
      </dsp:txXfrm>
    </dsp:sp>
    <dsp:sp modelId="{79F5BA0B-D9FD-4524-AA4F-6B1E56AD3BFC}">
      <dsp:nvSpPr>
        <dsp:cNvPr id="0" name=""/>
        <dsp:cNvSpPr/>
      </dsp:nvSpPr>
      <dsp:spPr>
        <a:xfrm>
          <a:off x="1209200" y="-979"/>
          <a:ext cx="4087362" cy="4087362"/>
        </a:xfrm>
        <a:prstGeom prst="circularArrow">
          <a:avLst>
            <a:gd name="adj1" fmla="val 8244"/>
            <a:gd name="adj2" fmla="val 575770"/>
            <a:gd name="adj3" fmla="val 10173570"/>
            <a:gd name="adj4" fmla="val 7258788"/>
            <a:gd name="adj5" fmla="val 9618"/>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565A9F52-C1DA-4AE5-8736-7D9C0B357D97}">
      <dsp:nvSpPr>
        <dsp:cNvPr id="0" name=""/>
        <dsp:cNvSpPr/>
      </dsp:nvSpPr>
      <dsp:spPr>
        <a:xfrm>
          <a:off x="935105" y="339344"/>
          <a:ext cx="1728093" cy="1728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fr-FR" sz="2800" b="1" kern="1200" dirty="0" smtClean="0"/>
            <a:t>User insights</a:t>
          </a:r>
          <a:endParaRPr lang="fr-FR" sz="2800" b="1" kern="1200" dirty="0"/>
        </a:p>
      </dsp:txBody>
      <dsp:txXfrm>
        <a:off x="935105" y="339344"/>
        <a:ext cx="1728093" cy="1728093"/>
      </dsp:txXfrm>
    </dsp:sp>
    <dsp:sp modelId="{D1AB19F1-A665-49BC-B800-BA66F9D33C62}">
      <dsp:nvSpPr>
        <dsp:cNvPr id="0" name=""/>
        <dsp:cNvSpPr/>
      </dsp:nvSpPr>
      <dsp:spPr>
        <a:xfrm>
          <a:off x="1209200" y="-979"/>
          <a:ext cx="4087362" cy="4087362"/>
        </a:xfrm>
        <a:prstGeom prst="circularArrow">
          <a:avLst>
            <a:gd name="adj1" fmla="val 8244"/>
            <a:gd name="adj2" fmla="val 575770"/>
            <a:gd name="adj3" fmla="val 16858202"/>
            <a:gd name="adj4" fmla="val 14966027"/>
            <a:gd name="adj5" fmla="val 9618"/>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ACA961-3088-41AE-AA03-8C94CFB82C02}" type="datetimeFigureOut">
              <a:rPr lang="fr-FR" smtClean="0"/>
              <a:t>13/09/2019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080DBB-CA0B-4366-95F8-F20AEE84FC67}" type="slidenum">
              <a:rPr lang="fr-FR" smtClean="0"/>
              <a:t>‹N°›</a:t>
            </a:fld>
            <a:endParaRPr lang="fr-FR"/>
          </a:p>
        </p:txBody>
      </p:sp>
    </p:spTree>
    <p:extLst>
      <p:ext uri="{BB962C8B-B14F-4D97-AF65-F5344CB8AC3E}">
        <p14:creationId xmlns:p14="http://schemas.microsoft.com/office/powerpoint/2010/main" val="1000353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r>
              <a:rPr lang="fr-FR" dirty="0" smtClean="0"/>
              <a:t>Bonjour à tous, </a:t>
            </a:r>
          </a:p>
          <a:p>
            <a:endParaRPr lang="fr-FR" dirty="0" smtClean="0"/>
          </a:p>
          <a:p>
            <a:r>
              <a:rPr lang="fr-FR" dirty="0" smtClean="0"/>
              <a:t>Merci d’assister</a:t>
            </a:r>
            <a:r>
              <a:rPr lang="fr-FR" baseline="0" dirty="0" smtClean="0"/>
              <a:t> à cette conférence</a:t>
            </a:r>
          </a:p>
          <a:p>
            <a:r>
              <a:rPr lang="fr-FR" baseline="0" dirty="0" smtClean="0"/>
              <a:t>Je suis Alice </a:t>
            </a:r>
            <a:r>
              <a:rPr lang="fr-FR" baseline="0" dirty="0" err="1" smtClean="0"/>
              <a:t>Thorel</a:t>
            </a:r>
            <a:r>
              <a:rPr lang="fr-FR" baseline="0" dirty="0" smtClean="0"/>
              <a:t>, responsable marketing chez RENATER. L’équipe marketing (que vous avez pu rencontrée sur notre stand) est rattachée à la direction Relations usagers et développement, dont le directeur Jean-François </a:t>
            </a:r>
            <a:r>
              <a:rPr lang="fr-FR" baseline="0" dirty="0" err="1" smtClean="0"/>
              <a:t>Guézou</a:t>
            </a:r>
            <a:r>
              <a:rPr lang="fr-FR" baseline="0" dirty="0" smtClean="0"/>
              <a:t> est dans la salle. Notre rôle est de tisser un lien entre les activités réseau et services de RENATER et les établissements de la communauté en recueillant les besoins, comprenant les usages et les accompagnant dans leur compréhension de notre offre. C’est pourquoi nous vous proposons aujourd’hui une présentation sur comment mieux vous accompagner dans les démarches d’adoption de nos services auprès de vos utilisateurs. </a:t>
            </a:r>
            <a:endParaRPr lang="fr-FR" dirty="0"/>
          </a:p>
        </p:txBody>
      </p:sp>
      <p:sp>
        <p:nvSpPr>
          <p:cNvPr id="4" name="Espace réservé du numéro de diapositive 3"/>
          <p:cNvSpPr>
            <a:spLocks noGrp="1"/>
          </p:cNvSpPr>
          <p:nvPr>
            <p:ph type="sldNum" sz="quarter" idx="10"/>
          </p:nvPr>
        </p:nvSpPr>
        <p:spPr/>
        <p:txBody>
          <a:bodyPr/>
          <a:lstStyle/>
          <a:p>
            <a:fld id="{F5080DBB-CA0B-4366-95F8-F20AEE84FC67}" type="slidenum">
              <a:rPr lang="fr-FR" smtClean="0"/>
              <a:t>1</a:t>
            </a:fld>
            <a:endParaRPr lang="fr-FR"/>
          </a:p>
        </p:txBody>
      </p:sp>
    </p:spTree>
    <p:extLst>
      <p:ext uri="{BB962C8B-B14F-4D97-AF65-F5344CB8AC3E}">
        <p14:creationId xmlns:p14="http://schemas.microsoft.com/office/powerpoint/2010/main" val="1058302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r>
              <a:rPr lang="fr-FR" dirty="0" smtClean="0"/>
              <a:t>Cette démarche</a:t>
            </a:r>
            <a:r>
              <a:rPr lang="fr-FR" baseline="0" dirty="0" smtClean="0"/>
              <a:t> part de plusieurs constats</a:t>
            </a:r>
          </a:p>
          <a:p>
            <a:r>
              <a:rPr lang="fr-FR" baseline="0" dirty="0" smtClean="0"/>
              <a:t>J’ai construit cette présentation de manière à répondre à de grandes questions : pourquoi, qui, quoi, comment, quand ? </a:t>
            </a:r>
          </a:p>
        </p:txBody>
      </p:sp>
      <p:sp>
        <p:nvSpPr>
          <p:cNvPr id="4" name="Espace réservé du numéro de diapositive 3"/>
          <p:cNvSpPr>
            <a:spLocks noGrp="1"/>
          </p:cNvSpPr>
          <p:nvPr>
            <p:ph type="sldNum" sz="quarter" idx="10"/>
          </p:nvPr>
        </p:nvSpPr>
        <p:spPr/>
        <p:txBody>
          <a:bodyPr/>
          <a:lstStyle/>
          <a:p>
            <a:fld id="{F5080DBB-CA0B-4366-95F8-F20AEE84FC67}" type="slidenum">
              <a:rPr lang="fr-FR" smtClean="0"/>
              <a:t>2</a:t>
            </a:fld>
            <a:endParaRPr lang="fr-FR"/>
          </a:p>
        </p:txBody>
      </p:sp>
    </p:spTree>
    <p:extLst>
      <p:ext uri="{BB962C8B-B14F-4D97-AF65-F5344CB8AC3E}">
        <p14:creationId xmlns:p14="http://schemas.microsoft.com/office/powerpoint/2010/main" val="2293490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r>
              <a:rPr lang="fr-FR" dirty="0" smtClean="0"/>
              <a:t>On commence donc avec le pourquoi, </a:t>
            </a:r>
            <a:r>
              <a:rPr lang="fr-FR" baseline="0" dirty="0" smtClean="0"/>
              <a:t>les objectifs de cette démarche </a:t>
            </a:r>
            <a:endParaRPr lang="fr-FR" dirty="0"/>
          </a:p>
        </p:txBody>
      </p:sp>
      <p:sp>
        <p:nvSpPr>
          <p:cNvPr id="4" name="Espace réservé du numéro de diapositive 3"/>
          <p:cNvSpPr>
            <a:spLocks noGrp="1"/>
          </p:cNvSpPr>
          <p:nvPr>
            <p:ph type="sldNum" sz="quarter" idx="10"/>
          </p:nvPr>
        </p:nvSpPr>
        <p:spPr/>
        <p:txBody>
          <a:bodyPr/>
          <a:lstStyle/>
          <a:p>
            <a:fld id="{F5080DBB-CA0B-4366-95F8-F20AEE84FC67}" type="slidenum">
              <a:rPr lang="fr-FR" smtClean="0"/>
              <a:t>3</a:t>
            </a:fld>
            <a:endParaRPr lang="fr-FR"/>
          </a:p>
        </p:txBody>
      </p:sp>
    </p:spTree>
    <p:extLst>
      <p:ext uri="{BB962C8B-B14F-4D97-AF65-F5344CB8AC3E}">
        <p14:creationId xmlns:p14="http://schemas.microsoft.com/office/powerpoint/2010/main" val="3509399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r>
              <a:rPr lang="fr-FR" dirty="0" smtClean="0"/>
              <a:t>C’est ensuite posée la question de qui pouvaient</a:t>
            </a:r>
            <a:r>
              <a:rPr lang="fr-FR" baseline="0" dirty="0" smtClean="0"/>
              <a:t> porter ces messages auprès des utilisateurs finaux, </a:t>
            </a:r>
            <a:r>
              <a:rPr lang="fr-FR" dirty="0" smtClean="0"/>
              <a:t> </a:t>
            </a:r>
            <a:endParaRPr lang="fr-FR" dirty="0"/>
          </a:p>
        </p:txBody>
      </p:sp>
      <p:sp>
        <p:nvSpPr>
          <p:cNvPr id="4" name="Espace réservé du numéro de diapositive 3"/>
          <p:cNvSpPr>
            <a:spLocks noGrp="1"/>
          </p:cNvSpPr>
          <p:nvPr>
            <p:ph type="sldNum" sz="quarter" idx="10"/>
          </p:nvPr>
        </p:nvSpPr>
        <p:spPr/>
        <p:txBody>
          <a:bodyPr/>
          <a:lstStyle/>
          <a:p>
            <a:fld id="{F5080DBB-CA0B-4366-95F8-F20AEE84FC67}" type="slidenum">
              <a:rPr lang="fr-FR" smtClean="0"/>
              <a:t>4</a:t>
            </a:fld>
            <a:endParaRPr lang="fr-FR"/>
          </a:p>
        </p:txBody>
      </p:sp>
    </p:spTree>
    <p:extLst>
      <p:ext uri="{BB962C8B-B14F-4D97-AF65-F5344CB8AC3E}">
        <p14:creationId xmlns:p14="http://schemas.microsoft.com/office/powerpoint/2010/main" val="1443751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r>
              <a:rPr lang="fr-FR" dirty="0" smtClean="0"/>
              <a:t>Pour mieux</a:t>
            </a:r>
            <a:r>
              <a:rPr lang="fr-FR" baseline="0" dirty="0" smtClean="0"/>
              <a:t> comprendre la situation et nous assurer de proposer la meilleure solution possible, nous vous avons interrogé </a:t>
            </a:r>
            <a:endParaRPr lang="fr-FR" dirty="0"/>
          </a:p>
        </p:txBody>
      </p:sp>
      <p:sp>
        <p:nvSpPr>
          <p:cNvPr id="4" name="Espace réservé du numéro de diapositive 3"/>
          <p:cNvSpPr>
            <a:spLocks noGrp="1"/>
          </p:cNvSpPr>
          <p:nvPr>
            <p:ph type="sldNum" sz="quarter" idx="10"/>
          </p:nvPr>
        </p:nvSpPr>
        <p:spPr/>
        <p:txBody>
          <a:bodyPr/>
          <a:lstStyle/>
          <a:p>
            <a:fld id="{F5080DBB-CA0B-4366-95F8-F20AEE84FC67}" type="slidenum">
              <a:rPr lang="fr-FR" smtClean="0"/>
              <a:t>5</a:t>
            </a:fld>
            <a:endParaRPr lang="fr-FR"/>
          </a:p>
        </p:txBody>
      </p:sp>
    </p:spTree>
    <p:extLst>
      <p:ext uri="{BB962C8B-B14F-4D97-AF65-F5344CB8AC3E}">
        <p14:creationId xmlns:p14="http://schemas.microsoft.com/office/powerpoint/2010/main" val="161159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r>
              <a:rPr lang="fr-FR" dirty="0" smtClean="0"/>
              <a:t>Nous avons choisi</a:t>
            </a:r>
            <a:r>
              <a:rPr lang="fr-FR" baseline="0" dirty="0" smtClean="0"/>
              <a:t> de fonctionner par vagues, dans la lignée de la méthode agile afin de </a:t>
            </a:r>
          </a:p>
          <a:p>
            <a:endParaRPr lang="fr-FR" dirty="0"/>
          </a:p>
        </p:txBody>
      </p:sp>
      <p:sp>
        <p:nvSpPr>
          <p:cNvPr id="4" name="Espace réservé du numéro de diapositive 3"/>
          <p:cNvSpPr>
            <a:spLocks noGrp="1"/>
          </p:cNvSpPr>
          <p:nvPr>
            <p:ph type="sldNum" sz="quarter" idx="10"/>
          </p:nvPr>
        </p:nvSpPr>
        <p:spPr/>
        <p:txBody>
          <a:bodyPr/>
          <a:lstStyle/>
          <a:p>
            <a:fld id="{F5080DBB-CA0B-4366-95F8-F20AEE84FC67}" type="slidenum">
              <a:rPr lang="fr-FR" smtClean="0"/>
              <a:t>14</a:t>
            </a:fld>
            <a:endParaRPr lang="fr-FR"/>
          </a:p>
        </p:txBody>
      </p:sp>
    </p:spTree>
    <p:extLst>
      <p:ext uri="{BB962C8B-B14F-4D97-AF65-F5344CB8AC3E}">
        <p14:creationId xmlns:p14="http://schemas.microsoft.com/office/powerpoint/2010/main" val="3715445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r>
              <a:rPr lang="fr-FR" dirty="0" smtClean="0"/>
              <a:t>Si vous retournez sur le sondage en direct slido.com vous trouverez l’URL</a:t>
            </a:r>
            <a:r>
              <a:rPr lang="fr-FR" baseline="0" dirty="0" smtClean="0"/>
              <a:t> pour vous inscrire directement ou la faire passer à vos équipes en charge et vous pouvez également nous faire part anonymement de vos retours sur la démarche, de vos suggestions pour la prochaine vague, etc. </a:t>
            </a:r>
            <a:endParaRPr lang="fr-FR" dirty="0"/>
          </a:p>
        </p:txBody>
      </p:sp>
      <p:sp>
        <p:nvSpPr>
          <p:cNvPr id="4" name="Espace réservé du numéro de diapositive 3"/>
          <p:cNvSpPr>
            <a:spLocks noGrp="1"/>
          </p:cNvSpPr>
          <p:nvPr>
            <p:ph type="sldNum" sz="quarter" idx="10"/>
          </p:nvPr>
        </p:nvSpPr>
        <p:spPr/>
        <p:txBody>
          <a:bodyPr/>
          <a:lstStyle/>
          <a:p>
            <a:fld id="{F5080DBB-CA0B-4366-95F8-F20AEE84FC67}" type="slidenum">
              <a:rPr lang="fr-FR" smtClean="0"/>
              <a:t>15</a:t>
            </a:fld>
            <a:endParaRPr lang="fr-FR"/>
          </a:p>
        </p:txBody>
      </p:sp>
    </p:spTree>
    <p:extLst>
      <p:ext uri="{BB962C8B-B14F-4D97-AF65-F5344CB8AC3E}">
        <p14:creationId xmlns:p14="http://schemas.microsoft.com/office/powerpoint/2010/main" val="2988941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r>
              <a:rPr lang="fr-FR" dirty="0" smtClean="0"/>
              <a:t>En conclusion, cette</a:t>
            </a:r>
            <a:r>
              <a:rPr lang="fr-FR" baseline="0" dirty="0" smtClean="0"/>
              <a:t> démarche s’inscrit dans un cercle vertueux, gagnant-gagnant pour toutes les parties prenantes : il s’agit de </a:t>
            </a:r>
          </a:p>
          <a:p>
            <a:pPr marL="228600" indent="-228600">
              <a:buAutoNum type="arabicPeriod"/>
            </a:pPr>
            <a:r>
              <a:rPr lang="fr-FR" baseline="0" dirty="0" smtClean="0"/>
              <a:t>vous aider à informer au mieux les utilisateurs finaux de l’existence des services RENATER pour éviter qu’ils n’utilisent des outils peu appropriés</a:t>
            </a:r>
          </a:p>
          <a:p>
            <a:pPr marL="228600" indent="-228600">
              <a:buAutoNum type="arabicPeriod"/>
            </a:pPr>
            <a:r>
              <a:rPr lang="fr-FR" baseline="0" dirty="0" smtClean="0"/>
              <a:t>les accompagner dans leur utilisation, les consulter sur leurs usages</a:t>
            </a:r>
          </a:p>
          <a:p>
            <a:pPr marL="228600" indent="-228600">
              <a:buAutoNum type="arabicPeriod"/>
            </a:pPr>
            <a:r>
              <a:rPr lang="fr-FR" baseline="0" dirty="0" smtClean="0"/>
              <a:t>Les consulter sur leurs usages et prendre en compte leurs retours et leurs besoins afin de faire évoluer nos services et repartir dans un cycle. </a:t>
            </a:r>
          </a:p>
        </p:txBody>
      </p:sp>
      <p:sp>
        <p:nvSpPr>
          <p:cNvPr id="4" name="Espace réservé du numéro de diapositive 3"/>
          <p:cNvSpPr>
            <a:spLocks noGrp="1"/>
          </p:cNvSpPr>
          <p:nvPr>
            <p:ph type="sldNum" sz="quarter" idx="10"/>
          </p:nvPr>
        </p:nvSpPr>
        <p:spPr/>
        <p:txBody>
          <a:bodyPr/>
          <a:lstStyle/>
          <a:p>
            <a:fld id="{F5080DBB-CA0B-4366-95F8-F20AEE84FC67}" type="slidenum">
              <a:rPr lang="fr-FR" smtClean="0"/>
              <a:t>16</a:t>
            </a:fld>
            <a:endParaRPr lang="fr-FR"/>
          </a:p>
        </p:txBody>
      </p:sp>
    </p:spTree>
    <p:extLst>
      <p:ext uri="{BB962C8B-B14F-4D97-AF65-F5344CB8AC3E}">
        <p14:creationId xmlns:p14="http://schemas.microsoft.com/office/powerpoint/2010/main" val="2412533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pPr defTabSz="914377">
              <a:defRPr/>
            </a:pPr>
            <a:fld id="{A4340B5A-772B-479D-A988-01952FBAA983}"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333062069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3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pPr defTabSz="914377">
              <a:defRPr/>
            </a:pPr>
            <a:fld id="{9DA2FE7E-4824-4C5C-A794-81690676E8DA}"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2955446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31"/>
            <a:ext cx="6172200" cy="4873625"/>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pPr defTabSz="914377">
              <a:defRPr/>
            </a:pPr>
            <a:fld id="{14E2B5F6-BA93-4891-BD15-F3921EBFE4E8}"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2517091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pPr defTabSz="914377">
              <a:defRPr/>
            </a:pPr>
            <a:fld id="{1E5E226C-F618-48E1-8A10-BFBD6B1C79FD}"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3367415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2"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3"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pPr defTabSz="914377">
              <a:defRPr/>
            </a:pPr>
            <a:fld id="{6720386B-FFCB-46DE-9E4D-8B2B911EE535}"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914992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457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le 1"/>
          <p:cNvSpPr>
            <a:spLocks noGrp="1"/>
          </p:cNvSpPr>
          <p:nvPr>
            <p:ph type="ctrTitle" hasCustomPrompt="1"/>
          </p:nvPr>
        </p:nvSpPr>
        <p:spPr>
          <a:xfrm>
            <a:off x="1524000" y="2573923"/>
            <a:ext cx="9144000" cy="1206609"/>
          </a:xfrm>
          <a:ln>
            <a:noFill/>
          </a:ln>
        </p:spPr>
        <p:txBody>
          <a:bodyPr anchor="b">
            <a:normAutofit/>
          </a:bodyPr>
          <a:lstStyle>
            <a:lvl1pPr algn="ctr">
              <a:defRPr sz="4000" b="1">
                <a:solidFill>
                  <a:schemeClr val="bg1"/>
                </a:solidFill>
                <a:latin typeface="Helvetica" charset="0"/>
                <a:ea typeface="Helvetica" charset="0"/>
                <a:cs typeface="Helvetica" charset="0"/>
              </a:defRPr>
            </a:lvl1pPr>
          </a:lstStyle>
          <a:p>
            <a:r>
              <a:rPr lang="fr-FR" dirty="0" smtClean="0"/>
              <a:t>Titre du document </a:t>
            </a:r>
            <a:r>
              <a:rPr lang="fr-FR" dirty="0" err="1" smtClean="0"/>
              <a:t>quam</a:t>
            </a:r>
            <a:r>
              <a:rPr lang="fr-FR" dirty="0" smtClean="0"/>
              <a:t> rem ne </a:t>
            </a:r>
            <a:r>
              <a:rPr lang="fr-FR" dirty="0" err="1" smtClean="0"/>
              <a:t>odicium</a:t>
            </a:r>
            <a:r>
              <a:rPr lang="fr-FR" dirty="0" smtClean="0"/>
              <a:t> </a:t>
            </a:r>
            <a:r>
              <a:rPr lang="fr-FR" dirty="0" err="1" smtClean="0"/>
              <a:t>am</a:t>
            </a:r>
            <a:r>
              <a:rPr lang="fr-FR" dirty="0" smtClean="0"/>
              <a:t> rem que </a:t>
            </a:r>
            <a:r>
              <a:rPr lang="fr-FR" dirty="0" err="1" smtClean="0"/>
              <a:t>sita</a:t>
            </a:r>
            <a:r>
              <a:rPr lang="fr-FR" dirty="0" smtClean="0"/>
              <a:t> </a:t>
            </a:r>
            <a:r>
              <a:rPr lang="fr-FR" dirty="0" err="1" smtClean="0"/>
              <a:t>debis</a:t>
            </a:r>
            <a:endParaRPr lang="en-US" dirty="0"/>
          </a:p>
        </p:txBody>
      </p:sp>
      <p:sp>
        <p:nvSpPr>
          <p:cNvPr id="3" name="Subtitle 2"/>
          <p:cNvSpPr>
            <a:spLocks noGrp="1"/>
          </p:cNvSpPr>
          <p:nvPr>
            <p:ph type="subTitle" idx="1" hasCustomPrompt="1"/>
          </p:nvPr>
        </p:nvSpPr>
        <p:spPr>
          <a:xfrm>
            <a:off x="1524000" y="4306095"/>
            <a:ext cx="9144000" cy="547428"/>
          </a:xfrm>
          <a:prstGeom prst="rect">
            <a:avLst/>
          </a:prstGeom>
          <a:ln>
            <a:noFill/>
          </a:ln>
        </p:spPr>
        <p:txBody>
          <a:bodyPr>
            <a:normAutofit/>
          </a:bodyPr>
          <a:lstStyle>
            <a:lvl1pPr marL="0" indent="0" algn="ctr">
              <a:buNone/>
              <a:defRPr sz="2000" b="0" i="0">
                <a:solidFill>
                  <a:schemeClr val="bg1"/>
                </a:solidFill>
                <a:latin typeface="Helvetica" charset="0"/>
                <a:ea typeface="Helvetica" charset="0"/>
                <a:cs typeface="Helvetica"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fr-FR" dirty="0" smtClean="0"/>
              <a:t>Titre de niveau inférieur Titre de niveau inférieur </a:t>
            </a:r>
            <a:r>
              <a:rPr lang="fr-FR" dirty="0" err="1" smtClean="0"/>
              <a:t>Ibus</a:t>
            </a:r>
            <a:r>
              <a:rPr lang="fr-FR" dirty="0" smtClean="0"/>
              <a:t> es ut quod</a:t>
            </a:r>
            <a:endParaRPr lang="en-US" dirty="0"/>
          </a:p>
        </p:txBody>
      </p:sp>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38600" y="494845"/>
            <a:ext cx="3514955" cy="804269"/>
          </a:xfrm>
          <a:prstGeom prst="rect">
            <a:avLst/>
          </a:prstGeom>
        </p:spPr>
      </p:pic>
      <p:pic>
        <p:nvPicPr>
          <p:cNvPr id="9" name="Imag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89668" y="1681322"/>
            <a:ext cx="5816827" cy="417891"/>
          </a:xfrm>
          <a:prstGeom prst="rect">
            <a:avLst/>
          </a:prstGeom>
        </p:spPr>
      </p:pic>
    </p:spTree>
    <p:extLst>
      <p:ext uri="{BB962C8B-B14F-4D97-AF65-F5344CB8AC3E}">
        <p14:creationId xmlns:p14="http://schemas.microsoft.com/office/powerpoint/2010/main" val="12777369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8"/>
          </a:xfrm>
          <a:prstGeom prst="rect">
            <a:avLst/>
          </a:prstGeom>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a:xfrm>
            <a:off x="11151958" y="6520861"/>
            <a:ext cx="1026695" cy="327773"/>
          </a:xfrm>
        </p:spPr>
        <p:txBody>
          <a:bodyPr/>
          <a:lstStyle/>
          <a:p>
            <a:fld id="{CCEFE202-C2AD-B34B-A7A4-307F546CEFBC}" type="slidenum">
              <a:rPr lang="fr-FR" smtClean="0"/>
              <a:t>‹N°›</a:t>
            </a:fld>
            <a:endParaRPr lang="fr-FR" dirty="0"/>
          </a:p>
        </p:txBody>
      </p:sp>
      <p:sp>
        <p:nvSpPr>
          <p:cNvPr id="7" name="Title Placeholder 1"/>
          <p:cNvSpPr>
            <a:spLocks noGrp="1"/>
          </p:cNvSpPr>
          <p:nvPr>
            <p:ph type="title"/>
          </p:nvPr>
        </p:nvSpPr>
        <p:spPr>
          <a:xfrm>
            <a:off x="3335727" y="282286"/>
            <a:ext cx="6817427" cy="761706"/>
          </a:xfrm>
          <a:prstGeom prst="rect">
            <a:avLst/>
          </a:prstGeom>
        </p:spPr>
        <p:txBody>
          <a:bodyPr vert="horz" lIns="91440" tIns="45720" rIns="91440" bIns="45720" rtlCol="0" anchor="b">
            <a:normAutofit/>
          </a:bodyPr>
          <a:lstStyle/>
          <a:p>
            <a:r>
              <a:rPr lang="fr-FR" dirty="0" smtClean="0"/>
              <a:t>Cliquez et modifiez </a:t>
            </a:r>
            <a:r>
              <a:rPr lang="fr-FR" smtClean="0"/>
              <a:t>le titre</a:t>
            </a:r>
            <a:endParaRPr lang="en-US" dirty="0"/>
          </a:p>
        </p:txBody>
      </p:sp>
    </p:spTree>
    <p:extLst>
      <p:ext uri="{BB962C8B-B14F-4D97-AF65-F5344CB8AC3E}">
        <p14:creationId xmlns:p14="http://schemas.microsoft.com/office/powerpoint/2010/main" val="8033156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1001378"/>
          </a:xfrm>
        </p:spPr>
        <p:txBody>
          <a:bodyPr anchor="b"/>
          <a:lstStyle>
            <a:lvl1pPr>
              <a:defRPr sz="6000"/>
            </a:lvl1pPr>
          </a:lstStyle>
          <a:p>
            <a:r>
              <a:rPr lang="fr-FR" dirty="0" smtClean="0"/>
              <a:t>Cliquez et modifiez le titre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fr-FR" smtClean="0"/>
              <a:t>Cliquez pour modifier les styles du texte du masque</a:t>
            </a: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EFE202-C2AD-B34B-A7A4-307F546CEFBC}" type="slidenum">
              <a:rPr lang="fr-FR" smtClean="0"/>
              <a:t>‹N°›</a:t>
            </a:fld>
            <a:endParaRPr lang="fr-FR"/>
          </a:p>
        </p:txBody>
      </p:sp>
    </p:spTree>
    <p:extLst>
      <p:ext uri="{BB962C8B-B14F-4D97-AF65-F5344CB8AC3E}">
        <p14:creationId xmlns:p14="http://schemas.microsoft.com/office/powerpoint/2010/main" val="3062467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8" name="Espace réservé du pied de page 7"/>
          <p:cNvSpPr>
            <a:spLocks noGrp="1"/>
          </p:cNvSpPr>
          <p:nvPr>
            <p:ph type="ftr" sz="quarter" idx="10"/>
          </p:nvPr>
        </p:nvSpPr>
        <p:spPr/>
        <p:txBody>
          <a:bodyPr/>
          <a:lstStyle/>
          <a:p>
            <a:endParaRPr lang="fr-FR" dirty="0"/>
          </a:p>
        </p:txBody>
      </p:sp>
      <p:sp>
        <p:nvSpPr>
          <p:cNvPr id="9" name="Espace réservé du numéro de diapositive 8"/>
          <p:cNvSpPr>
            <a:spLocks noGrp="1"/>
          </p:cNvSpPr>
          <p:nvPr>
            <p:ph type="sldNum" sz="quarter" idx="11"/>
          </p:nvPr>
        </p:nvSpPr>
        <p:spPr/>
        <p:txBody>
          <a:bodyPr/>
          <a:lstStyle/>
          <a:p>
            <a:fld id="{CCEFE202-C2AD-B34B-A7A4-307F546CEFBC}" type="slidenum">
              <a:rPr lang="fr-FR" smtClean="0"/>
              <a:pPr/>
              <a:t>‹N°›</a:t>
            </a:fld>
            <a:endParaRPr lang="fr-FR" dirty="0"/>
          </a:p>
        </p:txBody>
      </p:sp>
    </p:spTree>
    <p:extLst>
      <p:ext uri="{BB962C8B-B14F-4D97-AF65-F5344CB8AC3E}">
        <p14:creationId xmlns:p14="http://schemas.microsoft.com/office/powerpoint/2010/main" val="1887474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fr-FR" smtClean="0"/>
              <a:t>Cliquez et modifiez le titre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172201" y="1681163"/>
            <a:ext cx="5183188" cy="823912"/>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6172201" y="2505075"/>
            <a:ext cx="5183188" cy="368458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CCEFE202-C2AD-B34B-A7A4-307F546CEFBC}" type="slidenum">
              <a:rPr lang="fr-FR" smtClean="0"/>
              <a:t>‹N°›</a:t>
            </a:fld>
            <a:endParaRPr lang="fr-FR"/>
          </a:p>
        </p:txBody>
      </p:sp>
    </p:spTree>
    <p:extLst>
      <p:ext uri="{BB962C8B-B14F-4D97-AF65-F5344CB8AC3E}">
        <p14:creationId xmlns:p14="http://schemas.microsoft.com/office/powerpoint/2010/main" val="15814375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4" name="Footer Placeholder 3"/>
          <p:cNvSpPr>
            <a:spLocks noGrp="1"/>
          </p:cNvSpPr>
          <p:nvPr>
            <p:ph type="ftr" sz="quarter" idx="11"/>
          </p:nvPr>
        </p:nvSpPr>
        <p:spPr/>
        <p:txBody>
          <a:bodyPr/>
          <a:lstStyle/>
          <a:p>
            <a:endParaRPr lang="fr-FR" dirty="0"/>
          </a:p>
        </p:txBody>
      </p:sp>
      <p:sp>
        <p:nvSpPr>
          <p:cNvPr id="5" name="Slide Number Placeholder 4"/>
          <p:cNvSpPr>
            <a:spLocks noGrp="1"/>
          </p:cNvSpPr>
          <p:nvPr>
            <p:ph type="sldNum" sz="quarter" idx="12"/>
          </p:nvPr>
        </p:nvSpPr>
        <p:spPr/>
        <p:txBody>
          <a:bodyPr/>
          <a:lstStyle/>
          <a:p>
            <a:fld id="{CCEFE202-C2AD-B34B-A7A4-307F546CEFBC}" type="slidenum">
              <a:rPr lang="fr-FR" smtClean="0"/>
              <a:t>‹N°›</a:t>
            </a:fld>
            <a:endParaRPr lang="fr-FR"/>
          </a:p>
        </p:txBody>
      </p:sp>
    </p:spTree>
    <p:extLst>
      <p:ext uri="{BB962C8B-B14F-4D97-AF65-F5344CB8AC3E}">
        <p14:creationId xmlns:p14="http://schemas.microsoft.com/office/powerpoint/2010/main" val="2606626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pPr defTabSz="914377">
              <a:defRPr/>
            </a:pPr>
            <a:fld id="{F7521D52-38BA-40E3-8682-0EEE6D5D1A3D}"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dirty="0">
              <a:solidFill>
                <a:prstClr val="black">
                  <a:tint val="75000"/>
                </a:prstClr>
              </a:solidFill>
            </a:endParaRPr>
          </a:p>
        </p:txBody>
      </p:sp>
    </p:spTree>
    <p:extLst>
      <p:ext uri="{BB962C8B-B14F-4D97-AF65-F5344CB8AC3E}">
        <p14:creationId xmlns:p14="http://schemas.microsoft.com/office/powerpoint/2010/main" val="387065752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2"/>
            <a:ext cx="2743200" cy="365125"/>
          </a:xfrm>
          <a:prstGeom prst="rect">
            <a:avLst/>
          </a:prstGeom>
        </p:spPr>
        <p:txBody>
          <a:bodyPr/>
          <a:lstStyle/>
          <a:p>
            <a:fld id="{F67A5EF7-9805-4625-B947-AECD9899F9AF}" type="datetime1">
              <a:rPr lang="fr-FR" smtClean="0"/>
              <a:t>13/09/2019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CCEFE202-C2AD-B34B-A7A4-307F546CEFBC}" type="slidenum">
              <a:rPr lang="fr-FR" smtClean="0"/>
              <a:t>‹N°›</a:t>
            </a:fld>
            <a:endParaRPr lang="fr-FR"/>
          </a:p>
        </p:txBody>
      </p:sp>
    </p:spTree>
    <p:extLst>
      <p:ext uri="{BB962C8B-B14F-4D97-AF65-F5344CB8AC3E}">
        <p14:creationId xmlns:p14="http://schemas.microsoft.com/office/powerpoint/2010/main" val="25432081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smtClean="0"/>
              <a:t>Cliquez et modifiez le titre</a:t>
            </a:r>
            <a:endParaRPr lang="en-US" dirty="0"/>
          </a:p>
        </p:txBody>
      </p:sp>
      <p:sp>
        <p:nvSpPr>
          <p:cNvPr id="3" name="Content Placeholder 2"/>
          <p:cNvSpPr>
            <a:spLocks noGrp="1"/>
          </p:cNvSpPr>
          <p:nvPr>
            <p:ph idx="1"/>
          </p:nvPr>
        </p:nvSpPr>
        <p:spPr>
          <a:xfrm>
            <a:off x="5183188" y="987427"/>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smtClean="0"/>
              <a:t>Cliquez pour modifier les styles du texte du masque</a:t>
            </a: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CEFE202-C2AD-B34B-A7A4-307F546CEFBC}" type="slidenum">
              <a:rPr lang="fr-FR" smtClean="0"/>
              <a:t>‹N°›</a:t>
            </a:fld>
            <a:endParaRPr lang="fr-FR"/>
          </a:p>
        </p:txBody>
      </p:sp>
    </p:spTree>
    <p:extLst>
      <p:ext uri="{BB962C8B-B14F-4D97-AF65-F5344CB8AC3E}">
        <p14:creationId xmlns:p14="http://schemas.microsoft.com/office/powerpoint/2010/main" val="26152806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smtClean="0"/>
              <a:t>Cliquez et modifiez le titre</a:t>
            </a:r>
            <a:endParaRPr lang="en-US" dirty="0"/>
          </a:p>
        </p:txBody>
      </p:sp>
      <p:sp>
        <p:nvSpPr>
          <p:cNvPr id="3" name="Picture Placeholder 2"/>
          <p:cNvSpPr>
            <a:spLocks noGrp="1" noChangeAspect="1"/>
          </p:cNvSpPr>
          <p:nvPr>
            <p:ph type="pic" idx="1"/>
          </p:nvPr>
        </p:nvSpPr>
        <p:spPr>
          <a:xfrm>
            <a:off x="5183188" y="987427"/>
            <a:ext cx="6172200" cy="4873625"/>
          </a:xfrm>
          <a:prstGeom prst="rect">
            <a:avLst/>
          </a:prstGeo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smtClean="0"/>
              <a:t>Cliquez pour modifier les styles du texte du masque</a:t>
            </a: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CEFE202-C2AD-B34B-A7A4-307F546CEFBC}" type="slidenum">
              <a:rPr lang="fr-FR" smtClean="0"/>
              <a:t>‹N°›</a:t>
            </a:fld>
            <a:endParaRPr lang="fr-FR"/>
          </a:p>
        </p:txBody>
      </p:sp>
    </p:spTree>
    <p:extLst>
      <p:ext uri="{BB962C8B-B14F-4D97-AF65-F5344CB8AC3E}">
        <p14:creationId xmlns:p14="http://schemas.microsoft.com/office/powerpoint/2010/main" val="11581036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EFE202-C2AD-B34B-A7A4-307F546CEFBC}" type="slidenum">
              <a:rPr lang="fr-FR" smtClean="0"/>
              <a:t>‹N°›</a:t>
            </a:fld>
            <a:endParaRPr lang="fr-FR"/>
          </a:p>
        </p:txBody>
      </p:sp>
    </p:spTree>
    <p:extLst>
      <p:ext uri="{BB962C8B-B14F-4D97-AF65-F5344CB8AC3E}">
        <p14:creationId xmlns:p14="http://schemas.microsoft.com/office/powerpoint/2010/main" val="30505154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fr-FR" smtClean="0"/>
              <a:t>Cliquez et modifiez le titre</a:t>
            </a:r>
            <a:endParaRPr lang="en-US" dirty="0"/>
          </a:p>
        </p:txBody>
      </p:sp>
      <p:sp>
        <p:nvSpPr>
          <p:cNvPr id="3" name="Vertical Text Placeholder 2"/>
          <p:cNvSpPr>
            <a:spLocks noGrp="1"/>
          </p:cNvSpPr>
          <p:nvPr>
            <p:ph type="body" orient="vert" idx="1"/>
          </p:nvPr>
        </p:nvSpPr>
        <p:spPr>
          <a:xfrm>
            <a:off x="838201" y="365125"/>
            <a:ext cx="7734300" cy="5811838"/>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EFE202-C2AD-B34B-A7A4-307F546CEFBC}" type="slidenum">
              <a:rPr lang="fr-FR" smtClean="0"/>
              <a:t>‹N°›</a:t>
            </a:fld>
            <a:endParaRPr lang="fr-FR"/>
          </a:p>
        </p:txBody>
      </p:sp>
    </p:spTree>
    <p:extLst>
      <p:ext uri="{BB962C8B-B14F-4D97-AF65-F5344CB8AC3E}">
        <p14:creationId xmlns:p14="http://schemas.microsoft.com/office/powerpoint/2010/main" val="2595590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18412" y="-3243"/>
            <a:ext cx="4673593" cy="6858000"/>
          </a:xfrm>
          <a:prstGeom prst="rect">
            <a:avLst/>
          </a:prstGeom>
        </p:spPr>
      </p:pic>
      <p:pic>
        <p:nvPicPr>
          <p:cNvPr id="7" name="Imag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
            <a:ext cx="7516368" cy="6854757"/>
          </a:xfrm>
          <a:prstGeom prst="rect">
            <a:avLst/>
          </a:prstGeom>
        </p:spPr>
      </p:pic>
      <p:sp>
        <p:nvSpPr>
          <p:cNvPr id="2" name="Titre 1"/>
          <p:cNvSpPr>
            <a:spLocks noGrp="1"/>
          </p:cNvSpPr>
          <p:nvPr>
            <p:ph type="ctrTitle" hasCustomPrompt="1"/>
          </p:nvPr>
        </p:nvSpPr>
        <p:spPr>
          <a:xfrm>
            <a:off x="5990877" y="4614411"/>
            <a:ext cx="6201123" cy="2107064"/>
          </a:xfrm>
        </p:spPr>
        <p:txBody>
          <a:bodyPr anchor="b">
            <a:noAutofit/>
          </a:bodyPr>
          <a:lstStyle>
            <a:lvl1pPr algn="ctr">
              <a:defRPr sz="5400"/>
            </a:lvl1pPr>
          </a:lstStyle>
          <a:p>
            <a:pPr algn="ctr"/>
            <a:r>
              <a:rPr lang="fr-FR" sz="6000" b="1" dirty="0">
                <a:solidFill>
                  <a:schemeClr val="bg1"/>
                </a:solidFill>
              </a:rPr>
              <a:t>Revue</a:t>
            </a:r>
            <a:r>
              <a:rPr lang="fr-FR" sz="6000" b="1" baseline="0" dirty="0">
                <a:solidFill>
                  <a:schemeClr val="bg1"/>
                </a:solidFill>
              </a:rPr>
              <a:t> de direction DRUD</a:t>
            </a:r>
            <a:br>
              <a:rPr lang="fr-FR" sz="6000" b="1" baseline="0" dirty="0">
                <a:solidFill>
                  <a:schemeClr val="bg1"/>
                </a:solidFill>
              </a:rPr>
            </a:br>
            <a:r>
              <a:rPr lang="fr-FR" sz="6000" b="1" baseline="0" dirty="0">
                <a:solidFill>
                  <a:schemeClr val="bg1"/>
                </a:solidFill>
              </a:rPr>
              <a:t>18 mai 2018 </a:t>
            </a:r>
          </a:p>
        </p:txBody>
      </p:sp>
      <p:sp>
        <p:nvSpPr>
          <p:cNvPr id="4" name="Espace réservé de la date 3"/>
          <p:cNvSpPr>
            <a:spLocks noGrp="1"/>
          </p:cNvSpPr>
          <p:nvPr>
            <p:ph type="dt" sz="half" idx="10"/>
          </p:nvPr>
        </p:nvSpPr>
        <p:spPr/>
        <p:txBody>
          <a:bodyPr/>
          <a:lstStyle/>
          <a:p>
            <a:pPr defTabSz="914377">
              <a:defRPr/>
            </a:pPr>
            <a:fld id="{7211DCA7-6694-45A2-8D12-AFDA3DE3F57D}"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4022568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3243"/>
            <a:ext cx="12192000" cy="1693931"/>
          </a:xfrm>
          <a:prstGeom prst="rect">
            <a:avLst/>
          </a:prstGeom>
        </p:spPr>
      </p:pic>
      <p:sp>
        <p:nvSpPr>
          <p:cNvPr id="2" name="Titre 1"/>
          <p:cNvSpPr>
            <a:spLocks noGrp="1"/>
          </p:cNvSpPr>
          <p:nvPr>
            <p:ph type="title"/>
          </p:nvPr>
        </p:nvSpPr>
        <p:spPr/>
        <p:txBody>
          <a:bodyPr/>
          <a:lstStyle>
            <a:lvl1pPr>
              <a:defRPr>
                <a:solidFill>
                  <a:schemeClr val="bg1"/>
                </a:solidFill>
              </a:defRPr>
            </a:lvl1pPr>
          </a:lstStyle>
          <a:p>
            <a:r>
              <a:rPr lang="fr-FR" dirty="0"/>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pPr defTabSz="914377">
              <a:defRPr/>
            </a:pPr>
            <a:fld id="{261E3977-945D-402C-9D85-416487EE7129}"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2695574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1" y="1709744"/>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1" y="4589469"/>
            <a:ext cx="10515600" cy="1500187"/>
          </a:xfrm>
        </p:spPr>
        <p:txBody>
          <a:bodyPr/>
          <a:lstStyle>
            <a:lvl1pPr marL="0" indent="0">
              <a:buNone/>
              <a:defRPr sz="2400">
                <a:solidFill>
                  <a:schemeClr val="tx1">
                    <a:tint val="75000"/>
                  </a:schemeClr>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pPr defTabSz="914377">
              <a:defRPr/>
            </a:pPr>
            <a:fld id="{06B75A60-5577-4A88-ADEA-942CE09E97E4}"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3518667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pPr defTabSz="914377">
              <a:defRPr/>
            </a:pPr>
            <a:fld id="{B94A5463-5D28-4520-8CD1-169291307AED}"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141737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9"/>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9" y="1681163"/>
            <a:ext cx="5157787"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9"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3" y="1681163"/>
            <a:ext cx="5183188"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3"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pPr defTabSz="914377">
              <a:defRPr/>
            </a:pPr>
            <a:fld id="{D6D9A890-DBB7-4ED6-B3CC-2A9A2CB0DD22}"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3082644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pPr defTabSz="914377">
              <a:defRPr/>
            </a:pPr>
            <a:fld id="{23F6CB2D-3870-4EC3-85EF-C01993FA72BF}"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2471139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defTabSz="914377">
              <a:defRPr/>
            </a:pPr>
            <a:fld id="{CEE48679-92A5-4ACF-A6B9-75F0E5326995}"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pPr defTabSz="914377">
              <a:defRPr/>
            </a:pPr>
            <a:endParaRPr lang="fr-FR">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pPr defTabSz="914377">
              <a:defRPr/>
            </a:pPr>
            <a:fld id="{3309CB43-B543-4C86-92E3-345D10DE0DE0}" type="slidenum">
              <a:rPr lang="fr-FR" smtClean="0">
                <a:solidFill>
                  <a:prstClr val="black">
                    <a:tint val="75000"/>
                  </a:prstClr>
                </a:solidFill>
              </a:rPr>
              <a:pPr defTabSz="914377">
                <a:defRPr/>
              </a:pPr>
              <a:t>‹N°›</a:t>
            </a:fld>
            <a:endParaRPr lang="fr-FR">
              <a:solidFill>
                <a:prstClr val="black">
                  <a:tint val="75000"/>
                </a:prstClr>
              </a:solidFill>
            </a:endParaRPr>
          </a:p>
        </p:txBody>
      </p:sp>
    </p:spTree>
    <p:extLst>
      <p:ext uri="{BB962C8B-B14F-4D97-AF65-F5344CB8AC3E}">
        <p14:creationId xmlns:p14="http://schemas.microsoft.com/office/powerpoint/2010/main" val="7733128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4.em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 y="-3243"/>
            <a:ext cx="12192000" cy="1693931"/>
          </a:xfrm>
          <a:prstGeom prst="rect">
            <a:avLst/>
          </a:prstGeom>
        </p:spPr>
      </p:pic>
      <p:sp>
        <p:nvSpPr>
          <p:cNvPr id="2" name="Espace réservé du titre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77">
              <a:defRPr/>
            </a:pPr>
            <a:fld id="{ED9CB4AE-A410-4822-8C31-6C7BAC757857}" type="datetime1">
              <a:rPr lang="fr-FR" smtClean="0">
                <a:solidFill>
                  <a:prstClr val="black">
                    <a:tint val="75000"/>
                  </a:prstClr>
                </a:solidFill>
              </a:rPr>
              <a:pPr defTabSz="914377">
                <a:defRPr/>
              </a:pPr>
              <a:t>13/09/2019</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4038600" y="635635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77">
              <a:defRPr/>
            </a:pPr>
            <a:endParaRPr lang="fr-FR">
              <a:solidFill>
                <a:prstClr val="black">
                  <a:tint val="75000"/>
                </a:prstClr>
              </a:solidFill>
            </a:endParaRPr>
          </a:p>
        </p:txBody>
      </p:sp>
      <p:sp>
        <p:nvSpPr>
          <p:cNvPr id="6" name="Espace réservé du numéro de diapositive 5"/>
          <p:cNvSpPr>
            <a:spLocks noGrp="1"/>
          </p:cNvSpPr>
          <p:nvPr>
            <p:ph type="sldNum" sz="quarter" idx="4"/>
          </p:nvPr>
        </p:nvSpPr>
        <p:spPr>
          <a:xfrm>
            <a:off x="8705315" y="6453357"/>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77">
              <a:defRPr/>
            </a:pPr>
            <a:fld id="{3309CB43-B543-4C86-92E3-345D10DE0DE0}" type="slidenum">
              <a:rPr lang="fr-FR" smtClean="0">
                <a:solidFill>
                  <a:prstClr val="black">
                    <a:tint val="75000"/>
                  </a:prstClr>
                </a:solidFill>
              </a:rPr>
              <a:pPr defTabSz="914377">
                <a:defRPr/>
              </a:pPr>
              <a:t>‹N°›</a:t>
            </a:fld>
            <a:endParaRPr lang="fr-FR" dirty="0">
              <a:solidFill>
                <a:prstClr val="black">
                  <a:tint val="75000"/>
                </a:prstClr>
              </a:solidFill>
            </a:endParaRPr>
          </a:p>
        </p:txBody>
      </p:sp>
      <p:pic>
        <p:nvPicPr>
          <p:cNvPr id="9" name="Image 8"/>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1734276" y="6442241"/>
            <a:ext cx="365125" cy="365125"/>
          </a:xfrm>
          <a:prstGeom prst="rect">
            <a:avLst/>
          </a:prstGeom>
        </p:spPr>
      </p:pic>
    </p:spTree>
    <p:extLst>
      <p:ext uri="{BB962C8B-B14F-4D97-AF65-F5344CB8AC3E}">
        <p14:creationId xmlns:p14="http://schemas.microsoft.com/office/powerpoint/2010/main" val="1676330521"/>
      </p:ext>
    </p:extLst>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hf hdr="0" ftr="0" dt="0"/>
  <p:txStyles>
    <p:titleStyle>
      <a:lvl1pPr algn="l" defTabSz="914354"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Image 10"/>
          <p:cNvPicPr>
            <a:picLocks noChangeAspect="1"/>
          </p:cNvPicPr>
          <p:nvPr userDrawn="1"/>
        </p:nvPicPr>
        <p:blipFill>
          <a:blip r:embed="rId13"/>
          <a:stretch>
            <a:fillRect/>
          </a:stretch>
        </p:blipFill>
        <p:spPr>
          <a:xfrm>
            <a:off x="11362221" y="6567579"/>
            <a:ext cx="829780" cy="290423"/>
          </a:xfrm>
          <a:prstGeom prst="rect">
            <a:avLst/>
          </a:prstGeom>
        </p:spPr>
      </p:pic>
      <p:sp>
        <p:nvSpPr>
          <p:cNvPr id="2" name="Title Placeholder 1"/>
          <p:cNvSpPr>
            <a:spLocks noGrp="1"/>
          </p:cNvSpPr>
          <p:nvPr>
            <p:ph type="title"/>
          </p:nvPr>
        </p:nvSpPr>
        <p:spPr>
          <a:xfrm>
            <a:off x="3335727" y="282286"/>
            <a:ext cx="6817427" cy="761706"/>
          </a:xfrm>
          <a:prstGeom prst="rect">
            <a:avLst/>
          </a:prstGeom>
        </p:spPr>
        <p:txBody>
          <a:bodyPr vert="horz" lIns="91440" tIns="45720" rIns="91440" bIns="45720" rtlCol="0" anchor="b">
            <a:normAutofit/>
          </a:bodyPr>
          <a:lstStyle/>
          <a:p>
            <a:r>
              <a:rPr lang="fr-FR" dirty="0" smtClean="0"/>
              <a:t>Cliquez et modifiez </a:t>
            </a:r>
            <a:r>
              <a:rPr lang="fr-FR" smtClean="0"/>
              <a:t>le titre</a:t>
            </a:r>
            <a:endParaRPr lang="en-US" dirty="0"/>
          </a:p>
        </p:txBody>
      </p:sp>
      <p:sp>
        <p:nvSpPr>
          <p:cNvPr id="5" name="Footer Placeholder 4"/>
          <p:cNvSpPr>
            <a:spLocks noGrp="1"/>
          </p:cNvSpPr>
          <p:nvPr>
            <p:ph type="ftr" sz="quarter" idx="3"/>
          </p:nvPr>
        </p:nvSpPr>
        <p:spPr>
          <a:xfrm>
            <a:off x="4038600" y="6492877"/>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11165306" y="6567579"/>
            <a:ext cx="1026695" cy="327773"/>
          </a:xfrm>
          <a:prstGeom prst="rect">
            <a:avLst/>
          </a:prstGeom>
        </p:spPr>
        <p:txBody>
          <a:bodyPr vert="horz" lIns="91440" tIns="45720" rIns="91440" bIns="45720" rtlCol="0" anchor="ctr"/>
          <a:lstStyle>
            <a:lvl1pPr algn="r">
              <a:defRPr sz="1200" b="0" i="0">
                <a:solidFill>
                  <a:schemeClr val="bg1"/>
                </a:solidFill>
                <a:latin typeface="Helvetica" charset="0"/>
                <a:ea typeface="Helvetica" charset="0"/>
                <a:cs typeface="Helvetica" charset="0"/>
              </a:defRPr>
            </a:lvl1pPr>
          </a:lstStyle>
          <a:p>
            <a:fld id="{CCEFE202-C2AD-B34B-A7A4-307F546CEFBC}" type="slidenum">
              <a:rPr lang="fr-FR" smtClean="0"/>
              <a:pPr/>
              <a:t>‹N°›</a:t>
            </a:fld>
            <a:endParaRPr lang="fr-FR" dirty="0"/>
          </a:p>
        </p:txBody>
      </p:sp>
      <p:pic>
        <p:nvPicPr>
          <p:cNvPr id="9" name="Image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 y="1"/>
            <a:ext cx="3196424" cy="1024064"/>
          </a:xfrm>
          <a:prstGeom prst="rect">
            <a:avLst/>
          </a:prstGeom>
        </p:spPr>
      </p:pic>
      <p:sp>
        <p:nvSpPr>
          <p:cNvPr id="13" name="Espace réservé du texte 1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256736998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l" defTabSz="914377" rtl="0" eaLnBrk="1" latinLnBrk="0" hangingPunct="1">
        <a:lnSpc>
          <a:spcPct val="90000"/>
        </a:lnSpc>
        <a:spcBef>
          <a:spcPct val="0"/>
        </a:spcBef>
        <a:buNone/>
        <a:defRPr sz="4400" b="0" i="0" kern="1200">
          <a:solidFill>
            <a:srgbClr val="00457C"/>
          </a:solidFill>
          <a:latin typeface="Helvetica" charset="0"/>
          <a:ea typeface="Helvetica" charset="0"/>
          <a:cs typeface="Helvetica" charset="0"/>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2"/>
          </a:solidFill>
          <a:latin typeface="Helvetica"/>
          <a:ea typeface="+mn-ea"/>
          <a:cs typeface="Helvetica"/>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2"/>
          </a:solidFill>
          <a:latin typeface="Helvetica"/>
          <a:ea typeface="+mn-ea"/>
          <a:cs typeface="Helvetica"/>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2"/>
          </a:solidFill>
          <a:latin typeface="Helvetica"/>
          <a:ea typeface="+mn-ea"/>
          <a:cs typeface="Helvetica"/>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2"/>
          </a:solidFill>
          <a:latin typeface="Helvetica"/>
          <a:ea typeface="+mn-ea"/>
          <a:cs typeface="Helvetica"/>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2"/>
          </a:solidFill>
          <a:latin typeface="Helvetica"/>
          <a:ea typeface="+mn-ea"/>
          <a:cs typeface="Helvetica"/>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PIDyJYg6Ai8" TargetMode="External"/><Relationship Id="rId2" Type="http://schemas.openxmlformats.org/officeDocument/2006/relationships/image" Target="../media/image9.png"/><Relationship Id="rId1" Type="http://schemas.openxmlformats.org/officeDocument/2006/relationships/slideLayout" Target="../slideLayouts/slideLayout9.xml"/><Relationship Id="rId4" Type="http://schemas.openxmlformats.org/officeDocument/2006/relationships/hyperlink" Target="https://www.youtube.com/watch?v=8If5jMVrxac&amp;t=11s"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hyperlink" Target="https://listes.renater.fr/sympa/subscribe/newsletter-services-renater"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ctrTitle"/>
          </p:nvPr>
        </p:nvSpPr>
        <p:spPr/>
        <p:txBody>
          <a:bodyPr>
            <a:normAutofit/>
          </a:bodyPr>
          <a:lstStyle/>
          <a:p>
            <a:r>
              <a:rPr lang="fr-FR" dirty="0" smtClean="0"/>
              <a:t>RENATER services : </a:t>
            </a:r>
            <a:br>
              <a:rPr lang="fr-FR" dirty="0" smtClean="0"/>
            </a:br>
            <a:r>
              <a:rPr lang="fr-FR" dirty="0" smtClean="0"/>
              <a:t>focus on end </a:t>
            </a:r>
            <a:r>
              <a:rPr lang="fr-FR" dirty="0" err="1" smtClean="0"/>
              <a:t>users</a:t>
            </a:r>
            <a:endParaRPr lang="fr-FR" dirty="0"/>
          </a:p>
        </p:txBody>
      </p:sp>
      <p:sp>
        <p:nvSpPr>
          <p:cNvPr id="8" name="Espace réservé du texte 7"/>
          <p:cNvSpPr>
            <a:spLocks noGrp="1"/>
          </p:cNvSpPr>
          <p:nvPr>
            <p:ph type="subTitle" idx="1"/>
          </p:nvPr>
        </p:nvSpPr>
        <p:spPr/>
        <p:txBody>
          <a:bodyPr>
            <a:noAutofit/>
          </a:bodyPr>
          <a:lstStyle/>
          <a:p>
            <a:pPr marL="0" indent="0" algn="r">
              <a:buNone/>
            </a:pPr>
            <a:r>
              <a:rPr lang="fr-FR" sz="3200" dirty="0" smtClean="0">
                <a:solidFill>
                  <a:schemeClr val="bg1"/>
                </a:solidFill>
              </a:rPr>
              <a:t>17 </a:t>
            </a:r>
            <a:r>
              <a:rPr lang="fr-FR" sz="3200" dirty="0" err="1" smtClean="0">
                <a:solidFill>
                  <a:schemeClr val="bg1"/>
                </a:solidFill>
              </a:rPr>
              <a:t>September</a:t>
            </a:r>
            <a:r>
              <a:rPr lang="fr-FR" sz="3200" dirty="0" smtClean="0">
                <a:solidFill>
                  <a:schemeClr val="bg1"/>
                </a:solidFill>
              </a:rPr>
              <a:t> </a:t>
            </a:r>
            <a:r>
              <a:rPr lang="fr-FR" sz="3200" dirty="0">
                <a:solidFill>
                  <a:schemeClr val="bg1"/>
                </a:solidFill>
              </a:rPr>
              <a:t>2019</a:t>
            </a:r>
          </a:p>
          <a:p>
            <a:pPr marL="0" indent="0" algn="r">
              <a:buNone/>
            </a:pPr>
            <a:r>
              <a:rPr lang="fr-FR" sz="3200" dirty="0" err="1" smtClean="0">
                <a:solidFill>
                  <a:schemeClr val="bg1"/>
                </a:solidFill>
              </a:rPr>
              <a:t>Sig</a:t>
            </a:r>
            <a:r>
              <a:rPr lang="fr-FR" sz="3200" dirty="0" smtClean="0">
                <a:solidFill>
                  <a:schemeClr val="bg1"/>
                </a:solidFill>
              </a:rPr>
              <a:t> </a:t>
            </a:r>
            <a:r>
              <a:rPr lang="fr-FR" sz="3200" dirty="0" err="1" smtClean="0">
                <a:solidFill>
                  <a:schemeClr val="bg1"/>
                </a:solidFill>
              </a:rPr>
              <a:t>Marcomms</a:t>
            </a:r>
            <a:r>
              <a:rPr lang="fr-FR" sz="3200" dirty="0" smtClean="0">
                <a:solidFill>
                  <a:schemeClr val="bg1"/>
                </a:solidFill>
              </a:rPr>
              <a:t> - Montpellier</a:t>
            </a:r>
            <a:endParaRPr lang="fr-FR" sz="3200" dirty="0">
              <a:solidFill>
                <a:schemeClr val="bg1"/>
              </a:solidFill>
            </a:endParaRPr>
          </a:p>
        </p:txBody>
      </p:sp>
      <p:sp>
        <p:nvSpPr>
          <p:cNvPr id="2" name="Espace réservé du numéro de diapositive 1"/>
          <p:cNvSpPr>
            <a:spLocks noGrp="1"/>
          </p:cNvSpPr>
          <p:nvPr>
            <p:ph type="sldNum" sz="quarter" idx="4294967295"/>
          </p:nvPr>
        </p:nvSpPr>
        <p:spPr>
          <a:xfrm>
            <a:off x="9448800" y="6453188"/>
            <a:ext cx="2743200" cy="365125"/>
          </a:xfrm>
        </p:spPr>
        <p:txBody>
          <a:bodyPr/>
          <a:lstStyle/>
          <a:p>
            <a:pPr defTabSz="914377">
              <a:defRPr/>
            </a:pPr>
            <a:fld id="{3309CB43-B543-4C86-92E3-345D10DE0DE0}" type="slidenum">
              <a:rPr lang="fr-FR">
                <a:solidFill>
                  <a:prstClr val="black">
                    <a:tint val="75000"/>
                  </a:prstClr>
                </a:solidFill>
                <a:latin typeface="Museo Sans Cyrl 300"/>
              </a:rPr>
              <a:pPr defTabSz="914377">
                <a:defRPr/>
              </a:pPr>
              <a:t>1</a:t>
            </a:fld>
            <a:endParaRPr lang="fr-FR">
              <a:solidFill>
                <a:prstClr val="black">
                  <a:tint val="75000"/>
                </a:prstClr>
              </a:solidFill>
              <a:latin typeface="Museo Sans Cyrl 300"/>
            </a:endParaRPr>
          </a:p>
        </p:txBody>
      </p:sp>
    </p:spTree>
    <p:extLst>
      <p:ext uri="{BB962C8B-B14F-4D97-AF65-F5344CB8AC3E}">
        <p14:creationId xmlns:p14="http://schemas.microsoft.com/office/powerpoint/2010/main" val="25149741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6178" y="213941"/>
            <a:ext cx="11725836" cy="1325563"/>
          </a:xfrm>
        </p:spPr>
        <p:txBody>
          <a:bodyPr>
            <a:noAutofit/>
          </a:bodyPr>
          <a:lstStyle/>
          <a:p>
            <a:r>
              <a:rPr lang="fr-FR" dirty="0" err="1" smtClean="0">
                <a:solidFill>
                  <a:schemeClr val="bg1"/>
                </a:solidFill>
                <a:cs typeface="Arial" panose="020B0604020202020204" pitchFamily="34" charset="0"/>
              </a:rPr>
              <a:t>What</a:t>
            </a:r>
            <a:r>
              <a:rPr lang="fr-FR" dirty="0" smtClean="0">
                <a:solidFill>
                  <a:schemeClr val="bg1"/>
                </a:solidFill>
                <a:cs typeface="Arial" panose="020B0604020202020204" pitchFamily="34" charset="0"/>
              </a:rPr>
              <a:t> ? </a:t>
            </a:r>
            <a:br>
              <a:rPr lang="fr-FR" dirty="0" smtClean="0">
                <a:solidFill>
                  <a:schemeClr val="bg1"/>
                </a:solidFill>
                <a:cs typeface="Arial" panose="020B0604020202020204" pitchFamily="34" charset="0"/>
              </a:rPr>
            </a:br>
            <a:r>
              <a:rPr lang="fr-FR" dirty="0" smtClean="0">
                <a:solidFill>
                  <a:schemeClr val="bg1"/>
                </a:solidFill>
                <a:cs typeface="Arial" panose="020B0604020202020204" pitchFamily="34" charset="0"/>
              </a:rPr>
              <a:t>Information </a:t>
            </a:r>
            <a:r>
              <a:rPr lang="fr-FR" dirty="0" err="1" smtClean="0">
                <a:solidFill>
                  <a:schemeClr val="bg1"/>
                </a:solidFill>
                <a:cs typeface="Arial" panose="020B0604020202020204" pitchFamily="34" charset="0"/>
              </a:rPr>
              <a:t>material</a:t>
            </a:r>
            <a:r>
              <a:rPr lang="fr-FR" dirty="0" smtClean="0">
                <a:solidFill>
                  <a:schemeClr val="bg1"/>
                </a:solidFill>
                <a:cs typeface="Arial" panose="020B0604020202020204" pitchFamily="34" charset="0"/>
              </a:rPr>
              <a:t> </a:t>
            </a:r>
            <a:r>
              <a:rPr lang="fr-FR" dirty="0" err="1" smtClean="0">
                <a:solidFill>
                  <a:schemeClr val="bg1"/>
                </a:solidFill>
                <a:cs typeface="Arial" panose="020B0604020202020204" pitchFamily="34" charset="0"/>
              </a:rPr>
              <a:t>selected</a:t>
            </a:r>
            <a:r>
              <a:rPr lang="fr-FR" dirty="0" smtClean="0">
                <a:solidFill>
                  <a:schemeClr val="bg1"/>
                </a:solidFill>
                <a:cs typeface="Arial" panose="020B0604020202020204" pitchFamily="34" charset="0"/>
              </a:rPr>
              <a:t> </a:t>
            </a:r>
            <a:endParaRPr lang="fr-FR" dirty="0">
              <a:solidFill>
                <a:schemeClr val="bg1"/>
              </a:solidFill>
              <a:cs typeface="Arial" panose="020B0604020202020204" pitchFamily="34" charset="0"/>
            </a:endParaRPr>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8393" y="1851901"/>
            <a:ext cx="1111040" cy="1082912"/>
          </a:xfrm>
          <a:prstGeom prst="rect">
            <a:avLst/>
          </a:prstGeom>
        </p:spPr>
      </p:pic>
      <p:pic>
        <p:nvPicPr>
          <p:cNvPr id="5" name="Image 4"/>
          <p:cNvPicPr>
            <a:picLocks noChangeAspect="1"/>
          </p:cNvPicPr>
          <p:nvPr/>
        </p:nvPicPr>
        <p:blipFill>
          <a:blip r:embed="rId3">
            <a:clrChange>
              <a:clrFrom>
                <a:srgbClr val="000000"/>
              </a:clrFrom>
              <a:clrTo>
                <a:srgbClr val="000000">
                  <a:alpha val="0"/>
                </a:srgbClr>
              </a:clrTo>
            </a:clrChange>
          </a:blip>
          <a:stretch>
            <a:fillRect/>
          </a:stretch>
        </p:blipFill>
        <p:spPr>
          <a:xfrm>
            <a:off x="6061826" y="1861335"/>
            <a:ext cx="1122347" cy="1122347"/>
          </a:xfrm>
          <a:prstGeom prst="rect">
            <a:avLst/>
          </a:prstGeom>
        </p:spPr>
      </p:pic>
      <p:sp>
        <p:nvSpPr>
          <p:cNvPr id="8" name="Rectangle 7"/>
          <p:cNvSpPr/>
          <p:nvPr/>
        </p:nvSpPr>
        <p:spPr>
          <a:xfrm>
            <a:off x="75678" y="3401577"/>
            <a:ext cx="4176469" cy="1200329"/>
          </a:xfrm>
          <a:prstGeom prst="rect">
            <a:avLst/>
          </a:prstGeom>
        </p:spPr>
        <p:txBody>
          <a:bodyPr wrap="square">
            <a:spAutoFit/>
          </a:bodyPr>
          <a:lstStyle/>
          <a:p>
            <a:pPr marL="285744" indent="-285744" algn="ctr" defTabSz="914377">
              <a:buFont typeface="Arial" panose="020B0604020202020204" pitchFamily="34" charset="0"/>
              <a:buChar char="•"/>
              <a:defRPr/>
            </a:pPr>
            <a:r>
              <a:rPr lang="en-US" dirty="0" smtClean="0">
                <a:solidFill>
                  <a:prstClr val="black"/>
                </a:solidFill>
                <a:latin typeface="+mj-lt"/>
                <a:cs typeface="Arial" panose="020B0604020202020204" pitchFamily="34" charset="0"/>
              </a:rPr>
              <a:t>Digital</a:t>
            </a:r>
          </a:p>
          <a:p>
            <a:pPr marL="285744" indent="-285744" algn="ctr" defTabSz="914377">
              <a:buFont typeface="Arial" panose="020B0604020202020204" pitchFamily="34" charset="0"/>
              <a:buChar char="•"/>
              <a:defRPr/>
            </a:pPr>
            <a:r>
              <a:rPr lang="en-US" dirty="0" smtClean="0">
                <a:solidFill>
                  <a:prstClr val="black"/>
                </a:solidFill>
                <a:latin typeface="+mj-lt"/>
                <a:cs typeface="Arial" panose="020B0604020202020204" pitchFamily="34" charset="0"/>
              </a:rPr>
              <a:t>Customizable </a:t>
            </a:r>
            <a:r>
              <a:rPr lang="en-US" dirty="0">
                <a:solidFill>
                  <a:prstClr val="black"/>
                </a:solidFill>
                <a:latin typeface="+mj-lt"/>
                <a:cs typeface="Arial" panose="020B0604020202020204" pitchFamily="34" charset="0"/>
              </a:rPr>
              <a:t>and embeddable in </a:t>
            </a:r>
            <a:r>
              <a:rPr lang="en-US" dirty="0" smtClean="0">
                <a:solidFill>
                  <a:prstClr val="black"/>
                </a:solidFill>
                <a:latin typeface="+mj-lt"/>
                <a:cs typeface="Arial" panose="020B0604020202020204" pitchFamily="34" charset="0"/>
              </a:rPr>
              <a:t>institutions presentations</a:t>
            </a:r>
          </a:p>
          <a:p>
            <a:pPr marL="285744" indent="-285744" algn="ctr" defTabSz="914377">
              <a:buFont typeface="Arial" panose="020B0604020202020204" pitchFamily="34" charset="0"/>
              <a:buChar char="•"/>
              <a:defRPr/>
            </a:pPr>
            <a:r>
              <a:rPr lang="en-US" dirty="0" smtClean="0">
                <a:solidFill>
                  <a:prstClr val="black"/>
                </a:solidFill>
                <a:latin typeface="+mj-lt"/>
                <a:cs typeface="Arial" panose="020B0604020202020204" pitchFamily="34" charset="0"/>
              </a:rPr>
              <a:t>printable</a:t>
            </a:r>
            <a:endParaRPr lang="fr-FR" dirty="0">
              <a:solidFill>
                <a:prstClr val="black"/>
              </a:solidFill>
              <a:latin typeface="+mj-lt"/>
              <a:cs typeface="Arial" panose="020B0604020202020204" pitchFamily="34" charset="0"/>
            </a:endParaRPr>
          </a:p>
        </p:txBody>
      </p:sp>
      <p:sp>
        <p:nvSpPr>
          <p:cNvPr id="9" name="Rectangle 8"/>
          <p:cNvSpPr/>
          <p:nvPr/>
        </p:nvSpPr>
        <p:spPr>
          <a:xfrm>
            <a:off x="4369106" y="3567854"/>
            <a:ext cx="3991263" cy="2031325"/>
          </a:xfrm>
          <a:prstGeom prst="rect">
            <a:avLst/>
          </a:prstGeom>
        </p:spPr>
        <p:txBody>
          <a:bodyPr wrap="square">
            <a:spAutoFit/>
          </a:bodyPr>
          <a:lstStyle/>
          <a:p>
            <a:pPr marL="285744" indent="-285744" algn="ctr" defTabSz="914377">
              <a:buFont typeface="Arial" panose="020B0604020202020204" pitchFamily="34" charset="0"/>
              <a:buChar char="•"/>
              <a:defRPr/>
            </a:pPr>
            <a:r>
              <a:rPr lang="en-US" dirty="0">
                <a:solidFill>
                  <a:prstClr val="black"/>
                </a:solidFill>
                <a:latin typeface="+mj-lt"/>
                <a:cs typeface="Arial" panose="020B0604020202020204" pitchFamily="34" charset="0"/>
              </a:rPr>
              <a:t>Presentation video of the service (objectives, positioning, functionalities) of less than a </a:t>
            </a:r>
            <a:r>
              <a:rPr lang="en-US" dirty="0" smtClean="0">
                <a:solidFill>
                  <a:prstClr val="black"/>
                </a:solidFill>
                <a:latin typeface="+mj-lt"/>
                <a:cs typeface="Arial" panose="020B0604020202020204" pitchFamily="34" charset="0"/>
              </a:rPr>
              <a:t>minute</a:t>
            </a:r>
          </a:p>
          <a:p>
            <a:pPr marL="285744" indent="-285744" algn="ctr" defTabSz="914377">
              <a:buFont typeface="Arial" panose="020B0604020202020204" pitchFamily="34" charset="0"/>
              <a:buChar char="•"/>
              <a:defRPr/>
            </a:pPr>
            <a:r>
              <a:rPr lang="en-US" dirty="0" smtClean="0">
                <a:solidFill>
                  <a:prstClr val="black"/>
                </a:solidFill>
                <a:latin typeface="+mj-lt"/>
                <a:cs typeface="Arial" panose="020B0604020202020204" pitchFamily="34" charset="0"/>
              </a:rPr>
              <a:t>Tutorial </a:t>
            </a:r>
            <a:r>
              <a:rPr lang="en-US" dirty="0">
                <a:solidFill>
                  <a:prstClr val="black"/>
                </a:solidFill>
                <a:latin typeface="+mj-lt"/>
                <a:cs typeface="Arial" panose="020B0604020202020204" pitchFamily="34" charset="0"/>
              </a:rPr>
              <a:t>"My first steps with ..." of 1 min format demonstration on screen</a:t>
            </a:r>
            <a:endParaRPr lang="fr-FR" dirty="0">
              <a:solidFill>
                <a:prstClr val="black"/>
              </a:solidFill>
              <a:latin typeface="+mj-lt"/>
              <a:cs typeface="Arial" panose="020B0604020202020204" pitchFamily="34" charset="0"/>
            </a:endParaRPr>
          </a:p>
        </p:txBody>
      </p:sp>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91689" y="1910205"/>
            <a:ext cx="1024609" cy="1024609"/>
          </a:xfrm>
          <a:prstGeom prst="rect">
            <a:avLst/>
          </a:prstGeom>
        </p:spPr>
      </p:pic>
      <p:sp>
        <p:nvSpPr>
          <p:cNvPr id="10" name="Rectangle 9"/>
          <p:cNvSpPr/>
          <p:nvPr/>
        </p:nvSpPr>
        <p:spPr>
          <a:xfrm>
            <a:off x="8673291" y="3844852"/>
            <a:ext cx="3122925" cy="923330"/>
          </a:xfrm>
          <a:prstGeom prst="rect">
            <a:avLst/>
          </a:prstGeom>
        </p:spPr>
        <p:txBody>
          <a:bodyPr wrap="square">
            <a:spAutoFit/>
          </a:bodyPr>
          <a:lstStyle/>
          <a:p>
            <a:pPr marL="285750" indent="-285750" algn="ctr" defTabSz="914377">
              <a:buFont typeface="Arial" panose="020B0604020202020204" pitchFamily="34" charset="0"/>
              <a:buChar char="•"/>
              <a:defRPr/>
            </a:pPr>
            <a:r>
              <a:rPr lang="en-US" dirty="0">
                <a:solidFill>
                  <a:prstClr val="black"/>
                </a:solidFill>
                <a:latin typeface="+mj-lt"/>
                <a:cs typeface="Arial" panose="020B0604020202020204" pitchFamily="34" charset="0"/>
              </a:rPr>
              <a:t>Enrichment </a:t>
            </a:r>
            <a:r>
              <a:rPr lang="en-US" dirty="0" smtClean="0">
                <a:solidFill>
                  <a:prstClr val="black"/>
                </a:solidFill>
                <a:latin typeface="+mj-lt"/>
                <a:cs typeface="Arial" panose="020B0604020202020204" pitchFamily="34" charset="0"/>
              </a:rPr>
              <a:t>with information material</a:t>
            </a:r>
          </a:p>
          <a:p>
            <a:pPr marL="285750" indent="-285750" algn="ctr" defTabSz="914377">
              <a:buFont typeface="Arial" panose="020B0604020202020204" pitchFamily="34" charset="0"/>
              <a:buChar char="•"/>
              <a:defRPr/>
            </a:pPr>
            <a:r>
              <a:rPr lang="en-US" dirty="0" smtClean="0">
                <a:solidFill>
                  <a:prstClr val="black"/>
                </a:solidFill>
                <a:latin typeface="+mj-lt"/>
                <a:cs typeface="Arial" panose="020B0604020202020204" pitchFamily="34" charset="0"/>
              </a:rPr>
              <a:t>Resources </a:t>
            </a:r>
            <a:endParaRPr lang="fr-FR" dirty="0">
              <a:solidFill>
                <a:prstClr val="black"/>
              </a:solidFill>
              <a:latin typeface="+mj-lt"/>
              <a:cs typeface="Arial" panose="020B0604020202020204" pitchFamily="34" charset="0"/>
            </a:endParaRPr>
          </a:p>
        </p:txBody>
      </p:sp>
      <p:sp>
        <p:nvSpPr>
          <p:cNvPr id="3" name="Rectangle 2"/>
          <p:cNvSpPr/>
          <p:nvPr/>
        </p:nvSpPr>
        <p:spPr>
          <a:xfrm>
            <a:off x="1209199" y="2895968"/>
            <a:ext cx="1680012" cy="400110"/>
          </a:xfrm>
          <a:prstGeom prst="rect">
            <a:avLst/>
          </a:prstGeom>
        </p:spPr>
        <p:txBody>
          <a:bodyPr wrap="none">
            <a:spAutoFit/>
          </a:bodyPr>
          <a:lstStyle/>
          <a:p>
            <a:pPr lvl="0" algn="ctr">
              <a:defRPr/>
            </a:pPr>
            <a:r>
              <a:rPr lang="fr-FR" sz="2000" b="1" dirty="0" smtClean="0">
                <a:solidFill>
                  <a:prstClr val="black"/>
                </a:solidFill>
                <a:latin typeface="+mj-lt"/>
                <a:cs typeface="Arial" panose="020B0604020202020204" pitchFamily="34" charset="0"/>
              </a:rPr>
              <a:t>Service </a:t>
            </a:r>
            <a:r>
              <a:rPr lang="fr-FR" sz="2000" b="1" dirty="0" err="1" smtClean="0">
                <a:solidFill>
                  <a:prstClr val="black"/>
                </a:solidFill>
                <a:latin typeface="+mj-lt"/>
                <a:cs typeface="Arial" panose="020B0604020202020204" pitchFamily="34" charset="0"/>
              </a:rPr>
              <a:t>card</a:t>
            </a:r>
            <a:endParaRPr lang="fr-FR" sz="2000" b="1" dirty="0">
              <a:solidFill>
                <a:prstClr val="black"/>
              </a:solidFill>
              <a:latin typeface="+mj-lt"/>
              <a:cs typeface="Arial" panose="020B0604020202020204" pitchFamily="34" charset="0"/>
            </a:endParaRPr>
          </a:p>
        </p:txBody>
      </p:sp>
      <p:sp>
        <p:nvSpPr>
          <p:cNvPr id="7" name="Rectangle 6"/>
          <p:cNvSpPr/>
          <p:nvPr/>
        </p:nvSpPr>
        <p:spPr>
          <a:xfrm>
            <a:off x="4663227" y="2895967"/>
            <a:ext cx="4051366" cy="400110"/>
          </a:xfrm>
          <a:prstGeom prst="rect">
            <a:avLst/>
          </a:prstGeom>
        </p:spPr>
        <p:txBody>
          <a:bodyPr wrap="none">
            <a:spAutoFit/>
          </a:bodyPr>
          <a:lstStyle/>
          <a:p>
            <a:pPr lvl="0" algn="ctr">
              <a:defRPr/>
            </a:pPr>
            <a:r>
              <a:rPr lang="fr-FR" sz="2000" b="1" dirty="0" err="1" smtClean="0">
                <a:solidFill>
                  <a:prstClr val="black"/>
                </a:solidFill>
                <a:latin typeface="+mj-lt"/>
                <a:cs typeface="Arial" panose="020B0604020202020204" pitchFamily="34" charset="0"/>
              </a:rPr>
              <a:t>Presentation</a:t>
            </a:r>
            <a:r>
              <a:rPr lang="fr-FR" sz="2000" b="1" dirty="0" smtClean="0">
                <a:solidFill>
                  <a:prstClr val="black"/>
                </a:solidFill>
                <a:latin typeface="+mj-lt"/>
                <a:cs typeface="Arial" panose="020B0604020202020204" pitchFamily="34" charset="0"/>
              </a:rPr>
              <a:t> and tutorial </a:t>
            </a:r>
            <a:r>
              <a:rPr lang="fr-FR" sz="2000" b="1" dirty="0" err="1" smtClean="0">
                <a:solidFill>
                  <a:prstClr val="black"/>
                </a:solidFill>
                <a:latin typeface="+mj-lt"/>
                <a:cs typeface="Arial" panose="020B0604020202020204" pitchFamily="34" charset="0"/>
              </a:rPr>
              <a:t>videos</a:t>
            </a:r>
            <a:endParaRPr lang="fr-FR" sz="2000" b="1" dirty="0">
              <a:solidFill>
                <a:prstClr val="black"/>
              </a:solidFill>
              <a:latin typeface="+mj-lt"/>
              <a:cs typeface="Arial" panose="020B0604020202020204" pitchFamily="34" charset="0"/>
            </a:endParaRPr>
          </a:p>
        </p:txBody>
      </p:sp>
      <p:sp>
        <p:nvSpPr>
          <p:cNvPr id="11" name="Rectangle 10"/>
          <p:cNvSpPr/>
          <p:nvPr/>
        </p:nvSpPr>
        <p:spPr>
          <a:xfrm>
            <a:off x="9749756" y="2895968"/>
            <a:ext cx="1303177" cy="707886"/>
          </a:xfrm>
          <a:prstGeom prst="rect">
            <a:avLst/>
          </a:prstGeom>
        </p:spPr>
        <p:txBody>
          <a:bodyPr wrap="none">
            <a:spAutoFit/>
          </a:bodyPr>
          <a:lstStyle/>
          <a:p>
            <a:pPr lvl="0" algn="ctr">
              <a:defRPr/>
            </a:pPr>
            <a:r>
              <a:rPr lang="fr-FR" sz="2000" b="1" dirty="0" err="1" smtClean="0">
                <a:solidFill>
                  <a:prstClr val="black"/>
                </a:solidFill>
                <a:latin typeface="+mj-lt"/>
                <a:cs typeface="Arial" panose="020B0604020202020204" pitchFamily="34" charset="0"/>
              </a:rPr>
              <a:t>Website</a:t>
            </a:r>
            <a:endParaRPr lang="fr-FR" sz="2000" b="1" dirty="0" smtClean="0">
              <a:solidFill>
                <a:prstClr val="black"/>
              </a:solidFill>
              <a:latin typeface="+mj-lt"/>
              <a:cs typeface="Arial" panose="020B0604020202020204" pitchFamily="34" charset="0"/>
            </a:endParaRPr>
          </a:p>
          <a:p>
            <a:pPr lvl="0" algn="ctr">
              <a:defRPr/>
            </a:pPr>
            <a:r>
              <a:rPr lang="fr-FR" sz="2000" b="1" dirty="0">
                <a:solidFill>
                  <a:prstClr val="black"/>
                </a:solidFill>
                <a:latin typeface="+mj-lt"/>
                <a:cs typeface="Arial" panose="020B0604020202020204" pitchFamily="34" charset="0"/>
              </a:rPr>
              <a:t>r</a:t>
            </a:r>
            <a:r>
              <a:rPr lang="fr-FR" sz="2000" b="1" dirty="0" smtClean="0">
                <a:solidFill>
                  <a:prstClr val="black"/>
                </a:solidFill>
                <a:latin typeface="+mj-lt"/>
                <a:cs typeface="Arial" panose="020B0604020202020204" pitchFamily="34" charset="0"/>
              </a:rPr>
              <a:t>enater.fr</a:t>
            </a:r>
            <a:endParaRPr lang="fr-FR" sz="2000" b="1" dirty="0">
              <a:solidFill>
                <a:prstClr val="black"/>
              </a:solidFill>
              <a:latin typeface="+mj-lt"/>
              <a:cs typeface="Arial" panose="020B0604020202020204" pitchFamily="34" charset="0"/>
            </a:endParaRPr>
          </a:p>
        </p:txBody>
      </p:sp>
      <p:sp>
        <p:nvSpPr>
          <p:cNvPr id="12" name="Espace réservé du numéro de diapositive 11"/>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10</a:t>
            </a:fld>
            <a:endParaRPr lang="fr-FR">
              <a:solidFill>
                <a:prstClr val="black">
                  <a:tint val="75000"/>
                </a:prstClr>
              </a:solidFill>
              <a:latin typeface="Museo Sans Cyrl 300"/>
            </a:endParaRPr>
          </a:p>
        </p:txBody>
      </p:sp>
      <p:sp>
        <p:nvSpPr>
          <p:cNvPr id="14" name="Rectangle 13"/>
          <p:cNvSpPr/>
          <p:nvPr/>
        </p:nvSpPr>
        <p:spPr>
          <a:xfrm>
            <a:off x="2108629" y="6027844"/>
            <a:ext cx="7906396" cy="707886"/>
          </a:xfrm>
          <a:prstGeom prst="rect">
            <a:avLst/>
          </a:prstGeom>
        </p:spPr>
        <p:txBody>
          <a:bodyPr wrap="none">
            <a:spAutoFit/>
          </a:bodyPr>
          <a:lstStyle/>
          <a:p>
            <a:pPr lvl="0" algn="ctr">
              <a:defRPr/>
            </a:pPr>
            <a:r>
              <a:rPr lang="fr-FR" sz="2000" b="1" dirty="0">
                <a:solidFill>
                  <a:prstClr val="black"/>
                </a:solidFill>
                <a:latin typeface="+mj-lt"/>
                <a:cs typeface="Arial" panose="020B0604020202020204" pitchFamily="34" charset="0"/>
              </a:rPr>
              <a:t>+ </a:t>
            </a:r>
            <a:r>
              <a:rPr lang="en-US" sz="2000" b="1" dirty="0">
                <a:solidFill>
                  <a:prstClr val="black"/>
                </a:solidFill>
                <a:latin typeface="+mj-lt"/>
                <a:cs typeface="Arial" panose="020B0604020202020204" pitchFamily="34" charset="0"/>
              </a:rPr>
              <a:t>Explanatory note of the approach (for the DSI</a:t>
            </a:r>
            <a:r>
              <a:rPr lang="en-US" sz="2000" b="1" dirty="0" smtClean="0">
                <a:solidFill>
                  <a:prstClr val="black"/>
                </a:solidFill>
                <a:latin typeface="+mj-lt"/>
                <a:cs typeface="Arial" panose="020B0604020202020204" pitchFamily="34" charset="0"/>
              </a:rPr>
              <a:t>)</a:t>
            </a:r>
          </a:p>
          <a:p>
            <a:pPr lvl="0" algn="ctr">
              <a:defRPr/>
            </a:pPr>
            <a:r>
              <a:rPr lang="en-US" sz="2000" b="1" dirty="0" smtClean="0">
                <a:solidFill>
                  <a:prstClr val="black"/>
                </a:solidFill>
                <a:latin typeface="+mj-lt"/>
                <a:cs typeface="Arial" panose="020B0604020202020204" pitchFamily="34" charset="0"/>
              </a:rPr>
              <a:t>+ </a:t>
            </a:r>
            <a:r>
              <a:rPr lang="en-US" sz="2000" b="1" dirty="0">
                <a:solidFill>
                  <a:prstClr val="black"/>
                </a:solidFill>
                <a:latin typeface="+mj-lt"/>
                <a:cs typeface="Arial" panose="020B0604020202020204" pitchFamily="34" charset="0"/>
              </a:rPr>
              <a:t>RENATER information </a:t>
            </a:r>
            <a:r>
              <a:rPr lang="en-US" sz="2000" b="1" dirty="0" smtClean="0">
                <a:solidFill>
                  <a:prstClr val="black"/>
                </a:solidFill>
                <a:latin typeface="+mj-lt"/>
                <a:cs typeface="Arial" panose="020B0604020202020204" pitchFamily="34" charset="0"/>
              </a:rPr>
              <a:t>material and </a:t>
            </a:r>
            <a:r>
              <a:rPr lang="en-US" sz="2000" b="1" dirty="0">
                <a:solidFill>
                  <a:prstClr val="black"/>
                </a:solidFill>
                <a:latin typeface="+mj-lt"/>
                <a:cs typeface="Arial" panose="020B0604020202020204" pitchFamily="34" charset="0"/>
              </a:rPr>
              <a:t>its services (for end-users</a:t>
            </a:r>
            <a:r>
              <a:rPr lang="fr-FR" sz="2000" b="1" dirty="0" smtClean="0">
                <a:solidFill>
                  <a:prstClr val="black"/>
                </a:solidFill>
                <a:latin typeface="+mj-lt"/>
                <a:cs typeface="Arial" panose="020B0604020202020204" pitchFamily="34" charset="0"/>
              </a:rPr>
              <a:t>)</a:t>
            </a:r>
            <a:endParaRPr lang="fr-FR" sz="2000" b="1" dirty="0">
              <a:solidFill>
                <a:prstClr val="black"/>
              </a:solidFill>
              <a:latin typeface="+mj-lt"/>
              <a:cs typeface="Arial" panose="020B0604020202020204" pitchFamily="34" charset="0"/>
            </a:endParaRPr>
          </a:p>
        </p:txBody>
      </p:sp>
      <p:pic>
        <p:nvPicPr>
          <p:cNvPr id="15" name="Image 14"/>
          <p:cNvPicPr>
            <a:picLocks noChangeAspect="1"/>
          </p:cNvPicPr>
          <p:nvPr/>
        </p:nvPicPr>
        <p:blipFill>
          <a:blip r:embed="rId5"/>
          <a:stretch>
            <a:fillRect/>
          </a:stretch>
        </p:blipFill>
        <p:spPr>
          <a:xfrm>
            <a:off x="2106817" y="5439694"/>
            <a:ext cx="920091" cy="873385"/>
          </a:xfrm>
          <a:prstGeom prst="rect">
            <a:avLst/>
          </a:prstGeom>
        </p:spPr>
      </p:pic>
    </p:spTree>
    <p:extLst>
      <p:ext uri="{BB962C8B-B14F-4D97-AF65-F5344CB8AC3E}">
        <p14:creationId xmlns:p14="http://schemas.microsoft.com/office/powerpoint/2010/main" val="415147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3" grpId="0"/>
      <p:bldP spid="7" grpId="0"/>
      <p:bldP spid="11"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33873"/>
            <a:ext cx="12192000" cy="1738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2"/>
          <p:cNvPicPr>
            <a:picLocks noChangeAspect="1"/>
          </p:cNvPicPr>
          <p:nvPr/>
        </p:nvPicPr>
        <p:blipFill>
          <a:blip r:embed="rId2"/>
          <a:stretch>
            <a:fillRect/>
          </a:stretch>
        </p:blipFill>
        <p:spPr>
          <a:xfrm>
            <a:off x="1178851" y="25917"/>
            <a:ext cx="9532408" cy="6675028"/>
          </a:xfrm>
          <a:prstGeom prst="rect">
            <a:avLst/>
          </a:prstGeom>
        </p:spPr>
      </p:pic>
      <p:sp>
        <p:nvSpPr>
          <p:cNvPr id="4" name="Espace réservé du numéro de diapositive 3"/>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11</a:t>
            </a:fld>
            <a:endParaRPr lang="fr-FR">
              <a:solidFill>
                <a:prstClr val="black">
                  <a:tint val="75000"/>
                </a:prstClr>
              </a:solidFill>
              <a:latin typeface="Museo Sans Cyrl 300"/>
            </a:endParaRPr>
          </a:p>
        </p:txBody>
      </p:sp>
      <p:sp>
        <p:nvSpPr>
          <p:cNvPr id="7" name="Rectangle 6"/>
          <p:cNvSpPr/>
          <p:nvPr/>
        </p:nvSpPr>
        <p:spPr>
          <a:xfrm>
            <a:off x="49543" y="2113959"/>
            <a:ext cx="2674835" cy="837488"/>
          </a:xfrm>
          <a:prstGeom prst="wedgeRectCallout">
            <a:avLst>
              <a:gd name="adj1" fmla="val 46965"/>
              <a:gd name="adj2" fmla="val -83066"/>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The solution to a </a:t>
            </a:r>
            <a:r>
              <a:rPr lang="fr-FR" dirty="0" err="1" smtClean="0"/>
              <a:t>problem</a:t>
            </a:r>
            <a:endParaRPr lang="fr-FR" dirty="0"/>
          </a:p>
        </p:txBody>
      </p:sp>
      <p:sp>
        <p:nvSpPr>
          <p:cNvPr id="9" name="Rectangle 8"/>
          <p:cNvSpPr/>
          <p:nvPr/>
        </p:nvSpPr>
        <p:spPr>
          <a:xfrm>
            <a:off x="67811" y="4329449"/>
            <a:ext cx="1864408" cy="418744"/>
          </a:xfrm>
          <a:prstGeom prst="wedgeRectCallout">
            <a:avLst>
              <a:gd name="adj1" fmla="val 54260"/>
              <a:gd name="adj2" fmla="val -262921"/>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err="1" smtClean="0"/>
              <a:t>What</a:t>
            </a:r>
            <a:r>
              <a:rPr lang="fr-FR" sz="1400" dirty="0" smtClean="0"/>
              <a:t> </a:t>
            </a:r>
            <a:r>
              <a:rPr lang="fr-FR" sz="1400" dirty="0" err="1" smtClean="0"/>
              <a:t>is</a:t>
            </a:r>
            <a:r>
              <a:rPr lang="fr-FR" sz="1400" dirty="0" smtClean="0"/>
              <a:t> the service for ? </a:t>
            </a:r>
            <a:endParaRPr lang="fr-FR" sz="1400" dirty="0"/>
          </a:p>
        </p:txBody>
      </p:sp>
      <p:sp>
        <p:nvSpPr>
          <p:cNvPr id="10" name="Rectangle 9"/>
          <p:cNvSpPr/>
          <p:nvPr/>
        </p:nvSpPr>
        <p:spPr>
          <a:xfrm>
            <a:off x="4472223" y="4120077"/>
            <a:ext cx="1864408" cy="418744"/>
          </a:xfrm>
          <a:prstGeom prst="wedgeRectCallout">
            <a:avLst>
              <a:gd name="adj1" fmla="val 1937"/>
              <a:gd name="adj2" fmla="val -198091"/>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t>The main </a:t>
            </a:r>
            <a:r>
              <a:rPr lang="fr-FR" sz="1400" dirty="0" err="1" smtClean="0"/>
              <a:t>features</a:t>
            </a:r>
            <a:endParaRPr lang="fr-FR" sz="1400" dirty="0"/>
          </a:p>
        </p:txBody>
      </p:sp>
      <p:sp>
        <p:nvSpPr>
          <p:cNvPr id="11" name="Rectangle 10"/>
          <p:cNvSpPr/>
          <p:nvPr/>
        </p:nvSpPr>
        <p:spPr>
          <a:xfrm>
            <a:off x="9023156" y="1571297"/>
            <a:ext cx="2674835" cy="837488"/>
          </a:xfrm>
          <a:prstGeom prst="wedgeRectCallout">
            <a:avLst>
              <a:gd name="adj1" fmla="val -87926"/>
              <a:gd name="adj2" fmla="val 180868"/>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smtClean="0"/>
              <a:t>Reasons</a:t>
            </a:r>
            <a:r>
              <a:rPr lang="fr-FR" dirty="0" smtClean="0"/>
              <a:t> to use the service</a:t>
            </a:r>
            <a:endParaRPr lang="fr-FR" dirty="0"/>
          </a:p>
        </p:txBody>
      </p:sp>
      <p:sp>
        <p:nvSpPr>
          <p:cNvPr id="12" name="Rectangle 11"/>
          <p:cNvSpPr/>
          <p:nvPr/>
        </p:nvSpPr>
        <p:spPr>
          <a:xfrm>
            <a:off x="9611738" y="3291655"/>
            <a:ext cx="2337687" cy="837488"/>
          </a:xfrm>
          <a:prstGeom prst="wedgeRectCallout">
            <a:avLst>
              <a:gd name="adj1" fmla="val -87926"/>
              <a:gd name="adj2" fmla="val 180868"/>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How to </a:t>
            </a:r>
            <a:r>
              <a:rPr lang="fr-FR" dirty="0" err="1" smtClean="0"/>
              <a:t>choose</a:t>
            </a:r>
            <a:r>
              <a:rPr lang="fr-FR" dirty="0" smtClean="0"/>
              <a:t> </a:t>
            </a:r>
            <a:r>
              <a:rPr lang="fr-FR" dirty="0" err="1" smtClean="0"/>
              <a:t>between</a:t>
            </a:r>
            <a:r>
              <a:rPr lang="fr-FR" dirty="0" smtClean="0"/>
              <a:t> a </a:t>
            </a:r>
            <a:r>
              <a:rPr lang="fr-FR" dirty="0" err="1" smtClean="0"/>
              <a:t>particular</a:t>
            </a:r>
            <a:r>
              <a:rPr lang="fr-FR" dirty="0" smtClean="0"/>
              <a:t> service</a:t>
            </a:r>
            <a:endParaRPr lang="fr-FR" dirty="0"/>
          </a:p>
        </p:txBody>
      </p:sp>
      <p:pic>
        <p:nvPicPr>
          <p:cNvPr id="14" name="Imag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811" y="106407"/>
            <a:ext cx="1111040" cy="1082912"/>
          </a:xfrm>
          <a:prstGeom prst="rect">
            <a:avLst/>
          </a:prstGeom>
        </p:spPr>
      </p:pic>
      <p:sp>
        <p:nvSpPr>
          <p:cNvPr id="15" name="Rectangle 14"/>
          <p:cNvSpPr/>
          <p:nvPr/>
        </p:nvSpPr>
        <p:spPr>
          <a:xfrm>
            <a:off x="5348010" y="220832"/>
            <a:ext cx="2021783" cy="837488"/>
          </a:xfrm>
          <a:prstGeom prst="wedgeRectCallout">
            <a:avLst>
              <a:gd name="adj1" fmla="val -72428"/>
              <a:gd name="adj2" fmla="val 29376"/>
            </a:avLst>
          </a:prstGeom>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Institution logo </a:t>
            </a:r>
            <a:endParaRPr lang="fr-FR" dirty="0"/>
          </a:p>
        </p:txBody>
      </p:sp>
    </p:spTree>
    <p:extLst>
      <p:ext uri="{BB962C8B-B14F-4D97-AF65-F5344CB8AC3E}">
        <p14:creationId xmlns:p14="http://schemas.microsoft.com/office/powerpoint/2010/main" val="55672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2829"/>
            <a:ext cx="12192000" cy="18276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p:cNvPicPr>
            <a:picLocks noChangeAspect="1"/>
          </p:cNvPicPr>
          <p:nvPr/>
        </p:nvPicPr>
        <p:blipFill>
          <a:blip r:embed="rId2"/>
          <a:stretch>
            <a:fillRect/>
          </a:stretch>
        </p:blipFill>
        <p:spPr>
          <a:xfrm>
            <a:off x="1246662" y="-33941"/>
            <a:ext cx="9302805" cy="6643187"/>
          </a:xfrm>
          <a:prstGeom prst="rect">
            <a:avLst/>
          </a:prstGeom>
        </p:spPr>
      </p:pic>
      <p:sp>
        <p:nvSpPr>
          <p:cNvPr id="4" name="Espace réservé du numéro de diapositive 3"/>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12</a:t>
            </a:fld>
            <a:endParaRPr lang="fr-FR">
              <a:solidFill>
                <a:prstClr val="black">
                  <a:tint val="75000"/>
                </a:prstClr>
              </a:solidFill>
              <a:latin typeface="Museo Sans Cyrl 300"/>
            </a:endParaRPr>
          </a:p>
        </p:txBody>
      </p:sp>
      <p:pic>
        <p:nvPicPr>
          <p:cNvPr id="14" name="Imag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811" y="106407"/>
            <a:ext cx="1111040" cy="1082912"/>
          </a:xfrm>
          <a:prstGeom prst="rect">
            <a:avLst/>
          </a:prstGeom>
        </p:spPr>
      </p:pic>
      <p:sp>
        <p:nvSpPr>
          <p:cNvPr id="8" name="Rectangle 7"/>
          <p:cNvSpPr/>
          <p:nvPr/>
        </p:nvSpPr>
        <p:spPr>
          <a:xfrm>
            <a:off x="0" y="1704814"/>
            <a:ext cx="2674834" cy="1275117"/>
          </a:xfrm>
          <a:prstGeom prst="wedgeRectCallout">
            <a:avLst>
              <a:gd name="adj1" fmla="val 48512"/>
              <a:gd name="adj2" fmla="val -108059"/>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 quick </a:t>
            </a:r>
            <a:r>
              <a:rPr lang="fr-FR" dirty="0" err="1" smtClean="0"/>
              <a:t>start</a:t>
            </a:r>
            <a:r>
              <a:rPr lang="fr-FR" dirty="0" smtClean="0"/>
              <a:t> guide</a:t>
            </a:r>
            <a:endParaRPr lang="fr-FR" dirty="0"/>
          </a:p>
        </p:txBody>
      </p:sp>
      <p:sp>
        <p:nvSpPr>
          <p:cNvPr id="9" name="Rectangle 8"/>
          <p:cNvSpPr/>
          <p:nvPr/>
        </p:nvSpPr>
        <p:spPr>
          <a:xfrm>
            <a:off x="10042818" y="351831"/>
            <a:ext cx="2021783" cy="837488"/>
          </a:xfrm>
          <a:prstGeom prst="wedgeRectCallout">
            <a:avLst>
              <a:gd name="adj1" fmla="val -72428"/>
              <a:gd name="adj2" fmla="val 29376"/>
            </a:avLst>
          </a:prstGeom>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Institution logo</a:t>
            </a:r>
            <a:endParaRPr lang="fr-FR" dirty="0"/>
          </a:p>
        </p:txBody>
      </p:sp>
      <p:sp>
        <p:nvSpPr>
          <p:cNvPr id="10" name="Rectangle 9"/>
          <p:cNvSpPr/>
          <p:nvPr/>
        </p:nvSpPr>
        <p:spPr>
          <a:xfrm>
            <a:off x="9648010" y="4274217"/>
            <a:ext cx="2021783" cy="1839979"/>
          </a:xfrm>
          <a:prstGeom prst="wedgeRectCallout">
            <a:avLst>
              <a:gd name="adj1" fmla="val -72428"/>
              <a:gd name="adj2" fmla="val -21062"/>
            </a:avLst>
          </a:prstGeom>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err="1"/>
              <a:t>Your</a:t>
            </a:r>
            <a:r>
              <a:rPr lang="fr-FR" dirty="0"/>
              <a:t> </a:t>
            </a:r>
            <a:r>
              <a:rPr lang="fr-FR" dirty="0" err="1"/>
              <a:t>specific</a:t>
            </a:r>
            <a:r>
              <a:rPr lang="fr-FR" dirty="0"/>
              <a:t> </a:t>
            </a:r>
            <a:r>
              <a:rPr lang="fr-FR" dirty="0" smtClean="0"/>
              <a:t>information</a:t>
            </a:r>
          </a:p>
          <a:p>
            <a:pPr algn="ctr"/>
            <a:r>
              <a:rPr lang="fr-FR" dirty="0" err="1" smtClean="0"/>
              <a:t>Your</a:t>
            </a:r>
            <a:r>
              <a:rPr lang="fr-FR" dirty="0" smtClean="0"/>
              <a:t> </a:t>
            </a:r>
            <a:r>
              <a:rPr lang="fr-FR" dirty="0" err="1"/>
              <a:t>technical</a:t>
            </a:r>
            <a:r>
              <a:rPr lang="fr-FR" dirty="0"/>
              <a:t> </a:t>
            </a:r>
            <a:r>
              <a:rPr lang="fr-FR" dirty="0" smtClean="0"/>
              <a:t>contacts</a:t>
            </a:r>
          </a:p>
          <a:p>
            <a:pPr algn="ctr"/>
            <a:r>
              <a:rPr lang="fr-FR" dirty="0" err="1" smtClean="0"/>
              <a:t>Your</a:t>
            </a:r>
            <a:r>
              <a:rPr lang="fr-FR" dirty="0" smtClean="0"/>
              <a:t> </a:t>
            </a:r>
            <a:r>
              <a:rPr lang="fr-FR" dirty="0" err="1"/>
              <a:t>technical</a:t>
            </a:r>
            <a:r>
              <a:rPr lang="fr-FR" dirty="0"/>
              <a:t> support</a:t>
            </a:r>
          </a:p>
        </p:txBody>
      </p:sp>
    </p:spTree>
    <p:extLst>
      <p:ext uri="{BB962C8B-B14F-4D97-AF65-F5344CB8AC3E}">
        <p14:creationId xmlns:p14="http://schemas.microsoft.com/office/powerpoint/2010/main" val="1511315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13</a:t>
            </a:fld>
            <a:endParaRPr lang="fr-FR">
              <a:solidFill>
                <a:prstClr val="black">
                  <a:tint val="75000"/>
                </a:prstClr>
              </a:solidFill>
              <a:latin typeface="Museo Sans Cyrl 300"/>
            </a:endParaRPr>
          </a:p>
        </p:txBody>
      </p:sp>
      <p:sp>
        <p:nvSpPr>
          <p:cNvPr id="3" name="Rectangle 2"/>
          <p:cNvSpPr/>
          <p:nvPr/>
        </p:nvSpPr>
        <p:spPr>
          <a:xfrm>
            <a:off x="0" y="-95533"/>
            <a:ext cx="12192000" cy="1800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p:cNvPicPr>
            <a:picLocks noChangeAspect="1"/>
          </p:cNvPicPr>
          <p:nvPr/>
        </p:nvPicPr>
        <p:blipFill>
          <a:blip r:embed="rId2">
            <a:clrChange>
              <a:clrFrom>
                <a:srgbClr val="000000"/>
              </a:clrFrom>
              <a:clrTo>
                <a:srgbClr val="000000">
                  <a:alpha val="0"/>
                </a:srgbClr>
              </a:clrTo>
            </a:clrChange>
          </a:blip>
          <a:stretch>
            <a:fillRect/>
          </a:stretch>
        </p:blipFill>
        <p:spPr>
          <a:xfrm>
            <a:off x="1" y="6869"/>
            <a:ext cx="1122347" cy="1122347"/>
          </a:xfrm>
          <a:prstGeom prst="rect">
            <a:avLst/>
          </a:prstGeom>
        </p:spPr>
      </p:pic>
      <p:sp>
        <p:nvSpPr>
          <p:cNvPr id="6" name="Rectangle 5"/>
          <p:cNvSpPr/>
          <p:nvPr/>
        </p:nvSpPr>
        <p:spPr>
          <a:xfrm>
            <a:off x="1404462" y="2262200"/>
            <a:ext cx="9720737" cy="1384995"/>
          </a:xfrm>
          <a:prstGeom prst="rect">
            <a:avLst/>
          </a:prstGeom>
        </p:spPr>
        <p:txBody>
          <a:bodyPr wrap="square">
            <a:spAutoFit/>
          </a:bodyPr>
          <a:lstStyle/>
          <a:p>
            <a:r>
              <a:rPr lang="fr-FR" sz="2800" dirty="0">
                <a:hlinkClick r:id="rId3"/>
              </a:rPr>
              <a:t>https://</a:t>
            </a:r>
            <a:r>
              <a:rPr lang="fr-FR" sz="2800" dirty="0" smtClean="0">
                <a:hlinkClick r:id="rId3"/>
              </a:rPr>
              <a:t>www.youtube.com/watch?v=PIDyJYg6Ai8</a:t>
            </a:r>
            <a:endParaRPr lang="fr-FR" sz="2800" dirty="0" smtClean="0"/>
          </a:p>
          <a:p>
            <a:r>
              <a:rPr lang="fr-FR" sz="2800" dirty="0">
                <a:hlinkClick r:id="rId4"/>
              </a:rPr>
              <a:t>https://</a:t>
            </a:r>
            <a:r>
              <a:rPr lang="fr-FR" sz="2800" dirty="0" smtClean="0">
                <a:hlinkClick r:id="rId4"/>
              </a:rPr>
              <a:t>www.youtube.com/watch?v=8If5jMVrxac&amp;t=11s</a:t>
            </a:r>
            <a:endParaRPr lang="fr-FR" sz="2800" dirty="0" smtClean="0"/>
          </a:p>
          <a:p>
            <a:endParaRPr lang="fr-FR" sz="2800" dirty="0"/>
          </a:p>
        </p:txBody>
      </p:sp>
    </p:spTree>
    <p:extLst>
      <p:ext uri="{BB962C8B-B14F-4D97-AF65-F5344CB8AC3E}">
        <p14:creationId xmlns:p14="http://schemas.microsoft.com/office/powerpoint/2010/main" val="1286742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711" y="195085"/>
            <a:ext cx="11697308" cy="1325563"/>
          </a:xfrm>
        </p:spPr>
        <p:txBody>
          <a:bodyPr>
            <a:noAutofit/>
          </a:bodyPr>
          <a:lstStyle/>
          <a:p>
            <a:r>
              <a:rPr lang="fr-FR" dirty="0" err="1" smtClean="0">
                <a:solidFill>
                  <a:schemeClr val="bg1"/>
                </a:solidFill>
                <a:cs typeface="Arial" panose="020B0604020202020204" pitchFamily="34" charset="0"/>
              </a:rPr>
              <a:t>What</a:t>
            </a:r>
            <a:r>
              <a:rPr lang="fr-FR" dirty="0" smtClean="0">
                <a:solidFill>
                  <a:schemeClr val="bg1"/>
                </a:solidFill>
                <a:cs typeface="Arial" panose="020B0604020202020204" pitchFamily="34" charset="0"/>
              </a:rPr>
              <a:t> ? </a:t>
            </a:r>
            <a:br>
              <a:rPr lang="fr-FR" dirty="0" smtClean="0">
                <a:solidFill>
                  <a:schemeClr val="bg1"/>
                </a:solidFill>
                <a:cs typeface="Arial" panose="020B0604020202020204" pitchFamily="34" charset="0"/>
              </a:rPr>
            </a:br>
            <a:r>
              <a:rPr lang="fr-FR" dirty="0" err="1" smtClean="0">
                <a:solidFill>
                  <a:schemeClr val="bg1"/>
                </a:solidFill>
                <a:cs typeface="Arial" panose="020B0604020202020204" pitchFamily="34" charset="0"/>
              </a:rPr>
              <a:t>Iterative</a:t>
            </a:r>
            <a:r>
              <a:rPr lang="fr-FR" dirty="0" smtClean="0">
                <a:solidFill>
                  <a:schemeClr val="bg1"/>
                </a:solidFill>
                <a:cs typeface="Arial" panose="020B0604020202020204" pitchFamily="34" charset="0"/>
              </a:rPr>
              <a:t> </a:t>
            </a:r>
            <a:r>
              <a:rPr lang="fr-FR" dirty="0" err="1" smtClean="0">
                <a:solidFill>
                  <a:schemeClr val="bg1"/>
                </a:solidFill>
                <a:cs typeface="Arial" panose="020B0604020202020204" pitchFamily="34" charset="0"/>
              </a:rPr>
              <a:t>process</a:t>
            </a:r>
            <a:r>
              <a:rPr lang="fr-FR" dirty="0" smtClean="0">
                <a:solidFill>
                  <a:schemeClr val="bg1"/>
                </a:solidFill>
                <a:cs typeface="Arial" panose="020B0604020202020204" pitchFamily="34" charset="0"/>
              </a:rPr>
              <a:t> </a:t>
            </a:r>
            <a:endParaRPr lang="fr-FR" dirty="0">
              <a:solidFill>
                <a:schemeClr val="bg1"/>
              </a:solidFill>
              <a:cs typeface="Arial" panose="020B0604020202020204" pitchFamily="34" charset="0"/>
            </a:endParaRPr>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44021" y="4475334"/>
            <a:ext cx="4734235" cy="1247239"/>
          </a:xfrm>
          <a:prstGeom prst="rect">
            <a:avLst/>
          </a:prstGeom>
        </p:spPr>
      </p:pic>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12387" y="3731001"/>
            <a:ext cx="4734235" cy="1247239"/>
          </a:xfrm>
          <a:prstGeom prst="rect">
            <a:avLst/>
          </a:prstGeom>
        </p:spPr>
      </p:pic>
      <p:pic>
        <p:nvPicPr>
          <p:cNvPr id="7" name="Imag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12387" y="2986667"/>
            <a:ext cx="4734235" cy="1247239"/>
          </a:xfrm>
          <a:prstGeom prst="rect">
            <a:avLst/>
          </a:prstGeom>
        </p:spPr>
      </p:pic>
      <p:pic>
        <p:nvPicPr>
          <p:cNvPr id="8" name="Imag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05529" y="5330620"/>
            <a:ext cx="2501247" cy="1084541"/>
          </a:xfrm>
          <a:prstGeom prst="rect">
            <a:avLst/>
          </a:prstGeom>
        </p:spPr>
      </p:pic>
      <p:pic>
        <p:nvPicPr>
          <p:cNvPr id="9" name="Imag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45860" y="4027640"/>
            <a:ext cx="3457472" cy="1028275"/>
          </a:xfrm>
          <a:prstGeom prst="rect">
            <a:avLst/>
          </a:prstGeom>
        </p:spPr>
      </p:pic>
      <p:sp>
        <p:nvSpPr>
          <p:cNvPr id="3" name="ZoneTexte 2"/>
          <p:cNvSpPr txBox="1"/>
          <p:nvPr/>
        </p:nvSpPr>
        <p:spPr>
          <a:xfrm>
            <a:off x="5126889" y="2141357"/>
            <a:ext cx="2884913" cy="954107"/>
          </a:xfrm>
          <a:prstGeom prst="rect">
            <a:avLst/>
          </a:prstGeom>
          <a:noFill/>
        </p:spPr>
        <p:txBody>
          <a:bodyPr wrap="square" rtlCol="0">
            <a:spAutoFit/>
          </a:bodyPr>
          <a:lstStyle/>
          <a:p>
            <a:pPr algn="ctr" defTabSz="914377">
              <a:defRPr/>
            </a:pPr>
            <a:r>
              <a:rPr lang="fr-FR" sz="2800" dirty="0" smtClean="0">
                <a:solidFill>
                  <a:prstClr val="black"/>
                </a:solidFill>
                <a:latin typeface="Museo Sans Cyrl 300"/>
              </a:rPr>
              <a:t>Release </a:t>
            </a:r>
            <a:r>
              <a:rPr lang="fr-FR" sz="2800" dirty="0">
                <a:solidFill>
                  <a:prstClr val="black"/>
                </a:solidFill>
                <a:latin typeface="Museo Sans Cyrl 300"/>
              </a:rPr>
              <a:t>1 </a:t>
            </a:r>
          </a:p>
          <a:p>
            <a:pPr algn="ctr" defTabSz="914377">
              <a:defRPr/>
            </a:pPr>
            <a:r>
              <a:rPr lang="fr-FR" sz="2800" dirty="0">
                <a:solidFill>
                  <a:prstClr val="black"/>
                </a:solidFill>
                <a:latin typeface="Museo Sans Cyrl 300"/>
              </a:rPr>
              <a:t>Mai-Juin 2019 </a:t>
            </a:r>
          </a:p>
        </p:txBody>
      </p:sp>
      <p:sp>
        <p:nvSpPr>
          <p:cNvPr id="12" name="ZoneTexte 11"/>
          <p:cNvSpPr txBox="1"/>
          <p:nvPr/>
        </p:nvSpPr>
        <p:spPr>
          <a:xfrm>
            <a:off x="8341474" y="2117302"/>
            <a:ext cx="3817091" cy="954107"/>
          </a:xfrm>
          <a:prstGeom prst="rect">
            <a:avLst/>
          </a:prstGeom>
          <a:noFill/>
        </p:spPr>
        <p:txBody>
          <a:bodyPr wrap="square" rtlCol="0">
            <a:spAutoFit/>
          </a:bodyPr>
          <a:lstStyle/>
          <a:p>
            <a:pPr algn="ctr" defTabSz="914377">
              <a:defRPr/>
            </a:pPr>
            <a:r>
              <a:rPr lang="fr-FR" sz="2800" dirty="0" smtClean="0">
                <a:solidFill>
                  <a:prstClr val="black"/>
                </a:solidFill>
                <a:latin typeface="Museo Sans Cyrl 300"/>
              </a:rPr>
              <a:t>Release </a:t>
            </a:r>
            <a:r>
              <a:rPr lang="fr-FR" sz="2800" dirty="0">
                <a:solidFill>
                  <a:prstClr val="black"/>
                </a:solidFill>
                <a:latin typeface="Museo Sans Cyrl 300"/>
              </a:rPr>
              <a:t>2</a:t>
            </a:r>
          </a:p>
          <a:p>
            <a:pPr algn="ctr" defTabSz="914377">
              <a:defRPr/>
            </a:pPr>
            <a:r>
              <a:rPr lang="fr-FR" sz="2800" dirty="0">
                <a:solidFill>
                  <a:prstClr val="black"/>
                </a:solidFill>
                <a:latin typeface="Museo Sans Cyrl 300"/>
              </a:rPr>
              <a:t>Sept-Octobre 2019 </a:t>
            </a:r>
          </a:p>
        </p:txBody>
      </p:sp>
      <p:sp>
        <p:nvSpPr>
          <p:cNvPr id="5" name="Espace réservé du numéro de diapositive 4"/>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14</a:t>
            </a:fld>
            <a:endParaRPr lang="fr-FR">
              <a:solidFill>
                <a:prstClr val="black">
                  <a:tint val="75000"/>
                </a:prstClr>
              </a:solidFill>
              <a:latin typeface="Museo Sans Cyrl 300"/>
            </a:endParaRPr>
          </a:p>
        </p:txBody>
      </p:sp>
      <p:sp>
        <p:nvSpPr>
          <p:cNvPr id="14" name="Espace réservé du contenu 2"/>
          <p:cNvSpPr txBox="1">
            <a:spLocks/>
          </p:cNvSpPr>
          <p:nvPr/>
        </p:nvSpPr>
        <p:spPr>
          <a:xfrm>
            <a:off x="384120" y="3275162"/>
            <a:ext cx="4046501" cy="43983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377">
              <a:defRPr/>
            </a:pPr>
            <a:r>
              <a:rPr lang="fr-FR" sz="2000" b="1" dirty="0" err="1" smtClean="0">
                <a:solidFill>
                  <a:prstClr val="black"/>
                </a:solidFill>
                <a:latin typeface="+mj-lt"/>
                <a:cs typeface="Arial" panose="020B0604020202020204" pitchFamily="34" charset="0"/>
              </a:rPr>
              <a:t>Iterative</a:t>
            </a:r>
            <a:r>
              <a:rPr lang="fr-FR" sz="2000" b="1" dirty="0" smtClean="0">
                <a:solidFill>
                  <a:prstClr val="black"/>
                </a:solidFill>
                <a:latin typeface="+mj-lt"/>
                <a:cs typeface="Arial" panose="020B0604020202020204" pitchFamily="34" charset="0"/>
              </a:rPr>
              <a:t> </a:t>
            </a:r>
            <a:r>
              <a:rPr lang="fr-FR" sz="2000" b="1" dirty="0" err="1" smtClean="0">
                <a:solidFill>
                  <a:prstClr val="black"/>
                </a:solidFill>
                <a:latin typeface="+mj-lt"/>
                <a:cs typeface="Arial" panose="020B0604020202020204" pitchFamily="34" charset="0"/>
              </a:rPr>
              <a:t>process</a:t>
            </a:r>
            <a:endParaRPr lang="fr-FR" sz="2000" b="1" dirty="0">
              <a:solidFill>
                <a:prstClr val="black"/>
              </a:solidFill>
              <a:latin typeface="+mj-lt"/>
              <a:cs typeface="Arial" panose="020B0604020202020204" pitchFamily="34" charset="0"/>
            </a:endParaRPr>
          </a:p>
        </p:txBody>
      </p:sp>
      <p:pic>
        <p:nvPicPr>
          <p:cNvPr id="15" name="Image 14"/>
          <p:cNvPicPr>
            <a:picLocks noChangeAspect="1"/>
          </p:cNvPicPr>
          <p:nvPr/>
        </p:nvPicPr>
        <p:blipFill>
          <a:blip r:embed="rId8"/>
          <a:stretch>
            <a:fillRect/>
          </a:stretch>
        </p:blipFill>
        <p:spPr>
          <a:xfrm>
            <a:off x="1926068" y="1961673"/>
            <a:ext cx="962603" cy="962603"/>
          </a:xfrm>
          <a:prstGeom prst="rect">
            <a:avLst/>
          </a:prstGeom>
        </p:spPr>
      </p:pic>
      <p:sp>
        <p:nvSpPr>
          <p:cNvPr id="16" name="Rectangle 15"/>
          <p:cNvSpPr/>
          <p:nvPr/>
        </p:nvSpPr>
        <p:spPr>
          <a:xfrm>
            <a:off x="25718" y="3938931"/>
            <a:ext cx="4763303" cy="1938992"/>
          </a:xfrm>
          <a:prstGeom prst="rect">
            <a:avLst/>
          </a:prstGeom>
        </p:spPr>
        <p:txBody>
          <a:bodyPr wrap="square">
            <a:spAutoFit/>
          </a:bodyPr>
          <a:lstStyle/>
          <a:p>
            <a:pPr marL="800080" lvl="1" indent="-342891" defTabSz="914377">
              <a:buFont typeface="Arial" panose="020B0604020202020204" pitchFamily="34" charset="0"/>
              <a:buChar char="•"/>
              <a:defRPr/>
            </a:pPr>
            <a:r>
              <a:rPr lang="en-US" sz="2000" dirty="0">
                <a:solidFill>
                  <a:prstClr val="black"/>
                </a:solidFill>
                <a:latin typeface="+mj-lt"/>
                <a:cs typeface="Arial" panose="020B0604020202020204" pitchFamily="34" charset="0"/>
              </a:rPr>
              <a:t>Allows better monitoring of service </a:t>
            </a:r>
            <a:r>
              <a:rPr lang="en-US" sz="2000" dirty="0" smtClean="0">
                <a:solidFill>
                  <a:prstClr val="black"/>
                </a:solidFill>
                <a:latin typeface="+mj-lt"/>
                <a:cs typeface="Arial" panose="020B0604020202020204" pitchFamily="34" charset="0"/>
              </a:rPr>
              <a:t>developments</a:t>
            </a:r>
          </a:p>
          <a:p>
            <a:pPr marL="800080" lvl="1" indent="-342891" defTabSz="914377">
              <a:buFont typeface="Arial" panose="020B0604020202020204" pitchFamily="34" charset="0"/>
              <a:buChar char="•"/>
              <a:defRPr/>
            </a:pPr>
            <a:r>
              <a:rPr lang="en-US" sz="2000" dirty="0" smtClean="0">
                <a:solidFill>
                  <a:prstClr val="black"/>
                </a:solidFill>
                <a:latin typeface="+mj-lt"/>
                <a:cs typeface="Arial" panose="020B0604020202020204" pitchFamily="34" charset="0"/>
              </a:rPr>
              <a:t>Update </a:t>
            </a:r>
            <a:r>
              <a:rPr lang="en-US" sz="2000" dirty="0">
                <a:solidFill>
                  <a:prstClr val="black"/>
                </a:solidFill>
                <a:latin typeface="+mj-lt"/>
                <a:cs typeface="Arial" panose="020B0604020202020204" pitchFamily="34" charset="0"/>
              </a:rPr>
              <a:t>the supports of the previous </a:t>
            </a:r>
            <a:r>
              <a:rPr lang="en-US" sz="2000" dirty="0" smtClean="0">
                <a:solidFill>
                  <a:prstClr val="black"/>
                </a:solidFill>
                <a:latin typeface="+mj-lt"/>
                <a:cs typeface="Arial" panose="020B0604020202020204" pitchFamily="34" charset="0"/>
              </a:rPr>
              <a:t>release</a:t>
            </a:r>
          </a:p>
          <a:p>
            <a:pPr marL="800080" lvl="1" indent="-342891" defTabSz="914377">
              <a:buFont typeface="Arial" panose="020B0604020202020204" pitchFamily="34" charset="0"/>
              <a:buChar char="•"/>
              <a:defRPr/>
            </a:pPr>
            <a:r>
              <a:rPr lang="en-US" sz="2000" dirty="0" smtClean="0">
                <a:solidFill>
                  <a:prstClr val="black"/>
                </a:solidFill>
                <a:latin typeface="+mj-lt"/>
                <a:cs typeface="Arial" panose="020B0604020202020204" pitchFamily="34" charset="0"/>
              </a:rPr>
              <a:t>Integrates </a:t>
            </a:r>
            <a:r>
              <a:rPr lang="en-US" sz="2000" dirty="0">
                <a:solidFill>
                  <a:prstClr val="black"/>
                </a:solidFill>
                <a:latin typeface="+mj-lt"/>
                <a:cs typeface="Arial" panose="020B0604020202020204" pitchFamily="34" charset="0"/>
              </a:rPr>
              <a:t>institutional feedback and improvements</a:t>
            </a:r>
            <a:endParaRPr lang="fr-FR" sz="2000" dirty="0">
              <a:solidFill>
                <a:prstClr val="black"/>
              </a:solidFill>
              <a:latin typeface="+mj-lt"/>
              <a:cs typeface="Arial" panose="020B0604020202020204" pitchFamily="34" charset="0"/>
            </a:endParaRPr>
          </a:p>
        </p:txBody>
      </p:sp>
    </p:spTree>
    <p:extLst>
      <p:ext uri="{BB962C8B-B14F-4D97-AF65-F5344CB8AC3E}">
        <p14:creationId xmlns:p14="http://schemas.microsoft.com/office/powerpoint/2010/main" val="4245114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4"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48652" y="223671"/>
            <a:ext cx="10515600" cy="1325563"/>
          </a:xfrm>
        </p:spPr>
        <p:txBody>
          <a:bodyPr/>
          <a:lstStyle/>
          <a:p>
            <a:r>
              <a:rPr lang="fr-FR" dirty="0" smtClean="0"/>
              <a:t>How to </a:t>
            </a:r>
            <a:r>
              <a:rPr lang="fr-FR" dirty="0" err="1" smtClean="0"/>
              <a:t>access</a:t>
            </a:r>
            <a:r>
              <a:rPr lang="fr-FR" dirty="0" smtClean="0"/>
              <a:t> information ? </a:t>
            </a:r>
            <a:endParaRPr lang="fr-FR" dirty="0"/>
          </a:p>
        </p:txBody>
      </p:sp>
      <p:sp>
        <p:nvSpPr>
          <p:cNvPr id="4" name="Espace réservé du contenu 3"/>
          <p:cNvSpPr>
            <a:spLocks noGrp="1"/>
          </p:cNvSpPr>
          <p:nvPr>
            <p:ph idx="1"/>
          </p:nvPr>
        </p:nvSpPr>
        <p:spPr>
          <a:xfrm>
            <a:off x="317500" y="3049147"/>
            <a:ext cx="10515600" cy="4351339"/>
          </a:xfrm>
        </p:spPr>
        <p:txBody>
          <a:bodyPr>
            <a:normAutofit/>
          </a:bodyPr>
          <a:lstStyle/>
          <a:p>
            <a:pPr marL="514338" indent="-514338">
              <a:buFont typeface="+mj-lt"/>
              <a:buAutoNum type="arabicPeriod" startAt="2"/>
            </a:pPr>
            <a:r>
              <a:rPr lang="fr-FR" dirty="0" smtClean="0"/>
              <a:t>Via </a:t>
            </a:r>
            <a:r>
              <a:rPr lang="fr-FR" dirty="0" err="1" smtClean="0"/>
              <a:t>subscription</a:t>
            </a:r>
            <a:r>
              <a:rPr lang="fr-FR" dirty="0" smtClean="0"/>
              <a:t> to the newsletter :</a:t>
            </a:r>
          </a:p>
          <a:p>
            <a:pPr lvl="1"/>
            <a:r>
              <a:rPr lang="en-US" dirty="0"/>
              <a:t>Quarterly </a:t>
            </a:r>
            <a:r>
              <a:rPr lang="en-US" dirty="0" smtClean="0"/>
              <a:t>frequency</a:t>
            </a:r>
          </a:p>
          <a:p>
            <a:pPr lvl="1"/>
            <a:r>
              <a:rPr lang="en-US" dirty="0" smtClean="0"/>
              <a:t>Content</a:t>
            </a:r>
            <a:r>
              <a:rPr lang="en-US" dirty="0"/>
              <a:t>: news services, provision of user cards and videos, surveys to capture feedback on the </a:t>
            </a:r>
            <a:r>
              <a:rPr lang="en-US" dirty="0" smtClean="0"/>
              <a:t>device</a:t>
            </a:r>
          </a:p>
          <a:p>
            <a:pPr lvl="1"/>
            <a:r>
              <a:rPr lang="en-US" dirty="0" smtClean="0"/>
              <a:t>For </a:t>
            </a:r>
            <a:r>
              <a:rPr lang="en-US" dirty="0"/>
              <a:t>teams in charge of the institution's digital services or user relations</a:t>
            </a:r>
            <a:r>
              <a:rPr lang="fr-FR" dirty="0" smtClean="0"/>
              <a:t> </a:t>
            </a:r>
          </a:p>
          <a:p>
            <a:pPr marL="0" indent="0">
              <a:buNone/>
            </a:pPr>
            <a:endParaRPr lang="fr-FR" dirty="0"/>
          </a:p>
        </p:txBody>
      </p:sp>
      <p:sp>
        <p:nvSpPr>
          <p:cNvPr id="2" name="Espace réservé du numéro de diapositive 1"/>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15</a:t>
            </a:fld>
            <a:endParaRPr lang="fr-FR">
              <a:solidFill>
                <a:prstClr val="black">
                  <a:tint val="75000"/>
                </a:prstClr>
              </a:solidFill>
              <a:latin typeface="Museo Sans Cyrl 300"/>
            </a:endParaRPr>
          </a:p>
        </p:txBody>
      </p:sp>
      <p:sp>
        <p:nvSpPr>
          <p:cNvPr id="5" name="Rectangle 4"/>
          <p:cNvSpPr/>
          <p:nvPr/>
        </p:nvSpPr>
        <p:spPr>
          <a:xfrm>
            <a:off x="838200" y="5638355"/>
            <a:ext cx="6747933" cy="1077218"/>
          </a:xfrm>
          <a:prstGeom prst="rect">
            <a:avLst/>
          </a:prstGeom>
        </p:spPr>
        <p:txBody>
          <a:bodyPr wrap="square">
            <a:spAutoFit/>
          </a:bodyPr>
          <a:lstStyle/>
          <a:p>
            <a:pPr algn="ctr"/>
            <a:r>
              <a:rPr lang="fr-FR" sz="3200" b="1" dirty="0">
                <a:solidFill>
                  <a:srgbClr val="00467F"/>
                </a:solidFill>
                <a:hlinkClick r:id="rId3"/>
              </a:rPr>
              <a:t>listes.renater.fr/sympa/</a:t>
            </a:r>
            <a:r>
              <a:rPr lang="fr-FR" sz="3200" b="1" dirty="0" err="1">
                <a:solidFill>
                  <a:srgbClr val="00467F"/>
                </a:solidFill>
                <a:hlinkClick r:id="rId3"/>
              </a:rPr>
              <a:t>subscribe</a:t>
            </a:r>
            <a:r>
              <a:rPr lang="fr-FR" sz="3200" b="1" dirty="0">
                <a:solidFill>
                  <a:srgbClr val="00467F"/>
                </a:solidFill>
                <a:hlinkClick r:id="rId3"/>
              </a:rPr>
              <a:t>/newsletter-services-</a:t>
            </a:r>
            <a:r>
              <a:rPr lang="fr-FR" sz="3200" b="1" dirty="0" err="1">
                <a:solidFill>
                  <a:srgbClr val="00467F"/>
                </a:solidFill>
                <a:hlinkClick r:id="rId3"/>
              </a:rPr>
              <a:t>renater</a:t>
            </a:r>
            <a:endParaRPr lang="fr-FR" sz="3200" b="1" dirty="0">
              <a:solidFill>
                <a:srgbClr val="00467F"/>
              </a:solidFill>
            </a:endParaRPr>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76915" y="4945858"/>
            <a:ext cx="1912142" cy="1912142"/>
          </a:xfrm>
          <a:prstGeom prst="rect">
            <a:avLst/>
          </a:prstGeom>
        </p:spPr>
      </p:pic>
      <p:sp>
        <p:nvSpPr>
          <p:cNvPr id="10" name="Rectangle 9"/>
          <p:cNvSpPr/>
          <p:nvPr/>
        </p:nvSpPr>
        <p:spPr>
          <a:xfrm>
            <a:off x="355600" y="1787263"/>
            <a:ext cx="8195733" cy="1323439"/>
          </a:xfrm>
          <a:prstGeom prst="rect">
            <a:avLst/>
          </a:prstGeom>
        </p:spPr>
        <p:txBody>
          <a:bodyPr wrap="square">
            <a:spAutoFit/>
          </a:bodyPr>
          <a:lstStyle/>
          <a:p>
            <a:pPr marL="514338" indent="-514338">
              <a:buFont typeface="+mj-lt"/>
              <a:buAutoNum type="arabicPeriod"/>
            </a:pPr>
            <a:r>
              <a:rPr lang="en-US" sz="2800" dirty="0"/>
              <a:t>Via the website renater.fr</a:t>
            </a:r>
            <a:r>
              <a:rPr lang="en-US" sz="2800" dirty="0" smtClean="0"/>
              <a:t>:</a:t>
            </a:r>
          </a:p>
          <a:p>
            <a:pPr marL="971538" lvl="1" indent="-514338">
              <a:buFont typeface="Arial" panose="020B0604020202020204" pitchFamily="34" charset="0"/>
              <a:buChar char="•"/>
            </a:pPr>
            <a:r>
              <a:rPr lang="en-US" sz="2400" dirty="0" smtClean="0"/>
              <a:t>on </a:t>
            </a:r>
            <a:r>
              <a:rPr lang="en-US" sz="2400" dirty="0"/>
              <a:t>the page of each service </a:t>
            </a:r>
            <a:r>
              <a:rPr lang="en-US" sz="2400" dirty="0" smtClean="0"/>
              <a:t>concerned</a:t>
            </a:r>
          </a:p>
          <a:p>
            <a:pPr marL="971538" lvl="1" indent="-514338">
              <a:buFont typeface="Arial" panose="020B0604020202020204" pitchFamily="34" charset="0"/>
              <a:buChar char="•"/>
            </a:pPr>
            <a:r>
              <a:rPr lang="en-US" sz="2400" dirty="0" smtClean="0"/>
              <a:t>Resources on </a:t>
            </a:r>
            <a:r>
              <a:rPr lang="en-US" sz="2800" dirty="0" smtClean="0"/>
              <a:t>renater.fr</a:t>
            </a:r>
            <a:endParaRPr lang="fr-FR" sz="2400" dirty="0"/>
          </a:p>
        </p:txBody>
      </p:sp>
    </p:spTree>
    <p:extLst>
      <p:ext uri="{BB962C8B-B14F-4D97-AF65-F5344CB8AC3E}">
        <p14:creationId xmlns:p14="http://schemas.microsoft.com/office/powerpoint/2010/main" val="2310014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7859" y="214735"/>
            <a:ext cx="10515600" cy="1325563"/>
          </a:xfrm>
        </p:spPr>
        <p:txBody>
          <a:bodyPr/>
          <a:lstStyle/>
          <a:p>
            <a:r>
              <a:rPr lang="en-US" dirty="0"/>
              <a:t>A virtuous circle for end users, institutions and RENATER</a:t>
            </a:r>
            <a:endParaRPr lang="fr-FR" dirty="0"/>
          </a:p>
        </p:txBody>
      </p:sp>
      <p:sp>
        <p:nvSpPr>
          <p:cNvPr id="4" name="Espace réservé du numéro de diapositive 3"/>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16</a:t>
            </a:fld>
            <a:endParaRPr lang="fr-FR">
              <a:solidFill>
                <a:prstClr val="black">
                  <a:tint val="75000"/>
                </a:prstClr>
              </a:solidFill>
              <a:latin typeface="Museo Sans Cyrl 300"/>
            </a:endParaRPr>
          </a:p>
        </p:txBody>
      </p:sp>
      <p:sp>
        <p:nvSpPr>
          <p:cNvPr id="5" name="Espace réservé du contenu 2"/>
          <p:cNvSpPr>
            <a:spLocks noGrp="1"/>
          </p:cNvSpPr>
          <p:nvPr>
            <p:ph idx="1"/>
          </p:nvPr>
        </p:nvSpPr>
        <p:spPr>
          <a:xfrm>
            <a:off x="475986" y="3154311"/>
            <a:ext cx="3480695" cy="513087"/>
          </a:xfrm>
        </p:spPr>
        <p:txBody>
          <a:bodyPr>
            <a:noAutofit/>
          </a:bodyPr>
          <a:lstStyle/>
          <a:p>
            <a:pPr marL="0" indent="0">
              <a:buNone/>
            </a:pPr>
            <a:r>
              <a:rPr lang="en-US" sz="1800" dirty="0">
                <a:latin typeface="Arial" panose="020B0604020202020204" pitchFamily="34" charset="0"/>
                <a:cs typeface="Arial" panose="020B0604020202020204" pitchFamily="34" charset="0"/>
              </a:rPr>
              <a:t>Involve end-users: collecting feedback, listening to needs and understanding uses. Evolve services</a:t>
            </a:r>
            <a:endParaRPr lang="fr-FR" dirty="0">
              <a:latin typeface="Arial" panose="020B0604020202020204" pitchFamily="34" charset="0"/>
              <a:cs typeface="Arial" panose="020B0604020202020204" pitchFamily="34" charset="0"/>
            </a:endParaRPr>
          </a:p>
        </p:txBody>
      </p:sp>
      <p:graphicFrame>
        <p:nvGraphicFramePr>
          <p:cNvPr id="6" name="Diagramme 5"/>
          <p:cNvGraphicFramePr/>
          <p:nvPr>
            <p:extLst>
              <p:ext uri="{D42A27DB-BD31-4B8C-83A1-F6EECF244321}">
                <p14:modId xmlns:p14="http://schemas.microsoft.com/office/powerpoint/2010/main" val="3253692752"/>
              </p:ext>
            </p:extLst>
          </p:nvPr>
        </p:nvGraphicFramePr>
        <p:xfrm>
          <a:off x="3053229" y="2162086"/>
          <a:ext cx="6505763" cy="45865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9148792" y="2404490"/>
            <a:ext cx="2738408" cy="1200329"/>
          </a:xfrm>
          <a:prstGeom prst="rect">
            <a:avLst/>
          </a:prstGeom>
        </p:spPr>
        <p:txBody>
          <a:bodyPr wrap="square">
            <a:spAutoFit/>
          </a:bodyPr>
          <a:lstStyle/>
          <a:p>
            <a:r>
              <a:rPr lang="en-US" dirty="0">
                <a:latin typeface="Arial" panose="020B0604020202020204" pitchFamily="34" charset="0"/>
                <a:cs typeface="Arial" panose="020B0604020202020204" pitchFamily="34" charset="0"/>
              </a:rPr>
              <a:t>Customizable Collaborative Services Information Materials for End Users</a:t>
            </a:r>
            <a:endParaRPr lang="fr-FR" dirty="0">
              <a:latin typeface="Arial" panose="020B0604020202020204" pitchFamily="34" charset="0"/>
              <a:cs typeface="Arial" panose="020B0604020202020204" pitchFamily="34" charset="0"/>
            </a:endParaRPr>
          </a:p>
        </p:txBody>
      </p:sp>
      <p:sp>
        <p:nvSpPr>
          <p:cNvPr id="8" name="Rectangle 7"/>
          <p:cNvSpPr/>
          <p:nvPr/>
        </p:nvSpPr>
        <p:spPr>
          <a:xfrm>
            <a:off x="8305800" y="5739557"/>
            <a:ext cx="3322608" cy="646331"/>
          </a:xfrm>
          <a:prstGeom prst="rect">
            <a:avLst/>
          </a:prstGeom>
        </p:spPr>
        <p:txBody>
          <a:bodyPr wrap="square">
            <a:spAutoFit/>
          </a:bodyPr>
          <a:lstStyle/>
          <a:p>
            <a:r>
              <a:rPr lang="en-US" dirty="0">
                <a:latin typeface="Arial" panose="020B0604020202020204" pitchFamily="34" charset="0"/>
                <a:cs typeface="Arial" panose="020B0604020202020204" pitchFamily="34" charset="0"/>
              </a:rPr>
              <a:t>Tutorials for collaborative services for end users</a:t>
            </a:r>
            <a:endParaRPr lang="fr-FR" dirty="0">
              <a:latin typeface="Arial" panose="020B0604020202020204" pitchFamily="34" charset="0"/>
              <a:cs typeface="Arial" panose="020B0604020202020204" pitchFamily="34" charset="0"/>
            </a:endParaRPr>
          </a:p>
        </p:txBody>
      </p:sp>
      <p:sp>
        <p:nvSpPr>
          <p:cNvPr id="3" name="ZoneTexte 2"/>
          <p:cNvSpPr txBox="1"/>
          <p:nvPr/>
        </p:nvSpPr>
        <p:spPr>
          <a:xfrm>
            <a:off x="5162321" y="5739557"/>
            <a:ext cx="3143479" cy="523220"/>
          </a:xfrm>
          <a:prstGeom prst="rect">
            <a:avLst/>
          </a:prstGeom>
          <a:noFill/>
        </p:spPr>
        <p:txBody>
          <a:bodyPr wrap="square" rtlCol="0">
            <a:spAutoFit/>
          </a:bodyPr>
          <a:lstStyle/>
          <a:p>
            <a:r>
              <a:rPr lang="fr-FR" sz="2800" b="1" dirty="0" err="1" smtClean="0"/>
              <a:t>Accompany</a:t>
            </a:r>
            <a:endParaRPr lang="fr-FR" sz="2800" b="1" dirty="0"/>
          </a:p>
        </p:txBody>
      </p:sp>
    </p:spTree>
    <p:extLst>
      <p:ext uri="{BB962C8B-B14F-4D97-AF65-F5344CB8AC3E}">
        <p14:creationId xmlns:p14="http://schemas.microsoft.com/office/powerpoint/2010/main" val="26682730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173182" y="223671"/>
            <a:ext cx="12018817" cy="1325563"/>
          </a:xfrm>
        </p:spPr>
        <p:txBody>
          <a:bodyPr/>
          <a:lstStyle/>
          <a:p>
            <a:r>
              <a:rPr lang="fr-FR" dirty="0" smtClean="0"/>
              <a:t>The </a:t>
            </a:r>
            <a:r>
              <a:rPr lang="fr-FR" dirty="0" err="1" smtClean="0"/>
              <a:t>strategy</a:t>
            </a:r>
            <a:r>
              <a:rPr lang="fr-FR" dirty="0" smtClean="0"/>
              <a:t> </a:t>
            </a:r>
            <a:r>
              <a:rPr lang="fr-FR" dirty="0" err="1" smtClean="0"/>
              <a:t>comes</a:t>
            </a:r>
            <a:r>
              <a:rPr lang="fr-FR" dirty="0" smtClean="0"/>
              <a:t> </a:t>
            </a:r>
            <a:r>
              <a:rPr lang="fr-FR" dirty="0" err="1" smtClean="0"/>
              <a:t>from</a:t>
            </a:r>
            <a:r>
              <a:rPr lang="fr-FR" dirty="0" smtClean="0"/>
              <a:t> </a:t>
            </a:r>
            <a:r>
              <a:rPr lang="fr-FR" dirty="0" err="1" smtClean="0"/>
              <a:t>several</a:t>
            </a:r>
            <a:r>
              <a:rPr lang="fr-FR" dirty="0" smtClean="0"/>
              <a:t> observations</a:t>
            </a:r>
            <a:endParaRPr lang="fr-FR" dirty="0"/>
          </a:p>
        </p:txBody>
      </p:sp>
      <p:sp>
        <p:nvSpPr>
          <p:cNvPr id="6" name="Espace réservé du contenu 5"/>
          <p:cNvSpPr>
            <a:spLocks noGrp="1"/>
          </p:cNvSpPr>
          <p:nvPr>
            <p:ph idx="1"/>
          </p:nvPr>
        </p:nvSpPr>
        <p:spPr/>
        <p:txBody>
          <a:bodyPr>
            <a:normAutofit/>
          </a:bodyPr>
          <a:lstStyle/>
          <a:p>
            <a:pPr marL="514350" indent="-514350">
              <a:buFont typeface="+mj-lt"/>
              <a:buAutoNum type="arabicPeriod"/>
            </a:pPr>
            <a:r>
              <a:rPr lang="en-US" dirty="0"/>
              <a:t>Our surveys show that end users are not familiar with our </a:t>
            </a:r>
            <a:r>
              <a:rPr lang="en-US" dirty="0" err="1"/>
              <a:t>servicesLogically</a:t>
            </a:r>
            <a:r>
              <a:rPr lang="en-US" dirty="0"/>
              <a:t>, </a:t>
            </a:r>
            <a:endParaRPr lang="en-US" dirty="0" smtClean="0"/>
          </a:p>
          <a:p>
            <a:pPr marL="514350" indent="-514350">
              <a:buFont typeface="+mj-lt"/>
              <a:buAutoNum type="arabicPeriod"/>
            </a:pPr>
            <a:r>
              <a:rPr lang="en-US" dirty="0" smtClean="0"/>
              <a:t>RENATER </a:t>
            </a:r>
            <a:r>
              <a:rPr lang="en-US" dirty="0"/>
              <a:t>is also not well known to users and is therefore considered in the same way as market solutions </a:t>
            </a:r>
            <a:r>
              <a:rPr lang="en-US" dirty="0" smtClean="0"/>
              <a:t>market</a:t>
            </a:r>
          </a:p>
          <a:p>
            <a:pPr marL="514350" indent="-514350">
              <a:buFont typeface="+mj-lt"/>
              <a:buAutoNum type="arabicPeriod"/>
            </a:pPr>
            <a:r>
              <a:rPr lang="en-US" dirty="0" smtClean="0"/>
              <a:t>As </a:t>
            </a:r>
            <a:r>
              <a:rPr lang="en-US" dirty="0"/>
              <a:t>a result, end-users use unsuitable business tools</a:t>
            </a:r>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2</a:t>
            </a:fld>
            <a:endParaRPr lang="fr-FR">
              <a:solidFill>
                <a:prstClr val="black">
                  <a:tint val="75000"/>
                </a:prstClr>
              </a:solidFill>
              <a:latin typeface="Museo Sans Cyrl 300"/>
            </a:endParaRPr>
          </a:p>
        </p:txBody>
      </p:sp>
      <p:sp>
        <p:nvSpPr>
          <p:cNvPr id="2" name="Rectangle 1"/>
          <p:cNvSpPr/>
          <p:nvPr/>
        </p:nvSpPr>
        <p:spPr>
          <a:xfrm>
            <a:off x="1123950" y="5068359"/>
            <a:ext cx="10229850" cy="1384995"/>
          </a:xfrm>
          <a:prstGeom prst="rect">
            <a:avLst/>
          </a:prstGeom>
        </p:spPr>
        <p:txBody>
          <a:bodyPr wrap="square">
            <a:spAutoFit/>
          </a:bodyPr>
          <a:lstStyle/>
          <a:p>
            <a:pPr>
              <a:buFont typeface="Wingdings" panose="05000000000000000000" pitchFamily="2" charset="2"/>
              <a:buChar char="Ø"/>
            </a:pPr>
            <a:r>
              <a:rPr lang="en-US" sz="2800" b="1" dirty="0"/>
              <a:t>RENATER must offer better support in the communication on the RENATER services made by the establishments to their users</a:t>
            </a:r>
            <a:endParaRPr lang="fr-FR" sz="2800" b="1" dirty="0"/>
          </a:p>
        </p:txBody>
      </p:sp>
    </p:spTree>
    <p:extLst>
      <p:ext uri="{BB962C8B-B14F-4D97-AF65-F5344CB8AC3E}">
        <p14:creationId xmlns:p14="http://schemas.microsoft.com/office/powerpoint/2010/main" val="77833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56309" y="298487"/>
            <a:ext cx="10515600" cy="1325563"/>
          </a:xfrm>
        </p:spPr>
        <p:txBody>
          <a:bodyPr/>
          <a:lstStyle/>
          <a:p>
            <a:r>
              <a:rPr lang="fr-FR" dirty="0" err="1" smtClean="0"/>
              <a:t>Why</a:t>
            </a:r>
            <a:r>
              <a:rPr lang="fr-FR" dirty="0" smtClean="0"/>
              <a:t> ?  </a:t>
            </a:r>
            <a:endParaRPr lang="fr-FR" dirty="0"/>
          </a:p>
        </p:txBody>
      </p:sp>
      <p:sp>
        <p:nvSpPr>
          <p:cNvPr id="2" name="Espace réservé du numéro de diapositive 1"/>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3</a:t>
            </a:fld>
            <a:endParaRPr lang="fr-FR">
              <a:solidFill>
                <a:prstClr val="black">
                  <a:tint val="75000"/>
                </a:prstClr>
              </a:solidFill>
              <a:latin typeface="Museo Sans Cyrl 300"/>
            </a:endParaRPr>
          </a:p>
        </p:txBody>
      </p:sp>
      <p:sp>
        <p:nvSpPr>
          <p:cNvPr id="8" name="Espace réservé du contenu 2"/>
          <p:cNvSpPr txBox="1">
            <a:spLocks/>
          </p:cNvSpPr>
          <p:nvPr/>
        </p:nvSpPr>
        <p:spPr>
          <a:xfrm>
            <a:off x="695003" y="1996468"/>
            <a:ext cx="10518456" cy="3712051"/>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89" indent="-228589" defTabSz="914354">
              <a:defRPr/>
            </a:pPr>
            <a:r>
              <a:rPr lang="en-US" sz="2400" dirty="0">
                <a:solidFill>
                  <a:prstClr val="black"/>
                </a:solidFill>
                <a:cs typeface="Arial" panose="020B0604020202020204" pitchFamily="34" charset="0"/>
              </a:rPr>
              <a:t>Improve brand awareness and use of our services with end </a:t>
            </a:r>
            <a:r>
              <a:rPr lang="en-US" sz="2400" dirty="0" smtClean="0">
                <a:solidFill>
                  <a:prstClr val="black"/>
                </a:solidFill>
                <a:cs typeface="Arial" panose="020B0604020202020204" pitchFamily="34" charset="0"/>
              </a:rPr>
              <a:t>users</a:t>
            </a:r>
          </a:p>
          <a:p>
            <a:pPr marL="228589" indent="-228589" defTabSz="914354">
              <a:defRPr/>
            </a:pPr>
            <a:r>
              <a:rPr lang="en-US" sz="2400" dirty="0" smtClean="0">
                <a:solidFill>
                  <a:prstClr val="black"/>
                </a:solidFill>
                <a:cs typeface="Arial" panose="020B0604020202020204" pitchFamily="34" charset="0"/>
              </a:rPr>
              <a:t>Help </a:t>
            </a:r>
            <a:r>
              <a:rPr lang="en-US" sz="2400" dirty="0">
                <a:solidFill>
                  <a:prstClr val="black"/>
                </a:solidFill>
                <a:cs typeface="Arial" panose="020B0604020202020204" pitchFamily="34" charset="0"/>
              </a:rPr>
              <a:t>referees within institutions to better communicate RENATER services to all users of their institution</a:t>
            </a:r>
            <a:r>
              <a:rPr lang="en-US" sz="2400" dirty="0" smtClean="0">
                <a:solidFill>
                  <a:prstClr val="black"/>
                </a:solidFill>
                <a:cs typeface="Arial" panose="020B0604020202020204" pitchFamily="34" charset="0"/>
              </a:rPr>
              <a:t>.</a:t>
            </a:r>
          </a:p>
          <a:p>
            <a:pPr marL="228589" indent="-228589" defTabSz="914354">
              <a:defRPr/>
            </a:pPr>
            <a:r>
              <a:rPr lang="en-US" sz="2400" dirty="0" smtClean="0">
                <a:solidFill>
                  <a:prstClr val="black"/>
                </a:solidFill>
                <a:cs typeface="Arial" panose="020B0604020202020204" pitchFamily="34" charset="0"/>
              </a:rPr>
              <a:t>Facilitate </a:t>
            </a:r>
            <a:r>
              <a:rPr lang="en-US" sz="2400" dirty="0">
                <a:solidFill>
                  <a:prstClr val="black"/>
                </a:solidFill>
                <a:cs typeface="Arial" panose="020B0604020202020204" pitchFamily="34" charset="0"/>
              </a:rPr>
              <a:t>user learning through standardized documentation with clearer and more understandable information for users</a:t>
            </a:r>
            <a:r>
              <a:rPr lang="en-US" sz="2400" dirty="0" smtClean="0">
                <a:solidFill>
                  <a:prstClr val="black"/>
                </a:solidFill>
                <a:cs typeface="Arial" panose="020B0604020202020204" pitchFamily="34" charset="0"/>
              </a:rPr>
              <a:t>.</a:t>
            </a:r>
          </a:p>
          <a:p>
            <a:pPr marL="228589" indent="-228589" defTabSz="914354">
              <a:defRPr/>
            </a:pPr>
            <a:r>
              <a:rPr lang="en-US" sz="2400" dirty="0" smtClean="0">
                <a:solidFill>
                  <a:prstClr val="black"/>
                </a:solidFill>
                <a:cs typeface="Arial" panose="020B0604020202020204" pitchFamily="34" charset="0"/>
              </a:rPr>
              <a:t>Maximize </a:t>
            </a:r>
            <a:r>
              <a:rPr lang="en-US" sz="2400" dirty="0">
                <a:solidFill>
                  <a:prstClr val="black"/>
                </a:solidFill>
                <a:cs typeface="Arial" panose="020B0604020202020204" pitchFamily="34" charset="0"/>
              </a:rPr>
              <a:t>the appropriation of these supports and the integration into existing channels of the establishment</a:t>
            </a:r>
            <a:endParaRPr lang="fr-FR" sz="2400" dirty="0">
              <a:solidFill>
                <a:prstClr val="black"/>
              </a:solidFill>
              <a:cs typeface="Arial" panose="020B0604020202020204" pitchFamily="34" charset="0"/>
            </a:endParaRPr>
          </a:p>
          <a:p>
            <a:pPr marL="0" indent="0" defTabSz="914354">
              <a:buNone/>
              <a:defRPr/>
            </a:pPr>
            <a:endParaRPr lang="fr-FR" dirty="0">
              <a:solidFill>
                <a:prstClr val="black"/>
              </a:solidFill>
              <a:cs typeface="Arial" panose="020B0604020202020204" pitchFamily="34" charset="0"/>
            </a:endParaRPr>
          </a:p>
          <a:p>
            <a:pPr marL="0" indent="0" defTabSz="914354">
              <a:buNone/>
              <a:defRPr/>
            </a:pPr>
            <a:endParaRPr lang="fr-FR" dirty="0">
              <a:solidFill>
                <a:prstClr val="black"/>
              </a:solidFill>
              <a:cs typeface="Arial" panose="020B0604020202020204" pitchFamily="34" charset="0"/>
            </a:endParaRPr>
          </a:p>
          <a:p>
            <a:pPr marL="0" indent="0" defTabSz="914354">
              <a:buNone/>
              <a:defRPr/>
            </a:pPr>
            <a:endParaRPr lang="fr-FR" dirty="0">
              <a:solidFill>
                <a:prstClr val="black"/>
              </a:solidFill>
              <a:cs typeface="Arial" panose="020B0604020202020204" pitchFamily="34" charset="0"/>
            </a:endParaRPr>
          </a:p>
        </p:txBody>
      </p:sp>
      <p:sp>
        <p:nvSpPr>
          <p:cNvPr id="4" name="Rectangle 3"/>
          <p:cNvSpPr/>
          <p:nvPr/>
        </p:nvSpPr>
        <p:spPr>
          <a:xfrm>
            <a:off x="895905" y="5708517"/>
            <a:ext cx="10317555" cy="978729"/>
          </a:xfrm>
          <a:prstGeom prst="rect">
            <a:avLst/>
          </a:prstGeom>
        </p:spPr>
        <p:txBody>
          <a:bodyPr wrap="square">
            <a:spAutoFit/>
          </a:bodyPr>
          <a:lstStyle/>
          <a:p>
            <a:pPr defTabSz="914354">
              <a:lnSpc>
                <a:spcPct val="90000"/>
              </a:lnSpc>
              <a:spcBef>
                <a:spcPts val="1000"/>
              </a:spcBef>
              <a:buFont typeface="Wingdings" panose="05000000000000000000" pitchFamily="2" charset="2"/>
              <a:buChar char="Ø"/>
              <a:defRPr/>
            </a:pPr>
            <a:r>
              <a:rPr lang="en-US" sz="3200" b="1" dirty="0">
                <a:solidFill>
                  <a:prstClr val="black"/>
                </a:solidFill>
                <a:cs typeface="Arial" panose="020B0604020202020204" pitchFamily="34" charset="0"/>
              </a:rPr>
              <a:t>Facilitate the relay work of information RENATER services to end users</a:t>
            </a:r>
            <a:endParaRPr lang="fr-FR" sz="3200" b="1" dirty="0">
              <a:solidFill>
                <a:prstClr val="black"/>
              </a:solidFill>
              <a:cs typeface="Arial" panose="020B0604020202020204" pitchFamily="34" charset="0"/>
            </a:endParaRPr>
          </a:p>
        </p:txBody>
      </p:sp>
    </p:spTree>
    <p:extLst>
      <p:ext uri="{BB962C8B-B14F-4D97-AF65-F5344CB8AC3E}">
        <p14:creationId xmlns:p14="http://schemas.microsoft.com/office/powerpoint/2010/main" val="3295218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2400" y="223671"/>
            <a:ext cx="10515600" cy="1325563"/>
          </a:xfrm>
        </p:spPr>
        <p:txBody>
          <a:bodyPr/>
          <a:lstStyle/>
          <a:p>
            <a:r>
              <a:rPr lang="fr-FR" dirty="0" err="1" smtClean="0"/>
              <a:t>Who</a:t>
            </a:r>
            <a:r>
              <a:rPr lang="fr-FR" dirty="0" smtClean="0"/>
              <a:t> ? </a:t>
            </a:r>
            <a:endParaRPr lang="fr-FR" dirty="0"/>
          </a:p>
        </p:txBody>
      </p:sp>
      <p:sp>
        <p:nvSpPr>
          <p:cNvPr id="4" name="Espace réservé du contenu 3"/>
          <p:cNvSpPr>
            <a:spLocks noGrp="1"/>
          </p:cNvSpPr>
          <p:nvPr>
            <p:ph idx="1"/>
          </p:nvPr>
        </p:nvSpPr>
        <p:spPr/>
        <p:txBody>
          <a:bodyPr/>
          <a:lstStyle/>
          <a:p>
            <a:pPr marL="0" indent="0" algn="ctr">
              <a:buNone/>
            </a:pPr>
            <a:endParaRPr lang="fr-FR" b="1" dirty="0" smtClean="0"/>
          </a:p>
          <a:p>
            <a:pPr marL="0" indent="0" algn="ctr">
              <a:buNone/>
            </a:pPr>
            <a:endParaRPr lang="fr-FR" b="1" dirty="0"/>
          </a:p>
          <a:p>
            <a:pPr marL="0" indent="0" algn="ctr">
              <a:buNone/>
            </a:pPr>
            <a:endParaRPr lang="fr-FR" b="1" dirty="0" smtClean="0"/>
          </a:p>
          <a:p>
            <a:pPr marL="0" indent="0">
              <a:buNone/>
            </a:pPr>
            <a:r>
              <a:rPr lang="en-US" dirty="0" smtClean="0"/>
              <a:t>The teams </a:t>
            </a:r>
            <a:r>
              <a:rPr lang="en-US" dirty="0"/>
              <a:t>in charge of the digital services of the establishment or user relations are the trusted interlocutors of your users!</a:t>
            </a:r>
            <a:endParaRPr lang="fr-FR" dirty="0" smtClean="0"/>
          </a:p>
          <a:p>
            <a:pPr marL="0" indent="0">
              <a:buNone/>
            </a:pPr>
            <a:endParaRPr lang="fr-FR" dirty="0" smtClean="0"/>
          </a:p>
          <a:p>
            <a:pPr marL="0" indent="0">
              <a:buNone/>
            </a:pPr>
            <a:endParaRPr lang="fr-FR" dirty="0"/>
          </a:p>
        </p:txBody>
      </p:sp>
      <p:sp>
        <p:nvSpPr>
          <p:cNvPr id="3" name="Espace réservé du numéro de diapositive 2"/>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4</a:t>
            </a:fld>
            <a:endParaRPr lang="fr-FR">
              <a:solidFill>
                <a:prstClr val="black">
                  <a:tint val="75000"/>
                </a:prstClr>
              </a:solidFill>
              <a:latin typeface="Museo Sans Cyrl 300"/>
            </a:endParaRPr>
          </a:p>
        </p:txBody>
      </p:sp>
    </p:spTree>
    <p:extLst>
      <p:ext uri="{BB962C8B-B14F-4D97-AF65-F5344CB8AC3E}">
        <p14:creationId xmlns:p14="http://schemas.microsoft.com/office/powerpoint/2010/main" val="3041996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3646" y="262580"/>
            <a:ext cx="11764711" cy="1325563"/>
          </a:xfrm>
        </p:spPr>
        <p:txBody>
          <a:bodyPr>
            <a:normAutofit/>
          </a:bodyPr>
          <a:lstStyle/>
          <a:p>
            <a:r>
              <a:rPr lang="fr-FR" dirty="0" smtClean="0">
                <a:cs typeface="Arial" panose="020B0604020202020204" pitchFamily="34" charset="0"/>
              </a:rPr>
              <a:t>How ? </a:t>
            </a:r>
            <a:br>
              <a:rPr lang="fr-FR" dirty="0" smtClean="0">
                <a:cs typeface="Arial" panose="020B0604020202020204" pitchFamily="34" charset="0"/>
              </a:rPr>
            </a:br>
            <a:r>
              <a:rPr lang="fr-FR" dirty="0" err="1" smtClean="0">
                <a:cs typeface="Arial" panose="020B0604020202020204" pitchFamily="34" charset="0"/>
              </a:rPr>
              <a:t>We</a:t>
            </a:r>
            <a:r>
              <a:rPr lang="fr-FR" dirty="0" smtClean="0">
                <a:cs typeface="Arial" panose="020B0604020202020204" pitchFamily="34" charset="0"/>
              </a:rPr>
              <a:t> </a:t>
            </a:r>
            <a:r>
              <a:rPr lang="fr-FR" dirty="0" err="1" smtClean="0">
                <a:cs typeface="Arial" panose="020B0604020202020204" pitchFamily="34" charset="0"/>
              </a:rPr>
              <a:t>talked</a:t>
            </a:r>
            <a:r>
              <a:rPr lang="fr-FR" dirty="0" smtClean="0">
                <a:cs typeface="Arial" panose="020B0604020202020204" pitchFamily="34" charset="0"/>
              </a:rPr>
              <a:t> </a:t>
            </a:r>
            <a:r>
              <a:rPr lang="fr-FR" dirty="0" err="1" smtClean="0">
                <a:cs typeface="Arial" panose="020B0604020202020204" pitchFamily="34" charset="0"/>
              </a:rPr>
              <a:t>with</a:t>
            </a:r>
            <a:r>
              <a:rPr lang="fr-FR" dirty="0" smtClean="0">
                <a:cs typeface="Arial" panose="020B0604020202020204" pitchFamily="34" charset="0"/>
              </a:rPr>
              <a:t> institutions </a:t>
            </a:r>
            <a:endParaRPr lang="fr-FR" dirty="0">
              <a:solidFill>
                <a:schemeClr val="bg1"/>
              </a:solidFill>
              <a:cs typeface="Arial" panose="020B0604020202020204" pitchFamily="34" charset="0"/>
            </a:endParaRPr>
          </a:p>
        </p:txBody>
      </p:sp>
      <p:sp>
        <p:nvSpPr>
          <p:cNvPr id="4" name="Espace réservé du contenu 3"/>
          <p:cNvSpPr>
            <a:spLocks noGrp="1"/>
          </p:cNvSpPr>
          <p:nvPr>
            <p:ph idx="1"/>
          </p:nvPr>
        </p:nvSpPr>
        <p:spPr/>
        <p:txBody>
          <a:bodyPr>
            <a:normAutofit/>
          </a:bodyPr>
          <a:lstStyle/>
          <a:p>
            <a:r>
              <a:rPr lang="en-US" dirty="0"/>
              <a:t>10 representative ESR institutions surveyed in February-March </a:t>
            </a:r>
            <a:r>
              <a:rPr lang="en-US" dirty="0" smtClean="0"/>
              <a:t>2019</a:t>
            </a:r>
          </a:p>
          <a:p>
            <a:r>
              <a:rPr lang="en-US" dirty="0" smtClean="0"/>
              <a:t>Format</a:t>
            </a:r>
            <a:r>
              <a:rPr lang="en-US" dirty="0"/>
              <a:t>: qualitative interviews with ESR </a:t>
            </a:r>
            <a:r>
              <a:rPr lang="en-US" dirty="0" smtClean="0"/>
              <a:t>institutions</a:t>
            </a:r>
          </a:p>
          <a:p>
            <a:r>
              <a:rPr lang="en-US" dirty="0" smtClean="0"/>
              <a:t>Content</a:t>
            </a:r>
            <a:r>
              <a:rPr lang="en-US" dirty="0"/>
              <a:t>: 3 themes around the existing, 1 part test concept (reaction to proposals + choice</a:t>
            </a:r>
            <a:r>
              <a:rPr lang="en-US" dirty="0" smtClean="0"/>
              <a:t>)</a:t>
            </a:r>
          </a:p>
          <a:p>
            <a:endParaRPr lang="en-US" dirty="0"/>
          </a:p>
          <a:p>
            <a:pPr>
              <a:buFont typeface="Wingdings" panose="05000000000000000000" pitchFamily="2" charset="2"/>
              <a:buChar char="Ø"/>
            </a:pPr>
            <a:r>
              <a:rPr lang="en-US" dirty="0" smtClean="0"/>
              <a:t>Despite </a:t>
            </a:r>
            <a:r>
              <a:rPr lang="en-US" dirty="0"/>
              <a:t>the diversity in nature (university, school, research institute, COMUE, etc.) and in size of users: a remarkable homogeneity of responses</a:t>
            </a:r>
            <a:endParaRPr lang="fr-FR" b="1" dirty="0"/>
          </a:p>
          <a:p>
            <a:endParaRPr lang="fr-FR" dirty="0"/>
          </a:p>
          <a:p>
            <a:endParaRPr lang="fr-FR" dirty="0"/>
          </a:p>
        </p:txBody>
      </p:sp>
      <p:sp>
        <p:nvSpPr>
          <p:cNvPr id="3" name="Espace réservé du numéro de diapositive 2"/>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5</a:t>
            </a:fld>
            <a:endParaRPr lang="fr-FR">
              <a:solidFill>
                <a:prstClr val="black">
                  <a:tint val="75000"/>
                </a:prstClr>
              </a:solidFill>
              <a:latin typeface="Museo Sans Cyrl 300"/>
            </a:endParaRPr>
          </a:p>
        </p:txBody>
      </p:sp>
    </p:spTree>
    <p:extLst>
      <p:ext uri="{BB962C8B-B14F-4D97-AF65-F5344CB8AC3E}">
        <p14:creationId xmlns:p14="http://schemas.microsoft.com/office/powerpoint/2010/main" val="28047970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2017" y="209332"/>
            <a:ext cx="10515600" cy="1325563"/>
          </a:xfrm>
        </p:spPr>
        <p:txBody>
          <a:bodyPr/>
          <a:lstStyle/>
          <a:p>
            <a:r>
              <a:rPr lang="en-US" dirty="0">
                <a:cs typeface="Arial" panose="020B0604020202020204" pitchFamily="34" charset="0"/>
              </a:rPr>
              <a:t>Which RENATER services are used by end users?</a:t>
            </a:r>
            <a:endParaRPr lang="fr-FR" dirty="0">
              <a:solidFill>
                <a:schemeClr val="bg1"/>
              </a:solidFill>
              <a:cs typeface="Arial" panose="020B0604020202020204" pitchFamily="34" charset="0"/>
            </a:endParaRPr>
          </a:p>
        </p:txBody>
      </p:sp>
      <p:sp>
        <p:nvSpPr>
          <p:cNvPr id="7" name="Espace réservé du contenu 2"/>
          <p:cNvSpPr txBox="1">
            <a:spLocks/>
          </p:cNvSpPr>
          <p:nvPr/>
        </p:nvSpPr>
        <p:spPr>
          <a:xfrm>
            <a:off x="392017" y="3305236"/>
            <a:ext cx="5373352" cy="17472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smtClean="0"/>
              <a:t>RENATER services </a:t>
            </a:r>
            <a:r>
              <a:rPr lang="en-US" sz="2400" dirty="0"/>
              <a:t>available to </a:t>
            </a:r>
            <a:r>
              <a:rPr lang="en-US" sz="2400" dirty="0" smtClean="0"/>
              <a:t>end </a:t>
            </a:r>
            <a:r>
              <a:rPr lang="en-US" sz="2400" dirty="0"/>
              <a:t>users are: </a:t>
            </a:r>
            <a:r>
              <a:rPr lang="en-US" sz="2400" dirty="0" err="1"/>
              <a:t>Evento</a:t>
            </a:r>
            <a:r>
              <a:rPr lang="en-US" sz="2400" dirty="0"/>
              <a:t>, </a:t>
            </a:r>
            <a:r>
              <a:rPr lang="en-US" sz="2400" dirty="0" err="1"/>
              <a:t>RENAvisio</a:t>
            </a:r>
            <a:r>
              <a:rPr lang="en-US" sz="2400" dirty="0"/>
              <a:t>, </a:t>
            </a:r>
            <a:r>
              <a:rPr lang="en-US" sz="2400" dirty="0" err="1"/>
              <a:t>FileSender</a:t>
            </a:r>
            <a:r>
              <a:rPr lang="en-US" sz="2400" dirty="0"/>
              <a:t>, </a:t>
            </a:r>
            <a:r>
              <a:rPr lang="en-US" sz="2400" dirty="0" err="1" smtClean="0"/>
              <a:t>eduroam</a:t>
            </a:r>
            <a:endParaRPr lang="en-US" sz="2400" dirty="0" smtClean="0"/>
          </a:p>
          <a:p>
            <a:r>
              <a:rPr lang="en-US" sz="2400" dirty="0" smtClean="0"/>
              <a:t>Users </a:t>
            </a:r>
            <a:r>
              <a:rPr lang="en-US" sz="2400" dirty="0"/>
              <a:t>access it via their intranet.</a:t>
            </a:r>
            <a:endParaRPr lang="fr-FR" sz="2400" dirty="0"/>
          </a:p>
        </p:txBody>
      </p:sp>
      <p:sp>
        <p:nvSpPr>
          <p:cNvPr id="4" name="Rectangle 3"/>
          <p:cNvSpPr/>
          <p:nvPr/>
        </p:nvSpPr>
        <p:spPr>
          <a:xfrm>
            <a:off x="6834133" y="3591905"/>
            <a:ext cx="4876088" cy="1200329"/>
          </a:xfrm>
          <a:prstGeom prst="rect">
            <a:avLst/>
          </a:prstGeom>
        </p:spPr>
        <p:txBody>
          <a:bodyPr wrap="square">
            <a:spAutoFit/>
          </a:bodyPr>
          <a:lstStyle/>
          <a:p>
            <a:r>
              <a:rPr lang="en-US" sz="2400" dirty="0"/>
              <a:t>Collaborative services are the most used and can be accessed via a referral from the intranet.</a:t>
            </a:r>
            <a:endParaRPr lang="fr-FR" sz="2400" dirty="0"/>
          </a:p>
        </p:txBody>
      </p:sp>
      <p:sp>
        <p:nvSpPr>
          <p:cNvPr id="8" name="Flèche droite 7"/>
          <p:cNvSpPr/>
          <p:nvPr/>
        </p:nvSpPr>
        <p:spPr>
          <a:xfrm>
            <a:off x="5810251" y="3735992"/>
            <a:ext cx="571500" cy="527539"/>
          </a:xfrm>
          <a:prstGeom prst="rightArrow">
            <a:avLst/>
          </a:prstGeom>
          <a:noFill/>
          <a:ln w="38100">
            <a:solidFill>
              <a:srgbClr val="0046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1759344" y="2528675"/>
            <a:ext cx="2914256" cy="461665"/>
          </a:xfrm>
          <a:prstGeom prst="rect">
            <a:avLst/>
          </a:prstGeom>
          <a:noFill/>
        </p:spPr>
        <p:txBody>
          <a:bodyPr wrap="square" rtlCol="0">
            <a:spAutoFit/>
          </a:bodyPr>
          <a:lstStyle/>
          <a:p>
            <a:r>
              <a:rPr lang="fr-FR" sz="2400" dirty="0" smtClean="0"/>
              <a:t>Institutions </a:t>
            </a:r>
            <a:r>
              <a:rPr lang="fr-FR" sz="2400" dirty="0" err="1" smtClean="0"/>
              <a:t>Answer</a:t>
            </a:r>
            <a:endParaRPr lang="fr-FR" sz="2400" dirty="0"/>
          </a:p>
        </p:txBody>
      </p:sp>
      <p:sp>
        <p:nvSpPr>
          <p:cNvPr id="13" name="ZoneTexte 12"/>
          <p:cNvSpPr txBox="1"/>
          <p:nvPr/>
        </p:nvSpPr>
        <p:spPr>
          <a:xfrm>
            <a:off x="8567004" y="2528675"/>
            <a:ext cx="2710596" cy="461665"/>
          </a:xfrm>
          <a:prstGeom prst="rect">
            <a:avLst/>
          </a:prstGeom>
          <a:noFill/>
        </p:spPr>
        <p:txBody>
          <a:bodyPr wrap="square" rtlCol="0">
            <a:spAutoFit/>
          </a:bodyPr>
          <a:lstStyle/>
          <a:p>
            <a:r>
              <a:rPr lang="fr-FR" sz="2400" dirty="0" smtClean="0"/>
              <a:t>Our </a:t>
            </a:r>
            <a:r>
              <a:rPr lang="fr-FR" sz="2400" dirty="0" err="1" smtClean="0"/>
              <a:t>analysis</a:t>
            </a:r>
            <a:endParaRPr lang="fr-FR" sz="2400" dirty="0"/>
          </a:p>
        </p:txBody>
      </p:sp>
      <p:sp>
        <p:nvSpPr>
          <p:cNvPr id="3" name="ZoneTexte 2"/>
          <p:cNvSpPr txBox="1"/>
          <p:nvPr/>
        </p:nvSpPr>
        <p:spPr>
          <a:xfrm>
            <a:off x="1" y="6581002"/>
            <a:ext cx="7073153" cy="276999"/>
          </a:xfrm>
          <a:prstGeom prst="rect">
            <a:avLst/>
          </a:prstGeom>
          <a:noFill/>
        </p:spPr>
        <p:txBody>
          <a:bodyPr wrap="square" rtlCol="0">
            <a:spAutoFit/>
          </a:bodyPr>
          <a:lstStyle/>
          <a:p>
            <a:r>
              <a:rPr lang="fr-FR" sz="1200" dirty="0"/>
              <a:t>Source : </a:t>
            </a:r>
            <a:r>
              <a:rPr lang="fr-FR" sz="1200" dirty="0">
                <a:cs typeface="Arial" panose="020B0604020202020204" pitchFamily="34" charset="0"/>
              </a:rPr>
              <a:t>entretiens qualitatifs avec des établissements ESR – février/mars 2019</a:t>
            </a:r>
            <a:r>
              <a:rPr lang="fr-FR" sz="1200" dirty="0"/>
              <a:t>  </a:t>
            </a:r>
          </a:p>
        </p:txBody>
      </p:sp>
      <p:sp>
        <p:nvSpPr>
          <p:cNvPr id="5" name="Espace réservé du numéro de diapositive 4"/>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6</a:t>
            </a:fld>
            <a:endParaRPr lang="fr-FR">
              <a:solidFill>
                <a:prstClr val="black">
                  <a:tint val="75000"/>
                </a:prstClr>
              </a:solidFill>
              <a:latin typeface="Museo Sans Cyrl 300"/>
            </a:endParaRPr>
          </a:p>
        </p:txBody>
      </p:sp>
    </p:spTree>
    <p:extLst>
      <p:ext uri="{BB962C8B-B14F-4D97-AF65-F5344CB8AC3E}">
        <p14:creationId xmlns:p14="http://schemas.microsoft.com/office/powerpoint/2010/main" val="8076193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6976" y="211205"/>
            <a:ext cx="10515600" cy="1325563"/>
          </a:xfrm>
        </p:spPr>
        <p:txBody>
          <a:bodyPr>
            <a:normAutofit/>
          </a:bodyPr>
          <a:lstStyle/>
          <a:p>
            <a:r>
              <a:rPr lang="en-US" dirty="0">
                <a:cs typeface="Arial" panose="020B0604020202020204" pitchFamily="34" charset="0"/>
              </a:rPr>
              <a:t>How do you receive information about RENATER services?</a:t>
            </a:r>
            <a:endParaRPr lang="fr-FR" dirty="0">
              <a:solidFill>
                <a:schemeClr val="bg1"/>
              </a:solidFill>
              <a:cs typeface="Arial" panose="020B0604020202020204" pitchFamily="34" charset="0"/>
            </a:endParaRPr>
          </a:p>
        </p:txBody>
      </p:sp>
      <p:sp>
        <p:nvSpPr>
          <p:cNvPr id="7" name="Espace réservé du contenu 2"/>
          <p:cNvSpPr txBox="1">
            <a:spLocks/>
          </p:cNvSpPr>
          <p:nvPr/>
        </p:nvSpPr>
        <p:spPr>
          <a:xfrm>
            <a:off x="216976" y="2598129"/>
            <a:ext cx="5593275" cy="213467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fr-FR" sz="2400" dirty="0"/>
          </a:p>
          <a:p>
            <a:r>
              <a:rPr lang="en-US" sz="2400" dirty="0"/>
              <a:t>No defined channels, little knowledge of catalogs, word of </a:t>
            </a:r>
            <a:r>
              <a:rPr lang="en-US" sz="2400" dirty="0" smtClean="0"/>
              <a:t>mouth</a:t>
            </a:r>
          </a:p>
          <a:p>
            <a:r>
              <a:rPr lang="en-US" sz="2400" dirty="0" smtClean="0"/>
              <a:t>Technical </a:t>
            </a:r>
            <a:r>
              <a:rPr lang="en-US" sz="2400" dirty="0"/>
              <a:t>information for IT staff but very little for end users</a:t>
            </a:r>
            <a:endParaRPr lang="fr-FR" sz="2400" dirty="0"/>
          </a:p>
        </p:txBody>
      </p:sp>
      <p:sp>
        <p:nvSpPr>
          <p:cNvPr id="5" name="Rectangle 4"/>
          <p:cNvSpPr/>
          <p:nvPr/>
        </p:nvSpPr>
        <p:spPr>
          <a:xfrm>
            <a:off x="6601619" y="3037037"/>
            <a:ext cx="5509516" cy="2677656"/>
          </a:xfrm>
          <a:prstGeom prst="rect">
            <a:avLst/>
          </a:prstGeom>
        </p:spPr>
        <p:txBody>
          <a:bodyPr wrap="square">
            <a:spAutoFit/>
          </a:bodyPr>
          <a:lstStyle/>
          <a:p>
            <a:r>
              <a:rPr lang="en-US" sz="2400" dirty="0"/>
              <a:t>Very strong need to define a communication </a:t>
            </a:r>
            <a:r>
              <a:rPr lang="en-US" sz="2400" dirty="0" smtClean="0"/>
              <a:t>channel</a:t>
            </a:r>
          </a:p>
          <a:p>
            <a:pPr marL="342900" indent="-342900">
              <a:buFont typeface="Arial" panose="020B0604020202020204" pitchFamily="34" charset="0"/>
              <a:buChar char="•"/>
            </a:pPr>
            <a:r>
              <a:rPr lang="en-US" sz="2400" dirty="0" smtClean="0"/>
              <a:t>well recognizable</a:t>
            </a:r>
          </a:p>
          <a:p>
            <a:pPr marL="342900" indent="-342900">
              <a:buFont typeface="Arial" panose="020B0604020202020204" pitchFamily="34" charset="0"/>
              <a:buChar char="•"/>
            </a:pPr>
            <a:r>
              <a:rPr lang="en-US" sz="2400" dirty="0" smtClean="0"/>
              <a:t>addressed </a:t>
            </a:r>
            <a:r>
              <a:rPr lang="en-US" sz="2400" dirty="0"/>
              <a:t>to the right profiles of DSI staff in contact with end </a:t>
            </a:r>
            <a:r>
              <a:rPr lang="en-US" sz="2400" dirty="0" smtClean="0"/>
              <a:t>users</a:t>
            </a:r>
          </a:p>
          <a:p>
            <a:pPr marL="342900" indent="-342900">
              <a:buFont typeface="Arial" panose="020B0604020202020204" pitchFamily="34" charset="0"/>
              <a:buChar char="•"/>
            </a:pPr>
            <a:r>
              <a:rPr lang="en-US" sz="2400" dirty="0" smtClean="0"/>
              <a:t>conveying </a:t>
            </a:r>
            <a:r>
              <a:rPr lang="en-US" sz="2400" dirty="0"/>
              <a:t>understandable information to end-users</a:t>
            </a:r>
            <a:endParaRPr lang="fr-FR" sz="2400" dirty="0"/>
          </a:p>
        </p:txBody>
      </p:sp>
      <p:sp>
        <p:nvSpPr>
          <p:cNvPr id="8" name="ZoneTexte 7"/>
          <p:cNvSpPr txBox="1"/>
          <p:nvPr/>
        </p:nvSpPr>
        <p:spPr>
          <a:xfrm>
            <a:off x="1" y="6581002"/>
            <a:ext cx="7073153" cy="276999"/>
          </a:xfrm>
          <a:prstGeom prst="rect">
            <a:avLst/>
          </a:prstGeom>
          <a:noFill/>
        </p:spPr>
        <p:txBody>
          <a:bodyPr wrap="square" rtlCol="0">
            <a:spAutoFit/>
          </a:bodyPr>
          <a:lstStyle/>
          <a:p>
            <a:r>
              <a:rPr lang="fr-FR" sz="1200" dirty="0"/>
              <a:t>Source : </a:t>
            </a:r>
            <a:r>
              <a:rPr lang="fr-FR" sz="1200" dirty="0">
                <a:cs typeface="Arial" panose="020B0604020202020204" pitchFamily="34" charset="0"/>
              </a:rPr>
              <a:t>entretiens qualitatifs avec des établissements ESR – février/mars 2019</a:t>
            </a:r>
            <a:r>
              <a:rPr lang="fr-FR" sz="1200" dirty="0"/>
              <a:t>  </a:t>
            </a:r>
          </a:p>
        </p:txBody>
      </p:sp>
      <p:sp>
        <p:nvSpPr>
          <p:cNvPr id="9" name="Flèche droite 8"/>
          <p:cNvSpPr/>
          <p:nvPr/>
        </p:nvSpPr>
        <p:spPr>
          <a:xfrm>
            <a:off x="5623641" y="3735992"/>
            <a:ext cx="571500" cy="527539"/>
          </a:xfrm>
          <a:prstGeom prst="rightArrow">
            <a:avLst/>
          </a:prstGeom>
          <a:noFill/>
          <a:ln w="38100">
            <a:solidFill>
              <a:srgbClr val="0046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numéro de diapositive 2"/>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7</a:t>
            </a:fld>
            <a:endParaRPr lang="fr-FR">
              <a:solidFill>
                <a:prstClr val="black">
                  <a:tint val="75000"/>
                </a:prstClr>
              </a:solidFill>
              <a:latin typeface="Museo Sans Cyrl 300"/>
            </a:endParaRPr>
          </a:p>
        </p:txBody>
      </p:sp>
      <p:sp>
        <p:nvSpPr>
          <p:cNvPr id="11" name="ZoneTexte 10"/>
          <p:cNvSpPr txBox="1"/>
          <p:nvPr/>
        </p:nvSpPr>
        <p:spPr>
          <a:xfrm>
            <a:off x="1759344" y="2528675"/>
            <a:ext cx="2914256" cy="461665"/>
          </a:xfrm>
          <a:prstGeom prst="rect">
            <a:avLst/>
          </a:prstGeom>
          <a:noFill/>
        </p:spPr>
        <p:txBody>
          <a:bodyPr wrap="square" rtlCol="0">
            <a:spAutoFit/>
          </a:bodyPr>
          <a:lstStyle/>
          <a:p>
            <a:r>
              <a:rPr lang="fr-FR" sz="2400" dirty="0" smtClean="0"/>
              <a:t>Institutions </a:t>
            </a:r>
            <a:r>
              <a:rPr lang="fr-FR" sz="2400" dirty="0" err="1" smtClean="0"/>
              <a:t>Answer</a:t>
            </a:r>
            <a:endParaRPr lang="fr-FR" sz="2400" dirty="0"/>
          </a:p>
        </p:txBody>
      </p:sp>
      <p:sp>
        <p:nvSpPr>
          <p:cNvPr id="12" name="ZoneTexte 11"/>
          <p:cNvSpPr txBox="1"/>
          <p:nvPr/>
        </p:nvSpPr>
        <p:spPr>
          <a:xfrm>
            <a:off x="8567004" y="2528675"/>
            <a:ext cx="2710596" cy="461665"/>
          </a:xfrm>
          <a:prstGeom prst="rect">
            <a:avLst/>
          </a:prstGeom>
          <a:noFill/>
        </p:spPr>
        <p:txBody>
          <a:bodyPr wrap="square" rtlCol="0">
            <a:spAutoFit/>
          </a:bodyPr>
          <a:lstStyle/>
          <a:p>
            <a:r>
              <a:rPr lang="fr-FR" sz="2400" dirty="0" smtClean="0"/>
              <a:t>Our </a:t>
            </a:r>
            <a:r>
              <a:rPr lang="fr-FR" sz="2400" dirty="0" err="1" smtClean="0"/>
              <a:t>analysis</a:t>
            </a:r>
            <a:endParaRPr lang="fr-FR" sz="2400" dirty="0"/>
          </a:p>
        </p:txBody>
      </p:sp>
    </p:spTree>
    <p:extLst>
      <p:ext uri="{BB962C8B-B14F-4D97-AF65-F5344CB8AC3E}">
        <p14:creationId xmlns:p14="http://schemas.microsoft.com/office/powerpoint/2010/main" val="2900202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51" y="190293"/>
            <a:ext cx="10515600" cy="1325563"/>
          </a:xfrm>
        </p:spPr>
        <p:txBody>
          <a:bodyPr/>
          <a:lstStyle/>
          <a:p>
            <a:r>
              <a:rPr lang="en-US" dirty="0">
                <a:cs typeface="Arial" panose="020B0604020202020204" pitchFamily="34" charset="0"/>
              </a:rPr>
              <a:t>How do you communicate RENATER services </a:t>
            </a:r>
            <a:r>
              <a:rPr lang="en-US" dirty="0" smtClean="0">
                <a:cs typeface="Arial" panose="020B0604020202020204" pitchFamily="34" charset="0"/>
              </a:rPr>
              <a:t>internally </a:t>
            </a:r>
            <a:r>
              <a:rPr lang="fr-FR" dirty="0" smtClean="0">
                <a:cs typeface="Arial" panose="020B0604020202020204" pitchFamily="34" charset="0"/>
              </a:rPr>
              <a:t>?</a:t>
            </a:r>
            <a:endParaRPr lang="fr-FR" dirty="0">
              <a:solidFill>
                <a:schemeClr val="bg1"/>
              </a:solidFill>
              <a:cs typeface="Arial" panose="020B0604020202020204" pitchFamily="34" charset="0"/>
            </a:endParaRPr>
          </a:p>
        </p:txBody>
      </p:sp>
      <p:sp>
        <p:nvSpPr>
          <p:cNvPr id="3" name="Espace réservé du contenu 2"/>
          <p:cNvSpPr>
            <a:spLocks noGrp="1"/>
          </p:cNvSpPr>
          <p:nvPr>
            <p:ph idx="1"/>
          </p:nvPr>
        </p:nvSpPr>
        <p:spPr>
          <a:xfrm>
            <a:off x="7302636" y="2602911"/>
            <a:ext cx="4848657" cy="1490587"/>
          </a:xfrm>
        </p:spPr>
        <p:txBody>
          <a:bodyPr>
            <a:noAutofit/>
          </a:bodyPr>
          <a:lstStyle/>
          <a:p>
            <a:pPr marL="0" indent="0">
              <a:buNone/>
            </a:pPr>
            <a:r>
              <a:rPr lang="en-US" sz="2400" dirty="0"/>
              <a:t>Very strong need for a </a:t>
            </a:r>
            <a:r>
              <a:rPr lang="en-US" sz="2400" dirty="0" smtClean="0"/>
              <a:t>material</a:t>
            </a:r>
          </a:p>
          <a:p>
            <a:r>
              <a:rPr lang="en-US" sz="2400" dirty="0" smtClean="0"/>
              <a:t>ready </a:t>
            </a:r>
            <a:r>
              <a:rPr lang="en-US" sz="2400" dirty="0"/>
              <a:t>to </a:t>
            </a:r>
            <a:r>
              <a:rPr lang="en-US" sz="2400" dirty="0" smtClean="0"/>
              <a:t>use</a:t>
            </a:r>
          </a:p>
          <a:p>
            <a:r>
              <a:rPr lang="en-US" sz="2400" dirty="0" smtClean="0"/>
              <a:t>understandable </a:t>
            </a:r>
            <a:r>
              <a:rPr lang="en-US" sz="2400" dirty="0"/>
              <a:t>end </a:t>
            </a:r>
            <a:r>
              <a:rPr lang="en-US" sz="2400" dirty="0" smtClean="0"/>
              <a:t>users</a:t>
            </a:r>
          </a:p>
          <a:p>
            <a:r>
              <a:rPr lang="en-US" sz="2400" dirty="0" err="1" smtClean="0"/>
              <a:t>integrable</a:t>
            </a:r>
            <a:r>
              <a:rPr lang="en-US" sz="2400" dirty="0" smtClean="0"/>
              <a:t> </a:t>
            </a:r>
            <a:r>
              <a:rPr lang="en-US" sz="2400" dirty="0"/>
              <a:t>into usual </a:t>
            </a:r>
            <a:r>
              <a:rPr lang="en-US" sz="2400" dirty="0" smtClean="0"/>
              <a:t>communication</a:t>
            </a:r>
          </a:p>
          <a:p>
            <a:r>
              <a:rPr lang="en-US" sz="2400" dirty="0" smtClean="0"/>
              <a:t>kept </a:t>
            </a:r>
            <a:r>
              <a:rPr lang="en-US" sz="2400" dirty="0"/>
              <a:t>up to date</a:t>
            </a:r>
            <a:endParaRPr lang="fr-FR" sz="2400" dirty="0"/>
          </a:p>
        </p:txBody>
      </p:sp>
      <p:sp>
        <p:nvSpPr>
          <p:cNvPr id="6" name="Rectangle 5"/>
          <p:cNvSpPr/>
          <p:nvPr/>
        </p:nvSpPr>
        <p:spPr>
          <a:xfrm>
            <a:off x="192446" y="2277703"/>
            <a:ext cx="6238834" cy="3416320"/>
          </a:xfrm>
          <a:prstGeom prst="rect">
            <a:avLst/>
          </a:prstGeom>
        </p:spPr>
        <p:txBody>
          <a:bodyPr wrap="square">
            <a:spAutoFit/>
          </a:bodyPr>
          <a:lstStyle/>
          <a:p>
            <a:pPr marL="285744" indent="-285744">
              <a:buFont typeface="Arial" panose="020B0604020202020204" pitchFamily="34" charset="0"/>
              <a:buChar char="•"/>
            </a:pPr>
            <a:r>
              <a:rPr lang="en-US" sz="2400" dirty="0"/>
              <a:t>Institutions develop their own information media </a:t>
            </a:r>
            <a:r>
              <a:rPr lang="en-US" sz="2400" dirty="0" smtClean="0"/>
              <a:t>in-house</a:t>
            </a:r>
          </a:p>
          <a:p>
            <a:pPr marL="285744" indent="-285744">
              <a:buFont typeface="Arial" panose="020B0604020202020204" pitchFamily="34" charset="0"/>
              <a:buChar char="•"/>
            </a:pPr>
            <a:r>
              <a:rPr lang="en-US" sz="2400" dirty="0" smtClean="0"/>
              <a:t>made </a:t>
            </a:r>
            <a:r>
              <a:rPr lang="en-US" sz="2400" dirty="0"/>
              <a:t>available on the intranet via mailing lists, the IT solutions catalog of the institution or internal presentations (descriptions, usage arguments vs commercial solutions, videos tutorial</a:t>
            </a:r>
            <a:r>
              <a:rPr lang="en-US" sz="2400" dirty="0" smtClean="0"/>
              <a:t>)</a:t>
            </a:r>
          </a:p>
          <a:p>
            <a:pPr marL="285744" indent="-285744">
              <a:buFont typeface="Arial" panose="020B0604020202020204" pitchFamily="34" charset="0"/>
              <a:buChar char="•"/>
            </a:pPr>
            <a:r>
              <a:rPr lang="en-US" sz="2400" dirty="0" smtClean="0"/>
              <a:t>RENATER </a:t>
            </a:r>
            <a:r>
              <a:rPr lang="en-US" sz="2400" dirty="0"/>
              <a:t>services are presented in the same way as other digital services</a:t>
            </a:r>
            <a:endParaRPr lang="fr-FR" sz="2400" dirty="0"/>
          </a:p>
        </p:txBody>
      </p:sp>
      <p:sp>
        <p:nvSpPr>
          <p:cNvPr id="8" name="ZoneTexte 7"/>
          <p:cNvSpPr txBox="1"/>
          <p:nvPr/>
        </p:nvSpPr>
        <p:spPr>
          <a:xfrm>
            <a:off x="1" y="6581002"/>
            <a:ext cx="7073153" cy="276999"/>
          </a:xfrm>
          <a:prstGeom prst="rect">
            <a:avLst/>
          </a:prstGeom>
          <a:noFill/>
        </p:spPr>
        <p:txBody>
          <a:bodyPr wrap="square" rtlCol="0">
            <a:spAutoFit/>
          </a:bodyPr>
          <a:lstStyle/>
          <a:p>
            <a:r>
              <a:rPr lang="fr-FR" sz="1200" dirty="0"/>
              <a:t>Source : </a:t>
            </a:r>
            <a:r>
              <a:rPr lang="fr-FR" sz="1200" dirty="0">
                <a:cs typeface="Arial" panose="020B0604020202020204" pitchFamily="34" charset="0"/>
              </a:rPr>
              <a:t>entretiens qualitatifs avec des établissements ESR – février/mars 2019</a:t>
            </a:r>
            <a:r>
              <a:rPr lang="fr-FR" sz="1200" dirty="0"/>
              <a:t>  </a:t>
            </a:r>
          </a:p>
        </p:txBody>
      </p:sp>
      <p:sp>
        <p:nvSpPr>
          <p:cNvPr id="9" name="Flèche droite 8"/>
          <p:cNvSpPr/>
          <p:nvPr/>
        </p:nvSpPr>
        <p:spPr>
          <a:xfrm>
            <a:off x="6501654" y="3748117"/>
            <a:ext cx="571500" cy="527539"/>
          </a:xfrm>
          <a:prstGeom prst="rightArrow">
            <a:avLst/>
          </a:prstGeom>
          <a:noFill/>
          <a:ln w="38100">
            <a:solidFill>
              <a:srgbClr val="0046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u numéro de diapositive 3"/>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8</a:t>
            </a:fld>
            <a:endParaRPr lang="fr-FR">
              <a:solidFill>
                <a:prstClr val="black">
                  <a:tint val="75000"/>
                </a:prstClr>
              </a:solidFill>
              <a:latin typeface="Museo Sans Cyrl 300"/>
            </a:endParaRPr>
          </a:p>
        </p:txBody>
      </p:sp>
      <p:sp>
        <p:nvSpPr>
          <p:cNvPr id="10" name="ZoneTexte 9"/>
          <p:cNvSpPr txBox="1"/>
          <p:nvPr/>
        </p:nvSpPr>
        <p:spPr>
          <a:xfrm>
            <a:off x="1505344" y="1741881"/>
            <a:ext cx="2914256" cy="461665"/>
          </a:xfrm>
          <a:prstGeom prst="rect">
            <a:avLst/>
          </a:prstGeom>
          <a:noFill/>
        </p:spPr>
        <p:txBody>
          <a:bodyPr wrap="square" rtlCol="0">
            <a:spAutoFit/>
          </a:bodyPr>
          <a:lstStyle/>
          <a:p>
            <a:r>
              <a:rPr lang="fr-FR" sz="2400" dirty="0" smtClean="0"/>
              <a:t>Institutions </a:t>
            </a:r>
            <a:r>
              <a:rPr lang="fr-FR" sz="2400" dirty="0" err="1" smtClean="0"/>
              <a:t>Answer</a:t>
            </a:r>
            <a:endParaRPr lang="fr-FR" sz="2400" dirty="0"/>
          </a:p>
        </p:txBody>
      </p:sp>
      <p:sp>
        <p:nvSpPr>
          <p:cNvPr id="11" name="ZoneTexte 10"/>
          <p:cNvSpPr txBox="1"/>
          <p:nvPr/>
        </p:nvSpPr>
        <p:spPr>
          <a:xfrm>
            <a:off x="8313004" y="1741881"/>
            <a:ext cx="2710596" cy="461665"/>
          </a:xfrm>
          <a:prstGeom prst="rect">
            <a:avLst/>
          </a:prstGeom>
          <a:noFill/>
        </p:spPr>
        <p:txBody>
          <a:bodyPr wrap="square" rtlCol="0">
            <a:spAutoFit/>
          </a:bodyPr>
          <a:lstStyle/>
          <a:p>
            <a:r>
              <a:rPr lang="fr-FR" sz="2400" dirty="0" smtClean="0"/>
              <a:t>Our </a:t>
            </a:r>
            <a:r>
              <a:rPr lang="fr-FR" sz="2400" dirty="0" err="1" smtClean="0"/>
              <a:t>analysis</a:t>
            </a:r>
            <a:endParaRPr lang="fr-FR" sz="2400" dirty="0"/>
          </a:p>
        </p:txBody>
      </p:sp>
    </p:spTree>
    <p:extLst>
      <p:ext uri="{BB962C8B-B14F-4D97-AF65-F5344CB8AC3E}">
        <p14:creationId xmlns:p14="http://schemas.microsoft.com/office/powerpoint/2010/main" val="815121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2047" y="192371"/>
            <a:ext cx="10515600" cy="1325563"/>
          </a:xfrm>
        </p:spPr>
        <p:txBody>
          <a:bodyPr>
            <a:normAutofit/>
          </a:bodyPr>
          <a:lstStyle/>
          <a:p>
            <a:r>
              <a:rPr lang="en-US" dirty="0">
                <a:cs typeface="Arial" panose="020B0604020202020204" pitchFamily="34" charset="0"/>
              </a:rPr>
              <a:t>What media and channels for receiving </a:t>
            </a:r>
            <a:r>
              <a:rPr lang="en-US" dirty="0" smtClean="0">
                <a:cs typeface="Arial" panose="020B0604020202020204" pitchFamily="34" charset="0"/>
              </a:rPr>
              <a:t>information </a:t>
            </a:r>
            <a:r>
              <a:rPr lang="fr-FR" dirty="0" smtClean="0">
                <a:solidFill>
                  <a:schemeClr val="bg1"/>
                </a:solidFill>
                <a:cs typeface="Arial" panose="020B0604020202020204" pitchFamily="34" charset="0"/>
              </a:rPr>
              <a:t>?</a:t>
            </a:r>
            <a:endParaRPr lang="fr-FR" dirty="0">
              <a:solidFill>
                <a:schemeClr val="bg1"/>
              </a:solidFill>
              <a:cs typeface="Arial" panose="020B0604020202020204" pitchFamily="34" charset="0"/>
            </a:endParaRPr>
          </a:p>
        </p:txBody>
      </p:sp>
      <p:graphicFrame>
        <p:nvGraphicFramePr>
          <p:cNvPr id="9" name="Espace réservé du contenu 8"/>
          <p:cNvGraphicFramePr>
            <a:graphicFrameLocks noGrp="1"/>
          </p:cNvGraphicFramePr>
          <p:nvPr>
            <p:ph idx="1"/>
            <p:extLst>
              <p:ext uri="{D42A27DB-BD31-4B8C-83A1-F6EECF244321}">
                <p14:modId xmlns:p14="http://schemas.microsoft.com/office/powerpoint/2010/main" val="2831584680"/>
              </p:ext>
            </p:extLst>
          </p:nvPr>
        </p:nvGraphicFramePr>
        <p:xfrm>
          <a:off x="237501" y="2937175"/>
          <a:ext cx="5262347" cy="2782910"/>
        </p:xfrm>
        <a:graphic>
          <a:graphicData uri="http://schemas.openxmlformats.org/drawingml/2006/table">
            <a:tbl>
              <a:tblPr firstRow="1" firstCol="1" bandRow="1">
                <a:tableStyleId>{7DF18680-E054-41AD-8BC1-D1AEF772440D}</a:tableStyleId>
              </a:tblPr>
              <a:tblGrid>
                <a:gridCol w="3114199">
                  <a:extLst>
                    <a:ext uri="{9D8B030D-6E8A-4147-A177-3AD203B41FA5}">
                      <a16:colId xmlns:a16="http://schemas.microsoft.com/office/drawing/2014/main" val="444612009"/>
                    </a:ext>
                  </a:extLst>
                </a:gridCol>
                <a:gridCol w="2148148">
                  <a:extLst>
                    <a:ext uri="{9D8B030D-6E8A-4147-A177-3AD203B41FA5}">
                      <a16:colId xmlns:a16="http://schemas.microsoft.com/office/drawing/2014/main" val="2888316067"/>
                    </a:ext>
                  </a:extLst>
                </a:gridCol>
              </a:tblGrid>
              <a:tr h="391351">
                <a:tc>
                  <a:txBody>
                    <a:bodyPr/>
                    <a:lstStyle/>
                    <a:p>
                      <a:pPr>
                        <a:lnSpc>
                          <a:spcPct val="107000"/>
                        </a:lnSpc>
                        <a:spcAft>
                          <a:spcPts val="0"/>
                        </a:spcAft>
                      </a:pPr>
                      <a:endParaRPr lang="fr-FR" sz="2400" b="1"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err="1" smtClean="0">
                          <a:effectLst/>
                        </a:rPr>
                        <a:t>Ranking</a:t>
                      </a:r>
                      <a:r>
                        <a:rPr lang="fr-FR" sz="2400" dirty="0" smtClean="0">
                          <a:effectLst/>
                        </a:rPr>
                        <a:t> </a:t>
                      </a:r>
                      <a:endParaRPr lang="fr-FR" sz="2400" b="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62587839"/>
                  </a:ext>
                </a:extLst>
              </a:tr>
              <a:tr h="391351">
                <a:tc>
                  <a:txBody>
                    <a:bodyPr/>
                    <a:lstStyle/>
                    <a:p>
                      <a:pPr>
                        <a:lnSpc>
                          <a:spcPct val="107000"/>
                        </a:lnSpc>
                        <a:spcAft>
                          <a:spcPts val="0"/>
                        </a:spcAft>
                      </a:pPr>
                      <a:r>
                        <a:rPr lang="fr-FR" sz="1900" dirty="0" smtClean="0">
                          <a:effectLst/>
                        </a:rPr>
                        <a:t>Service </a:t>
                      </a:r>
                      <a:r>
                        <a:rPr lang="fr-FR" sz="1900" dirty="0" err="1" smtClean="0">
                          <a:effectLst/>
                        </a:rPr>
                        <a:t>card</a:t>
                      </a:r>
                      <a:r>
                        <a:rPr lang="fr-FR" sz="1900" dirty="0" smtClean="0">
                          <a:effectLst/>
                        </a:rPr>
                        <a:t> </a:t>
                      </a:r>
                      <a:r>
                        <a:rPr lang="fr-FR" sz="1900" dirty="0" err="1" smtClean="0">
                          <a:effectLst/>
                        </a:rPr>
                        <a:t>printed</a:t>
                      </a:r>
                      <a:endParaRPr lang="fr-FR" sz="2400" b="1"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smtClean="0">
                          <a:effectLst/>
                        </a:rPr>
                        <a:t>4</a:t>
                      </a:r>
                      <a:endParaRPr lang="fr-FR" sz="2400" b="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69919149"/>
                  </a:ext>
                </a:extLst>
              </a:tr>
              <a:tr h="608753">
                <a:tc>
                  <a:txBody>
                    <a:bodyPr/>
                    <a:lstStyle/>
                    <a:p>
                      <a:pPr>
                        <a:lnSpc>
                          <a:spcPct val="107000"/>
                        </a:lnSpc>
                        <a:spcAft>
                          <a:spcPts val="0"/>
                        </a:spcAft>
                      </a:pPr>
                      <a:r>
                        <a:rPr lang="fr-FR" sz="1900" dirty="0" smtClean="0">
                          <a:effectLst/>
                        </a:rPr>
                        <a:t>Service </a:t>
                      </a:r>
                      <a:r>
                        <a:rPr lang="fr-FR" sz="1900" dirty="0" err="1" smtClean="0">
                          <a:effectLst/>
                        </a:rPr>
                        <a:t>card</a:t>
                      </a:r>
                      <a:r>
                        <a:rPr lang="fr-FR" sz="1900" dirty="0" smtClean="0">
                          <a:effectLst/>
                        </a:rPr>
                        <a:t> digital</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smtClean="0">
                          <a:effectLst/>
                        </a:rPr>
                        <a:t>1</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33467805"/>
                  </a:ext>
                </a:extLst>
              </a:tr>
              <a:tr h="391351">
                <a:tc>
                  <a:txBody>
                    <a:bodyPr/>
                    <a:lstStyle/>
                    <a:p>
                      <a:pPr>
                        <a:lnSpc>
                          <a:spcPct val="107000"/>
                        </a:lnSpc>
                        <a:spcAft>
                          <a:spcPts val="0"/>
                        </a:spcAft>
                      </a:pPr>
                      <a:r>
                        <a:rPr lang="fr-FR" sz="1900" dirty="0" smtClean="0">
                          <a:effectLst/>
                        </a:rPr>
                        <a:t>Tutorial</a:t>
                      </a:r>
                      <a:r>
                        <a:rPr lang="fr-FR" sz="1900" baseline="0" dirty="0" smtClean="0">
                          <a:effectLst/>
                        </a:rPr>
                        <a:t> </a:t>
                      </a:r>
                      <a:r>
                        <a:rPr lang="fr-FR" sz="1900" baseline="0" dirty="0" err="1" smtClean="0">
                          <a:effectLst/>
                        </a:rPr>
                        <a:t>videos</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smtClean="0">
                          <a:effectLst/>
                        </a:rPr>
                        <a:t>2</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05319429"/>
                  </a:ext>
                </a:extLst>
              </a:tr>
              <a:tr h="608753">
                <a:tc>
                  <a:txBody>
                    <a:bodyPr/>
                    <a:lstStyle/>
                    <a:p>
                      <a:pPr>
                        <a:lnSpc>
                          <a:spcPct val="107000"/>
                        </a:lnSpc>
                        <a:spcAft>
                          <a:spcPts val="0"/>
                        </a:spcAft>
                      </a:pPr>
                      <a:r>
                        <a:rPr lang="fr-FR" sz="1900" dirty="0" err="1" smtClean="0">
                          <a:effectLst/>
                        </a:rPr>
                        <a:t>Presentaion</a:t>
                      </a:r>
                      <a:r>
                        <a:rPr lang="fr-FR" sz="1900" baseline="0" dirty="0" smtClean="0">
                          <a:effectLst/>
                        </a:rPr>
                        <a:t> </a:t>
                      </a:r>
                      <a:r>
                        <a:rPr lang="fr-FR" sz="1900" baseline="0" dirty="0" err="1" smtClean="0">
                          <a:effectLst/>
                        </a:rPr>
                        <a:t>videos</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smtClean="0">
                          <a:effectLst/>
                        </a:rPr>
                        <a:t>3</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35871017"/>
                  </a:ext>
                </a:extLst>
              </a:tr>
              <a:tr h="391351">
                <a:tc>
                  <a:txBody>
                    <a:bodyPr/>
                    <a:lstStyle/>
                    <a:p>
                      <a:pPr>
                        <a:lnSpc>
                          <a:spcPct val="107000"/>
                        </a:lnSpc>
                        <a:spcAft>
                          <a:spcPts val="0"/>
                        </a:spcAft>
                      </a:pPr>
                      <a:r>
                        <a:rPr lang="fr-FR" sz="1900" dirty="0" smtClean="0">
                          <a:effectLst/>
                        </a:rPr>
                        <a:t>Posters</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smtClean="0">
                          <a:effectLst/>
                        </a:rPr>
                        <a:t>5</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67329419"/>
                  </a:ext>
                </a:extLst>
              </a:tr>
            </a:tbl>
          </a:graphicData>
        </a:graphic>
      </p:graphicFrame>
      <p:graphicFrame>
        <p:nvGraphicFramePr>
          <p:cNvPr id="13" name="Tableau 12"/>
          <p:cNvGraphicFramePr>
            <a:graphicFrameLocks noGrp="1"/>
          </p:cNvGraphicFramePr>
          <p:nvPr>
            <p:extLst>
              <p:ext uri="{D42A27DB-BD31-4B8C-83A1-F6EECF244321}">
                <p14:modId xmlns:p14="http://schemas.microsoft.com/office/powerpoint/2010/main" val="3094487505"/>
              </p:ext>
            </p:extLst>
          </p:nvPr>
        </p:nvGraphicFramePr>
        <p:xfrm>
          <a:off x="6351437" y="2859296"/>
          <a:ext cx="5347504" cy="2897299"/>
        </p:xfrm>
        <a:graphic>
          <a:graphicData uri="http://schemas.openxmlformats.org/drawingml/2006/table">
            <a:tbl>
              <a:tblPr firstRow="1" firstCol="1" bandRow="1">
                <a:tableStyleId>{5C22544A-7EE6-4342-B048-85BDC9FD1C3A}</a:tableStyleId>
              </a:tblPr>
              <a:tblGrid>
                <a:gridCol w="2960993">
                  <a:extLst>
                    <a:ext uri="{9D8B030D-6E8A-4147-A177-3AD203B41FA5}">
                      <a16:colId xmlns:a16="http://schemas.microsoft.com/office/drawing/2014/main" val="4000425977"/>
                    </a:ext>
                  </a:extLst>
                </a:gridCol>
                <a:gridCol w="2386511">
                  <a:extLst>
                    <a:ext uri="{9D8B030D-6E8A-4147-A177-3AD203B41FA5}">
                      <a16:colId xmlns:a16="http://schemas.microsoft.com/office/drawing/2014/main" val="4160689873"/>
                    </a:ext>
                  </a:extLst>
                </a:gridCol>
              </a:tblGrid>
              <a:tr h="483980">
                <a:tc>
                  <a:txBody>
                    <a:bodyPr/>
                    <a:lstStyle/>
                    <a:p>
                      <a:pPr>
                        <a:lnSpc>
                          <a:spcPct val="107000"/>
                        </a:lnSpc>
                        <a:spcAft>
                          <a:spcPts val="0"/>
                        </a:spcAft>
                      </a:pPr>
                      <a:endParaRPr lang="fr-FR" sz="2400" b="1"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err="1" smtClean="0">
                          <a:effectLst/>
                        </a:rPr>
                        <a:t>Ranking</a:t>
                      </a:r>
                      <a:r>
                        <a:rPr lang="fr-FR" sz="2400" dirty="0" smtClean="0">
                          <a:effectLst/>
                        </a:rPr>
                        <a:t> </a:t>
                      </a:r>
                      <a:endParaRPr lang="fr-FR" sz="2400" b="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33561219"/>
                  </a:ext>
                </a:extLst>
              </a:tr>
              <a:tr h="608753">
                <a:tc>
                  <a:txBody>
                    <a:bodyPr/>
                    <a:lstStyle/>
                    <a:p>
                      <a:pPr>
                        <a:lnSpc>
                          <a:spcPct val="107000"/>
                        </a:lnSpc>
                        <a:spcAft>
                          <a:spcPts val="0"/>
                        </a:spcAft>
                      </a:pPr>
                      <a:r>
                        <a:rPr lang="fr-FR" sz="1900" dirty="0" err="1" smtClean="0">
                          <a:effectLst/>
                        </a:rPr>
                        <a:t>Integration</a:t>
                      </a:r>
                      <a:r>
                        <a:rPr lang="fr-FR" sz="1900" dirty="0" smtClean="0">
                          <a:effectLst/>
                        </a:rPr>
                        <a:t> in </a:t>
                      </a:r>
                      <a:r>
                        <a:rPr lang="fr-FR" sz="1900" dirty="0" err="1" smtClean="0">
                          <a:effectLst/>
                        </a:rPr>
                        <a:t>website</a:t>
                      </a:r>
                      <a:r>
                        <a:rPr lang="fr-FR" sz="1900" baseline="0" dirty="0" smtClean="0">
                          <a:effectLst/>
                        </a:rPr>
                        <a:t> </a:t>
                      </a:r>
                      <a:r>
                        <a:rPr lang="fr-FR" sz="1900" dirty="0" smtClean="0">
                          <a:effectLst/>
                        </a:rPr>
                        <a:t>renater.fr</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smtClean="0">
                          <a:effectLst/>
                        </a:rPr>
                        <a:t>1</a:t>
                      </a:r>
                      <a:endParaRPr lang="fr-FR" sz="2400" b="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94762283"/>
                  </a:ext>
                </a:extLst>
              </a:tr>
              <a:tr h="391351">
                <a:tc>
                  <a:txBody>
                    <a:bodyPr/>
                    <a:lstStyle/>
                    <a:p>
                      <a:pPr>
                        <a:lnSpc>
                          <a:spcPct val="107000"/>
                        </a:lnSpc>
                        <a:spcAft>
                          <a:spcPts val="0"/>
                        </a:spcAft>
                      </a:pPr>
                      <a:r>
                        <a:rPr lang="fr-FR" sz="1900" dirty="0" err="1" smtClean="0">
                          <a:effectLst/>
                        </a:rPr>
                        <a:t>Dedicated</a:t>
                      </a:r>
                      <a:r>
                        <a:rPr lang="fr-FR" sz="1900" dirty="0" smtClean="0">
                          <a:effectLst/>
                        </a:rPr>
                        <a:t> </a:t>
                      </a:r>
                      <a:r>
                        <a:rPr lang="fr-FR" sz="1900" dirty="0" err="1" smtClean="0">
                          <a:effectLst/>
                        </a:rPr>
                        <a:t>website</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smtClean="0">
                          <a:effectLst/>
                        </a:rPr>
                        <a:t>4</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44201102"/>
                  </a:ext>
                </a:extLst>
              </a:tr>
              <a:tr h="608753">
                <a:tc>
                  <a:txBody>
                    <a:bodyPr/>
                    <a:lstStyle/>
                    <a:p>
                      <a:pPr>
                        <a:lnSpc>
                          <a:spcPct val="107000"/>
                        </a:lnSpc>
                        <a:spcAft>
                          <a:spcPts val="0"/>
                        </a:spcAft>
                      </a:pPr>
                      <a:r>
                        <a:rPr lang="en-US" sz="1900" dirty="0" smtClean="0">
                          <a:effectLst/>
                        </a:rPr>
                        <a:t>Communication kit by email or post</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smtClean="0">
                          <a:effectLst/>
                        </a:rPr>
                        <a:t>3</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8855332"/>
                  </a:ext>
                </a:extLst>
              </a:tr>
              <a:tr h="391351">
                <a:tc>
                  <a:txBody>
                    <a:bodyPr/>
                    <a:lstStyle/>
                    <a:p>
                      <a:pPr>
                        <a:lnSpc>
                          <a:spcPct val="107000"/>
                        </a:lnSpc>
                        <a:spcAft>
                          <a:spcPts val="0"/>
                        </a:spcAft>
                      </a:pPr>
                      <a:r>
                        <a:rPr lang="fr-FR" sz="1900" dirty="0" err="1" smtClean="0">
                          <a:effectLst/>
                        </a:rPr>
                        <a:t>Print</a:t>
                      </a:r>
                      <a:r>
                        <a:rPr lang="fr-FR" sz="1900" dirty="0" smtClean="0">
                          <a:effectLst/>
                        </a:rPr>
                        <a:t> </a:t>
                      </a:r>
                      <a:r>
                        <a:rPr lang="fr-FR" sz="1900" dirty="0" err="1" smtClean="0">
                          <a:effectLst/>
                        </a:rPr>
                        <a:t>partnership</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smtClean="0">
                          <a:effectLst/>
                        </a:rPr>
                        <a:t>5</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62128896"/>
                  </a:ext>
                </a:extLst>
              </a:tr>
              <a:tr h="391351">
                <a:tc>
                  <a:txBody>
                    <a:bodyPr/>
                    <a:lstStyle/>
                    <a:p>
                      <a:pPr>
                        <a:lnSpc>
                          <a:spcPct val="107000"/>
                        </a:lnSpc>
                        <a:spcAft>
                          <a:spcPts val="0"/>
                        </a:spcAft>
                      </a:pPr>
                      <a:r>
                        <a:rPr lang="fr-FR" sz="1900">
                          <a:effectLst/>
                        </a:rPr>
                        <a:t>Newsletter</a:t>
                      </a:r>
                      <a:endParaRPr lang="fr-FR" sz="240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2400" dirty="0" smtClean="0">
                          <a:effectLst/>
                        </a:rPr>
                        <a:t>2</a:t>
                      </a:r>
                      <a:endParaRPr lang="fr-FR" sz="2400" dirty="0">
                        <a:effectLst/>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425036"/>
                  </a:ext>
                </a:extLst>
              </a:tr>
            </a:tbl>
          </a:graphicData>
        </a:graphic>
      </p:graphicFrame>
      <p:sp>
        <p:nvSpPr>
          <p:cNvPr id="14" name="ZoneTexte 13"/>
          <p:cNvSpPr txBox="1"/>
          <p:nvPr/>
        </p:nvSpPr>
        <p:spPr>
          <a:xfrm>
            <a:off x="1963271" y="2237236"/>
            <a:ext cx="3441759" cy="400110"/>
          </a:xfrm>
          <a:prstGeom prst="rect">
            <a:avLst/>
          </a:prstGeom>
          <a:noFill/>
        </p:spPr>
        <p:txBody>
          <a:bodyPr wrap="square" rtlCol="0">
            <a:spAutoFit/>
          </a:bodyPr>
          <a:lstStyle/>
          <a:p>
            <a:r>
              <a:rPr lang="fr-FR" sz="2000" b="1" dirty="0" smtClean="0"/>
              <a:t>Information </a:t>
            </a:r>
            <a:r>
              <a:rPr lang="fr-FR" sz="2000" b="1" dirty="0" err="1" smtClean="0"/>
              <a:t>material</a:t>
            </a:r>
            <a:endParaRPr lang="fr-FR" sz="2000" b="1" dirty="0"/>
          </a:p>
        </p:txBody>
      </p:sp>
      <p:sp>
        <p:nvSpPr>
          <p:cNvPr id="15" name="ZoneTexte 14"/>
          <p:cNvSpPr txBox="1"/>
          <p:nvPr/>
        </p:nvSpPr>
        <p:spPr>
          <a:xfrm>
            <a:off x="7130800" y="2237236"/>
            <a:ext cx="4780141" cy="400110"/>
          </a:xfrm>
          <a:prstGeom prst="rect">
            <a:avLst/>
          </a:prstGeom>
          <a:noFill/>
        </p:spPr>
        <p:txBody>
          <a:bodyPr wrap="square" rtlCol="0">
            <a:spAutoFit/>
          </a:bodyPr>
          <a:lstStyle/>
          <a:p>
            <a:r>
              <a:rPr lang="fr-FR" sz="2000" b="1" dirty="0" err="1" smtClean="0"/>
              <a:t>Reception</a:t>
            </a:r>
            <a:r>
              <a:rPr lang="fr-FR" sz="2000" b="1" dirty="0" smtClean="0"/>
              <a:t> </a:t>
            </a:r>
            <a:r>
              <a:rPr lang="fr-FR" sz="2000" b="1" dirty="0" err="1" smtClean="0"/>
              <a:t>channels</a:t>
            </a:r>
            <a:r>
              <a:rPr lang="fr-FR" sz="2000" b="1" dirty="0" smtClean="0"/>
              <a:t> </a:t>
            </a:r>
            <a:endParaRPr lang="fr-FR" sz="2000" b="1" dirty="0"/>
          </a:p>
        </p:txBody>
      </p:sp>
      <p:sp>
        <p:nvSpPr>
          <p:cNvPr id="8" name="ZoneTexte 7"/>
          <p:cNvSpPr txBox="1"/>
          <p:nvPr/>
        </p:nvSpPr>
        <p:spPr>
          <a:xfrm>
            <a:off x="1" y="6581002"/>
            <a:ext cx="7073153" cy="276999"/>
          </a:xfrm>
          <a:prstGeom prst="rect">
            <a:avLst/>
          </a:prstGeom>
          <a:noFill/>
        </p:spPr>
        <p:txBody>
          <a:bodyPr wrap="square" rtlCol="0">
            <a:spAutoFit/>
          </a:bodyPr>
          <a:lstStyle/>
          <a:p>
            <a:r>
              <a:rPr lang="fr-FR" sz="1200" dirty="0"/>
              <a:t>Source : </a:t>
            </a:r>
            <a:r>
              <a:rPr lang="fr-FR" sz="1200" dirty="0">
                <a:cs typeface="Arial" panose="020B0604020202020204" pitchFamily="34" charset="0"/>
              </a:rPr>
              <a:t>entretiens qualitatifs avec des établissements ESR – février/mars 2019</a:t>
            </a:r>
            <a:r>
              <a:rPr lang="fr-FR" sz="1200" dirty="0"/>
              <a:t>  </a:t>
            </a:r>
          </a:p>
        </p:txBody>
      </p:sp>
      <p:sp>
        <p:nvSpPr>
          <p:cNvPr id="4" name="Espace réservé du numéro de diapositive 3"/>
          <p:cNvSpPr>
            <a:spLocks noGrp="1"/>
          </p:cNvSpPr>
          <p:nvPr>
            <p:ph type="sldNum" sz="quarter" idx="12"/>
          </p:nvPr>
        </p:nvSpPr>
        <p:spPr/>
        <p:txBody>
          <a:bodyPr/>
          <a:lstStyle/>
          <a:p>
            <a:pPr defTabSz="914377">
              <a:defRPr/>
            </a:pPr>
            <a:fld id="{3309CB43-B543-4C86-92E3-345D10DE0DE0}" type="slidenum">
              <a:rPr lang="fr-FR">
                <a:solidFill>
                  <a:prstClr val="black">
                    <a:tint val="75000"/>
                  </a:prstClr>
                </a:solidFill>
                <a:latin typeface="Museo Sans Cyrl 300"/>
              </a:rPr>
              <a:pPr defTabSz="914377">
                <a:defRPr/>
              </a:pPr>
              <a:t>9</a:t>
            </a:fld>
            <a:endParaRPr lang="fr-FR">
              <a:solidFill>
                <a:prstClr val="black">
                  <a:tint val="75000"/>
                </a:prstClr>
              </a:solidFill>
              <a:latin typeface="Museo Sans Cyrl 300"/>
            </a:endParaRPr>
          </a:p>
        </p:txBody>
      </p:sp>
    </p:spTree>
    <p:extLst>
      <p:ext uri="{BB962C8B-B14F-4D97-AF65-F5344CB8AC3E}">
        <p14:creationId xmlns:p14="http://schemas.microsoft.com/office/powerpoint/2010/main" val="356006319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ersonnalisé 3">
      <a:majorFont>
        <a:latin typeface="Museo Sans Cyrl 300"/>
        <a:ea typeface=""/>
        <a:cs typeface=""/>
      </a:majorFont>
      <a:minorFont>
        <a:latin typeface="Museo Sans Cyrl 300"/>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2737</TotalTime>
  <Words>1149</Words>
  <Application>Microsoft Office PowerPoint</Application>
  <PresentationFormat>Grand écran</PresentationFormat>
  <Paragraphs>174</Paragraphs>
  <Slides>16</Slides>
  <Notes>8</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16</vt:i4>
      </vt:variant>
    </vt:vector>
  </HeadingPairs>
  <TitlesOfParts>
    <vt:vector size="24" baseType="lpstr">
      <vt:lpstr>Arial</vt:lpstr>
      <vt:lpstr>Calibri</vt:lpstr>
      <vt:lpstr>Helvetica</vt:lpstr>
      <vt:lpstr>Museo Sans Cyrl 300</vt:lpstr>
      <vt:lpstr>Times New Roman</vt:lpstr>
      <vt:lpstr>Wingdings</vt:lpstr>
      <vt:lpstr>1_Thème Office</vt:lpstr>
      <vt:lpstr>Thème Office</vt:lpstr>
      <vt:lpstr>RENATER services :  focus on end users</vt:lpstr>
      <vt:lpstr>The strategy comes from several observations</vt:lpstr>
      <vt:lpstr>Why ?  </vt:lpstr>
      <vt:lpstr>Who ? </vt:lpstr>
      <vt:lpstr>How ?  We talked with institutions </vt:lpstr>
      <vt:lpstr>Which RENATER services are used by end users?</vt:lpstr>
      <vt:lpstr>How do you receive information about RENATER services?</vt:lpstr>
      <vt:lpstr>How do you communicate RENATER services internally ?</vt:lpstr>
      <vt:lpstr>What media and channels for receiving information ?</vt:lpstr>
      <vt:lpstr>What ?  Information material selected </vt:lpstr>
      <vt:lpstr>Présentation PowerPoint</vt:lpstr>
      <vt:lpstr>Présentation PowerPoint</vt:lpstr>
      <vt:lpstr>Présentation PowerPoint</vt:lpstr>
      <vt:lpstr>What ?  Iterative process </vt:lpstr>
      <vt:lpstr>How to access information ? </vt:lpstr>
      <vt:lpstr>A virtuous circle for end users, institutions and RENATER</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ATH</dc:creator>
  <cp:lastModifiedBy>ATH</cp:lastModifiedBy>
  <cp:revision>92</cp:revision>
  <dcterms:created xsi:type="dcterms:W3CDTF">2019-04-10T09:56:02Z</dcterms:created>
  <dcterms:modified xsi:type="dcterms:W3CDTF">2019-09-13T14:58:45Z</dcterms:modified>
</cp:coreProperties>
</file>