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2" r:id="rId10"/>
    <p:sldId id="263" r:id="rId11"/>
    <p:sldId id="264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/>
    <p:restoredTop sz="94586"/>
  </p:normalViewPr>
  <p:slideViewPr>
    <p:cSldViewPr snapToGrid="0" snapToObjects="1">
      <p:cViewPr varScale="1">
        <p:scale>
          <a:sx n="102" d="100"/>
          <a:sy n="102" d="100"/>
        </p:scale>
        <p:origin x="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C85B6F-E60D-F247-9341-051C0342F18B}" type="doc">
      <dgm:prSet loTypeId="urn:microsoft.com/office/officeart/2005/8/layout/chevron2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6DFAC03-0F45-4F46-83FE-8BFE6E79BE41}">
      <dgm:prSet/>
      <dgm:spPr/>
      <dgm:t>
        <a:bodyPr/>
        <a:lstStyle/>
        <a:p>
          <a:pPr rtl="0"/>
          <a:r>
            <a:rPr lang="en-US"/>
            <a:t>1990</a:t>
          </a:r>
        </a:p>
      </dgm:t>
    </dgm:pt>
    <dgm:pt modelId="{57CFB829-3BCF-894A-B92A-78BE5C4FDEC6}" type="parTrans" cxnId="{445F6C22-C4CE-C145-8A48-A72D77C1393E}">
      <dgm:prSet/>
      <dgm:spPr/>
      <dgm:t>
        <a:bodyPr/>
        <a:lstStyle/>
        <a:p>
          <a:endParaRPr lang="en-US"/>
        </a:p>
      </dgm:t>
    </dgm:pt>
    <dgm:pt modelId="{D331D6B4-C424-C04F-AC01-49D5D607897F}" type="sibTrans" cxnId="{445F6C22-C4CE-C145-8A48-A72D77C1393E}">
      <dgm:prSet/>
      <dgm:spPr/>
      <dgm:t>
        <a:bodyPr/>
        <a:lstStyle/>
        <a:p>
          <a:endParaRPr lang="en-US"/>
        </a:p>
      </dgm:t>
    </dgm:pt>
    <dgm:pt modelId="{1EE7CD44-E90E-1348-A9FE-5B5CB35A45F2}">
      <dgm:prSet custT="1"/>
      <dgm:spPr/>
      <dgm:t>
        <a:bodyPr/>
        <a:lstStyle/>
        <a:p>
          <a:pPr rtl="0"/>
          <a:r>
            <a:rPr lang="en-US" sz="1800" dirty="0"/>
            <a:t>The very first CERT in Europe was established by the French Space Physics Analysis Network (SPAN)</a:t>
          </a:r>
        </a:p>
      </dgm:t>
    </dgm:pt>
    <dgm:pt modelId="{762E3FB9-ED82-F449-BD79-4D32BE9D8F52}" type="parTrans" cxnId="{4FCAA76D-F2B4-E042-A8BA-743C51380336}">
      <dgm:prSet/>
      <dgm:spPr/>
      <dgm:t>
        <a:bodyPr/>
        <a:lstStyle/>
        <a:p>
          <a:endParaRPr lang="en-US"/>
        </a:p>
      </dgm:t>
    </dgm:pt>
    <dgm:pt modelId="{48D97392-FA5C-1C4F-BA29-B7274A83A153}" type="sibTrans" cxnId="{4FCAA76D-F2B4-E042-A8BA-743C51380336}">
      <dgm:prSet/>
      <dgm:spPr/>
      <dgm:t>
        <a:bodyPr/>
        <a:lstStyle/>
        <a:p>
          <a:endParaRPr lang="en-US"/>
        </a:p>
      </dgm:t>
    </dgm:pt>
    <dgm:pt modelId="{6A68343C-F443-6549-86AB-9EF52A9A1E93}">
      <dgm:prSet/>
      <dgm:spPr/>
      <dgm:t>
        <a:bodyPr/>
        <a:lstStyle/>
        <a:p>
          <a:pPr rtl="0"/>
          <a:r>
            <a:rPr lang="is-IS"/>
            <a:t>1993</a:t>
          </a:r>
        </a:p>
      </dgm:t>
    </dgm:pt>
    <dgm:pt modelId="{A149B855-DA39-AE49-9970-69D1F2076025}" type="parTrans" cxnId="{AE12B5D4-3043-5046-B8F5-86ECF628298D}">
      <dgm:prSet/>
      <dgm:spPr/>
      <dgm:t>
        <a:bodyPr/>
        <a:lstStyle/>
        <a:p>
          <a:endParaRPr lang="en-US"/>
        </a:p>
      </dgm:t>
    </dgm:pt>
    <dgm:pt modelId="{6A1A2322-C514-0C4D-910E-4BF8DF8050A4}" type="sibTrans" cxnId="{AE12B5D4-3043-5046-B8F5-86ECF628298D}">
      <dgm:prSet/>
      <dgm:spPr/>
      <dgm:t>
        <a:bodyPr/>
        <a:lstStyle/>
        <a:p>
          <a:endParaRPr lang="en-US"/>
        </a:p>
      </dgm:t>
    </dgm:pt>
    <dgm:pt modelId="{091F03E3-0B33-474C-8E38-2C09757341C4}">
      <dgm:prSet custT="1"/>
      <dgm:spPr/>
      <dgm:t>
        <a:bodyPr/>
        <a:lstStyle/>
        <a:p>
          <a:pPr rtl="0"/>
          <a:r>
            <a:rPr lang="en-US" sz="1800" dirty="0"/>
            <a:t>RARE CERT Task Force investigated  but not implemented.</a:t>
          </a:r>
        </a:p>
      </dgm:t>
    </dgm:pt>
    <dgm:pt modelId="{0BE86053-8D96-F04F-AD42-E68B4DD7006D}" type="parTrans" cxnId="{C1FB50A6-B530-EA4C-BD31-C06F3B4245F0}">
      <dgm:prSet/>
      <dgm:spPr/>
      <dgm:t>
        <a:bodyPr/>
        <a:lstStyle/>
        <a:p>
          <a:endParaRPr lang="en-US"/>
        </a:p>
      </dgm:t>
    </dgm:pt>
    <dgm:pt modelId="{7E45B227-B5F5-754F-A9C8-0BE0B63C98A0}" type="sibTrans" cxnId="{C1FB50A6-B530-EA4C-BD31-C06F3B4245F0}">
      <dgm:prSet/>
      <dgm:spPr/>
      <dgm:t>
        <a:bodyPr/>
        <a:lstStyle/>
        <a:p>
          <a:endParaRPr lang="en-US"/>
        </a:p>
      </dgm:t>
    </dgm:pt>
    <dgm:pt modelId="{04C89A4C-E1A4-5B42-B027-73F664C089CD}">
      <dgm:prSet/>
      <dgm:spPr/>
      <dgm:t>
        <a:bodyPr/>
        <a:lstStyle/>
        <a:p>
          <a:pPr rtl="0"/>
          <a:r>
            <a:rPr lang="de-DE" dirty="0"/>
            <a:t>1995 - 1999</a:t>
          </a:r>
        </a:p>
      </dgm:t>
    </dgm:pt>
    <dgm:pt modelId="{035C37CD-2872-F34A-B10B-55F98C38B4DE}" type="parTrans" cxnId="{2DA4D20C-835D-674C-BB08-2766A59EFD5B}">
      <dgm:prSet/>
      <dgm:spPr/>
      <dgm:t>
        <a:bodyPr/>
        <a:lstStyle/>
        <a:p>
          <a:endParaRPr lang="en-US"/>
        </a:p>
      </dgm:t>
    </dgm:pt>
    <dgm:pt modelId="{7A36A416-8F12-0F49-BC6F-D931797377B8}" type="sibTrans" cxnId="{2DA4D20C-835D-674C-BB08-2766A59EFD5B}">
      <dgm:prSet/>
      <dgm:spPr/>
      <dgm:t>
        <a:bodyPr/>
        <a:lstStyle/>
        <a:p>
          <a:endParaRPr lang="en-US"/>
        </a:p>
      </dgm:t>
    </dgm:pt>
    <dgm:pt modelId="{B33A78AF-FA28-2046-8EF6-AF5CF198CFFB}">
      <dgm:prSet custT="1"/>
      <dgm:spPr/>
      <dgm:t>
        <a:bodyPr/>
        <a:lstStyle/>
        <a:p>
          <a:pPr rtl="0"/>
          <a:r>
            <a:rPr lang="en-US" sz="1800" dirty="0"/>
            <a:t>TERENA Security Incident Response Coordination for Europe (SIRCE). </a:t>
          </a:r>
        </a:p>
      </dgm:t>
    </dgm:pt>
    <dgm:pt modelId="{2A47AD7B-E1CB-F749-BAC1-56F5803B64D5}" type="parTrans" cxnId="{5F2F8F2E-CACD-0F40-9F3A-20C9A0FC31E6}">
      <dgm:prSet/>
      <dgm:spPr/>
      <dgm:t>
        <a:bodyPr/>
        <a:lstStyle/>
        <a:p>
          <a:endParaRPr lang="en-US"/>
        </a:p>
      </dgm:t>
    </dgm:pt>
    <dgm:pt modelId="{7ECF8B3F-AA33-5449-91C2-7734E95193B9}" type="sibTrans" cxnId="{5F2F8F2E-CACD-0F40-9F3A-20C9A0FC31E6}">
      <dgm:prSet/>
      <dgm:spPr/>
      <dgm:t>
        <a:bodyPr/>
        <a:lstStyle/>
        <a:p>
          <a:endParaRPr lang="en-US"/>
        </a:p>
      </dgm:t>
    </dgm:pt>
    <dgm:pt modelId="{CD520462-ED93-E74A-A16C-4D248B377883}">
      <dgm:prSet/>
      <dgm:spPr/>
      <dgm:t>
        <a:bodyPr/>
        <a:lstStyle/>
        <a:p>
          <a:pPr rtl="0"/>
          <a:r>
            <a:rPr lang="en-US"/>
            <a:t>1999</a:t>
          </a:r>
        </a:p>
      </dgm:t>
    </dgm:pt>
    <dgm:pt modelId="{810FA254-C52F-704F-A68F-C5F059DC9D54}" type="parTrans" cxnId="{21B5FD12-C94B-FC4C-B197-7487888B0764}">
      <dgm:prSet/>
      <dgm:spPr/>
      <dgm:t>
        <a:bodyPr/>
        <a:lstStyle/>
        <a:p>
          <a:endParaRPr lang="en-US"/>
        </a:p>
      </dgm:t>
    </dgm:pt>
    <dgm:pt modelId="{5A2CC1E4-6CA9-5A42-A1E1-7911004A62F3}" type="sibTrans" cxnId="{21B5FD12-C94B-FC4C-B197-7487888B0764}">
      <dgm:prSet/>
      <dgm:spPr/>
      <dgm:t>
        <a:bodyPr/>
        <a:lstStyle/>
        <a:p>
          <a:endParaRPr lang="en-US"/>
        </a:p>
      </dgm:t>
    </dgm:pt>
    <dgm:pt modelId="{CFC02781-DCEB-4942-8335-3EFBD9580F5C}">
      <dgm:prSet custT="1"/>
      <dgm:spPr/>
      <dgm:t>
        <a:bodyPr/>
        <a:lstStyle/>
        <a:p>
          <a:pPr rtl="0"/>
          <a:r>
            <a:rPr lang="en-US" sz="1800" dirty="0"/>
            <a:t>CERT-</a:t>
          </a:r>
          <a:r>
            <a:rPr lang="en-US" sz="1800" dirty="0" err="1"/>
            <a:t>coord</a:t>
          </a:r>
          <a:endParaRPr lang="en-US" sz="1800" dirty="0"/>
        </a:p>
      </dgm:t>
    </dgm:pt>
    <dgm:pt modelId="{82141AEB-4BBA-CB4F-9930-C9ADD79525AA}" type="parTrans" cxnId="{2341479D-00EE-1F4B-8644-D6CFBDB01664}">
      <dgm:prSet/>
      <dgm:spPr/>
      <dgm:t>
        <a:bodyPr/>
        <a:lstStyle/>
        <a:p>
          <a:endParaRPr lang="en-US"/>
        </a:p>
      </dgm:t>
    </dgm:pt>
    <dgm:pt modelId="{7EDECCE4-112C-6041-A265-59F0325BA32C}" type="sibTrans" cxnId="{2341479D-00EE-1F4B-8644-D6CFBDB01664}">
      <dgm:prSet/>
      <dgm:spPr/>
      <dgm:t>
        <a:bodyPr/>
        <a:lstStyle/>
        <a:p>
          <a:endParaRPr lang="en-US"/>
        </a:p>
      </dgm:t>
    </dgm:pt>
    <dgm:pt modelId="{CD71AF2E-FA0E-0842-B509-EF85F5767DA4}">
      <dgm:prSet/>
      <dgm:spPr/>
      <dgm:t>
        <a:bodyPr/>
        <a:lstStyle/>
        <a:p>
          <a:pPr rtl="0"/>
          <a:r>
            <a:rPr lang="is-IS" dirty="0"/>
            <a:t>2000</a:t>
          </a:r>
        </a:p>
      </dgm:t>
    </dgm:pt>
    <dgm:pt modelId="{F150C572-CDFD-5D43-9E31-933294FFD085}" type="parTrans" cxnId="{931F49F2-51FA-DC48-A5FA-143CB24E3D8E}">
      <dgm:prSet/>
      <dgm:spPr/>
      <dgm:t>
        <a:bodyPr/>
        <a:lstStyle/>
        <a:p>
          <a:endParaRPr lang="en-US"/>
        </a:p>
      </dgm:t>
    </dgm:pt>
    <dgm:pt modelId="{53AD69C3-0F83-1348-AEEC-17CA293CECF4}" type="sibTrans" cxnId="{931F49F2-51FA-DC48-A5FA-143CB24E3D8E}">
      <dgm:prSet/>
      <dgm:spPr/>
      <dgm:t>
        <a:bodyPr/>
        <a:lstStyle/>
        <a:p>
          <a:endParaRPr lang="en-US"/>
        </a:p>
      </dgm:t>
    </dgm:pt>
    <dgm:pt modelId="{B416E431-E389-7946-BB2F-F3AF231C67B9}">
      <dgm:prSet custT="1"/>
      <dgm:spPr/>
      <dgm:t>
        <a:bodyPr/>
        <a:lstStyle/>
        <a:p>
          <a:pPr rtl="0"/>
          <a:r>
            <a:rPr lang="en-US" sz="1800" dirty="0"/>
            <a:t>1</a:t>
          </a:r>
          <a:r>
            <a:rPr lang="en-US" sz="1800" baseline="30000" dirty="0"/>
            <a:t>st</a:t>
          </a:r>
          <a:r>
            <a:rPr lang="en-US" sz="1800" dirty="0"/>
            <a:t> TF-CSIRT meeting,</a:t>
          </a:r>
          <a:r>
            <a:rPr lang="en-US" sz="1800" baseline="0" dirty="0"/>
            <a:t> </a:t>
          </a:r>
          <a:r>
            <a:rPr lang="en-US" sz="1800" dirty="0"/>
            <a:t>Trusted Introducer</a:t>
          </a:r>
          <a:r>
            <a:rPr lang="en-US" sz="1800" baseline="0" dirty="0"/>
            <a:t> established</a:t>
          </a:r>
        </a:p>
        <a:p>
          <a:pPr rtl="0"/>
          <a:r>
            <a:rPr lang="en-US" sz="1800" dirty="0"/>
            <a:t> </a:t>
          </a:r>
        </a:p>
      </dgm:t>
    </dgm:pt>
    <dgm:pt modelId="{920AD1FA-5DC4-684E-8D3A-6C9E27E7F0A6}" type="parTrans" cxnId="{8FA045DF-5113-7B46-958E-04FA3F9C0048}">
      <dgm:prSet/>
      <dgm:spPr/>
      <dgm:t>
        <a:bodyPr/>
        <a:lstStyle/>
        <a:p>
          <a:endParaRPr lang="en-US"/>
        </a:p>
      </dgm:t>
    </dgm:pt>
    <dgm:pt modelId="{0EEF4374-2FB6-F949-B528-E7E632AFCC2E}" type="sibTrans" cxnId="{8FA045DF-5113-7B46-958E-04FA3F9C0048}">
      <dgm:prSet/>
      <dgm:spPr/>
      <dgm:t>
        <a:bodyPr/>
        <a:lstStyle/>
        <a:p>
          <a:endParaRPr lang="en-US"/>
        </a:p>
      </dgm:t>
    </dgm:pt>
    <dgm:pt modelId="{B458EBD8-DE3D-8B4F-9394-5E236FB176CF}" type="pres">
      <dgm:prSet presAssocID="{F7C85B6F-E60D-F247-9341-051C0342F18B}" presName="linearFlow" presStyleCnt="0">
        <dgm:presLayoutVars>
          <dgm:dir/>
          <dgm:animLvl val="lvl"/>
          <dgm:resizeHandles val="exact"/>
        </dgm:presLayoutVars>
      </dgm:prSet>
      <dgm:spPr/>
    </dgm:pt>
    <dgm:pt modelId="{04792597-0214-DF4B-8D3D-A3319B8CA6D5}" type="pres">
      <dgm:prSet presAssocID="{56DFAC03-0F45-4F46-83FE-8BFE6E79BE41}" presName="composite" presStyleCnt="0"/>
      <dgm:spPr/>
    </dgm:pt>
    <dgm:pt modelId="{BDBE7C3D-6D19-AB48-9C24-9A5DE3070122}" type="pres">
      <dgm:prSet presAssocID="{56DFAC03-0F45-4F46-83FE-8BFE6E79BE41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3E5F247E-E34C-754C-977C-C84715D04365}" type="pres">
      <dgm:prSet presAssocID="{56DFAC03-0F45-4F46-83FE-8BFE6E79BE41}" presName="descendantText" presStyleLbl="alignAcc1" presStyleIdx="0" presStyleCnt="5" custScaleY="100925">
        <dgm:presLayoutVars>
          <dgm:bulletEnabled val="1"/>
        </dgm:presLayoutVars>
      </dgm:prSet>
      <dgm:spPr/>
    </dgm:pt>
    <dgm:pt modelId="{6B3FBA87-14ED-244C-955B-1525AD6F8BB6}" type="pres">
      <dgm:prSet presAssocID="{D331D6B4-C424-C04F-AC01-49D5D607897F}" presName="sp" presStyleCnt="0"/>
      <dgm:spPr/>
    </dgm:pt>
    <dgm:pt modelId="{CD7884F0-477E-F442-9ED9-2FE27CE6F2E7}" type="pres">
      <dgm:prSet presAssocID="{6A68343C-F443-6549-86AB-9EF52A9A1E93}" presName="composite" presStyleCnt="0"/>
      <dgm:spPr/>
    </dgm:pt>
    <dgm:pt modelId="{3DA6D934-208A-9B4A-A8C3-B5A1F681A492}" type="pres">
      <dgm:prSet presAssocID="{6A68343C-F443-6549-86AB-9EF52A9A1E93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8CA20411-82D5-E345-B7E5-0CED60817BD1}" type="pres">
      <dgm:prSet presAssocID="{6A68343C-F443-6549-86AB-9EF52A9A1E93}" presName="descendantText" presStyleLbl="alignAcc1" presStyleIdx="1" presStyleCnt="5">
        <dgm:presLayoutVars>
          <dgm:bulletEnabled val="1"/>
        </dgm:presLayoutVars>
      </dgm:prSet>
      <dgm:spPr/>
    </dgm:pt>
    <dgm:pt modelId="{BBACDB1D-E4B8-4846-9466-2C121B850A7E}" type="pres">
      <dgm:prSet presAssocID="{6A1A2322-C514-0C4D-910E-4BF8DF8050A4}" presName="sp" presStyleCnt="0"/>
      <dgm:spPr/>
    </dgm:pt>
    <dgm:pt modelId="{06CC3D43-6029-AF4C-8A3F-F5E9AF6A2E1C}" type="pres">
      <dgm:prSet presAssocID="{04C89A4C-E1A4-5B42-B027-73F664C089CD}" presName="composite" presStyleCnt="0"/>
      <dgm:spPr/>
    </dgm:pt>
    <dgm:pt modelId="{EE726F02-696C-674A-95B4-1E1EAE6F4E5B}" type="pres">
      <dgm:prSet presAssocID="{04C89A4C-E1A4-5B42-B027-73F664C089CD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11468CF2-86AE-F64A-BB7A-528EB3D42C82}" type="pres">
      <dgm:prSet presAssocID="{04C89A4C-E1A4-5B42-B027-73F664C089CD}" presName="descendantText" presStyleLbl="alignAcc1" presStyleIdx="2" presStyleCnt="5">
        <dgm:presLayoutVars>
          <dgm:bulletEnabled val="1"/>
        </dgm:presLayoutVars>
      </dgm:prSet>
      <dgm:spPr/>
    </dgm:pt>
    <dgm:pt modelId="{ED257106-D806-8647-A789-DF1AFBF997CB}" type="pres">
      <dgm:prSet presAssocID="{7A36A416-8F12-0F49-BC6F-D931797377B8}" presName="sp" presStyleCnt="0"/>
      <dgm:spPr/>
    </dgm:pt>
    <dgm:pt modelId="{9F9E3B3F-180C-9248-AD6A-5B0D10E36C60}" type="pres">
      <dgm:prSet presAssocID="{CD520462-ED93-E74A-A16C-4D248B377883}" presName="composite" presStyleCnt="0"/>
      <dgm:spPr/>
    </dgm:pt>
    <dgm:pt modelId="{99D62A0B-1DA9-1647-A0F6-E3509778A7D7}" type="pres">
      <dgm:prSet presAssocID="{CD520462-ED93-E74A-A16C-4D248B377883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1A6F4DB4-DEE7-8D4F-9FCC-8EBEB9BFC279}" type="pres">
      <dgm:prSet presAssocID="{CD520462-ED93-E74A-A16C-4D248B377883}" presName="descendantText" presStyleLbl="alignAcc1" presStyleIdx="3" presStyleCnt="5">
        <dgm:presLayoutVars>
          <dgm:bulletEnabled val="1"/>
        </dgm:presLayoutVars>
      </dgm:prSet>
      <dgm:spPr/>
    </dgm:pt>
    <dgm:pt modelId="{12FA06CB-9397-554E-B032-65E7A8F78C63}" type="pres">
      <dgm:prSet presAssocID="{5A2CC1E4-6CA9-5A42-A1E1-7911004A62F3}" presName="sp" presStyleCnt="0"/>
      <dgm:spPr/>
    </dgm:pt>
    <dgm:pt modelId="{9659F462-37B2-1542-8BD9-52596C64180C}" type="pres">
      <dgm:prSet presAssocID="{CD71AF2E-FA0E-0842-B509-EF85F5767DA4}" presName="composite" presStyleCnt="0"/>
      <dgm:spPr/>
    </dgm:pt>
    <dgm:pt modelId="{896D1D44-2291-BA45-9F21-6D4B13806E15}" type="pres">
      <dgm:prSet presAssocID="{CD71AF2E-FA0E-0842-B509-EF85F5767DA4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AF7F70DF-D03A-4642-862A-F2249DDE8856}" type="pres">
      <dgm:prSet presAssocID="{CD71AF2E-FA0E-0842-B509-EF85F5767DA4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2DA4D20C-835D-674C-BB08-2766A59EFD5B}" srcId="{F7C85B6F-E60D-F247-9341-051C0342F18B}" destId="{04C89A4C-E1A4-5B42-B027-73F664C089CD}" srcOrd="2" destOrd="0" parTransId="{035C37CD-2872-F34A-B10B-55F98C38B4DE}" sibTransId="{7A36A416-8F12-0F49-BC6F-D931797377B8}"/>
    <dgm:cxn modelId="{21B5FD12-C94B-FC4C-B197-7487888B0764}" srcId="{F7C85B6F-E60D-F247-9341-051C0342F18B}" destId="{CD520462-ED93-E74A-A16C-4D248B377883}" srcOrd="3" destOrd="0" parTransId="{810FA254-C52F-704F-A68F-C5F059DC9D54}" sibTransId="{5A2CC1E4-6CA9-5A42-A1E1-7911004A62F3}"/>
    <dgm:cxn modelId="{EF618A17-8404-DC47-BC13-6B722B831578}" type="presOf" srcId="{CD71AF2E-FA0E-0842-B509-EF85F5767DA4}" destId="{896D1D44-2291-BA45-9F21-6D4B13806E15}" srcOrd="0" destOrd="0" presId="urn:microsoft.com/office/officeart/2005/8/layout/chevron2"/>
    <dgm:cxn modelId="{445F6C22-C4CE-C145-8A48-A72D77C1393E}" srcId="{F7C85B6F-E60D-F247-9341-051C0342F18B}" destId="{56DFAC03-0F45-4F46-83FE-8BFE6E79BE41}" srcOrd="0" destOrd="0" parTransId="{57CFB829-3BCF-894A-B92A-78BE5C4FDEC6}" sibTransId="{D331D6B4-C424-C04F-AC01-49D5D607897F}"/>
    <dgm:cxn modelId="{5F2F8F2E-CACD-0F40-9F3A-20C9A0FC31E6}" srcId="{04C89A4C-E1A4-5B42-B027-73F664C089CD}" destId="{B33A78AF-FA28-2046-8EF6-AF5CF198CFFB}" srcOrd="0" destOrd="0" parTransId="{2A47AD7B-E1CB-F749-BAC1-56F5803B64D5}" sibTransId="{7ECF8B3F-AA33-5449-91C2-7734E95193B9}"/>
    <dgm:cxn modelId="{DB20E444-F28C-824F-9B36-5EA1A50DF2BC}" type="presOf" srcId="{CFC02781-DCEB-4942-8335-3EFBD9580F5C}" destId="{1A6F4DB4-DEE7-8D4F-9FCC-8EBEB9BFC279}" srcOrd="0" destOrd="0" presId="urn:microsoft.com/office/officeart/2005/8/layout/chevron2"/>
    <dgm:cxn modelId="{AF047B64-278C-EE42-8A6B-93B6CD3B5AF3}" type="presOf" srcId="{56DFAC03-0F45-4F46-83FE-8BFE6E79BE41}" destId="{BDBE7C3D-6D19-AB48-9C24-9A5DE3070122}" srcOrd="0" destOrd="0" presId="urn:microsoft.com/office/officeart/2005/8/layout/chevron2"/>
    <dgm:cxn modelId="{4FCAA76D-F2B4-E042-A8BA-743C51380336}" srcId="{56DFAC03-0F45-4F46-83FE-8BFE6E79BE41}" destId="{1EE7CD44-E90E-1348-A9FE-5B5CB35A45F2}" srcOrd="0" destOrd="0" parTransId="{762E3FB9-ED82-F449-BD79-4D32BE9D8F52}" sibTransId="{48D97392-FA5C-1C4F-BA29-B7274A83A153}"/>
    <dgm:cxn modelId="{A7C25672-8F67-A64E-9255-C8170AA1F66B}" type="presOf" srcId="{1EE7CD44-E90E-1348-A9FE-5B5CB35A45F2}" destId="{3E5F247E-E34C-754C-977C-C84715D04365}" srcOrd="0" destOrd="0" presId="urn:microsoft.com/office/officeart/2005/8/layout/chevron2"/>
    <dgm:cxn modelId="{49857874-6547-8444-B8EF-8E624D136798}" type="presOf" srcId="{6A68343C-F443-6549-86AB-9EF52A9A1E93}" destId="{3DA6D934-208A-9B4A-A8C3-B5A1F681A492}" srcOrd="0" destOrd="0" presId="urn:microsoft.com/office/officeart/2005/8/layout/chevron2"/>
    <dgm:cxn modelId="{1D49547E-661C-9148-8523-D47CD04C54B5}" type="presOf" srcId="{091F03E3-0B33-474C-8E38-2C09757341C4}" destId="{8CA20411-82D5-E345-B7E5-0CED60817BD1}" srcOrd="0" destOrd="0" presId="urn:microsoft.com/office/officeart/2005/8/layout/chevron2"/>
    <dgm:cxn modelId="{92901C88-62AF-FB46-8946-B9DF38177EC5}" type="presOf" srcId="{B416E431-E389-7946-BB2F-F3AF231C67B9}" destId="{AF7F70DF-D03A-4642-862A-F2249DDE8856}" srcOrd="0" destOrd="0" presId="urn:microsoft.com/office/officeart/2005/8/layout/chevron2"/>
    <dgm:cxn modelId="{0C2F3B98-948A-FD4F-A052-D0204D4DD31E}" type="presOf" srcId="{B33A78AF-FA28-2046-8EF6-AF5CF198CFFB}" destId="{11468CF2-86AE-F64A-BB7A-528EB3D42C82}" srcOrd="0" destOrd="0" presId="urn:microsoft.com/office/officeart/2005/8/layout/chevron2"/>
    <dgm:cxn modelId="{2341479D-00EE-1F4B-8644-D6CFBDB01664}" srcId="{CD520462-ED93-E74A-A16C-4D248B377883}" destId="{CFC02781-DCEB-4942-8335-3EFBD9580F5C}" srcOrd="0" destOrd="0" parTransId="{82141AEB-4BBA-CB4F-9930-C9ADD79525AA}" sibTransId="{7EDECCE4-112C-6041-A265-59F0325BA32C}"/>
    <dgm:cxn modelId="{C1FB50A6-B530-EA4C-BD31-C06F3B4245F0}" srcId="{6A68343C-F443-6549-86AB-9EF52A9A1E93}" destId="{091F03E3-0B33-474C-8E38-2C09757341C4}" srcOrd="0" destOrd="0" parTransId="{0BE86053-8D96-F04F-AD42-E68B4DD7006D}" sibTransId="{7E45B227-B5F5-754F-A9C8-0BE0B63C98A0}"/>
    <dgm:cxn modelId="{57BD10AC-76C7-5F45-8BE5-87FBECA1DB01}" type="presOf" srcId="{F7C85B6F-E60D-F247-9341-051C0342F18B}" destId="{B458EBD8-DE3D-8B4F-9394-5E236FB176CF}" srcOrd="0" destOrd="0" presId="urn:microsoft.com/office/officeart/2005/8/layout/chevron2"/>
    <dgm:cxn modelId="{7D0E19B7-DAC4-7C4D-AECC-E37F863B1136}" type="presOf" srcId="{CD520462-ED93-E74A-A16C-4D248B377883}" destId="{99D62A0B-1DA9-1647-A0F6-E3509778A7D7}" srcOrd="0" destOrd="0" presId="urn:microsoft.com/office/officeart/2005/8/layout/chevron2"/>
    <dgm:cxn modelId="{B203B3C2-AF3E-F84F-9B22-E833DE2BBF14}" type="presOf" srcId="{04C89A4C-E1A4-5B42-B027-73F664C089CD}" destId="{EE726F02-696C-674A-95B4-1E1EAE6F4E5B}" srcOrd="0" destOrd="0" presId="urn:microsoft.com/office/officeart/2005/8/layout/chevron2"/>
    <dgm:cxn modelId="{AE12B5D4-3043-5046-B8F5-86ECF628298D}" srcId="{F7C85B6F-E60D-F247-9341-051C0342F18B}" destId="{6A68343C-F443-6549-86AB-9EF52A9A1E93}" srcOrd="1" destOrd="0" parTransId="{A149B855-DA39-AE49-9970-69D1F2076025}" sibTransId="{6A1A2322-C514-0C4D-910E-4BF8DF8050A4}"/>
    <dgm:cxn modelId="{8FA045DF-5113-7B46-958E-04FA3F9C0048}" srcId="{CD71AF2E-FA0E-0842-B509-EF85F5767DA4}" destId="{B416E431-E389-7946-BB2F-F3AF231C67B9}" srcOrd="0" destOrd="0" parTransId="{920AD1FA-5DC4-684E-8D3A-6C9E27E7F0A6}" sibTransId="{0EEF4374-2FB6-F949-B528-E7E632AFCC2E}"/>
    <dgm:cxn modelId="{931F49F2-51FA-DC48-A5FA-143CB24E3D8E}" srcId="{F7C85B6F-E60D-F247-9341-051C0342F18B}" destId="{CD71AF2E-FA0E-0842-B509-EF85F5767DA4}" srcOrd="4" destOrd="0" parTransId="{F150C572-CDFD-5D43-9E31-933294FFD085}" sibTransId="{53AD69C3-0F83-1348-AEEC-17CA293CECF4}"/>
    <dgm:cxn modelId="{FF7E27BB-4DA7-4244-8D14-312B5D9AB435}" type="presParOf" srcId="{B458EBD8-DE3D-8B4F-9394-5E236FB176CF}" destId="{04792597-0214-DF4B-8D3D-A3319B8CA6D5}" srcOrd="0" destOrd="0" presId="urn:microsoft.com/office/officeart/2005/8/layout/chevron2"/>
    <dgm:cxn modelId="{ACA427BE-D61E-E84D-989D-60994B9C0059}" type="presParOf" srcId="{04792597-0214-DF4B-8D3D-A3319B8CA6D5}" destId="{BDBE7C3D-6D19-AB48-9C24-9A5DE3070122}" srcOrd="0" destOrd="0" presId="urn:microsoft.com/office/officeart/2005/8/layout/chevron2"/>
    <dgm:cxn modelId="{4086B2E3-7F25-BE48-AD38-44086EE8D58F}" type="presParOf" srcId="{04792597-0214-DF4B-8D3D-A3319B8CA6D5}" destId="{3E5F247E-E34C-754C-977C-C84715D04365}" srcOrd="1" destOrd="0" presId="urn:microsoft.com/office/officeart/2005/8/layout/chevron2"/>
    <dgm:cxn modelId="{64FECBE4-7349-0544-BBF0-7D67B1C40BF6}" type="presParOf" srcId="{B458EBD8-DE3D-8B4F-9394-5E236FB176CF}" destId="{6B3FBA87-14ED-244C-955B-1525AD6F8BB6}" srcOrd="1" destOrd="0" presId="urn:microsoft.com/office/officeart/2005/8/layout/chevron2"/>
    <dgm:cxn modelId="{3183D974-C557-1F44-8154-08BF8702E9C7}" type="presParOf" srcId="{B458EBD8-DE3D-8B4F-9394-5E236FB176CF}" destId="{CD7884F0-477E-F442-9ED9-2FE27CE6F2E7}" srcOrd="2" destOrd="0" presId="urn:microsoft.com/office/officeart/2005/8/layout/chevron2"/>
    <dgm:cxn modelId="{E6209016-49B2-9347-9C97-94E1DBF6A0F7}" type="presParOf" srcId="{CD7884F0-477E-F442-9ED9-2FE27CE6F2E7}" destId="{3DA6D934-208A-9B4A-A8C3-B5A1F681A492}" srcOrd="0" destOrd="0" presId="urn:microsoft.com/office/officeart/2005/8/layout/chevron2"/>
    <dgm:cxn modelId="{E39054FA-BFB0-1E44-8B40-1D408BE23946}" type="presParOf" srcId="{CD7884F0-477E-F442-9ED9-2FE27CE6F2E7}" destId="{8CA20411-82D5-E345-B7E5-0CED60817BD1}" srcOrd="1" destOrd="0" presId="urn:microsoft.com/office/officeart/2005/8/layout/chevron2"/>
    <dgm:cxn modelId="{752CE9A2-6A75-ED40-A446-0653DF5B35D6}" type="presParOf" srcId="{B458EBD8-DE3D-8B4F-9394-5E236FB176CF}" destId="{BBACDB1D-E4B8-4846-9466-2C121B850A7E}" srcOrd="3" destOrd="0" presId="urn:microsoft.com/office/officeart/2005/8/layout/chevron2"/>
    <dgm:cxn modelId="{217FAB4A-EB01-3F48-BF1B-42FB513B25CD}" type="presParOf" srcId="{B458EBD8-DE3D-8B4F-9394-5E236FB176CF}" destId="{06CC3D43-6029-AF4C-8A3F-F5E9AF6A2E1C}" srcOrd="4" destOrd="0" presId="urn:microsoft.com/office/officeart/2005/8/layout/chevron2"/>
    <dgm:cxn modelId="{50F12BB1-8E89-9A46-AB40-3718027A11A7}" type="presParOf" srcId="{06CC3D43-6029-AF4C-8A3F-F5E9AF6A2E1C}" destId="{EE726F02-696C-674A-95B4-1E1EAE6F4E5B}" srcOrd="0" destOrd="0" presId="urn:microsoft.com/office/officeart/2005/8/layout/chevron2"/>
    <dgm:cxn modelId="{349E6A97-26B3-FB44-AAFF-DD2E46F78D9C}" type="presParOf" srcId="{06CC3D43-6029-AF4C-8A3F-F5E9AF6A2E1C}" destId="{11468CF2-86AE-F64A-BB7A-528EB3D42C82}" srcOrd="1" destOrd="0" presId="urn:microsoft.com/office/officeart/2005/8/layout/chevron2"/>
    <dgm:cxn modelId="{4CB63F53-8E20-FA45-8A77-99AF5E68EC09}" type="presParOf" srcId="{B458EBD8-DE3D-8B4F-9394-5E236FB176CF}" destId="{ED257106-D806-8647-A789-DF1AFBF997CB}" srcOrd="5" destOrd="0" presId="urn:microsoft.com/office/officeart/2005/8/layout/chevron2"/>
    <dgm:cxn modelId="{5082528D-58FB-CB42-B9C2-E1604A6984BA}" type="presParOf" srcId="{B458EBD8-DE3D-8B4F-9394-5E236FB176CF}" destId="{9F9E3B3F-180C-9248-AD6A-5B0D10E36C60}" srcOrd="6" destOrd="0" presId="urn:microsoft.com/office/officeart/2005/8/layout/chevron2"/>
    <dgm:cxn modelId="{634C8933-80BD-4F40-8D04-6E5E0872670E}" type="presParOf" srcId="{9F9E3B3F-180C-9248-AD6A-5B0D10E36C60}" destId="{99D62A0B-1DA9-1647-A0F6-E3509778A7D7}" srcOrd="0" destOrd="0" presId="urn:microsoft.com/office/officeart/2005/8/layout/chevron2"/>
    <dgm:cxn modelId="{16AC2657-DFFF-1D45-BCE8-399D27AEEF3C}" type="presParOf" srcId="{9F9E3B3F-180C-9248-AD6A-5B0D10E36C60}" destId="{1A6F4DB4-DEE7-8D4F-9FCC-8EBEB9BFC279}" srcOrd="1" destOrd="0" presId="urn:microsoft.com/office/officeart/2005/8/layout/chevron2"/>
    <dgm:cxn modelId="{84E65972-2744-BB4A-8800-49FD252F3F28}" type="presParOf" srcId="{B458EBD8-DE3D-8B4F-9394-5E236FB176CF}" destId="{12FA06CB-9397-554E-B032-65E7A8F78C63}" srcOrd="7" destOrd="0" presId="urn:microsoft.com/office/officeart/2005/8/layout/chevron2"/>
    <dgm:cxn modelId="{54EC59C7-6F25-4F40-A067-2715CAA369CB}" type="presParOf" srcId="{B458EBD8-DE3D-8B4F-9394-5E236FB176CF}" destId="{9659F462-37B2-1542-8BD9-52596C64180C}" srcOrd="8" destOrd="0" presId="urn:microsoft.com/office/officeart/2005/8/layout/chevron2"/>
    <dgm:cxn modelId="{F7215077-7FF1-C447-A090-7886FF091AC1}" type="presParOf" srcId="{9659F462-37B2-1542-8BD9-52596C64180C}" destId="{896D1D44-2291-BA45-9F21-6D4B13806E15}" srcOrd="0" destOrd="0" presId="urn:microsoft.com/office/officeart/2005/8/layout/chevron2"/>
    <dgm:cxn modelId="{BE2250F1-FA86-FF40-83E2-07CDBB3349F7}" type="presParOf" srcId="{9659F462-37B2-1542-8BD9-52596C64180C}" destId="{AF7F70DF-D03A-4642-862A-F2249DDE88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BE7C3D-6D19-AB48-9C24-9A5DE3070122}">
      <dsp:nvSpPr>
        <dsp:cNvPr id="0" name=""/>
        <dsp:cNvSpPr/>
      </dsp:nvSpPr>
      <dsp:spPr>
        <a:xfrm rot="5400000">
          <a:off x="-177728" y="182277"/>
          <a:ext cx="1184856" cy="82939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1990</a:t>
          </a:r>
        </a:p>
      </dsp:txBody>
      <dsp:txXfrm rot="-5400000">
        <a:off x="1" y="419249"/>
        <a:ext cx="829399" cy="355457"/>
      </dsp:txXfrm>
    </dsp:sp>
    <dsp:sp modelId="{3E5F247E-E34C-754C-977C-C84715D04365}">
      <dsp:nvSpPr>
        <dsp:cNvPr id="0" name=""/>
        <dsp:cNvSpPr/>
      </dsp:nvSpPr>
      <dsp:spPr>
        <a:xfrm rot="5400000">
          <a:off x="5548373" y="-4717986"/>
          <a:ext cx="777280" cy="1021522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The very first CERT in Europe was established by the French Space Physics Analysis Network (SPAN)</a:t>
          </a:r>
        </a:p>
      </dsp:txBody>
      <dsp:txXfrm rot="-5400000">
        <a:off x="829399" y="38932"/>
        <a:ext cx="10177284" cy="701392"/>
      </dsp:txXfrm>
    </dsp:sp>
    <dsp:sp modelId="{3DA6D934-208A-9B4A-A8C3-B5A1F681A492}">
      <dsp:nvSpPr>
        <dsp:cNvPr id="0" name=""/>
        <dsp:cNvSpPr/>
      </dsp:nvSpPr>
      <dsp:spPr>
        <a:xfrm rot="5400000">
          <a:off x="-177728" y="1251000"/>
          <a:ext cx="1184856" cy="82939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s-IS" sz="1300" kern="1200"/>
            <a:t>1993</a:t>
          </a:r>
        </a:p>
      </dsp:txBody>
      <dsp:txXfrm rot="-5400000">
        <a:off x="1" y="1487972"/>
        <a:ext cx="829399" cy="355457"/>
      </dsp:txXfrm>
    </dsp:sp>
    <dsp:sp modelId="{8CA20411-82D5-E345-B7E5-0CED60817BD1}">
      <dsp:nvSpPr>
        <dsp:cNvPr id="0" name=""/>
        <dsp:cNvSpPr/>
      </dsp:nvSpPr>
      <dsp:spPr>
        <a:xfrm rot="5400000">
          <a:off x="5551935" y="-3649263"/>
          <a:ext cx="770157" cy="1021522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RARE CERT Task Force investigated  but not implemented.</a:t>
          </a:r>
        </a:p>
      </dsp:txBody>
      <dsp:txXfrm rot="-5400000">
        <a:off x="829400" y="1110868"/>
        <a:ext cx="10177632" cy="694965"/>
      </dsp:txXfrm>
    </dsp:sp>
    <dsp:sp modelId="{EE726F02-696C-674A-95B4-1E1EAE6F4E5B}">
      <dsp:nvSpPr>
        <dsp:cNvPr id="0" name=""/>
        <dsp:cNvSpPr/>
      </dsp:nvSpPr>
      <dsp:spPr>
        <a:xfrm rot="5400000">
          <a:off x="-177728" y="2319724"/>
          <a:ext cx="1184856" cy="82939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1995 - 1999</a:t>
          </a:r>
        </a:p>
      </dsp:txBody>
      <dsp:txXfrm rot="-5400000">
        <a:off x="1" y="2556696"/>
        <a:ext cx="829399" cy="355457"/>
      </dsp:txXfrm>
    </dsp:sp>
    <dsp:sp modelId="{11468CF2-86AE-F64A-BB7A-528EB3D42C82}">
      <dsp:nvSpPr>
        <dsp:cNvPr id="0" name=""/>
        <dsp:cNvSpPr/>
      </dsp:nvSpPr>
      <dsp:spPr>
        <a:xfrm rot="5400000">
          <a:off x="5551935" y="-2580540"/>
          <a:ext cx="770157" cy="1021522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TERENA Security Incident Response Coordination for Europe (SIRCE). </a:t>
          </a:r>
        </a:p>
      </dsp:txBody>
      <dsp:txXfrm rot="-5400000">
        <a:off x="829400" y="2179591"/>
        <a:ext cx="10177632" cy="694965"/>
      </dsp:txXfrm>
    </dsp:sp>
    <dsp:sp modelId="{99D62A0B-1DA9-1647-A0F6-E3509778A7D7}">
      <dsp:nvSpPr>
        <dsp:cNvPr id="0" name=""/>
        <dsp:cNvSpPr/>
      </dsp:nvSpPr>
      <dsp:spPr>
        <a:xfrm rot="5400000">
          <a:off x="-177728" y="3388447"/>
          <a:ext cx="1184856" cy="82939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1999</a:t>
          </a:r>
        </a:p>
      </dsp:txBody>
      <dsp:txXfrm rot="-5400000">
        <a:off x="1" y="3625419"/>
        <a:ext cx="829399" cy="355457"/>
      </dsp:txXfrm>
    </dsp:sp>
    <dsp:sp modelId="{1A6F4DB4-DEE7-8D4F-9FCC-8EBEB9BFC279}">
      <dsp:nvSpPr>
        <dsp:cNvPr id="0" name=""/>
        <dsp:cNvSpPr/>
      </dsp:nvSpPr>
      <dsp:spPr>
        <a:xfrm rot="5400000">
          <a:off x="5551935" y="-1511816"/>
          <a:ext cx="770157" cy="1021522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CERT-</a:t>
          </a:r>
          <a:r>
            <a:rPr lang="en-US" sz="1800" kern="1200" dirty="0" err="1"/>
            <a:t>coord</a:t>
          </a:r>
          <a:endParaRPr lang="en-US" sz="1800" kern="1200" dirty="0"/>
        </a:p>
      </dsp:txBody>
      <dsp:txXfrm rot="-5400000">
        <a:off x="829400" y="3248315"/>
        <a:ext cx="10177632" cy="694965"/>
      </dsp:txXfrm>
    </dsp:sp>
    <dsp:sp modelId="{896D1D44-2291-BA45-9F21-6D4B13806E15}">
      <dsp:nvSpPr>
        <dsp:cNvPr id="0" name=""/>
        <dsp:cNvSpPr/>
      </dsp:nvSpPr>
      <dsp:spPr>
        <a:xfrm rot="5400000">
          <a:off x="-177728" y="4457170"/>
          <a:ext cx="1184856" cy="82939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s-IS" sz="1300" kern="1200" dirty="0"/>
            <a:t>2000</a:t>
          </a:r>
        </a:p>
      </dsp:txBody>
      <dsp:txXfrm rot="-5400000">
        <a:off x="1" y="4694142"/>
        <a:ext cx="829399" cy="355457"/>
      </dsp:txXfrm>
    </dsp:sp>
    <dsp:sp modelId="{AF7F70DF-D03A-4642-862A-F2249DDE8856}">
      <dsp:nvSpPr>
        <dsp:cNvPr id="0" name=""/>
        <dsp:cNvSpPr/>
      </dsp:nvSpPr>
      <dsp:spPr>
        <a:xfrm rot="5400000">
          <a:off x="5551935" y="-443093"/>
          <a:ext cx="770157" cy="10215228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1</a:t>
          </a:r>
          <a:r>
            <a:rPr lang="en-US" sz="1800" kern="1200" baseline="30000" dirty="0"/>
            <a:t>st</a:t>
          </a:r>
          <a:r>
            <a:rPr lang="en-US" sz="1800" kern="1200" dirty="0"/>
            <a:t> TF-CSIRT meeting,</a:t>
          </a:r>
          <a:r>
            <a:rPr lang="en-US" sz="1800" kern="1200" baseline="0" dirty="0"/>
            <a:t> </a:t>
          </a:r>
          <a:r>
            <a:rPr lang="en-US" sz="1800" kern="1200" dirty="0"/>
            <a:t>Trusted Introducer</a:t>
          </a:r>
          <a:r>
            <a:rPr lang="en-US" sz="1800" kern="1200" baseline="0" dirty="0"/>
            <a:t> established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 </a:t>
          </a:r>
        </a:p>
      </dsp:txBody>
      <dsp:txXfrm rot="-5400000">
        <a:off x="829400" y="4317038"/>
        <a:ext cx="10177632" cy="694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49379-22C3-314F-8B58-366BF5EF9C72}" type="datetimeFigureOut">
              <a:rPr lang="en-US" smtClean="0"/>
              <a:t>4/16/18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8839F-B7A5-A74C-AB18-D2D7B303A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06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8839F-B7A5-A74C-AB18-D2D7B303AB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21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3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0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27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16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993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1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9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9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2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31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92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0AC41-4521-FB4B-B2F3-3BD869E4FA83}" type="datetimeFigureOut">
              <a:rPr lang="en-US" smtClean="0"/>
              <a:t>4/16/18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13AB8-AFB0-2447-8D13-2D033CFA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4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quirkworthy.files.wordpress.com/2013/04/what-have-the-roma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03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1782" y="5209309"/>
            <a:ext cx="86313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What have the Task Forces ever done for us?</a:t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800" b="1" dirty="0">
                <a:solidFill>
                  <a:schemeClr val="bg1"/>
                </a:solidFill>
              </a:rPr>
              <a:t>Info-share, 22</a:t>
            </a:r>
            <a:r>
              <a:rPr lang="en-US" sz="2800" b="1" baseline="30000" dirty="0">
                <a:solidFill>
                  <a:schemeClr val="bg1"/>
                </a:solidFill>
              </a:rPr>
              <a:t>nd</a:t>
            </a:r>
            <a:r>
              <a:rPr lang="en-US" sz="2800" b="1" dirty="0">
                <a:solidFill>
                  <a:schemeClr val="bg1"/>
                </a:solidFill>
              </a:rPr>
              <a:t> April 2016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Nicole Harris (with apologies to Monty Python)</a:t>
            </a:r>
          </a:p>
        </p:txBody>
      </p:sp>
    </p:spTree>
    <p:extLst>
      <p:ext uri="{BB962C8B-B14F-4D97-AF65-F5344CB8AC3E}">
        <p14:creationId xmlns:p14="http://schemas.microsoft.com/office/powerpoint/2010/main" val="441612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ttp://www.devonvsmith.com/wp-content/uploads/2011/09/incubator-chi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9529"/>
            <a:ext cx="12192000" cy="810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90669" y="396362"/>
            <a:ext cx="6610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Incubator</a:t>
            </a:r>
          </a:p>
        </p:txBody>
      </p:sp>
    </p:spTree>
    <p:extLst>
      <p:ext uri="{BB962C8B-B14F-4D97-AF65-F5344CB8AC3E}">
        <p14:creationId xmlns:p14="http://schemas.microsoft.com/office/powerpoint/2010/main" val="972827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305" y="0"/>
            <a:ext cx="8846681" cy="663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002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FE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420" y="2670824"/>
            <a:ext cx="2451711" cy="86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uroam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3131" y="251259"/>
            <a:ext cx="1905000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www.aco.net/fileadmin/_processed_/csm_filesender_e35b5f7c0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6918" y="1290441"/>
            <a:ext cx="2041213" cy="95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blog.refeds.org/wp-content/uploads/2015/03/schac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507" y="3944990"/>
            <a:ext cx="2098624" cy="131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rusted Introduc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819" y="5817757"/>
            <a:ext cx="22860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3" y="665596"/>
            <a:ext cx="8768124" cy="56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668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ttp://www.greenbookblog.org/wp-content/uploads/2016/03/the-futur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4144" y="0"/>
            <a:ext cx="13940852" cy="697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892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64503" y="2524807"/>
            <a:ext cx="447814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Price Is What You Pay, 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</a:rPr>
              <a:t>Value Is What You Get</a:t>
            </a:r>
          </a:p>
        </p:txBody>
      </p:sp>
      <p:sp>
        <p:nvSpPr>
          <p:cNvPr id="5" name="Oval 4"/>
          <p:cNvSpPr/>
          <p:nvPr/>
        </p:nvSpPr>
        <p:spPr>
          <a:xfrm>
            <a:off x="7824865" y="231312"/>
            <a:ext cx="2113612" cy="214359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Value of Hosting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9398831" y="3124971"/>
            <a:ext cx="2113612" cy="214359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NREN Involvement Impact</a:t>
            </a:r>
          </a:p>
        </p:txBody>
      </p:sp>
      <p:sp>
        <p:nvSpPr>
          <p:cNvPr id="7" name="Oval 6"/>
          <p:cNvSpPr/>
          <p:nvPr/>
        </p:nvSpPr>
        <p:spPr>
          <a:xfrm>
            <a:off x="1351518" y="381214"/>
            <a:ext cx="2113612" cy="214359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Mapping Ideas to Development</a:t>
            </a:r>
          </a:p>
        </p:txBody>
      </p:sp>
      <p:sp>
        <p:nvSpPr>
          <p:cNvPr id="8" name="Oval 7"/>
          <p:cNvSpPr/>
          <p:nvPr/>
        </p:nvSpPr>
        <p:spPr>
          <a:xfrm>
            <a:off x="507071" y="4378114"/>
            <a:ext cx="2113612" cy="214359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Coherent Portfolio</a:t>
            </a:r>
          </a:p>
        </p:txBody>
      </p:sp>
      <p:sp>
        <p:nvSpPr>
          <p:cNvPr id="9" name="Oval 8"/>
          <p:cNvSpPr/>
          <p:nvPr/>
        </p:nvSpPr>
        <p:spPr>
          <a:xfrm>
            <a:off x="4846771" y="4065819"/>
            <a:ext cx="2113612" cy="214359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Improving the GCC</a:t>
            </a:r>
          </a:p>
        </p:txBody>
      </p:sp>
    </p:spTree>
    <p:extLst>
      <p:ext uri="{BB962C8B-B14F-4D97-AF65-F5344CB8AC3E}">
        <p14:creationId xmlns:p14="http://schemas.microsoft.com/office/powerpoint/2010/main" val="115148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eant.org/Innovation/SIG_TF/PublishingImages/Pages/TF-MNM/tf_mn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837" y="-152400"/>
            <a:ext cx="12439996" cy="340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37709" y="2732598"/>
            <a:ext cx="10460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Pictures of people looking at computers on the website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3255818"/>
            <a:ext cx="13161350" cy="3602182"/>
            <a:chOff x="0" y="3255818"/>
            <a:chExt cx="13161350" cy="3602182"/>
          </a:xfrm>
        </p:grpSpPr>
        <p:pic>
          <p:nvPicPr>
            <p:cNvPr id="2052" name="Picture 4" descr="https://scontent-lhr3-1.xx.fbcdn.net/hphotos-xtp1/v/t1.0-9/12417626_10208728975563213_7522903628288255882_n.jpg?oh=476409715020fdb1c0a2ea9fbfa8b24d&amp;oe=57B89E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255818"/>
              <a:ext cx="3602182" cy="3602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https://scontent-lhr3-1.xx.fbcdn.net/hphotos-xta1/v/t1.0-9/12108201_10153072479257371_9162581549014139729_n.jpg?oh=a8897a8dc2ab6ea854f9e51e39d8e3ba&amp;oe=577CAB0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2181" y="3255818"/>
              <a:ext cx="4802909" cy="3602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https://scontent-lhr3-1.xx.fbcdn.net/hphotos-xaf1/v/t1.0-9/31957_398917287370_1210243_n.jpg?oh=5f0791dccf464f326d666f2d1dc461ee&amp;oe=577E3EF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8442" y="3255818"/>
              <a:ext cx="4802908" cy="3602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5996069" y="6334780"/>
            <a:ext cx="7330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Pictures of people drinking on Facebook</a:t>
            </a:r>
          </a:p>
        </p:txBody>
      </p:sp>
    </p:spTree>
    <p:extLst>
      <p:ext uri="{BB962C8B-B14F-4D97-AF65-F5344CB8AC3E}">
        <p14:creationId xmlns:p14="http://schemas.microsoft.com/office/powerpoint/2010/main" val="199115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1053" y="2822693"/>
            <a:ext cx="65772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The Case for Face-to-Face</a:t>
            </a:r>
          </a:p>
        </p:txBody>
      </p:sp>
    </p:spTree>
    <p:extLst>
      <p:ext uri="{BB962C8B-B14F-4D97-AF65-F5344CB8AC3E}">
        <p14:creationId xmlns:p14="http://schemas.microsoft.com/office/powerpoint/2010/main" val="1579834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927" y="841953"/>
            <a:ext cx="10515600" cy="4351338"/>
          </a:xfrm>
        </p:spPr>
        <p:txBody>
          <a:bodyPr>
            <a:normAutofit lnSpcReduction="10000"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“large-group face-to-face meetings and events are the best option when a business or organization needs to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capture attention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necessary for a new or different strategy, relationship or product. It is the best option for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inspiring people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and building a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positive emotional climate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that influences decision-making and performance at every level. It is the best option for building strong relationships and community that are powerful, informal levers for success in our post-recession business world. Finally, face-to-face is the only option for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celebration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and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recognition rituals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that enliven the human spirit and shape the cultural norms of the organization.”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6364" y="57105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http://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www.themaritzinstitute.com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/perspectives/~/media/files/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maritzinstitute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/white-papers/the-case-for-face-to-face-meetings-the-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maritz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institute.pdf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8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120990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 notional form of human social organization based on a set of smaller groups (known as bands), having temporary or permanent political integration, and defined by traditions of common descent, language, culture, and ideology.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14734" y="4152276"/>
            <a:ext cx="3762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TRIBES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78703" y="5456419"/>
            <a:ext cx="4434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TRUSTED INTRODUCER</a:t>
            </a:r>
          </a:p>
        </p:txBody>
      </p:sp>
    </p:spTree>
    <p:extLst>
      <p:ext uri="{BB962C8B-B14F-4D97-AF65-F5344CB8AC3E}">
        <p14:creationId xmlns:p14="http://schemas.microsoft.com/office/powerpoint/2010/main" val="493840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88" y="-1357"/>
            <a:ext cx="689050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99817" y="1274165"/>
            <a:ext cx="40773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Current Task Force and SIG Portfolio</a:t>
            </a:r>
          </a:p>
          <a:p>
            <a:pPr algn="ctr"/>
            <a:r>
              <a:rPr lang="en-US" b="1" dirty="0"/>
              <a:t>(+ Special Projects)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Small amount of manpower per group</a:t>
            </a:r>
          </a:p>
          <a:p>
            <a:pPr algn="ctr"/>
            <a:r>
              <a:rPr lang="en-US" dirty="0"/>
              <a:t> (secretariat function)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Some travel for chairs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Volunteers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30 – 180 attendees per meeting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Oversight by GÉANT Community Committee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755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551" y="2668872"/>
            <a:ext cx="9194800" cy="2197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3567" y="494675"/>
            <a:ext cx="743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What do our </a:t>
            </a:r>
            <a:r>
              <a:rPr lang="en-US" sz="3600">
                <a:solidFill>
                  <a:schemeClr val="bg2">
                    <a:lumMod val="50000"/>
                  </a:schemeClr>
                </a:solidFill>
              </a:rPr>
              <a:t>NRENs think?</a:t>
            </a:r>
          </a:p>
        </p:txBody>
      </p:sp>
    </p:spTree>
    <p:extLst>
      <p:ext uri="{BB962C8B-B14F-4D97-AF65-F5344CB8AC3E}">
        <p14:creationId xmlns:p14="http://schemas.microsoft.com/office/powerpoint/2010/main" val="1706490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content-lhr3-1.xx.fbcdn.net/hphotos-frc3/v/t1.0-9/999462_10151543188397371_124983815_n.jpg?oh=8a364dcaad0f000f1c3440113145c600&amp;oe=577454F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04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493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99502472"/>
              </p:ext>
            </p:extLst>
          </p:nvPr>
        </p:nvGraphicFramePr>
        <p:xfrm>
          <a:off x="442835" y="500799"/>
          <a:ext cx="11044628" cy="5465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84301" y="5966085"/>
            <a:ext cx="3507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TF-CSIRT Timeline</a:t>
            </a:r>
          </a:p>
        </p:txBody>
      </p:sp>
    </p:spTree>
    <p:extLst>
      <p:ext uri="{BB962C8B-B14F-4D97-AF65-F5344CB8AC3E}">
        <p14:creationId xmlns:p14="http://schemas.microsoft.com/office/powerpoint/2010/main" val="1792721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4314</TotalTime>
  <Words>325</Words>
  <Application>Microsoft Macintosh PowerPoint</Application>
  <PresentationFormat>Widescreen</PresentationFormat>
  <Paragraphs>48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13</cp:revision>
  <dcterms:created xsi:type="dcterms:W3CDTF">2016-04-19T10:05:00Z</dcterms:created>
  <dcterms:modified xsi:type="dcterms:W3CDTF">2018-04-16T12:55:38Z</dcterms:modified>
</cp:coreProperties>
</file>