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1" r:id="rId2"/>
    <p:sldId id="396" r:id="rId3"/>
    <p:sldId id="398" r:id="rId4"/>
    <p:sldId id="399" r:id="rId5"/>
    <p:sldId id="400" r:id="rId6"/>
    <p:sldId id="401" r:id="rId7"/>
    <p:sldId id="402" r:id="rId8"/>
    <p:sldId id="39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96327" autoAdjust="0"/>
  </p:normalViewPr>
  <p:slideViewPr>
    <p:cSldViewPr snapToGrid="0">
      <p:cViewPr varScale="1">
        <p:scale>
          <a:sx n="109" d="100"/>
          <a:sy n="109" d="100"/>
        </p:scale>
        <p:origin x="960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ectigo.com/knowledge-base/detail/Changes-to-Sectigo-Code-Signing-Offerings/kA03l000000BoI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4755/contributions/5244624/attachments/2592328/4474038/SMIME-BR-and-authN.pptx" TargetMode="External"/><Relationship Id="rId2" Type="http://schemas.openxmlformats.org/officeDocument/2006/relationships/hyperlink" Target="https://cabforum.org/smime-b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TCS Webinar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Trust and Security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Confidential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14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April 2023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42039-6547-7949-82F1-54A7C669513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TCS PMA</a:t>
            </a:r>
          </a:p>
          <a:p>
            <a:r>
              <a:rPr lang="en-US" dirty="0" err="1"/>
              <a:t>Sectigo</a:t>
            </a:r>
            <a:r>
              <a:rPr lang="en-US" dirty="0"/>
              <a:t> Support</a:t>
            </a:r>
          </a:p>
          <a:p>
            <a:r>
              <a:rPr lang="en-US" dirty="0"/>
              <a:t>Account Migration</a:t>
            </a:r>
          </a:p>
          <a:p>
            <a:r>
              <a:rPr lang="en-US" dirty="0"/>
              <a:t>Code Signing Changes</a:t>
            </a:r>
          </a:p>
          <a:p>
            <a:r>
              <a:rPr lang="en-US" dirty="0"/>
              <a:t>S/MIME Baseline Changes</a:t>
            </a:r>
          </a:p>
          <a:p>
            <a:r>
              <a:rPr lang="en-US" dirty="0"/>
              <a:t>ACME and 90 validity</a:t>
            </a:r>
          </a:p>
          <a:p>
            <a:r>
              <a:rPr lang="en-US" dirty="0"/>
              <a:t>Futures: Document Signing</a:t>
            </a:r>
          </a:p>
          <a:p>
            <a:r>
              <a:rPr lang="en-US" dirty="0"/>
              <a:t>Futures: Service Delivery</a:t>
            </a:r>
          </a:p>
          <a:p>
            <a:r>
              <a:rPr lang="en-US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3DBB7-504C-9811-230F-6F04346A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PMA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7BDEC-0C7F-D7CC-A315-41D6972749E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TCS Policy Management Authority – supports service and policy development for TCS. </a:t>
            </a:r>
          </a:p>
          <a:p>
            <a:r>
              <a:rPr lang="en-GB" dirty="0"/>
              <a:t>Current Members: </a:t>
            </a:r>
          </a:p>
          <a:p>
            <a:pPr lvl="1"/>
            <a:r>
              <a:rPr lang="en-GB" dirty="0"/>
              <a:t>Kent </a:t>
            </a:r>
            <a:r>
              <a:rPr lang="en-GB" dirty="0" err="1"/>
              <a:t>Engström</a:t>
            </a:r>
            <a:r>
              <a:rPr lang="en-GB" dirty="0"/>
              <a:t> (Linköping </a:t>
            </a:r>
            <a:r>
              <a:rPr lang="en-GB" dirty="0" err="1"/>
              <a:t>Univ</a:t>
            </a:r>
            <a:r>
              <a:rPr lang="en-GB" dirty="0"/>
              <a:t>/SUNET),</a:t>
            </a:r>
          </a:p>
          <a:p>
            <a:pPr lvl="1"/>
            <a:r>
              <a:rPr lang="en-GB" dirty="0"/>
              <a:t>Dominique Launay (RENATER),</a:t>
            </a:r>
          </a:p>
          <a:p>
            <a:pPr lvl="1"/>
            <a:r>
              <a:rPr lang="en-GB" dirty="0"/>
              <a:t>Kurt Bauer (ACONET),</a:t>
            </a:r>
          </a:p>
          <a:p>
            <a:pPr lvl="1"/>
            <a:r>
              <a:rPr lang="en-GB" dirty="0"/>
              <a:t>David </a:t>
            </a:r>
            <a:r>
              <a:rPr lang="en-GB" dirty="0" err="1"/>
              <a:t>Groep</a:t>
            </a:r>
            <a:r>
              <a:rPr lang="en-GB" dirty="0"/>
              <a:t> (</a:t>
            </a:r>
            <a:r>
              <a:rPr lang="en-GB" dirty="0" err="1"/>
              <a:t>Nikhef</a:t>
            </a:r>
            <a:r>
              <a:rPr lang="en-GB" dirty="0"/>
              <a:t>),</a:t>
            </a:r>
          </a:p>
          <a:p>
            <a:pPr lvl="1"/>
            <a:r>
              <a:rPr lang="en-GB" dirty="0"/>
              <a:t>Nicole Harris (GÉANT),</a:t>
            </a:r>
          </a:p>
          <a:p>
            <a:pPr lvl="1"/>
            <a:r>
              <a:rPr lang="en-GB" dirty="0"/>
              <a:t>Barbara </a:t>
            </a:r>
            <a:r>
              <a:rPr lang="en-GB" dirty="0" err="1"/>
              <a:t>Monticini</a:t>
            </a:r>
            <a:r>
              <a:rPr lang="en-GB" dirty="0"/>
              <a:t> (GARR),</a:t>
            </a:r>
          </a:p>
          <a:p>
            <a:pPr lvl="1"/>
            <a:r>
              <a:rPr lang="en-GB" dirty="0"/>
              <a:t>Jürgen </a:t>
            </a:r>
            <a:r>
              <a:rPr lang="en-GB" dirty="0" err="1"/>
              <a:t>Brauckman</a:t>
            </a:r>
            <a:r>
              <a:rPr lang="en-GB" dirty="0"/>
              <a:t> (DFN),</a:t>
            </a:r>
          </a:p>
          <a:p>
            <a:pPr lvl="1"/>
            <a:r>
              <a:rPr lang="en-GB" dirty="0"/>
              <a:t>Tim de Boer (SURF).</a:t>
            </a:r>
          </a:p>
          <a:p>
            <a:r>
              <a:rPr lang="en-GB" dirty="0"/>
              <a:t>3 year terms – call for new members.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274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A27D7-D3C8-AFF8-5C05-BCA12C89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Account Migration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7484A-85D3-21A5-97E1-B677E9C6951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30"/>
            <a:ext cx="9894887" cy="1708006"/>
          </a:xfrm>
        </p:spPr>
        <p:txBody>
          <a:bodyPr/>
          <a:lstStyle/>
          <a:p>
            <a:r>
              <a:rPr lang="en-US" dirty="0"/>
              <a:t>REMINDER: error made in initial set-up that links all NREN accounts in </a:t>
            </a:r>
            <a:r>
              <a:rPr lang="en-US" dirty="0" err="1"/>
              <a:t>Sectigo</a:t>
            </a:r>
            <a:r>
              <a:rPr lang="en-US" dirty="0"/>
              <a:t> back-end.</a:t>
            </a:r>
          </a:p>
          <a:p>
            <a:r>
              <a:rPr lang="en-US" dirty="0"/>
              <a:t>Paused due to staff changes at GÉANT and </a:t>
            </a:r>
            <a:r>
              <a:rPr lang="en-US" dirty="0" err="1"/>
              <a:t>Sectigo</a:t>
            </a:r>
            <a:r>
              <a:rPr lang="en-US" dirty="0"/>
              <a:t>. </a:t>
            </a:r>
          </a:p>
          <a:p>
            <a:r>
              <a:rPr lang="en-US" dirty="0"/>
              <a:t>Remaining accounts: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75C421-871B-AE20-82FC-F01126DA6832}"/>
              </a:ext>
            </a:extLst>
          </p:cNvPr>
          <p:cNvSpPr txBox="1"/>
          <p:nvPr/>
        </p:nvSpPr>
        <p:spPr>
          <a:xfrm>
            <a:off x="1122745" y="3429000"/>
            <a:ext cx="2638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DEIC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KIFU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2">
                    <a:lumMod val="90000"/>
                    <a:lumOff val="10000"/>
                  </a:schemeClr>
                </a:solidFill>
              </a:rPr>
              <a:t>RoEduNet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LITNET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OMREN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EENET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SANET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C3214D-D455-FAD5-864B-79AE88B7E65D}"/>
              </a:ext>
            </a:extLst>
          </p:cNvPr>
          <p:cNvSpPr txBox="1"/>
          <p:nvPr/>
        </p:nvSpPr>
        <p:spPr>
          <a:xfrm>
            <a:off x="3983621" y="3429000"/>
            <a:ext cx="2638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UNINETT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RENAM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AMRES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ARNES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PSNC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RENATER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FCCN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339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209C1-43E1-7C0E-2767-CE3419D9C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Code Signing Changes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2BAE3-EBC2-9EAF-B2CC-FE0D6B29FBB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From 8th May 2023 it will only be possible to order code signing certificates that comply with specific HSM standards OR that are supplied directly on a token by </a:t>
            </a:r>
            <a:r>
              <a:rPr lang="en-GB" dirty="0" err="1"/>
              <a:t>Sectigo</a:t>
            </a:r>
            <a:r>
              <a:rPr lang="en-GB" dirty="0"/>
              <a:t>.  </a:t>
            </a:r>
          </a:p>
          <a:p>
            <a:r>
              <a:rPr lang="en-GB" dirty="0"/>
              <a:t>More information is available here: </a:t>
            </a:r>
            <a:r>
              <a:rPr lang="en-GB" dirty="0">
                <a:hlinkClick r:id="rId2"/>
              </a:rPr>
              <a:t>https://sectigo.com/knowledge-base/detail/Changes-to-Sectigo-Code-Signing-Offerings/kA03l000000BoIs</a:t>
            </a:r>
            <a:r>
              <a:rPr lang="en-GB" dirty="0"/>
              <a:t>.  </a:t>
            </a:r>
          </a:p>
          <a:p>
            <a:r>
              <a:rPr lang="en-GB" dirty="0"/>
              <a:t>Currently supported devices are:</a:t>
            </a:r>
          </a:p>
          <a:p>
            <a:pPr lvl="1"/>
            <a:r>
              <a:rPr lang="en-GB" dirty="0"/>
              <a:t>Thales/</a:t>
            </a:r>
            <a:r>
              <a:rPr lang="en-GB" dirty="0" err="1"/>
              <a:t>Safenet</a:t>
            </a:r>
            <a:r>
              <a:rPr lang="en-GB" dirty="0"/>
              <a:t> Luna and </a:t>
            </a:r>
            <a:r>
              <a:rPr lang="en-GB" dirty="0" err="1"/>
              <a:t>netHSM</a:t>
            </a:r>
            <a:r>
              <a:rPr lang="en-GB" dirty="0"/>
              <a:t> devices.</a:t>
            </a:r>
          </a:p>
          <a:p>
            <a:pPr lvl="1"/>
            <a:r>
              <a:rPr lang="en-GB" dirty="0" err="1"/>
              <a:t>Yubico</a:t>
            </a:r>
            <a:r>
              <a:rPr lang="en-GB" dirty="0"/>
              <a:t> FIPS </a:t>
            </a:r>
            <a:r>
              <a:rPr lang="en-GB" dirty="0" err="1"/>
              <a:t>Yubikeys</a:t>
            </a:r>
            <a:r>
              <a:rPr lang="en-GB" dirty="0"/>
              <a:t> (for ECC keys only).</a:t>
            </a:r>
          </a:p>
          <a:p>
            <a:r>
              <a:rPr lang="en-GB" dirty="0"/>
              <a:t>If you have a specific device you want to use that is not currently supported, please let the TCS Service Owner know and we can raise with </a:t>
            </a:r>
            <a:r>
              <a:rPr lang="en-GB" dirty="0" err="1"/>
              <a:t>Sectigo</a:t>
            </a:r>
            <a:r>
              <a:rPr lang="en-GB" dirty="0"/>
              <a:t>. 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70385-02D3-136B-A8CF-DE53CAE6D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S/MIME Baseline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4D1A5-A115-CC9C-EA16-B58E8A0812F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300" dirty="0"/>
              <a:t>S/MIME Baseline adopted by the CA/B Forum for the first time: </a:t>
            </a:r>
            <a:r>
              <a:rPr lang="en-US" sz="2300" dirty="0">
                <a:hlinkClick r:id="rId2"/>
              </a:rPr>
              <a:t>https://cabforum.org/smime-br/</a:t>
            </a:r>
            <a:r>
              <a:rPr lang="en-US" sz="2300" dirty="0"/>
              <a:t>. </a:t>
            </a:r>
          </a:p>
          <a:p>
            <a:pPr>
              <a:lnSpc>
                <a:spcPct val="120000"/>
              </a:lnSpc>
            </a:pPr>
            <a:r>
              <a:rPr lang="en-US" sz="2300" dirty="0"/>
              <a:t>Introduces new profiles and new validation approaches (mailbox, organization, sponsor, individual).</a:t>
            </a:r>
          </a:p>
          <a:p>
            <a:pPr>
              <a:lnSpc>
                <a:spcPct val="120000"/>
              </a:lnSpc>
            </a:pPr>
            <a:r>
              <a:rPr lang="en-US" sz="2300" dirty="0"/>
              <a:t>More detail here: </a:t>
            </a:r>
            <a:r>
              <a:rPr lang="en-US" sz="2300" dirty="0">
                <a:hlinkClick r:id="rId3"/>
              </a:rPr>
              <a:t>https://indico.cern.ch/event/1224755/contributions/5244624/attachments/2592328/4474038/SMIME-BR-and-authN.pptx</a:t>
            </a:r>
            <a:r>
              <a:rPr lang="en-US" sz="2300" dirty="0"/>
              <a:t>.</a:t>
            </a:r>
          </a:p>
          <a:p>
            <a:pPr>
              <a:lnSpc>
                <a:spcPct val="120000"/>
              </a:lnSpc>
            </a:pPr>
            <a:r>
              <a:rPr lang="en-US" sz="2300" dirty="0"/>
              <a:t>Proposed changes to TCS: </a:t>
            </a:r>
          </a:p>
          <a:p>
            <a:pPr lvl="1">
              <a:lnSpc>
                <a:spcPct val="120000"/>
              </a:lnSpc>
            </a:pPr>
            <a:r>
              <a:rPr lang="en-GB" sz="2300" dirty="0"/>
              <a:t>GEANT PERSONAL - </a:t>
            </a:r>
            <a:r>
              <a:rPr lang="en-GB" sz="2300" b="1" dirty="0"/>
              <a:t>public trust SMIME sponsor validated</a:t>
            </a:r>
            <a:r>
              <a:rPr lang="en-GB" sz="2300" dirty="0"/>
              <a:t>.  “email”.</a:t>
            </a:r>
          </a:p>
          <a:p>
            <a:pPr lvl="1">
              <a:lnSpc>
                <a:spcPct val="120000"/>
              </a:lnSpc>
            </a:pPr>
            <a:r>
              <a:rPr lang="en-GB" sz="2300" dirty="0"/>
              <a:t>IGTF-PERSONAL-MIC - </a:t>
            </a:r>
            <a:r>
              <a:rPr lang="en-GB" sz="2300" b="1" dirty="0"/>
              <a:t>private trust, sponsor validated</a:t>
            </a:r>
            <a:r>
              <a:rPr lang="en-GB" sz="2300" dirty="0"/>
              <a:t>.  “authentication certificate”.  Private intermediate.  Same structure as now.</a:t>
            </a:r>
          </a:p>
          <a:p>
            <a:pPr lvl="1">
              <a:lnSpc>
                <a:spcPct val="120000"/>
              </a:lnSpc>
            </a:pPr>
            <a:r>
              <a:rPr lang="en-GB" sz="2300" dirty="0"/>
              <a:t>IGFT-ROBOT-MICS - as above.</a:t>
            </a:r>
          </a:p>
          <a:p>
            <a:pPr lvl="1">
              <a:lnSpc>
                <a:spcPct val="120000"/>
              </a:lnSpc>
            </a:pPr>
            <a:r>
              <a:rPr lang="en-GB" sz="2300" dirty="0"/>
              <a:t>IGTF Classic Robot - forked 1) </a:t>
            </a:r>
            <a:r>
              <a:rPr lang="en-GB" sz="2300" b="1" dirty="0"/>
              <a:t>public trust </a:t>
            </a:r>
            <a:r>
              <a:rPr lang="en-GB" sz="2300" dirty="0"/>
              <a:t>multipurpose organisation validated, “organisation / group / function email”.   fork 2) </a:t>
            </a:r>
            <a:r>
              <a:rPr lang="en-GB" sz="2300" b="1" dirty="0"/>
              <a:t>private trust </a:t>
            </a:r>
            <a:r>
              <a:rPr lang="en-GB" sz="2300" dirty="0"/>
              <a:t>robot email, same name as now.  Same invite process.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4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8CFCB-526F-468A-440D-EB56F603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48818-DC0A-8D76-7BCF-609E8B64F6C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ACME and 90 validity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www.chromium.org</a:t>
            </a:r>
            <a:r>
              <a:rPr lang="en-US" dirty="0"/>
              <a:t>/Home/chromium-security/root-ca-policy/moving-forward-together/</a:t>
            </a:r>
          </a:p>
          <a:p>
            <a:r>
              <a:rPr lang="en-US" dirty="0"/>
              <a:t>Futures: Document Signing</a:t>
            </a:r>
          </a:p>
          <a:p>
            <a:pPr lvl="1"/>
            <a:r>
              <a:rPr lang="en-US" dirty="0"/>
              <a:t>Exploring the adoption of </a:t>
            </a:r>
            <a:r>
              <a:rPr lang="en-US" dirty="0" err="1"/>
              <a:t>edusign.sunet.se</a:t>
            </a:r>
            <a:r>
              <a:rPr lang="en-US" dirty="0"/>
              <a:t> to create </a:t>
            </a:r>
            <a:r>
              <a:rPr lang="en-US" dirty="0" err="1"/>
              <a:t>edusign.geant.org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Talking with SUNET about introducing public trust to </a:t>
            </a:r>
            <a:r>
              <a:rPr lang="en-US" dirty="0" err="1"/>
              <a:t>edusign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Looking at similar SWITCH service.</a:t>
            </a:r>
          </a:p>
          <a:p>
            <a:r>
              <a:rPr lang="en-US" dirty="0"/>
              <a:t>Futures: Service Delivery</a:t>
            </a:r>
          </a:p>
          <a:p>
            <a:pPr lvl="1"/>
            <a:r>
              <a:rPr lang="en-US" dirty="0"/>
              <a:t>Time to start looking at alternative structures?</a:t>
            </a:r>
          </a:p>
          <a:p>
            <a:r>
              <a:rPr lang="en-US" dirty="0"/>
              <a:t>AOB?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16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(2)" id="{8D195270-5446-644C-AA59-D2490F76A2F8}" vid="{7F163364-F367-4144-A122-C3ACBBFE56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4414</TotalTime>
  <Words>538</Words>
  <Application>Microsoft Macintosh PowerPoint</Application>
  <PresentationFormat>Widescreen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Agenda Items</vt:lpstr>
      <vt:lpstr>Current PMA</vt:lpstr>
      <vt:lpstr>Account Migration</vt:lpstr>
      <vt:lpstr>Code Signing Changes </vt:lpstr>
      <vt:lpstr>S/MIME Baseline Changes</vt:lpstr>
      <vt:lpstr>Other Areas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3</cp:revision>
  <dcterms:created xsi:type="dcterms:W3CDTF">2023-04-14T09:18:41Z</dcterms:created>
  <dcterms:modified xsi:type="dcterms:W3CDTF">2023-04-17T13:32:04Z</dcterms:modified>
</cp:coreProperties>
</file>