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61" r:id="rId6"/>
    <p:sldId id="259" r:id="rId7"/>
    <p:sldId id="260" r:id="rId8"/>
    <p:sldId id="262" r:id="rId9"/>
    <p:sldId id="264" r:id="rId10"/>
    <p:sldId id="266" r:id="rId11"/>
    <p:sldId id="263" r:id="rId12"/>
    <p:sldId id="267" r:id="rId13"/>
    <p:sldId id="269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2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方正书宋_GBK" panose="02000000000000000000" charset="-122"/>
                <a:ea typeface="方正书宋_GBK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方正书宋_GBK" panose="02000000000000000000" charset="-122"/>
                <a:ea typeface="方正书宋_GBK" panose="02000000000000000000" charset="-122"/>
              </a:defRPr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true" noRot="true" noChangeAspect="true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true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方正书宋_GBK" panose="02000000000000000000" charset="-122"/>
                <a:ea typeface="方正书宋_GBK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方正书宋_GBK" panose="02000000000000000000" charset="-122"/>
                <a:ea typeface="方正书宋_GBK" panose="02000000000000000000" charset="-122"/>
              </a:defRPr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方正书宋_GBK" panose="02000000000000000000" charset="-122"/>
        <a:ea typeface="方正书宋_GBK" panose="02000000000000000000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方正书宋_GBK" panose="02000000000000000000" charset="-122"/>
        <a:ea typeface="方正书宋_GBK" panose="02000000000000000000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方正书宋_GBK" panose="02000000000000000000" charset="-122"/>
        <a:ea typeface="方正书宋_GBK" panose="02000000000000000000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方正书宋_GBK" panose="02000000000000000000" charset="-122"/>
        <a:ea typeface="方正书宋_GBK" panose="02000000000000000000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方正书宋_GBK" panose="02000000000000000000" charset="-122"/>
        <a:ea typeface="方正书宋_GBK" panose="02000000000000000000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>
                <a:sym typeface="+mn-ea"/>
              </a:rPr>
              <a:t>Click to edit Master title style</a:t>
            </a:r>
            <a:endParaRPr lang="zh-CN" altLang="en-US" dirty="0">
              <a:sym typeface="+mn-ea"/>
            </a:endParaRPr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方正书宋_GBK" panose="02000000000000000000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Click to edit Master subtitle style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true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false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3750945"/>
            <a:ext cx="9848088" cy="811530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false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>
                <a:sym typeface="+mn-ea"/>
              </a:rPr>
              <a:t>Click to edit Master title style</a:t>
            </a:r>
            <a:endParaRPr lang="zh-CN" altLang="en-US" dirty="0">
              <a:sym typeface="+mn-ea"/>
            </a:endParaRPr>
          </a:p>
        </p:txBody>
      </p:sp>
      <p:sp>
        <p:nvSpPr>
          <p:cNvPr id="3" name="图片占位符 2"/>
          <p:cNvSpPr>
            <a:spLocks noGrp="true" noChangeAspect="true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true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Click to edit Master text styles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true"/>
          <p:cNvCxnSpPr/>
          <p:nvPr userDrawn="true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true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true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方正书宋_GBK" panose="02000000000000000000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方正书宋_GBK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方正书宋_GBK" panose="02000000000000000000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方正书宋_GBK" panose="020000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方正书宋_GBK" panose="020000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方正书宋_GBK" panose="020000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书宋_GBK" panose="020000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书宋_GBK" panose="020000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书宋_GBK" panose="020000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hyperlink" Target="https://gitlab.geant.org/massimiliano.adamo/geant_acme/-/blob/master/files/acme-downloader.sh" TargetMode="External"/><Relationship Id="rId5" Type="http://schemas.openxmlformats.org/officeDocument/2006/relationships/hyperlink" Target="https://gitlab.geant.org/massimiliano.adamo/acme-downloader" TargetMode="External"/><Relationship Id="rId4" Type="http://schemas.openxmlformats.org/officeDocument/2006/relationships/hyperlink" Target="https://gitlab.geant.org/massimiliano.adamo/geant_acme" TargetMode="External"/><Relationship Id="rId3" Type="http://schemas.openxmlformats.org/officeDocument/2006/relationships/hyperlink" Target="https://forge.puppet.com/modules/maxadamo/tiny_nas" TargetMode="External"/><Relationship Id="rId2" Type="http://schemas.openxmlformats.org/officeDocument/2006/relationships/hyperlink" Target="https://forge.puppet.com/modules/petems/hiera_vault" TargetMode="External"/><Relationship Id="rId1" Type="http://schemas.openxmlformats.org/officeDocument/2006/relationships/hyperlink" Target="https://forge.puppet.com/modules/maxadamo/hiera_redis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forge.puppet.com/modules/maxadamo/tiny_na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s://gitlab.geant.org/massimiliano.adamo/acme-downloader" TargetMode="External"/><Relationship Id="rId1" Type="http://schemas.openxmlformats.org/officeDocument/2006/relationships/hyperlink" Target="http://repositories.geant.org/pub/acme/acme-download.sh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acme.geant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ctrTitle"/>
          </p:nvPr>
        </p:nvSpPr>
        <p:spPr/>
        <p:txBody>
          <a:bodyPr>
            <a:scene3d>
              <a:camera prst="obliqueTopLeft"/>
              <a:lightRig rig="threePt" dir="t"/>
            </a:scene3d>
          </a:bodyPr>
          <a:p>
            <a:r>
              <a:rPr lang="en-US" altLang="en-US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ACME self-service</a:t>
            </a:r>
            <a:endParaRPr lang="en-US" altLang="en-US"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true"/>
          </p:cNvSpPr>
          <p:nvPr>
            <p:ph type="subTitle" idx="1"/>
          </p:nvPr>
        </p:nvSpPr>
        <p:spPr/>
        <p:txBody>
          <a:bodyPr/>
          <a:p>
            <a:br>
              <a:rPr lang="en-US" altLang="en-US" sz="2000"/>
            </a:br>
            <a:br>
              <a:rPr lang="en-US" altLang="en-US" sz="2000"/>
            </a:br>
            <a:br>
              <a:rPr lang="en-US" altLang="en-US" sz="2000"/>
            </a:br>
            <a:r>
              <a:rPr lang="en-US" altLang="en-US" sz="200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Certificates for the masses :-)</a:t>
            </a:r>
            <a:endParaRPr lang="en-US" altLang="en-US" sz="200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ToDo ?</a:t>
            </a:r>
            <a:endParaRPr lang="en-US" altLang="en-US"/>
          </a:p>
        </p:txBody>
      </p:sp>
      <p:pic>
        <p:nvPicPr>
          <p:cNvPr id="4" name="Content Placeholder 3"/>
          <p:cNvPicPr>
            <a:picLocks noChangeAspect="true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11195" y="1783715"/>
            <a:ext cx="5457190" cy="435165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Useful Links</a:t>
            </a:r>
            <a:endParaRPr lang="en-US" alt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/>
          <a:p>
            <a:r>
              <a:rPr lang="en-US" altLang="en-US"/>
              <a:t>Hiera Redis for Puppet: </a:t>
            </a:r>
            <a:r>
              <a:rPr lang="en-US">
                <a:hlinkClick r:id="rId1" action="ppaction://hlinkfile"/>
              </a:rPr>
              <a:t>https://forge.puppet.com/modules/maxadamo/hiera_redis</a:t>
            </a:r>
            <a:br>
              <a:rPr lang="en-US">
                <a:hlinkClick r:id="rId1" action="ppaction://hlinkfile"/>
              </a:rPr>
            </a:br>
            <a:endParaRPr lang="en-US">
              <a:hlinkClick r:id="rId1" action="ppaction://hlinkfile"/>
            </a:endParaRPr>
          </a:p>
          <a:p>
            <a:r>
              <a:rPr lang="en-US" altLang="en-US"/>
              <a:t>Hiera Vault for Puppet: </a:t>
            </a:r>
            <a:r>
              <a:rPr lang="en-US" altLang="en-US">
                <a:hlinkClick r:id="rId2" action="ppaction://hlinkfile"/>
              </a:rPr>
              <a:t>https://forge.puppet.com/modules/petems/hiera_vault</a:t>
            </a:r>
            <a:br>
              <a:rPr lang="en-US" altLang="en-US">
                <a:hlinkClick r:id="rId2" action="ppaction://hlinkfile"/>
              </a:rPr>
            </a:br>
            <a:endParaRPr lang="en-US" altLang="en-US">
              <a:hlinkClick r:id="rId2" action="ppaction://hlinkfile"/>
            </a:endParaRPr>
          </a:p>
          <a:p>
            <a:r>
              <a:rPr lang="en-US" altLang="en-US">
                <a:sym typeface="+mn-ea"/>
              </a:rPr>
              <a:t>Tiny NAS: </a:t>
            </a:r>
            <a:r>
              <a:rPr lang="en-US" altLang="en-US">
                <a:sym typeface="+mn-ea"/>
                <a:hlinkClick r:id="rId3" action="ppaction://hlinkfile"/>
              </a:rPr>
              <a:t>https://forge.puppet.com/modules/maxadamo/tiny_nas</a:t>
            </a:r>
            <a:br>
              <a:rPr lang="en-US" altLang="en-US">
                <a:sym typeface="+mn-ea"/>
              </a:rPr>
            </a:br>
            <a:endParaRPr lang="en-US" altLang="en-US">
              <a:hlinkClick r:id="rId2" action="ppaction://hlinkfile"/>
            </a:endParaRPr>
          </a:p>
          <a:p>
            <a:r>
              <a:rPr lang="en-US" altLang="en-US"/>
              <a:t>Geant ACME </a:t>
            </a:r>
            <a:r>
              <a:rPr lang="en-US" altLang="en-US" sz="1600"/>
              <a:t>(not general purpose)</a:t>
            </a:r>
            <a:r>
              <a:rPr lang="en-US" altLang="en-US"/>
              <a:t>: </a:t>
            </a:r>
            <a:r>
              <a:rPr lang="en-US" altLang="en-US">
                <a:hlinkClick r:id="rId4" action="ppaction://hlinkfile"/>
              </a:rPr>
              <a:t>https://gitlab.geant.org/massimiliano.adamo/geant_acme</a:t>
            </a:r>
            <a:br>
              <a:rPr lang="en-US" altLang="en-US">
                <a:hlinkClick r:id="rId4" action="ppaction://hlinkfile"/>
              </a:rPr>
            </a:br>
            <a:endParaRPr lang="en-US" altLang="en-US">
              <a:hlinkClick r:id="rId4" action="ppaction://hlinkfile"/>
            </a:endParaRPr>
          </a:p>
          <a:p>
            <a:r>
              <a:rPr lang="en-US" altLang="en-US"/>
              <a:t>ACME Downloader (</a:t>
            </a:r>
            <a:r>
              <a:rPr lang="en-US" altLang="en-US" sz="1600"/>
              <a:t>Go</a:t>
            </a:r>
            <a:r>
              <a:rPr lang="en-US" altLang="en-US"/>
              <a:t>): </a:t>
            </a:r>
            <a:r>
              <a:rPr lang="en-US" altLang="en-US">
                <a:hlinkClick r:id="rId5" action="ppaction://hlinkfile"/>
              </a:rPr>
              <a:t>https://gitlab.geant.org/massimiliano.adamo/acme-downloader</a:t>
            </a:r>
            <a:br>
              <a:rPr lang="en-US" altLang="en-US"/>
            </a:br>
            <a:endParaRPr lang="en-US" altLang="en-US"/>
          </a:p>
          <a:p>
            <a:r>
              <a:rPr lang="en-US" altLang="en-US"/>
              <a:t>ACME Downloader (shell): </a:t>
            </a:r>
            <a:r>
              <a:rPr lang="en-US" altLang="en-US">
                <a:hlinkClick r:id="rId6" action="ppaction://hlinkfile"/>
              </a:rPr>
              <a:t>https://gitlab.geant.org/massimiliano.adamo/geant_acme/-/blob/master/files/acme-downloader.sh</a:t>
            </a: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Final thoughts &amp; considerations</a:t>
            </a:r>
            <a:endParaRPr lang="en-US" alt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/>
          <a:p>
            <a:r>
              <a:rPr lang="en-US" altLang="en-US"/>
              <a:t>You do not have Puppet?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SaltStack has a pillar for Vault and several pillars fit to store the public keys</a:t>
            </a:r>
            <a:endParaRPr lang="en-US" altLang="en-US"/>
          </a:p>
          <a:p>
            <a:r>
              <a:rPr lang="en-US" altLang="en-US"/>
              <a:t>Ansible/Chef? Ask the experts!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5" name="Picture 4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80" y="2294890"/>
            <a:ext cx="2622550" cy="207200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820420"/>
          </a:xfrm>
        </p:spPr>
        <p:txBody>
          <a:bodyPr/>
          <a:p>
            <a:r>
              <a:rPr lang="en-US" altLang="en-US"/>
              <a:t>overall architecture</a:t>
            </a:r>
            <a:endParaRPr lang="en-US" altLang="en-US"/>
          </a:p>
        </p:txBody>
      </p:sp>
      <p:pic>
        <p:nvPicPr>
          <p:cNvPr id="4" name="Content Placeholder 3" descr="ACME_Architecture"/>
          <p:cNvPicPr>
            <a:picLocks noChangeAspect="true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48485" y="1078865"/>
            <a:ext cx="8113395" cy="537273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architectural details</a:t>
            </a:r>
            <a:endParaRPr lang="en-US" alt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en-US" altLang="en-US"/>
              <a:t>“certbot” is the tool developed by Electronic Frontier Foundation (EFF), to manage the certificates in an ACME infrastructure</a:t>
            </a:r>
            <a:endParaRPr lang="en-US" altLang="en-US"/>
          </a:p>
          <a:p>
            <a:r>
              <a:rPr lang="en-US" altLang="en-US"/>
              <a:t>nas01 and nas02 are two NFS servers replicating to each other. It’s a low end NAS solution: </a:t>
            </a:r>
            <a:r>
              <a:rPr lang="en-US" altLang="en-US">
                <a:hlinkClick r:id="rId1" action="ppaction://hlinkfile"/>
              </a:rPr>
              <a:t>https://forge.puppet.com/modules/maxadamo/tiny_nas</a:t>
            </a:r>
            <a:endParaRPr lang="en-US" altLang="en-US"/>
          </a:p>
          <a:p>
            <a:r>
              <a:rPr lang="en-US" altLang="en-US"/>
              <a:t>the certificates are declared in gitlab: hieradata_extra/production_acme.yaml</a:t>
            </a:r>
            <a:endParaRPr lang="en-US" altLang="en-US"/>
          </a:p>
          <a:p>
            <a:r>
              <a:rPr lang="en-US" altLang="en-US"/>
              <a:t>for each new certificate that we declare, a job is triggered and </a:t>
            </a:r>
            <a:r>
              <a:rPr lang="en-US" altLang="en-US">
                <a:sym typeface="+mn-ea"/>
              </a:rPr>
              <a:t>a crontab entry </a:t>
            </a:r>
            <a:r>
              <a:rPr lang="en-US" altLang="en-US"/>
              <a:t>it’s added</a:t>
            </a:r>
            <a:endParaRPr lang="en-US" altLang="en-US"/>
          </a:p>
          <a:p>
            <a:r>
              <a:rPr lang="en-US" altLang="en-US"/>
              <a:t>the cron entry checks the expiration date of the certificate</a:t>
            </a:r>
            <a:endParaRPr lang="en-US" altLang="en-US"/>
          </a:p>
          <a:p>
            <a:r>
              <a:rPr lang="en-US" altLang="en-US"/>
              <a:t>if the certificate is expiring the tools geant_acme.py is triggered</a:t>
            </a:r>
            <a:endParaRPr lang="en-US" altLang="en-US"/>
          </a:p>
          <a:p>
            <a:r>
              <a:rPr lang="" altLang="en-US"/>
              <a:t>geant_acme.py creates a DNS challenge on Infoblox and triggers certbot with a DNS custom hook </a:t>
            </a:r>
            <a:r>
              <a:rPr lang="" altLang="en-US" b="1" u="sng">
                <a:solidFill>
                  <a:srgbClr val="C00000"/>
                </a:solidFill>
              </a:rPr>
              <a:t>(this line was missing during the presentation)</a:t>
            </a:r>
            <a:endParaRPr lang="en-US" altLang="en-US" b="1" i="1" u="sng">
              <a:solidFill>
                <a:srgbClr val="C00000"/>
              </a:solidFill>
            </a:endParaRPr>
          </a:p>
          <a:p>
            <a:r>
              <a:rPr lang="en-US" altLang="en-US"/>
              <a:t>geant_acme.py uploads</a:t>
            </a:r>
            <a:r>
              <a:rPr lang="" altLang="en-US"/>
              <a:t> the public key</a:t>
            </a:r>
            <a:r>
              <a:rPr lang="en-US" altLang="en-US"/>
              <a:t> to Redis and</a:t>
            </a:r>
            <a:r>
              <a:rPr lang="" altLang="en-US"/>
              <a:t> the private key</a:t>
            </a:r>
            <a:r>
              <a:rPr lang="en-US" altLang="en-US"/>
              <a:t> to Vault</a:t>
            </a:r>
            <a:endParaRPr lang="en-US" altLang="en-US"/>
          </a:p>
          <a:p>
            <a:r>
              <a:rPr lang="en-US" altLang="en-US"/>
              <a:t>for each new certificate a new monitoring check is added to Sensu</a:t>
            </a:r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crontab example (on nas servers)</a:t>
            </a:r>
            <a:endParaRPr lang="en-US" alt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>
                <a:latin typeface="Courier New" panose="02070309020205020404" charset="0"/>
                <a:cs typeface="Courier New" panose="02070309020205020404" charset="0"/>
              </a:rPr>
              <a:t>38 4 * * * /bin/check-ssl-cert.rb -c 30 -w 30 -P /etc/sectigo_ev/live/</a:t>
            </a:r>
            <a:r>
              <a:rPr lang="en-US" altLang="en-US">
                <a:latin typeface="Courier New" panose="02070309020205020404" charset="0"/>
                <a:cs typeface="Courier New" panose="02070309020205020404" charset="0"/>
                <a:sym typeface="+mn-ea"/>
              </a:rPr>
              <a:t>test-certificate</a:t>
            </a:r>
            <a:r>
              <a:rPr lang="en-US">
                <a:latin typeface="Courier New" panose="02070309020205020404" charset="0"/>
                <a:cs typeface="Courier New" panose="02070309020205020404" charset="0"/>
              </a:rPr>
              <a:t>.geant.org/fullchain.pem &gt;/dev/null || /root/bin/geant_acme.py -p sectigo_ev -u </a:t>
            </a:r>
            <a:r>
              <a:rPr lang="en-US" altLang="en-US">
                <a:latin typeface="Courier New" panose="02070309020205020404" charset="0"/>
                <a:cs typeface="Courier New" panose="02070309020205020404" charset="0"/>
              </a:rPr>
              <a:t>dream_team </a:t>
            </a:r>
            <a:r>
              <a:rPr lang="en-US">
                <a:latin typeface="Courier New" panose="02070309020205020404" charset="0"/>
                <a:cs typeface="Courier New" panose="02070309020205020404" charset="0"/>
              </a:rPr>
              <a:t>-d </a:t>
            </a:r>
            <a:r>
              <a:rPr lang="en-US" altLang="en-US">
                <a:latin typeface="Courier New" panose="02070309020205020404" charset="0"/>
                <a:cs typeface="Courier New" panose="02070309020205020404" charset="0"/>
              </a:rPr>
              <a:t>test-certificate</a:t>
            </a:r>
            <a:r>
              <a:rPr lang="en-US">
                <a:latin typeface="Courier New" panose="02070309020205020404" charset="0"/>
                <a:cs typeface="Courier New" panose="02070309020205020404" charset="0"/>
              </a:rPr>
              <a:t>.geant.org -d </a:t>
            </a:r>
            <a:r>
              <a:rPr lang="en-US" altLang="en-US">
                <a:latin typeface="Courier New" panose="02070309020205020404" charset="0"/>
                <a:cs typeface="Courier New" panose="02070309020205020404" charset="0"/>
              </a:rPr>
              <a:t>certificate</a:t>
            </a:r>
            <a:r>
              <a:rPr lang="en-US">
                <a:latin typeface="Courier New" panose="02070309020205020404" charset="0"/>
                <a:cs typeface="Courier New" panose="02070309020205020404" charset="0"/>
              </a:rPr>
              <a:t>.geant.org </a:t>
            </a:r>
            <a:r>
              <a:rPr lang="en-US" altLang="en-US">
                <a:latin typeface="Courier New" panose="02070309020205020404" charset="0"/>
                <a:cs typeface="Courier New" panose="02070309020205020404" charset="0"/>
              </a:rPr>
              <a:t>-d another-sna.geant.org</a:t>
            </a:r>
            <a:r>
              <a:rPr lang="en-US">
                <a:latin typeface="Courier New" panose="02070309020205020404" charset="0"/>
                <a:cs typeface="Courier New" panose="02070309020205020404" charset="0"/>
              </a:rPr>
              <a:t> -x --force-renewal</a:t>
            </a:r>
            <a:endParaRPr lang="en-US">
              <a:latin typeface="Courier New" panose="02070309020205020404" charset="0"/>
              <a:cs typeface="Courier New" panose="02070309020205020404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Content Placeholder 3"/>
          <p:cNvPicPr>
            <a:picLocks noChangeAspect="true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79420" y="946785"/>
            <a:ext cx="6093460" cy="5633085"/>
          </a:xfrm>
          <a:prstGeom prst="rect">
            <a:avLst/>
          </a:prstGeom>
        </p:spPr>
      </p:pic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737870"/>
          </a:xfrm>
        </p:spPr>
        <p:txBody>
          <a:bodyPr>
            <a:normAutofit/>
          </a:bodyPr>
          <a:p>
            <a:r>
              <a:rPr lang="en-US" altLang="en-US"/>
              <a:t>adding new certificates </a:t>
            </a: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gitlab@gitlab.geant.net:puppet/hieradata_extra.git</a:t>
            </a:r>
            <a:endParaRPr lang="en-US" altLang="en-US" sz="1400">
              <a:latin typeface="Courier New" panose="02070309020205020404" charset="0"/>
              <a:cs typeface="Courier New" panose="02070309020205020404" charset="0"/>
            </a:endParaRPr>
          </a:p>
        </p:txBody>
      </p:sp>
      <p:sp>
        <p:nvSpPr>
          <p:cNvPr id="5" name="Flowchart: Alternate Process 4"/>
          <p:cNvSpPr/>
          <p:nvPr/>
        </p:nvSpPr>
        <p:spPr>
          <a:xfrm>
            <a:off x="5715635" y="3414395"/>
            <a:ext cx="2199640" cy="702310"/>
          </a:xfrm>
          <a:prstGeom prst="flowChartAlternateProcess">
            <a:avLst/>
          </a:prstGeom>
          <a:noFill/>
          <a:ln w="28575" cmpd="sng">
            <a:solidFill>
              <a:srgbClr val="CC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1018540"/>
          </a:xfrm>
        </p:spPr>
        <p:txBody>
          <a:bodyPr/>
          <a:p>
            <a:r>
              <a:rPr lang="en-US" altLang="en-US"/>
              <a:t>https://acme.geant.org</a:t>
            </a:r>
            <a:endParaRPr lang="en-US" altLang="en-US"/>
          </a:p>
        </p:txBody>
      </p:sp>
      <p:pic>
        <p:nvPicPr>
          <p:cNvPr id="4" name="Content Placeholder 3"/>
          <p:cNvPicPr>
            <a:picLocks noChangeAspect="true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69795" y="1276985"/>
            <a:ext cx="7501255" cy="504063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752475"/>
          </a:xfrm>
        </p:spPr>
        <p:txBody>
          <a:bodyPr/>
          <a:p>
            <a:r>
              <a:rPr lang="en-US" altLang="en-US"/>
              <a:t>clients</a:t>
            </a:r>
            <a:endParaRPr lang="en-US" alt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>
            <a:off x="647700" y="1010920"/>
            <a:ext cx="10515600" cy="5166360"/>
          </a:xfrm>
        </p:spPr>
        <p:txBody>
          <a:bodyPr>
            <a:normAutofit fontScale="70000"/>
          </a:bodyPr>
          <a:p>
            <a:pPr algn="l"/>
            <a:r>
              <a:rPr lang="en-US" altLang="en-US" b="1"/>
              <a:t>puppet agent</a:t>
            </a:r>
            <a:br>
              <a:rPr lang="en-US" altLang="en-US" b="1"/>
            </a:b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geant_acme::client { "${consul_influx_service}.service.ha.geant.org":</a:t>
            </a:r>
            <a:b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</a:b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  provider   =&gt; 'sectigo_ev',</a:t>
            </a:r>
            <a:b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</a:b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  cert_owner =&gt; 'influxdb',</a:t>
            </a:r>
            <a:b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</a:b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  cert_group =&gt; 'influxdb',</a:t>
            </a:r>
            <a:b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</a:b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  notify     =&gt; Service[$service_name],</a:t>
            </a:r>
            <a:b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</a:b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  before     =&gt; File["/etc/influxdb/${conf_file}"];</a:t>
            </a:r>
            <a:b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</a:br>
            <a: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  <a:t>}</a:t>
            </a:r>
            <a:br>
              <a:rPr lang="en-US" altLang="en-US" sz="1400">
                <a:latin typeface="Courier New" panose="02070309020205020404" charset="0"/>
                <a:cs typeface="Courier New" panose="02070309020205020404" charset="0"/>
              </a:rPr>
            </a:br>
            <a:r>
              <a:rPr lang="en-US" altLang="en-US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advantages:</a:t>
            </a:r>
            <a:br>
              <a:rPr lang="en-US" altLang="en-US" b="1" i="1">
                <a:solidFill>
                  <a:schemeClr val="accent6">
                    <a:lumMod val="75000"/>
                  </a:schemeClr>
                </a:solidFill>
                <a:sym typeface="+mn-ea"/>
              </a:rPr>
            </a:br>
            <a:r>
              <a:rPr lang="en-US" altLang="en-US">
                <a:sym typeface="+mn-ea"/>
              </a:rPr>
              <a:t>it comes with the advantages of your configuration management: for instance it notifies the application (service reload)</a:t>
            </a:r>
            <a:br>
              <a:rPr lang="en-US" altLang="en-US">
                <a:sym typeface="+mn-ea"/>
              </a:rPr>
            </a:br>
            <a:r>
              <a:rPr lang="en-US" altLang="en-US" b="1" i="1">
                <a:solidFill>
                  <a:schemeClr val="accent2"/>
                </a:solidFill>
                <a:sym typeface="+mn-ea"/>
              </a:rPr>
              <a:t>disadvantages:</a:t>
            </a:r>
            <a:br>
              <a:rPr lang="en-US" altLang="en-US" b="1" i="1">
                <a:solidFill>
                  <a:schemeClr val="accent2"/>
                </a:solidFill>
                <a:sym typeface="+mn-ea"/>
              </a:rPr>
            </a:br>
            <a:r>
              <a:rPr lang="en-US" altLang="en-US">
                <a:sym typeface="+mn-ea"/>
              </a:rPr>
              <a:t>it can be used only internally on servers running the puppet agent</a:t>
            </a:r>
            <a:endParaRPr lang="en-US" altLang="en-US" b="1"/>
          </a:p>
          <a:p>
            <a:pPr algn="l"/>
            <a:r>
              <a:rPr lang="en-US" altLang="en-US" b="1"/>
              <a:t>shell script</a:t>
            </a:r>
            <a:br>
              <a:rPr lang="en-US" altLang="en-US" b="1"/>
            </a:br>
            <a:r>
              <a:rPr lang="en-US" altLang="en-US">
                <a:hlinkClick r:id="rId1"/>
              </a:rPr>
              <a:t>http://repositories.geant.org/pub/acme/acme-download.sh</a:t>
            </a:r>
            <a:br>
              <a:rPr lang="en-US" altLang="en-US"/>
            </a:br>
            <a:r>
              <a:rPr lang="en-US" altLang="en-US" b="1" i="1">
                <a:solidFill>
                  <a:schemeClr val="accent6">
                    <a:lumMod val="75000"/>
                  </a:schemeClr>
                </a:solidFill>
              </a:rPr>
              <a:t>advantages:</a:t>
            </a:r>
            <a:br>
              <a:rPr lang="en-US" altLang="en-US" b="1" i="1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altLang="en-US"/>
              <a:t>smaller and easy to modify</a:t>
            </a:r>
            <a:br>
              <a:rPr lang="en-US" altLang="en-US"/>
            </a:br>
            <a:r>
              <a:rPr lang="en-US" altLang="en-US" b="1" i="1">
                <a:solidFill>
                  <a:schemeClr val="accent2"/>
                </a:solidFill>
                <a:sym typeface="+mn-ea"/>
              </a:rPr>
              <a:t>disadvantages</a:t>
            </a:r>
            <a:r>
              <a:rPr lang="en-US" altLang="en-US" b="1" i="1">
                <a:solidFill>
                  <a:schemeClr val="accent2"/>
                </a:solidFill>
              </a:rPr>
              <a:t>:</a:t>
            </a:r>
            <a:br>
              <a:rPr lang="en-US" altLang="en-US" b="1" i="1">
                <a:solidFill>
                  <a:schemeClr val="accent2"/>
                </a:solidFill>
              </a:rPr>
            </a:br>
            <a:r>
              <a:rPr lang="en-US" altLang="en-US"/>
              <a:t>it requires openssl, curl, jq, bash</a:t>
            </a:r>
            <a:endParaRPr lang="en-US" altLang="en-US"/>
          </a:p>
          <a:p>
            <a:r>
              <a:rPr lang="en-US" altLang="en-US" b="1"/>
              <a:t>Go application</a:t>
            </a:r>
            <a:br>
              <a:rPr lang="en-US" altLang="en-US" b="1"/>
            </a:br>
            <a:r>
              <a:rPr lang="en-US" altLang="en-US">
                <a:sym typeface="+mn-ea"/>
                <a:hlinkClick r:id="rId2" action="ppaction://hlinkfile"/>
              </a:rPr>
              <a:t>https://gitlab.geant.org/massimiliano.adamo/acme-downloader</a:t>
            </a:r>
            <a:br>
              <a:rPr lang="en-US" altLang="en-US">
                <a:sym typeface="+mn-ea"/>
              </a:rPr>
            </a:br>
            <a:r>
              <a:rPr lang="en-US" altLang="en-US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advantages:</a:t>
            </a:r>
            <a:br>
              <a:rPr lang="en-US" altLang="en-US" b="1">
                <a:solidFill>
                  <a:schemeClr val="accent6">
                    <a:lumMod val="75000"/>
                  </a:schemeClr>
                </a:solidFill>
                <a:sym typeface="+mn-ea"/>
              </a:rPr>
            </a:br>
            <a:r>
              <a:rPr lang="en-US" altLang="en-US">
                <a:sym typeface="+mn-ea"/>
              </a:rPr>
              <a:t>- it is tested on Linux and Windows but it compiles on 43 different platforms</a:t>
            </a:r>
            <a:br>
              <a:rPr lang="en-US" altLang="en-US">
                <a:sym typeface="+mn-ea"/>
              </a:rPr>
            </a:br>
            <a:r>
              <a:rPr lang="en-US" altLang="en-US">
                <a:sym typeface="+mn-ea"/>
              </a:rPr>
              <a:t>- zero dependencies</a:t>
            </a:r>
            <a:br>
              <a:rPr lang="en-US" altLang="en-US">
                <a:sym typeface="+mn-ea"/>
              </a:rPr>
            </a:br>
            <a:r>
              <a:rPr lang="en-US" altLang="en-US" b="1" i="1">
                <a:solidFill>
                  <a:schemeClr val="accent2"/>
                </a:solidFill>
                <a:sym typeface="+mn-ea"/>
              </a:rPr>
              <a:t>disadvantages:</a:t>
            </a:r>
            <a:br>
              <a:rPr lang="en-US" altLang="en-US">
                <a:sym typeface="+mn-ea"/>
              </a:rPr>
            </a:br>
            <a:r>
              <a:rPr lang="en-US" altLang="en-US">
                <a:sym typeface="+mn-ea"/>
              </a:rPr>
              <a:t>- bigger size</a:t>
            </a:r>
            <a:endParaRPr lang="en-US" altLang="en-US"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acme-downloader output</a:t>
            </a:r>
            <a:endParaRPr lang="en-US" altLang="en-US"/>
          </a:p>
        </p:txBody>
      </p:sp>
      <p:pic>
        <p:nvPicPr>
          <p:cNvPr id="4" name="Content Placeholder 3" descr="image"/>
          <p:cNvPicPr>
            <a:picLocks noChangeAspect="true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05205" y="1767840"/>
            <a:ext cx="9810750" cy="2447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205" y="4710430"/>
            <a:ext cx="9677400" cy="112141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process flow: </a:t>
            </a:r>
            <a:r>
              <a:rPr lang="en-US" altLang="en-US" sz="1800"/>
              <a:t>Foo user wants to create the certificate bar.geant.org</a:t>
            </a:r>
            <a:endParaRPr lang="en-US" altLang="en-US" sz="1800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>
              <a:buFont typeface="Wingdings" panose="05000000000000000000" charset="0"/>
              <a:buChar char=""/>
            </a:pPr>
            <a:r>
              <a:rPr lang="en-US" altLang="en-US"/>
              <a:t>Foo adds a certificate definition for </a:t>
            </a:r>
            <a:r>
              <a:rPr lang="en-US" altLang="en-US" i="1"/>
              <a:t>bar.geant.org</a:t>
            </a:r>
            <a:r>
              <a:rPr lang="en-US" altLang="en-US"/>
              <a:t> to </a:t>
            </a:r>
            <a:r>
              <a:rPr lang="en-US" altLang="en-US" i="1"/>
              <a:t>production_acme.yaml</a:t>
            </a:r>
            <a:r>
              <a:rPr lang="en-US" altLang="en-US"/>
              <a:t>, commits &amp; pushes</a:t>
            </a:r>
            <a:br>
              <a:rPr lang="en-US" altLang="en-US"/>
            </a:br>
            <a:endParaRPr lang="en-US" altLang="en-US"/>
          </a:p>
          <a:p>
            <a:pPr>
              <a:buFont typeface="Wingdings" panose="05000000000000000000" charset="0"/>
              <a:buChar char=""/>
            </a:pPr>
            <a:r>
              <a:rPr lang="en-US" altLang="en-US"/>
              <a:t>waits around 15 minutes for puppet to run either on nas01 or 02 (or run puppet manually) </a:t>
            </a:r>
            <a:br>
              <a:rPr lang="en-US" altLang="en-US"/>
            </a:br>
            <a:endParaRPr lang="en-US" altLang="en-US"/>
          </a:p>
          <a:p>
            <a:pPr>
              <a:buFont typeface="Wingdings" panose="05000000000000000000" charset="0"/>
              <a:buChar char=""/>
            </a:pPr>
            <a:r>
              <a:rPr lang="en-US" altLang="en-US"/>
              <a:t>he can </a:t>
            </a:r>
            <a:r>
              <a:rPr lang="en-US" altLang="en-US">
                <a:sym typeface="+mn-ea"/>
              </a:rPr>
              <a:t>optionally </a:t>
            </a:r>
            <a:r>
              <a:rPr lang="en-US" altLang="en-US"/>
              <a:t>check </a:t>
            </a:r>
            <a:r>
              <a:rPr lang="en-US" altLang="en-US">
                <a:hlinkClick r:id="rId1" action="ppaction://hlinkfile"/>
              </a:rPr>
              <a:t>https://acme.geant.org/</a:t>
            </a:r>
            <a:r>
              <a:rPr lang="en-US" altLang="en-US"/>
              <a:t> to ensure that </a:t>
            </a:r>
            <a:r>
              <a:rPr lang="en-US" altLang="en-US" i="1"/>
              <a:t>bar.geant.org</a:t>
            </a:r>
            <a:r>
              <a:rPr lang="en-US" altLang="en-US"/>
              <a:t> is present</a:t>
            </a:r>
            <a:br>
              <a:rPr lang="en-US" altLang="en-US"/>
            </a:br>
            <a:endParaRPr lang="en-US" altLang="en-US"/>
          </a:p>
          <a:p>
            <a:pPr>
              <a:buFont typeface="Wingdings" panose="05000000000000000000" charset="0"/>
              <a:buChar char=""/>
            </a:pPr>
            <a:r>
              <a:rPr lang="en-US" altLang="en-US"/>
              <a:t>imagine Foo having a certificate installed on Apache. He can create a crontab entry using the following command: </a:t>
            </a:r>
            <a:endParaRPr lang="en-US" altLang="en-US"/>
          </a:p>
          <a:p>
            <a:pPr>
              <a:buFont typeface="Wingdings" panose="05000000000000000000" charset="0"/>
              <a:buChar char=""/>
            </a:pPr>
            <a:endParaRPr lang="en-US" altLang="en-US" sz="1800">
              <a:latin typeface="Courier New" panose="02070309020205020404" charset="0"/>
              <a:cs typeface="Courier New" panose="02070309020205020404" charset="0"/>
            </a:endParaRPr>
          </a:p>
          <a:p>
            <a:pPr marL="0" indent="0">
              <a:buNone/>
            </a:pPr>
            <a:r>
              <a:rPr lang="en-US" altLang="en-US" sz="1800">
                <a:latin typeface="Courier New" panose="02070309020205020404" charset="0"/>
                <a:cs typeface="Courier New" panose="02070309020205020404" charset="0"/>
              </a:rPr>
              <a:t>acme-downloader.sh --redis-token </a:t>
            </a:r>
            <a:r>
              <a:rPr lang="en-US" altLang="en-US" sz="1800">
                <a:latin typeface="Courier New" panose="02070309020205020404" charset="0"/>
                <a:cs typeface="Courier New" panose="02070309020205020404" charset="0"/>
                <a:sym typeface="+mn-ea"/>
              </a:rPr>
              <a:t>&lt;redis-token&gt;</a:t>
            </a:r>
            <a:r>
              <a:rPr lang="en-US" altLang="en-US" sz="1800">
                <a:latin typeface="Courier New" panose="02070309020205020404" charset="0"/>
                <a:cs typeface="Courier New" panose="02070309020205020404" charset="0"/>
              </a:rPr>
              <a:t> --vault-token &lt;vault-token&gt; --team-name dream_team --cert-name bar.geant.org; if [ $? -eq 64 ]; then systemctl restart httpd; fi</a:t>
            </a:r>
            <a:br>
              <a:rPr lang="en-US" altLang="en-US" sz="1800">
                <a:latin typeface="Courier New" panose="02070309020205020404" charset="0"/>
                <a:cs typeface="Courier New" panose="02070309020205020404" charset="0"/>
              </a:rPr>
            </a:br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3530</Words>
  <Application>WPS Presentation</Application>
  <PresentationFormat>宽屏</PresentationFormat>
  <Paragraphs>70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SimSun</vt:lpstr>
      <vt:lpstr>Wingdings</vt:lpstr>
      <vt:lpstr>方正书宋_GBK</vt:lpstr>
      <vt:lpstr>Courier New</vt:lpstr>
      <vt:lpstr>Wingdings</vt:lpstr>
      <vt:lpstr>Arial Black</vt:lpstr>
      <vt:lpstr>微软雅黑</vt:lpstr>
      <vt:lpstr>Arial Unicode MS</vt:lpstr>
      <vt:lpstr>Times New Roman</vt:lpstr>
      <vt:lpstr>Office Theme</vt:lpstr>
      <vt:lpstr>ACME self-service</vt:lpstr>
      <vt:lpstr>overall architecture</vt:lpstr>
      <vt:lpstr>architectural details</vt:lpstr>
      <vt:lpstr>crontab example (on nas servers)</vt:lpstr>
      <vt:lpstr>adding new certificates gitlab@gitlab.geant.net:puppet/hieradata_extra.git</vt:lpstr>
      <vt:lpstr>https://acme.geant.org</vt:lpstr>
      <vt:lpstr>clients</vt:lpstr>
      <vt:lpstr>acme-downloader output</vt:lpstr>
      <vt:lpstr>process flow: Foo user wants to create the certificate bar.geant.org</vt:lpstr>
      <vt:lpstr>ToDo ?</vt:lpstr>
      <vt:lpstr>Useful Links</vt:lpstr>
      <vt:lpstr>Final thoughts &amp; considerations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maxadamo</dc:creator>
  <cp:lastModifiedBy>maxadamo</cp:lastModifiedBy>
  <cp:revision>83</cp:revision>
  <dcterms:created xsi:type="dcterms:W3CDTF">2021-04-16T12:56:39Z</dcterms:created>
  <dcterms:modified xsi:type="dcterms:W3CDTF">2021-04-16T12:56:39Z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1033-11.1.0.10161</vt:lpwstr>
  </property>
</Properties>
</file>