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52" r:id="rId5"/>
    <p:sldMasterId id="2147483659" r:id="rId6"/>
    <p:sldMasterId id="2147483662" r:id="rId7"/>
    <p:sldMasterId id="2147483665" r:id="rId8"/>
    <p:sldMasterId id="2147483656" r:id="rId9"/>
    <p:sldMasterId id="2147483712" r:id="rId10"/>
  </p:sldMasterIdLst>
  <p:notesMasterIdLst>
    <p:notesMasterId r:id="rId17"/>
  </p:notesMasterIdLst>
  <p:handoutMasterIdLst>
    <p:handoutMasterId r:id="rId18"/>
  </p:handoutMasterIdLst>
  <p:sldIdLst>
    <p:sldId id="256" r:id="rId11"/>
    <p:sldId id="880" r:id="rId12"/>
    <p:sldId id="879" r:id="rId13"/>
    <p:sldId id="259" r:id="rId14"/>
    <p:sldId id="872" r:id="rId15"/>
    <p:sldId id="267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Roboto Black" panose="02000000000000000000" pitchFamily="2" charset="0"/>
      <p:bold r:id="rId23"/>
      <p:italic r:id="rId24"/>
      <p:boldItalic r:id="rId25"/>
    </p:embeddedFont>
    <p:embeddedFont>
      <p:font typeface="Roboto Light" panose="02000000000000000000" pitchFamily="2" charset="0"/>
      <p:regular r:id="rId26"/>
      <p:italic r:id="rId27"/>
    </p:embeddedFont>
    <p:embeddedFont>
      <p:font typeface="Roboto Medium" panose="02000000000000000000" pitchFamily="2" charset="0"/>
      <p:regular r:id="rId28"/>
      <p:italic r:id="rId29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2481"/>
    <a:srgbClr val="F36422"/>
    <a:srgbClr val="CD007B"/>
    <a:srgbClr val="267296"/>
    <a:srgbClr val="00557F"/>
    <a:srgbClr val="820036"/>
    <a:srgbClr val="9F3515"/>
    <a:srgbClr val="F9B050"/>
    <a:srgbClr val="0092CB"/>
    <a:srgbClr val="F19B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25E5076-3810-47DD-B79F-674D7AD40C01}" styleName="Dark Style 1 –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61" d="100"/>
          <a:sy n="161" d="100"/>
        </p:scale>
        <p:origin x="784" y="200"/>
      </p:cViewPr>
      <p:guideLst>
        <p:guide pos="5239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font" Target="fonts/font6.fntdata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Master" Target="slideMasters/slideMaster6.xml"/><Relationship Id="rId19" Type="http://schemas.openxmlformats.org/officeDocument/2006/relationships/font" Target="fonts/font1.fntdata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29/10/2020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29/10/2020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69000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8af3ffe6d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8af3ffe6d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68" name="Google Shape;168;g8af3ffe6d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759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8af3ffe6d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8af3ffe6d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68" name="Google Shape;168;g8af3ffe6d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0486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8af3ffe6d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8af3ffe6d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68" name="Google Shape;168;g8af3ffe6d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9777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8216f5662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8216f5662d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3" name="Google Shape;153;g8216f5662d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0788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8909128b05_1_6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96" name="Google Shape;396;g8909128b05_1_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34690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062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">
  <p:cSld name="test">
    <p:bg>
      <p:bgPr>
        <a:noFill/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2"/>
          <p:cNvSpPr txBox="1">
            <a:spLocks noGrp="1"/>
          </p:cNvSpPr>
          <p:nvPr>
            <p:ph type="body" idx="1"/>
          </p:nvPr>
        </p:nvSpPr>
        <p:spPr>
          <a:xfrm>
            <a:off x="334544" y="1127953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32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2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42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ectives">
  <p:cSld name="Objective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5"/>
          <p:cNvSpPr/>
          <p:nvPr/>
        </p:nvSpPr>
        <p:spPr>
          <a:xfrm>
            <a:off x="3784869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35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35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35"/>
          <p:cNvSpPr txBox="1">
            <a:spLocks noGrp="1"/>
          </p:cNvSpPr>
          <p:nvPr>
            <p:ph type="body" idx="1"/>
          </p:nvPr>
        </p:nvSpPr>
        <p:spPr>
          <a:xfrm>
            <a:off x="338992" y="1121025"/>
            <a:ext cx="84066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5"/>
          <p:cNvSpPr/>
          <p:nvPr/>
        </p:nvSpPr>
        <p:spPr>
          <a:xfrm>
            <a:off x="2143597" y="4908557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35"/>
          <p:cNvSpPr/>
          <p:nvPr/>
        </p:nvSpPr>
        <p:spPr>
          <a:xfrm>
            <a:off x="388634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5"/>
          <p:cNvSpPr/>
          <p:nvPr/>
        </p:nvSpPr>
        <p:spPr>
          <a:xfrm>
            <a:off x="388627" y="4897683"/>
            <a:ext cx="1054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35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5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7" name="Google Shape;37;p35"/>
          <p:cNvSpPr/>
          <p:nvPr/>
        </p:nvSpPr>
        <p:spPr>
          <a:xfrm rot="10800000">
            <a:off x="831296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582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hievements">
  <p:cSld name="Achievemen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7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7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7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7"/>
          <p:cNvSpPr/>
          <p:nvPr/>
        </p:nvSpPr>
        <p:spPr>
          <a:xfrm>
            <a:off x="2081124" y="490061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37"/>
          <p:cNvSpPr txBox="1">
            <a:spLocks noGrp="1"/>
          </p:cNvSpPr>
          <p:nvPr>
            <p:ph type="body" idx="1"/>
          </p:nvPr>
        </p:nvSpPr>
        <p:spPr>
          <a:xfrm>
            <a:off x="329804" y="1120448"/>
            <a:ext cx="847125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7"/>
          <p:cNvSpPr/>
          <p:nvPr/>
        </p:nvSpPr>
        <p:spPr>
          <a:xfrm>
            <a:off x="394031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7"/>
          <p:cNvSpPr/>
          <p:nvPr/>
        </p:nvSpPr>
        <p:spPr>
          <a:xfrm>
            <a:off x="3967289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7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7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8" name="Google Shape;48;p37"/>
          <p:cNvSpPr/>
          <p:nvPr/>
        </p:nvSpPr>
        <p:spPr>
          <a:xfrm rot="10800000">
            <a:off x="4396026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0094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hievements">
  <p:cSld name="1_Achievement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0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40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40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40"/>
          <p:cNvSpPr/>
          <p:nvPr/>
        </p:nvSpPr>
        <p:spPr>
          <a:xfrm>
            <a:off x="2081124" y="490061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40"/>
          <p:cNvSpPr txBox="1">
            <a:spLocks noGrp="1"/>
          </p:cNvSpPr>
          <p:nvPr>
            <p:ph type="body" idx="1"/>
          </p:nvPr>
        </p:nvSpPr>
        <p:spPr>
          <a:xfrm>
            <a:off x="380280" y="1158214"/>
            <a:ext cx="688792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40"/>
          <p:cNvSpPr/>
          <p:nvPr/>
        </p:nvSpPr>
        <p:spPr>
          <a:xfrm>
            <a:off x="394031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40"/>
          <p:cNvSpPr/>
          <p:nvPr/>
        </p:nvSpPr>
        <p:spPr>
          <a:xfrm>
            <a:off x="3967289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40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0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9" name="Google Shape;59;p40"/>
          <p:cNvSpPr/>
          <p:nvPr/>
        </p:nvSpPr>
        <p:spPr>
          <a:xfrm rot="10800000">
            <a:off x="4382982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2219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llenges">
  <p:cSld name="Challenge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6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36"/>
          <p:cNvSpPr/>
          <p:nvPr/>
        </p:nvSpPr>
        <p:spPr>
          <a:xfrm>
            <a:off x="3784869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36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36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36"/>
          <p:cNvSpPr txBox="1">
            <a:spLocks noGrp="1"/>
          </p:cNvSpPr>
          <p:nvPr>
            <p:ph type="body" idx="1"/>
          </p:nvPr>
        </p:nvSpPr>
        <p:spPr>
          <a:xfrm>
            <a:off x="339186" y="1127363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36"/>
          <p:cNvSpPr/>
          <p:nvPr/>
        </p:nvSpPr>
        <p:spPr>
          <a:xfrm>
            <a:off x="201804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36"/>
          <p:cNvSpPr/>
          <p:nvPr/>
        </p:nvSpPr>
        <p:spPr>
          <a:xfrm>
            <a:off x="2032974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36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6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0" name="Google Shape;70;p36"/>
          <p:cNvSpPr/>
          <p:nvPr/>
        </p:nvSpPr>
        <p:spPr>
          <a:xfrm rot="10800000">
            <a:off x="2481456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0563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&amp;A">
  <p:cSld name="Q&amp;A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1"/>
          <p:cNvSpPr txBox="1"/>
          <p:nvPr/>
        </p:nvSpPr>
        <p:spPr>
          <a:xfrm>
            <a:off x="6172201" y="1910444"/>
            <a:ext cx="1779750" cy="1142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2100"/>
              <a:buFont typeface="Calibri"/>
              <a:buNone/>
            </a:pPr>
            <a:endParaRPr sz="1575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789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163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lusions-new">
  <p:cSld name="Conclusions-new">
    <p:bg>
      <p:bgPr>
        <a:noFill/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8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38"/>
          <p:cNvSpPr/>
          <p:nvPr/>
        </p:nvSpPr>
        <p:spPr>
          <a:xfrm>
            <a:off x="3784869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8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38"/>
          <p:cNvSpPr/>
          <p:nvPr/>
        </p:nvSpPr>
        <p:spPr>
          <a:xfrm>
            <a:off x="2113721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8"/>
          <p:cNvSpPr txBox="1">
            <a:spLocks noGrp="1"/>
          </p:cNvSpPr>
          <p:nvPr>
            <p:ph type="body" idx="1"/>
          </p:nvPr>
        </p:nvSpPr>
        <p:spPr>
          <a:xfrm>
            <a:off x="262049" y="110504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861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1pPr>
            <a:lvl2pPr marL="685800" lvl="1" indent="-30861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2pPr>
            <a:lvl3pPr marL="1028700" lvl="2" indent="-30861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3pPr>
            <a:lvl4pPr marL="1371600" lvl="3" indent="-30861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4pPr>
            <a:lvl5pPr marL="1714500" lvl="4" indent="-308609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38"/>
          <p:cNvSpPr/>
          <p:nvPr/>
        </p:nvSpPr>
        <p:spPr>
          <a:xfrm>
            <a:off x="5619569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38"/>
          <p:cNvSpPr/>
          <p:nvPr/>
        </p:nvSpPr>
        <p:spPr>
          <a:xfrm>
            <a:off x="562728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8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8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4" name="Google Shape;84;p38"/>
          <p:cNvSpPr/>
          <p:nvPr/>
        </p:nvSpPr>
        <p:spPr>
          <a:xfrm rot="10800000">
            <a:off x="6046592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7849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9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60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9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8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4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92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92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sp>
        <p:nvSpPr>
          <p:cNvPr id="88" name="Google Shape;88;p3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3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3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7871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2"/>
          <p:cNvSpPr txBox="1">
            <a:spLocks noGrp="1"/>
          </p:cNvSpPr>
          <p:nvPr>
            <p:ph type="body" idx="1"/>
          </p:nvPr>
        </p:nvSpPr>
        <p:spPr>
          <a:xfrm>
            <a:off x="452305" y="2836286"/>
            <a:ext cx="3447000" cy="1628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7107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3"/>
          <p:cNvSpPr txBox="1">
            <a:spLocks noGrp="1"/>
          </p:cNvSpPr>
          <p:nvPr>
            <p:ph type="body" idx="1"/>
          </p:nvPr>
        </p:nvSpPr>
        <p:spPr>
          <a:xfrm>
            <a:off x="452305" y="2836286"/>
            <a:ext cx="3447000" cy="1628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47000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g88dbd6f555_0_58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88dbd6f555_0_586"/>
          <p:cNvSpPr txBox="1">
            <a:spLocks noGrp="1"/>
          </p:cNvSpPr>
          <p:nvPr>
            <p:ph type="title"/>
          </p:nvPr>
        </p:nvSpPr>
        <p:spPr>
          <a:xfrm>
            <a:off x="1172240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88dbd6f555_0_586"/>
          <p:cNvSpPr txBox="1">
            <a:spLocks noGrp="1"/>
          </p:cNvSpPr>
          <p:nvPr>
            <p:ph type="body" idx="1"/>
          </p:nvPr>
        </p:nvSpPr>
        <p:spPr>
          <a:xfrm>
            <a:off x="1172240" y="1031514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9" name="Google Shape;99;g88dbd6f555_0_58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g88dbd6f555_0_586"/>
          <p:cNvSpPr txBox="1"/>
          <p:nvPr/>
        </p:nvSpPr>
        <p:spPr>
          <a:xfrm>
            <a:off x="6588893" y="4738170"/>
            <a:ext cx="1149750" cy="24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g88dbd6f555_0_586"/>
          <p:cNvSpPr txBox="1">
            <a:spLocks noGrp="1"/>
          </p:cNvSpPr>
          <p:nvPr>
            <p:ph type="sldNum" idx="12"/>
          </p:nvPr>
        </p:nvSpPr>
        <p:spPr>
          <a:xfrm>
            <a:off x="6373883" y="4738169"/>
            <a:ext cx="502875" cy="24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r>
              <a:rPr lang="en-GB"/>
              <a:t>     |</a:t>
            </a:r>
            <a:endParaRPr lang="en-GB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3071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1_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0001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Achievements">
  <p:cSld name="3_Achievements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g88dbd6f555_0_21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1049" y="1"/>
            <a:ext cx="9155048" cy="100493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g88dbd6f555_0_2154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88dbd6f555_0_2154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88dbd6f555_0_2154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88dbd6f555_0_2154"/>
          <p:cNvSpPr/>
          <p:nvPr/>
        </p:nvSpPr>
        <p:spPr>
          <a:xfrm>
            <a:off x="2081124" y="490061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g88dbd6f555_0_2154"/>
          <p:cNvSpPr txBox="1">
            <a:spLocks noGrp="1"/>
          </p:cNvSpPr>
          <p:nvPr>
            <p:ph type="body" idx="1"/>
          </p:nvPr>
        </p:nvSpPr>
        <p:spPr>
          <a:xfrm>
            <a:off x="329804" y="1120448"/>
            <a:ext cx="847125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g88dbd6f555_0_2154"/>
          <p:cNvSpPr/>
          <p:nvPr/>
        </p:nvSpPr>
        <p:spPr>
          <a:xfrm>
            <a:off x="394031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88dbd6f555_0_2154"/>
          <p:cNvSpPr/>
          <p:nvPr/>
        </p:nvSpPr>
        <p:spPr>
          <a:xfrm>
            <a:off x="3967289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g88dbd6f555_0_2154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88670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88dbd6f555_0_2154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4" name="Google Shape;114;g88dbd6f555_0_2154"/>
          <p:cNvPicPr preferRelativeResize="0"/>
          <p:nvPr/>
        </p:nvPicPr>
        <p:blipFill rotWithShape="1">
          <a:blip r:embed="rId3">
            <a:alphaModFix/>
          </a:blip>
          <a:srcRect l="1484" t="1633" r="1494" b="1643"/>
          <a:stretch/>
        </p:blipFill>
        <p:spPr>
          <a:xfrm>
            <a:off x="6640746" y="17254"/>
            <a:ext cx="1002375" cy="990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15" name="Google Shape;115;g88dbd6f555_0_21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78698" y="165198"/>
            <a:ext cx="1175237" cy="668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78332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g8ab32877d1_4_2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8ab32877d1_4_25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9" name="Google Shape;119;g8ab32877d1_4_25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8ab32877d1_4_25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g8ab32877d1_4_252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27540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g8baf661d66_2_4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1615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g8baf661d66_2_47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5" name="Google Shape;125;g8baf661d66_2_47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g8baf661d66_2_47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g8baf661d66_2_477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518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6454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59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718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727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098847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3391217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3371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 userDrawn="1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42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A2C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D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8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5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0" descr="A picture containing outdoor, toy, snow, skiing&#10;&#10;Description automatically generated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" y="0"/>
            <a:ext cx="9143999" cy="9898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0"/>
          <p:cNvSpPr txBox="1">
            <a:spLocks noGrp="1"/>
          </p:cNvSpPr>
          <p:nvPr>
            <p:ph type="body" idx="1"/>
          </p:nvPr>
        </p:nvSpPr>
        <p:spPr>
          <a:xfrm>
            <a:off x="334544" y="1127953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1148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1147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0"/>
          <p:cNvSpPr/>
          <p:nvPr/>
        </p:nvSpPr>
        <p:spPr>
          <a:xfrm>
            <a:off x="-1" y="4896106"/>
            <a:ext cx="9144000" cy="247500"/>
          </a:xfrm>
          <a:prstGeom prst="rect">
            <a:avLst/>
          </a:prstGeom>
          <a:solidFill>
            <a:srgbClr val="034F8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30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Google Shape;14;p30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Google Shape;15;p30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7816607" y="221806"/>
            <a:ext cx="986499" cy="561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30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7806746" y="2878829"/>
            <a:ext cx="986499" cy="561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5410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3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>
          <p15:clr>
            <a:srgbClr val="F26B43"/>
          </p15:clr>
        </p15:guide>
        <p15:guide id="4" orient="horz" pos="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vents.geant.org/event/262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wiki.geant.org/display/NE/Community+discussion+roster+and+topic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5" descr="A picture containing ma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-15142"/>
            <a:ext cx="9144000" cy="5158642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5"/>
          <p:cNvSpPr txBox="1"/>
          <p:nvPr/>
        </p:nvSpPr>
        <p:spPr>
          <a:xfrm>
            <a:off x="630151" y="913650"/>
            <a:ext cx="5921723" cy="942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3200"/>
            </a:pPr>
            <a:r>
              <a:rPr lang="en-GB" sz="6600" b="1" kern="0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WELCOME</a:t>
            </a:r>
          </a:p>
        </p:txBody>
      </p:sp>
      <p:sp>
        <p:nvSpPr>
          <p:cNvPr id="134" name="Google Shape;134;p5"/>
          <p:cNvSpPr txBox="1"/>
          <p:nvPr/>
        </p:nvSpPr>
        <p:spPr>
          <a:xfrm>
            <a:off x="636551" y="2510326"/>
            <a:ext cx="2849165" cy="942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GB" sz="1800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Gyöngyi</a:t>
            </a:r>
            <a:r>
              <a:rPr lang="en-GB" sz="18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Horváth</a:t>
            </a:r>
            <a:r>
              <a:rPr lang="en-GB" sz="18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, GÉANT</a:t>
            </a:r>
            <a:endParaRPr sz="1800" b="1"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endParaRPr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5"/>
          <p:cNvSpPr txBox="1"/>
          <p:nvPr/>
        </p:nvSpPr>
        <p:spPr>
          <a:xfrm>
            <a:off x="636551" y="3129209"/>
            <a:ext cx="2642678" cy="779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3200"/>
            </a:pPr>
            <a:r>
              <a:rPr lang="en-GB" sz="1400" b="1" kern="0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lang="en-GB" sz="1400" b="1" kern="0" baseline="30000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-GB" sz="1400" b="1" kern="0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 TF-EDU virtual meeting</a:t>
            </a:r>
          </a:p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r>
              <a:rPr lang="en-GB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29 October 2020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16607" y="221806"/>
            <a:ext cx="986499" cy="56122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5"/>
          <p:cNvSpPr/>
          <p:nvPr/>
        </p:nvSpPr>
        <p:spPr>
          <a:xfrm>
            <a:off x="1" y="3958542"/>
            <a:ext cx="9143999" cy="1184958"/>
          </a:xfrm>
          <a:prstGeom prst="rect">
            <a:avLst/>
          </a:prstGeom>
          <a:gradFill>
            <a:gsLst>
              <a:gs pos="0">
                <a:srgbClr val="1F4270">
                  <a:alpha val="0"/>
                </a:srgbClr>
              </a:gs>
              <a:gs pos="99000">
                <a:srgbClr val="1F4270"/>
              </a:gs>
              <a:gs pos="100000">
                <a:srgbClr val="1F4270"/>
              </a:gs>
            </a:gsLst>
            <a:lin ang="5400000" scaled="0"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7852" y="4618166"/>
            <a:ext cx="426503" cy="27219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9" name="Google Shape;139;p5"/>
          <p:cNvSpPr txBox="1"/>
          <p:nvPr/>
        </p:nvSpPr>
        <p:spPr>
          <a:xfrm>
            <a:off x="1184355" y="4581138"/>
            <a:ext cx="1963580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© GÉANT Association 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7976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af3ffe6d2_0_0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r>
              <a:rPr lang="en-US" dirty="0"/>
              <a:t>Objectives</a:t>
            </a:r>
            <a:endParaRPr dirty="0"/>
          </a:p>
        </p:txBody>
      </p:sp>
      <p:sp>
        <p:nvSpPr>
          <p:cNvPr id="171" name="Google Shape;171;g8af3ffe6d2_0_0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2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172" name="Google Shape;172;g8af3ffe6d2_0_0"/>
          <p:cNvSpPr/>
          <p:nvPr/>
        </p:nvSpPr>
        <p:spPr>
          <a:xfrm>
            <a:off x="338791" y="1165351"/>
            <a:ext cx="7874906" cy="704025"/>
          </a:xfrm>
          <a:prstGeom prst="roundRect">
            <a:avLst>
              <a:gd name="adj" fmla="val 13183"/>
            </a:avLst>
          </a:prstGeom>
          <a:solidFill>
            <a:srgbClr val="267296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Overview and evaluation of the situation since March 2020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8af3ffe6d2_0_0"/>
          <p:cNvSpPr/>
          <p:nvPr/>
        </p:nvSpPr>
        <p:spPr>
          <a:xfrm>
            <a:off x="338791" y="2013003"/>
            <a:ext cx="7874906" cy="704025"/>
          </a:xfrm>
          <a:prstGeom prst="roundRect">
            <a:avLst>
              <a:gd name="adj" fmla="val 11865"/>
            </a:avLst>
          </a:prstGeom>
          <a:solidFill>
            <a:srgbClr val="CC007B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Identify common challenges, opportunities and synergies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74;g8af3ffe6d2_0_0">
            <a:extLst>
              <a:ext uri="{FF2B5EF4-FFF2-40B4-BE49-F238E27FC236}">
                <a16:creationId xmlns:a16="http://schemas.microsoft.com/office/drawing/2014/main" id="{DB0B5021-6DFD-8241-8B94-6C817349D9CA}"/>
              </a:ext>
            </a:extLst>
          </p:cNvPr>
          <p:cNvSpPr/>
          <p:nvPr/>
        </p:nvSpPr>
        <p:spPr>
          <a:xfrm>
            <a:off x="338791" y="2936680"/>
            <a:ext cx="7874906" cy="704025"/>
          </a:xfrm>
          <a:prstGeom prst="roundRect">
            <a:avLst>
              <a:gd name="adj" fmla="val 11865"/>
            </a:avLst>
          </a:prstGeom>
          <a:solidFill>
            <a:srgbClr val="552481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What is next? Look at the horizon.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6185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af3ffe6d2_0_0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r>
              <a:rPr lang="en-US" dirty="0"/>
              <a:t>AGENDA</a:t>
            </a:r>
            <a:endParaRPr dirty="0"/>
          </a:p>
          <a:p>
            <a:r>
              <a:rPr lang="en-GB" b="0" i="1" dirty="0">
                <a:solidFill>
                  <a:srgbClr val="FFFFFF"/>
                </a:solidFill>
              </a:rPr>
              <a:t>What are the challenges and opportunities</a:t>
            </a:r>
            <a:endParaRPr dirty="0"/>
          </a:p>
        </p:txBody>
      </p:sp>
      <p:sp>
        <p:nvSpPr>
          <p:cNvPr id="171" name="Google Shape;171;g8af3ffe6d2_0_0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3</a:t>
            </a:fld>
            <a:endParaRPr kern="0">
              <a:solidFill>
                <a:srgbClr val="FFFFFF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AFDB146-F4F3-F348-B1B5-909CE96ABB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077892"/>
              </p:ext>
            </p:extLst>
          </p:nvPr>
        </p:nvGraphicFramePr>
        <p:xfrm>
          <a:off x="340894" y="1009443"/>
          <a:ext cx="7268504" cy="3813454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058536">
                  <a:extLst>
                    <a:ext uri="{9D8B030D-6E8A-4147-A177-3AD203B41FA5}">
                      <a16:colId xmlns:a16="http://schemas.microsoft.com/office/drawing/2014/main" val="3003798454"/>
                    </a:ext>
                  </a:extLst>
                </a:gridCol>
                <a:gridCol w="6209968">
                  <a:extLst>
                    <a:ext uri="{9D8B030D-6E8A-4147-A177-3AD203B41FA5}">
                      <a16:colId xmlns:a16="http://schemas.microsoft.com/office/drawing/2014/main" val="1743639909"/>
                    </a:ext>
                  </a:extLst>
                </a:gridCol>
              </a:tblGrid>
              <a:tr h="120826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1" dirty="0">
                          <a:solidFill>
                            <a:srgbClr val="FFC000"/>
                          </a:solidFill>
                          <a:effectLst/>
                        </a:rPr>
                        <a:t>Timing (CET)</a:t>
                      </a:r>
                    </a:p>
                  </a:txBody>
                  <a:tcPr marL="39229" marR="58844" marT="27461" marB="27461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1" dirty="0">
                          <a:solidFill>
                            <a:srgbClr val="FFC000"/>
                          </a:solidFill>
                          <a:effectLst/>
                        </a:rPr>
                        <a:t>Topic / Talk</a:t>
                      </a:r>
                    </a:p>
                  </a:txBody>
                  <a:tcPr marL="39229" marR="58844" marT="27461" marB="27461"/>
                </a:tc>
                <a:extLst>
                  <a:ext uri="{0D108BD9-81ED-4DB2-BD59-A6C34878D82A}">
                    <a16:rowId xmlns:a16="http://schemas.microsoft.com/office/drawing/2014/main" val="1613064367"/>
                  </a:ext>
                </a:extLst>
              </a:tr>
              <a:tr h="252637">
                <a:tc>
                  <a:txBody>
                    <a:bodyPr/>
                    <a:lstStyle/>
                    <a:p>
                      <a:pPr algn="l" fontAlgn="t"/>
                      <a:r>
                        <a:rPr lang="en-NL" sz="900" b="1" dirty="0">
                          <a:solidFill>
                            <a:schemeClr val="tx1"/>
                          </a:solidFill>
                          <a:effectLst/>
                        </a:rPr>
                        <a:t>14:00-14:05</a:t>
                      </a:r>
                    </a:p>
                  </a:txBody>
                  <a:tcPr marL="39229" marR="39229" marT="27461" marB="2746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1" dirty="0">
                          <a:solidFill>
                            <a:schemeClr val="tx1"/>
                          </a:solidFill>
                          <a:effectLst/>
                        </a:rPr>
                        <a:t>Short introduction and welcome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Host: </a:t>
                      </a:r>
                      <a:r>
                        <a:rPr lang="en-GB" sz="900" dirty="0" err="1">
                          <a:solidFill>
                            <a:schemeClr val="tx1"/>
                          </a:solidFill>
                          <a:effectLst/>
                        </a:rPr>
                        <a:t>Gyöngyi</a:t>
                      </a: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900" dirty="0" err="1">
                          <a:solidFill>
                            <a:schemeClr val="tx1"/>
                          </a:solidFill>
                          <a:effectLst/>
                        </a:rPr>
                        <a:t>Horváth</a:t>
                      </a: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 (GÉANT)</a:t>
                      </a:r>
                    </a:p>
                  </a:txBody>
                  <a:tcPr marL="39229" marR="39229" marT="27461" marB="2746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187422"/>
                  </a:ext>
                </a:extLst>
              </a:tr>
              <a:tr h="516258">
                <a:tc>
                  <a:txBody>
                    <a:bodyPr/>
                    <a:lstStyle/>
                    <a:p>
                      <a:pPr algn="l" fontAlgn="t"/>
                      <a:r>
                        <a:rPr lang="en-NL" sz="900" b="1" dirty="0">
                          <a:solidFill>
                            <a:schemeClr val="tx1"/>
                          </a:solidFill>
                          <a:effectLst/>
                        </a:rPr>
                        <a:t>14:05-14:40</a:t>
                      </a:r>
                    </a:p>
                  </a:txBody>
                  <a:tcPr marL="39229" marR="39229" marT="27461" marB="2746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1" dirty="0">
                          <a:solidFill>
                            <a:schemeClr val="tx1"/>
                          </a:solidFill>
                          <a:effectLst/>
                        </a:rPr>
                        <a:t>Evolution since March 2020 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Updates on </a:t>
                      </a:r>
                      <a:r>
                        <a:rPr lang="en-GB" sz="900" dirty="0" err="1">
                          <a:solidFill>
                            <a:schemeClr val="tx1"/>
                          </a:solidFill>
                          <a:effectLst/>
                        </a:rPr>
                        <a:t>realtime</a:t>
                      </a: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 collaboration tools - Stefan Otto (UNINETT)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Updates on the arts and humanities community by Ann Doyle (Internet2)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Updates on digital assessment by Nathalie Roth (SWITCH)</a:t>
                      </a:r>
                    </a:p>
                  </a:txBody>
                  <a:tcPr marL="39229" marR="39229" marT="27461" marB="2746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838889"/>
                  </a:ext>
                </a:extLst>
              </a:tr>
              <a:tr h="120826">
                <a:tc>
                  <a:txBody>
                    <a:bodyPr/>
                    <a:lstStyle/>
                    <a:p>
                      <a:pPr algn="l" fontAlgn="t"/>
                      <a:r>
                        <a:rPr lang="en-NL" sz="900" b="1" dirty="0">
                          <a:solidFill>
                            <a:srgbClr val="FFC000"/>
                          </a:solidFill>
                          <a:effectLst/>
                        </a:rPr>
                        <a:t>14:40-14:45</a:t>
                      </a:r>
                      <a:endParaRPr lang="en-NL" sz="900" dirty="0">
                        <a:solidFill>
                          <a:srgbClr val="FFC000"/>
                        </a:solidFill>
                        <a:effectLst/>
                      </a:endParaRPr>
                    </a:p>
                  </a:txBody>
                  <a:tcPr marL="39229" marR="39229" marT="27461" marB="27461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1" dirty="0">
                          <a:solidFill>
                            <a:srgbClr val="FFC000"/>
                          </a:solidFill>
                          <a:effectLst/>
                        </a:rPr>
                        <a:t>Quick break with continued conversation</a:t>
                      </a:r>
                      <a:endParaRPr lang="en-GB" sz="900" dirty="0">
                        <a:solidFill>
                          <a:srgbClr val="FFC000"/>
                        </a:solidFill>
                        <a:effectLst/>
                      </a:endParaRPr>
                    </a:p>
                  </a:txBody>
                  <a:tcPr marL="39229" marR="39229" marT="27461" marB="27461"/>
                </a:tc>
                <a:extLst>
                  <a:ext uri="{0D108BD9-81ED-4DB2-BD59-A6C34878D82A}">
                    <a16:rowId xmlns:a16="http://schemas.microsoft.com/office/drawing/2014/main" val="1076707717"/>
                  </a:ext>
                </a:extLst>
              </a:tr>
              <a:tr h="384448">
                <a:tc>
                  <a:txBody>
                    <a:bodyPr/>
                    <a:lstStyle/>
                    <a:p>
                      <a:pPr algn="l" fontAlgn="t"/>
                      <a:r>
                        <a:rPr lang="en-NL" sz="900" b="1" dirty="0">
                          <a:solidFill>
                            <a:schemeClr val="tx1"/>
                          </a:solidFill>
                          <a:effectLst/>
                        </a:rPr>
                        <a:t>14:45-15:00</a:t>
                      </a:r>
                    </a:p>
                  </a:txBody>
                  <a:tcPr marL="39229" marR="39229" marT="27461" marB="2746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1" dirty="0">
                          <a:solidFill>
                            <a:schemeClr val="tx1"/>
                          </a:solidFill>
                          <a:effectLst/>
                        </a:rPr>
                        <a:t>Evolution since March 2020 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Updates on NREN strategies on COVID-19 responses by </a:t>
                      </a:r>
                      <a:r>
                        <a:rPr lang="en-GB" sz="900" dirty="0" err="1">
                          <a:solidFill>
                            <a:schemeClr val="tx1"/>
                          </a:solidFill>
                          <a:effectLst/>
                        </a:rPr>
                        <a:t>Dragana</a:t>
                      </a: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900" dirty="0" err="1">
                          <a:solidFill>
                            <a:schemeClr val="tx1"/>
                          </a:solidFill>
                          <a:effectLst/>
                        </a:rPr>
                        <a:t>Kupres</a:t>
                      </a: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 (CARNET) from Norway (UNIT), Slovenia (ARNES), Croatia (CARNET), Netherlands (SURF) </a:t>
                      </a:r>
                    </a:p>
                  </a:txBody>
                  <a:tcPr marL="39229" marR="39229" marT="27461" marB="2746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445378"/>
                  </a:ext>
                </a:extLst>
              </a:tr>
              <a:tr h="779879">
                <a:tc>
                  <a:txBody>
                    <a:bodyPr/>
                    <a:lstStyle/>
                    <a:p>
                      <a:pPr algn="l" fontAlgn="t"/>
                      <a:r>
                        <a:rPr lang="en-NL" sz="900" b="1" dirty="0">
                          <a:solidFill>
                            <a:schemeClr val="tx1"/>
                          </a:solidFill>
                          <a:effectLst/>
                        </a:rPr>
                        <a:t>15:00-15:55</a:t>
                      </a:r>
                    </a:p>
                  </a:txBody>
                  <a:tcPr marL="39229" marR="39229" marT="27461" marB="2746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1" dirty="0">
                          <a:solidFill>
                            <a:schemeClr val="tx1"/>
                          </a:solidFill>
                          <a:effectLst/>
                        </a:rPr>
                        <a:t>Evolution next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Facilitated discussion led by Esther Wilkinson (Jisc) and Tomi </a:t>
                      </a:r>
                      <a:r>
                        <a:rPr lang="en-GB" sz="900" dirty="0" err="1">
                          <a:solidFill>
                            <a:schemeClr val="tx1"/>
                          </a:solidFill>
                          <a:effectLst/>
                        </a:rPr>
                        <a:t>Dolenc</a:t>
                      </a: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 (ARNES)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What are the challenges for different timescales and horizons? (immediate - 2020/21; medium - 2021/22; long - 2030)?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What does the ‘new normal’ look like and how do we get there?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What are the synergies and differences through higher and further education, and schools?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What is the value of international collaboration in this space?</a:t>
                      </a:r>
                    </a:p>
                  </a:txBody>
                  <a:tcPr marL="39229" marR="39229" marT="27461" marB="2746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589122"/>
                  </a:ext>
                </a:extLst>
              </a:tr>
              <a:tr h="658776">
                <a:tc>
                  <a:txBody>
                    <a:bodyPr/>
                    <a:lstStyle/>
                    <a:p>
                      <a:pPr algn="l" fontAlgn="t"/>
                      <a:r>
                        <a:rPr lang="en-NL" sz="900" b="1" dirty="0">
                          <a:solidFill>
                            <a:schemeClr val="tx1"/>
                          </a:solidFill>
                          <a:effectLst/>
                        </a:rPr>
                        <a:t>15:55-16:00</a:t>
                      </a:r>
                    </a:p>
                  </a:txBody>
                  <a:tcPr marL="39229" marR="39229" marT="27461" marB="2746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1" dirty="0">
                          <a:solidFill>
                            <a:schemeClr val="tx1"/>
                          </a:solidFill>
                          <a:effectLst/>
                        </a:rPr>
                        <a:t>Conclusion and next steps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en-GB" sz="900" dirty="0" err="1">
                          <a:solidFill>
                            <a:schemeClr val="tx1"/>
                          </a:solidFill>
                          <a:effectLst/>
                        </a:rPr>
                        <a:t>Gyöngyi</a:t>
                      </a: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900" dirty="0" err="1">
                          <a:solidFill>
                            <a:schemeClr val="tx1"/>
                          </a:solidFill>
                          <a:effectLst/>
                        </a:rPr>
                        <a:t>Horváth</a:t>
                      </a: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 (GÉANT)</a:t>
                      </a:r>
                    </a:p>
                    <a:p>
                      <a:pPr algn="l" fontAlgn="t"/>
                      <a:endParaRPr lang="en-GB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Next TF-EDU meeting: Tuesday, 8 December 13:00-17:00 CET</a:t>
                      </a:r>
                    </a:p>
                    <a:p>
                      <a:pPr algn="l" fontAlgn="t"/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Theme: Data and analytics for education</a:t>
                      </a:r>
                    </a:p>
                    <a:p>
                      <a:pPr algn="l" fontAlgn="t"/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Registration: </a:t>
                      </a:r>
                      <a:r>
                        <a:rPr lang="en-GB" sz="900" u="none" strike="noStrike" dirty="0">
                          <a:solidFill>
                            <a:schemeClr val="tx1"/>
                          </a:solidFill>
                          <a:effectLst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https://events.geant.org/event/262/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TF-EDU community discussion forum: </a:t>
                      </a:r>
                      <a:r>
                        <a:rPr lang="en-GB" sz="900" u="none" strike="noStrike" dirty="0">
                          <a:solidFill>
                            <a:schemeClr val="tx1"/>
                          </a:solidFill>
                          <a:effectLst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Community discussion roster and topics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Next one Thursday, 26 November 10:00-11:30 CET</a:t>
                      </a:r>
                    </a:p>
                  </a:txBody>
                  <a:tcPr marL="39229" marR="39229" marT="27461" marB="2746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313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3893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af3ffe6d2_0_0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r>
              <a:rPr lang="en-US" dirty="0"/>
              <a:t>Introductions</a:t>
            </a:r>
            <a:endParaRPr dirty="0"/>
          </a:p>
        </p:txBody>
      </p:sp>
      <p:sp>
        <p:nvSpPr>
          <p:cNvPr id="171" name="Google Shape;171;g8af3ffe6d2_0_0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4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172" name="Google Shape;172;g8af3ffe6d2_0_0"/>
          <p:cNvSpPr/>
          <p:nvPr/>
        </p:nvSpPr>
        <p:spPr>
          <a:xfrm>
            <a:off x="338792" y="1165351"/>
            <a:ext cx="3422174" cy="704025"/>
          </a:xfrm>
          <a:prstGeom prst="roundRect">
            <a:avLst>
              <a:gd name="adj" fmla="val 13183"/>
            </a:avLst>
          </a:prstGeom>
          <a:solidFill>
            <a:srgbClr val="267296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TF-EDU</a:t>
            </a:r>
          </a:p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Steering Committee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8af3ffe6d2_0_0"/>
          <p:cNvSpPr/>
          <p:nvPr/>
        </p:nvSpPr>
        <p:spPr>
          <a:xfrm>
            <a:off x="338791" y="1963972"/>
            <a:ext cx="3422175" cy="2838616"/>
          </a:xfrm>
          <a:prstGeom prst="roundRect">
            <a:avLst>
              <a:gd name="adj" fmla="val 12524"/>
            </a:avLst>
          </a:prstGeom>
          <a:gradFill flip="none" rotWithShape="1">
            <a:gsLst>
              <a:gs pos="0">
                <a:srgbClr val="267296">
                  <a:tint val="66000"/>
                  <a:satMod val="160000"/>
                  <a:lumMod val="52000"/>
                </a:srgbClr>
              </a:gs>
              <a:gs pos="89000">
                <a:srgbClr val="267296">
                  <a:tint val="44500"/>
                  <a:satMod val="160000"/>
                </a:srgbClr>
              </a:gs>
              <a:gs pos="100000">
                <a:srgbClr val="267296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r>
              <a:rPr lang="en-NL" sz="1600" b="1" dirty="0">
                <a:solidFill>
                  <a:schemeClr val="bg1"/>
                </a:solidFill>
              </a:rPr>
              <a:t>Erik Kikkenborg, NORDUnet </a:t>
            </a:r>
            <a:r>
              <a:rPr lang="en-GB" sz="1600" b="1" dirty="0" err="1">
                <a:solidFill>
                  <a:schemeClr val="bg1"/>
                </a:solidFill>
              </a:rPr>
              <a:t>Dragana</a:t>
            </a:r>
            <a:r>
              <a:rPr lang="en-GB" sz="1600" b="1" dirty="0">
                <a:solidFill>
                  <a:schemeClr val="bg1"/>
                </a:solidFill>
              </a:rPr>
              <a:t> </a:t>
            </a:r>
            <a:r>
              <a:rPr lang="en-GB" sz="1600" b="1" dirty="0" err="1">
                <a:solidFill>
                  <a:schemeClr val="bg1"/>
                </a:solidFill>
              </a:rPr>
              <a:t>Kupres</a:t>
            </a:r>
            <a:r>
              <a:rPr lang="en-GB" sz="1600" b="1" dirty="0">
                <a:solidFill>
                  <a:schemeClr val="bg1"/>
                </a:solidFill>
              </a:rPr>
              <a:t> (CARNET) Esther Wilkinson (Jisc)</a:t>
            </a:r>
          </a:p>
          <a:p>
            <a:r>
              <a:rPr lang="en-GB" sz="1600" b="1" dirty="0">
                <a:solidFill>
                  <a:schemeClr val="bg1"/>
                </a:solidFill>
              </a:rPr>
              <a:t>Vegard Moen (UNIT)</a:t>
            </a:r>
          </a:p>
          <a:p>
            <a:r>
              <a:rPr lang="en-GB" sz="1600" b="1" dirty="0">
                <a:solidFill>
                  <a:schemeClr val="bg1"/>
                </a:solidFill>
              </a:rPr>
              <a:t>Tomi </a:t>
            </a:r>
            <a:r>
              <a:rPr lang="en-GB" sz="1600" b="1" dirty="0" err="1">
                <a:solidFill>
                  <a:schemeClr val="bg1"/>
                </a:solidFill>
              </a:rPr>
              <a:t>Dolenc</a:t>
            </a:r>
            <a:r>
              <a:rPr lang="en-GB" sz="1600" b="1" dirty="0">
                <a:solidFill>
                  <a:schemeClr val="bg1"/>
                </a:solidFill>
              </a:rPr>
              <a:t> (ARNES)</a:t>
            </a:r>
          </a:p>
          <a:p>
            <a:r>
              <a:rPr lang="en-GB" sz="1600" b="1" dirty="0">
                <a:solidFill>
                  <a:schemeClr val="bg1"/>
                </a:solidFill>
              </a:rPr>
              <a:t>Nathalie Roth (SWITCH)</a:t>
            </a:r>
          </a:p>
          <a:p>
            <a:r>
              <a:rPr lang="en-GB" sz="1600" b="1" dirty="0" err="1">
                <a:solidFill>
                  <a:schemeClr val="bg1"/>
                </a:solidFill>
              </a:rPr>
              <a:t>Jasmijn</a:t>
            </a:r>
            <a:r>
              <a:rPr lang="en-GB" sz="1600" b="1" dirty="0">
                <a:solidFill>
                  <a:schemeClr val="bg1"/>
                </a:solidFill>
              </a:rPr>
              <a:t> Jacobs-</a:t>
            </a:r>
            <a:r>
              <a:rPr lang="en-GB" sz="1600" b="1" dirty="0" err="1">
                <a:solidFill>
                  <a:schemeClr val="bg1"/>
                </a:solidFill>
              </a:rPr>
              <a:t>Wijn</a:t>
            </a:r>
            <a:r>
              <a:rPr lang="en-GB" sz="1600" b="1" dirty="0">
                <a:solidFill>
                  <a:schemeClr val="bg1"/>
                </a:solidFill>
              </a:rPr>
              <a:t> (</a:t>
            </a:r>
            <a:r>
              <a:rPr lang="en-GB" sz="1600" b="1" dirty="0" err="1">
                <a:solidFill>
                  <a:schemeClr val="bg1"/>
                </a:solidFill>
              </a:rPr>
              <a:t>SURFnet</a:t>
            </a:r>
            <a:r>
              <a:rPr lang="en-GB" sz="1600" b="1" dirty="0">
                <a:solidFill>
                  <a:schemeClr val="bg1"/>
                </a:solidFill>
              </a:rPr>
              <a:t>)</a:t>
            </a:r>
          </a:p>
          <a:p>
            <a:r>
              <a:rPr lang="en-GB" sz="1600" b="1" dirty="0">
                <a:solidFill>
                  <a:schemeClr val="bg1"/>
                </a:solidFill>
              </a:rPr>
              <a:t>Birgitta </a:t>
            </a:r>
            <a:r>
              <a:rPr lang="en-GB" sz="1600" b="1" dirty="0" err="1">
                <a:solidFill>
                  <a:schemeClr val="bg1"/>
                </a:solidFill>
              </a:rPr>
              <a:t>Hemmingsson</a:t>
            </a:r>
            <a:r>
              <a:rPr lang="en-GB" sz="1600" b="1" dirty="0">
                <a:solidFill>
                  <a:schemeClr val="bg1"/>
                </a:solidFill>
              </a:rPr>
              <a:t> (ITHU)</a:t>
            </a:r>
          </a:p>
          <a:p>
            <a:r>
              <a:rPr lang="en-GB" sz="1600" b="1" dirty="0" err="1">
                <a:solidFill>
                  <a:schemeClr val="bg1"/>
                </a:solidFill>
              </a:rPr>
              <a:t>Gyöngyi</a:t>
            </a:r>
            <a:r>
              <a:rPr lang="en-GB" sz="1600" b="1" dirty="0">
                <a:solidFill>
                  <a:schemeClr val="bg1"/>
                </a:solidFill>
              </a:rPr>
              <a:t> </a:t>
            </a:r>
            <a:r>
              <a:rPr lang="en-GB" sz="1600" b="1" dirty="0" err="1">
                <a:solidFill>
                  <a:schemeClr val="bg1"/>
                </a:solidFill>
              </a:rPr>
              <a:t>Horváth</a:t>
            </a:r>
            <a:r>
              <a:rPr lang="en-GB" sz="1600" b="1" dirty="0">
                <a:solidFill>
                  <a:schemeClr val="bg1"/>
                </a:solidFill>
              </a:rPr>
              <a:t> (GÉANT)</a:t>
            </a:r>
          </a:p>
        </p:txBody>
      </p:sp>
      <p:sp>
        <p:nvSpPr>
          <p:cNvPr id="174" name="Google Shape;174;g8af3ffe6d2_0_0"/>
          <p:cNvSpPr/>
          <p:nvPr/>
        </p:nvSpPr>
        <p:spPr>
          <a:xfrm>
            <a:off x="4291989" y="1165351"/>
            <a:ext cx="3422175" cy="704025"/>
          </a:xfrm>
          <a:prstGeom prst="roundRect">
            <a:avLst>
              <a:gd name="adj" fmla="val 11865"/>
            </a:avLst>
          </a:prstGeom>
          <a:solidFill>
            <a:srgbClr val="CC007B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Speakers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8af3ffe6d2_0_0"/>
          <p:cNvSpPr/>
          <p:nvPr/>
        </p:nvSpPr>
        <p:spPr>
          <a:xfrm>
            <a:off x="4291989" y="1963972"/>
            <a:ext cx="3422174" cy="811033"/>
          </a:xfrm>
          <a:prstGeom prst="roundRect">
            <a:avLst>
              <a:gd name="adj" fmla="val 13183"/>
            </a:avLst>
          </a:prstGeom>
          <a:gradFill flip="none" rotWithShape="1">
            <a:gsLst>
              <a:gs pos="0">
                <a:srgbClr val="CD007B">
                  <a:tint val="66000"/>
                  <a:satMod val="160000"/>
                </a:srgbClr>
              </a:gs>
              <a:gs pos="34000">
                <a:srgbClr val="CD007B">
                  <a:tint val="44500"/>
                  <a:satMod val="160000"/>
                  <a:lumMod val="58000"/>
                </a:srgbClr>
              </a:gs>
              <a:gs pos="100000">
                <a:srgbClr val="CD007B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Stefan Otto, UNIT</a:t>
            </a:r>
          </a:p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Ann Doyle, Internet2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3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216f5662d_0_3"/>
          <p:cNvSpPr txBox="1">
            <a:spLocks noGrp="1"/>
          </p:cNvSpPr>
          <p:nvPr>
            <p:ph type="title"/>
          </p:nvPr>
        </p:nvSpPr>
        <p:spPr>
          <a:xfrm>
            <a:off x="362325" y="160424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NL" dirty="0"/>
              <a:t>Rules of engagement</a:t>
            </a:r>
            <a:endParaRPr dirty="0"/>
          </a:p>
        </p:txBody>
      </p:sp>
      <p:sp>
        <p:nvSpPr>
          <p:cNvPr id="156" name="Google Shape;156;g8216f5662d_0_3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5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157" name="Google Shape;157;g8216f5662d_0_3"/>
          <p:cNvSpPr/>
          <p:nvPr/>
        </p:nvSpPr>
        <p:spPr>
          <a:xfrm>
            <a:off x="362324" y="1145562"/>
            <a:ext cx="4798073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Mute when not speaking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57;g8216f5662d_0_3">
            <a:extLst>
              <a:ext uri="{FF2B5EF4-FFF2-40B4-BE49-F238E27FC236}">
                <a16:creationId xmlns:a16="http://schemas.microsoft.com/office/drawing/2014/main" id="{608D3E26-0F1C-9540-9033-10B5078C1EE3}"/>
              </a:ext>
            </a:extLst>
          </p:cNvPr>
          <p:cNvSpPr/>
          <p:nvPr/>
        </p:nvSpPr>
        <p:spPr>
          <a:xfrm>
            <a:off x="362324" y="1753315"/>
            <a:ext cx="4798073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Questions: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57;g8216f5662d_0_3">
            <a:extLst>
              <a:ext uri="{FF2B5EF4-FFF2-40B4-BE49-F238E27FC236}">
                <a16:creationId xmlns:a16="http://schemas.microsoft.com/office/drawing/2014/main" id="{234F25CC-41A4-8041-AA5A-AF6924CCD937}"/>
              </a:ext>
            </a:extLst>
          </p:cNvPr>
          <p:cNvSpPr/>
          <p:nvPr/>
        </p:nvSpPr>
        <p:spPr>
          <a:xfrm>
            <a:off x="1645920" y="2361068"/>
            <a:ext cx="3514477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Raise your virtual hand</a:t>
            </a:r>
          </a:p>
        </p:txBody>
      </p:sp>
      <p:sp>
        <p:nvSpPr>
          <p:cNvPr id="14" name="Google Shape;157;g8216f5662d_0_3">
            <a:extLst>
              <a:ext uri="{FF2B5EF4-FFF2-40B4-BE49-F238E27FC236}">
                <a16:creationId xmlns:a16="http://schemas.microsoft.com/office/drawing/2014/main" id="{77A5C989-3874-8648-9D1D-49368DA31081}"/>
              </a:ext>
            </a:extLst>
          </p:cNvPr>
          <p:cNvSpPr/>
          <p:nvPr/>
        </p:nvSpPr>
        <p:spPr>
          <a:xfrm>
            <a:off x="1645920" y="2968821"/>
            <a:ext cx="3514478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US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Add your question to the chat</a:t>
            </a:r>
            <a:endParaRPr lang="en-US" sz="2000" b="1" kern="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15" name="Google Shape;157;g8216f5662d_0_3">
            <a:extLst>
              <a:ext uri="{FF2B5EF4-FFF2-40B4-BE49-F238E27FC236}">
                <a16:creationId xmlns:a16="http://schemas.microsoft.com/office/drawing/2014/main" id="{C2AB1048-8157-554E-A593-3B80CCDA6F62}"/>
              </a:ext>
            </a:extLst>
          </p:cNvPr>
          <p:cNvSpPr/>
          <p:nvPr/>
        </p:nvSpPr>
        <p:spPr>
          <a:xfrm>
            <a:off x="362323" y="3576574"/>
            <a:ext cx="4798074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Enable video when talking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937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g8909128b05_1_609" descr="A picture containing ma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0"/>
            <a:ext cx="9144000" cy="5158643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g8909128b05_1_609"/>
          <p:cNvSpPr txBox="1"/>
          <p:nvPr/>
        </p:nvSpPr>
        <p:spPr>
          <a:xfrm>
            <a:off x="636551" y="1669685"/>
            <a:ext cx="5307050" cy="532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r>
              <a:rPr lang="en-US" sz="2700" kern="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gyongyi.horvath@geant.org</a:t>
            </a:r>
            <a:endParaRPr sz="2700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g8909128b05_1_609"/>
          <p:cNvSpPr txBox="1"/>
          <p:nvPr/>
        </p:nvSpPr>
        <p:spPr>
          <a:xfrm>
            <a:off x="636551" y="1079535"/>
            <a:ext cx="5120193" cy="76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4800"/>
            </a:pPr>
            <a:r>
              <a:rPr lang="en-GB" sz="3600" b="1" kern="0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Thank you and enjoy!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1" name="Google Shape;401;g8909128b05_1_6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16607" y="221806"/>
            <a:ext cx="986499" cy="561229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g8909128b05_1_609"/>
          <p:cNvSpPr/>
          <p:nvPr/>
        </p:nvSpPr>
        <p:spPr>
          <a:xfrm>
            <a:off x="0" y="3550535"/>
            <a:ext cx="9144000" cy="1593000"/>
          </a:xfrm>
          <a:prstGeom prst="rect">
            <a:avLst/>
          </a:prstGeom>
          <a:gradFill>
            <a:gsLst>
              <a:gs pos="0">
                <a:srgbClr val="1F4270">
                  <a:alpha val="0"/>
                </a:srgbClr>
              </a:gs>
              <a:gs pos="99000">
                <a:srgbClr val="1F4270"/>
              </a:gs>
              <a:gs pos="100000">
                <a:srgbClr val="1F4270"/>
              </a:gs>
            </a:gsLst>
            <a:lin ang="5400012" scaled="0"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3" name="Google Shape;403;g8909128b05_1_60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7852" y="4618166"/>
            <a:ext cx="426503" cy="27219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04" name="Google Shape;404;g8909128b05_1_609"/>
          <p:cNvSpPr txBox="1"/>
          <p:nvPr/>
        </p:nvSpPr>
        <p:spPr>
          <a:xfrm>
            <a:off x="1184354" y="4581137"/>
            <a:ext cx="1963575" cy="34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© GÉANT Association 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502438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C3767409-0955-E844-AFC7-74F801E13536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6CED5C3F-7126-F74A-AF7D-B9ED406EA9B4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C2CCCB20-87C9-EB4B-A341-1CBB890B2448}"/>
    </a:ext>
  </a:extLst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6B72EB9E-FFFF-1E4F-9682-EB5236AB98A9}"/>
    </a:ext>
  </a:ext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3C2C10D4-D98D-144A-9C9B-5EF0F4BAFBB7}"/>
    </a:ext>
  </a:extLst>
</a:theme>
</file>

<file path=ppt/theme/theme6.xml><?xml version="1.0" encoding="utf-8"?>
<a:theme xmlns:a="http://schemas.openxmlformats.org/drawingml/2006/main" name="GEANT EC Review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4F8A45C46AA143BFAEBD304D153628" ma:contentTypeVersion="146" ma:contentTypeDescription="Create a new document." ma:contentTypeScope="" ma:versionID="67c11c875bd8f0bcbcc5f3ee2cd1f3ec">
  <xsd:schema xmlns:xsd="http://www.w3.org/2001/XMLSchema" xmlns:xs="http://www.w3.org/2001/XMLSchema" xmlns:p="http://schemas.microsoft.com/office/2006/metadata/properties" xmlns:ns2="ebf13169-c280-4fc5-86f8-af5191a5ddf2" xmlns:ns3="dc8ee2b2-b7be-4eb7-917c-2321a06c4f83" targetNamespace="http://schemas.microsoft.com/office/2006/metadata/properties" ma:root="true" ma:fieldsID="17fc6096e26f6e60ad59860f35010569" ns2:_="" ns3:_="">
    <xsd:import namespace="ebf13169-c280-4fc5-86f8-af5191a5ddf2"/>
    <xsd:import namespace="dc8ee2b2-b7be-4eb7-917c-2321a06c4f8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f13169-c280-4fc5-86f8-af5191a5ddf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ee2b2-b7be-4eb7-917c-2321a06c4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bf13169-c280-4fc5-86f8-af5191a5ddf2">UPHMKJDVS5P4-830315401-7037</_dlc_DocId>
    <_dlc_DocIdUrl xmlns="ebf13169-c280-4fc5-86f8-af5191a5ddf2">
      <Url>https://jisc365.sharepoint.com/sites/customerexperience/events/_layouts/15/DocIdRedir.aspx?ID=UPHMKJDVS5P4-830315401-7037</Url>
      <Description>UPHMKJDVS5P4-830315401-7037</Description>
    </_dlc_DocIdUrl>
  </documentManagement>
</p:properties>
</file>

<file path=customXml/itemProps1.xml><?xml version="1.0" encoding="utf-8"?>
<ds:datastoreItem xmlns:ds="http://schemas.openxmlformats.org/officeDocument/2006/customXml" ds:itemID="{DCAAC328-0756-4F3F-AE4B-7C6E246137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f13169-c280-4fc5-86f8-af5191a5ddf2"/>
    <ds:schemaRef ds:uri="dc8ee2b2-b7be-4eb7-917c-2321a06c4f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76A955-90D6-4B25-BE65-DDF49904D5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0C9568-88F4-4E8D-87BA-BFC793EA2C8B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5843D65-FDF2-4AC9-A6F2-DBB3B67D1F99}">
  <ds:schemaRefs>
    <ds:schemaRef ds:uri="http://purl.org/dc/elements/1.1/"/>
    <ds:schemaRef ds:uri="http://schemas.microsoft.com/office/2006/metadata/properties"/>
    <ds:schemaRef ds:uri="dc8ee2b2-b7be-4eb7-917c-2321a06c4f8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ebf13169-c280-4fc5-86f8-af5191a5ddf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1900</TotalTime>
  <Words>462</Words>
  <Application>Microsoft Macintosh PowerPoint</Application>
  <PresentationFormat>On-screen Show (16:9)</PresentationFormat>
  <Paragraphs>74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Roboto Black</vt:lpstr>
      <vt:lpstr>Roboto Light</vt:lpstr>
      <vt:lpstr>Calibri</vt:lpstr>
      <vt:lpstr>Roboto Medium</vt:lpstr>
      <vt:lpstr>1_Office Theme</vt:lpstr>
      <vt:lpstr>3_Office Theme</vt:lpstr>
      <vt:lpstr>4_Office Theme</vt:lpstr>
      <vt:lpstr>5_Office Theme</vt:lpstr>
      <vt:lpstr>2_Office Theme</vt:lpstr>
      <vt:lpstr>GEANT EC Review</vt:lpstr>
      <vt:lpstr>PowerPoint Presentation</vt:lpstr>
      <vt:lpstr>Objectives</vt:lpstr>
      <vt:lpstr>AGENDA What are the challenges and opportunities</vt:lpstr>
      <vt:lpstr>Introductions</vt:lpstr>
      <vt:lpstr>Rules of engagement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value of Jisc to  further education</dc:title>
  <dc:creator>Phil Richards</dc:creator>
  <cp:lastModifiedBy>Gyöngyi Horváth</cp:lastModifiedBy>
  <cp:revision>74</cp:revision>
  <cp:lastPrinted>2018-12-12T09:30:50Z</cp:lastPrinted>
  <dcterms:created xsi:type="dcterms:W3CDTF">2018-08-28T13:41:30Z</dcterms:created>
  <dcterms:modified xsi:type="dcterms:W3CDTF">2020-10-29T10:25:19Z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0x010100254F8A45C46AA143BFAEBD304D153628</vt:lpwstr>
  </property>
  <property fmtid="{D5CDD505-2E9C-101B-9397-08002B2CF9AE}" pid="3" name="_dlc_DocIdItemGuid">
    <vt:lpwstr>389c5f1a-b6cf-4283-a7c1-c8667cc48c40</vt:lpwstr>
  </property>
</Properties>
</file>