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7" r:id="rId3"/>
  </p:sldMasterIdLst>
  <p:notesMasterIdLst>
    <p:notesMasterId r:id="rId18"/>
  </p:notesMasterIdLst>
  <p:sldIdLst>
    <p:sldId id="257" r:id="rId4"/>
    <p:sldId id="258" r:id="rId5"/>
    <p:sldId id="264" r:id="rId6"/>
    <p:sldId id="263" r:id="rId7"/>
    <p:sldId id="265" r:id="rId8"/>
    <p:sldId id="260" r:id="rId9"/>
    <p:sldId id="261" r:id="rId10"/>
    <p:sldId id="266" r:id="rId11"/>
    <p:sldId id="262" r:id="rId12"/>
    <p:sldId id="267" r:id="rId13"/>
    <p:sldId id="268" r:id="rId14"/>
    <p:sldId id="270" r:id="rId15"/>
    <p:sldId id="269" r:id="rId16"/>
    <p:sldId id="271" r:id="rId17"/>
  </p:sldIdLst>
  <p:sldSz cx="24374475" cy="13717588"/>
  <p:notesSz cx="6858000" cy="9144000"/>
  <p:defaultTextStyle>
    <a:defPPr>
      <a:defRPr lang="sr-Latn-RS"/>
    </a:defPPr>
    <a:lvl1pPr marL="0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319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6638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4957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3276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1594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9913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8232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6551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1">
          <p15:clr>
            <a:srgbClr val="A4A3A4"/>
          </p15:clr>
        </p15:guide>
        <p15:guide id="2" pos="7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9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A75551-0ED5-BD45-A800-703EBA2E673B}" v="69" dt="2021-03-04T11:32:35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36"/>
    <p:restoredTop sz="96327" autoAdjust="0"/>
  </p:normalViewPr>
  <p:slideViewPr>
    <p:cSldViewPr>
      <p:cViewPr varScale="1">
        <p:scale>
          <a:sx n="57" d="100"/>
          <a:sy n="57" d="100"/>
        </p:scale>
        <p:origin x="200" y="176"/>
      </p:cViewPr>
      <p:guideLst>
        <p:guide orient="horz" pos="4321"/>
        <p:guide pos="7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ED8F9-F431-4203-AC10-9742138FDB65}" type="datetimeFigureOut">
              <a:rPr lang="hr-HR" smtClean="0"/>
              <a:t>03.03.2021.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348D7-BC78-41A5-B154-0452807BF1B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01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47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1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91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7437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8208912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4551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577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58232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35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56562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64615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2187237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25997" y="2178274"/>
            <a:ext cx="10441160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98005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3928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3648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74475" cy="1371064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2835309" y="2178274"/>
            <a:ext cx="10369152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07317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/>
          </p:nvPr>
        </p:nvSpPr>
        <p:spPr>
          <a:xfrm>
            <a:off x="-32644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4046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03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2151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9052974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2070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584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r>
              <a:rPr lang="en-GB"/>
              <a:t>Click icon to add picture</a:t>
            </a:r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r>
              <a:rPr lang="en-GB"/>
              <a:t>Click icon to add picture</a:t>
            </a:r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r>
              <a:rPr lang="en-GB"/>
              <a:t>Click icon to add picture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96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r>
              <a:rPr lang="en-GB"/>
              <a:t>Click icon to add picture</a:t>
            </a:r>
            <a:endParaRPr lang="hr-HR" dirty="0"/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6063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r>
              <a:rPr lang="en-GB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3957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5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8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49" r:id="rId4"/>
    <p:sldLayoutId id="2147483650" r:id="rId5"/>
    <p:sldLayoutId id="2147483652" r:id="rId6"/>
    <p:sldLayoutId id="2147483653" r:id="rId7"/>
    <p:sldLayoutId id="2147483657" r:id="rId8"/>
    <p:sldLayoutId id="2147483665" r:id="rId9"/>
  </p:sldLayoutIdLst>
  <p:txStyles>
    <p:titleStyle>
      <a:lvl1pPr algn="ctr" defTabSz="217663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239" indent="-81623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518" indent="-68019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0797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116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435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5754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073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2392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0710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319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638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4957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276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1594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9913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232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6551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05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6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98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CARNET’s Moodle national instance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/>
          </a:p>
          <a:p>
            <a:r>
              <a:rPr lang="hr-HR" dirty="0"/>
              <a:t>TF-EDU: </a:t>
            </a:r>
          </a:p>
          <a:p>
            <a:r>
              <a:rPr lang="hr-HR" dirty="0" err="1"/>
              <a:t>Moodle</a:t>
            </a:r>
            <a:r>
              <a:rPr lang="hr-HR" dirty="0"/>
              <a:t> </a:t>
            </a:r>
            <a:r>
              <a:rPr lang="hr-HR" dirty="0" err="1"/>
              <a:t>scaling</a:t>
            </a:r>
            <a:r>
              <a:rPr lang="hr-HR" dirty="0"/>
              <a:t> </a:t>
            </a:r>
            <a:r>
              <a:rPr lang="hr-HR" dirty="0" err="1"/>
              <a:t>up</a:t>
            </a:r>
            <a:r>
              <a:rPr lang="hr-HR" dirty="0"/>
              <a:t> </a:t>
            </a:r>
            <a:r>
              <a:rPr lang="hr-HR" dirty="0" err="1"/>
              <a:t>collaborative</a:t>
            </a:r>
            <a:r>
              <a:rPr lang="hr-HR" dirty="0"/>
              <a:t> </a:t>
            </a:r>
            <a:r>
              <a:rPr lang="hr-HR" dirty="0" err="1"/>
              <a:t>solutions</a:t>
            </a:r>
            <a:endParaRPr lang="hr-HR" dirty="0"/>
          </a:p>
          <a:p>
            <a:r>
              <a:rPr lang="hr-HR" dirty="0" err="1"/>
              <a:t>March</a:t>
            </a:r>
            <a:r>
              <a:rPr lang="hr-HR" dirty="0"/>
              <a:t>, 4th, 14-15:30 CEST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DDCC12-D089-C24F-92DF-68A16575F9AD}"/>
              </a:ext>
            </a:extLst>
          </p:cNvPr>
          <p:cNvSpPr txBox="1"/>
          <p:nvPr/>
        </p:nvSpPr>
        <p:spPr>
          <a:xfrm>
            <a:off x="1242021" y="10591800"/>
            <a:ext cx="624882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>
                <a:latin typeface="Arial" panose="020B0604020202020204" pitchFamily="34" charset="0"/>
                <a:cs typeface="Arial" panose="020B0604020202020204" pitchFamily="34" charset="0"/>
              </a:rPr>
              <a:t>Gordana Jugo, CARNET</a:t>
            </a:r>
          </a:p>
        </p:txBody>
      </p:sp>
    </p:spTree>
    <p:extLst>
      <p:ext uri="{BB962C8B-B14F-4D97-AF65-F5344CB8AC3E}">
        <p14:creationId xmlns:p14="http://schemas.microsoft.com/office/powerpoint/2010/main" val="380529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800F5-2924-104C-8F36-982DDE6A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Up2U plus 4 NRENs Infrastructure</a:t>
            </a:r>
            <a:endParaRPr lang="en-HR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F68460E-A62F-0644-958A-FA28ED59A1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585" y="3474418"/>
            <a:ext cx="11483204" cy="758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429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794BC-7622-6744-8326-E7D5CFCB3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Activities in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F23EA-6E37-4D49-A928-7AD44B9C2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Design and development</a:t>
            </a:r>
          </a:p>
          <a:p>
            <a:r>
              <a:rPr lang="en-GB" dirty="0"/>
              <a:t>Solution initial deployment, testing and optimisation</a:t>
            </a:r>
          </a:p>
          <a:p>
            <a:r>
              <a:rPr lang="en-GB" dirty="0"/>
              <a:t>Support </a:t>
            </a:r>
            <a:r>
              <a:rPr lang="en-GB" dirty="0" err="1"/>
              <a:t>center</a:t>
            </a:r>
            <a:r>
              <a:rPr lang="en-GB" dirty="0"/>
              <a:t> for included NRENs</a:t>
            </a:r>
          </a:p>
          <a:p>
            <a:r>
              <a:rPr lang="en-GB" dirty="0"/>
              <a:t>Exploitation, evaluation and sustainability</a:t>
            </a:r>
          </a:p>
          <a:p>
            <a:r>
              <a:rPr lang="en-GB" dirty="0"/>
              <a:t>Dissemination</a:t>
            </a:r>
          </a:p>
          <a:p>
            <a:r>
              <a:rPr lang="en-GB" dirty="0"/>
              <a:t>Project Management</a:t>
            </a:r>
          </a:p>
          <a:p>
            <a:endParaRPr lang="en-GB" dirty="0"/>
          </a:p>
          <a:p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504335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0569B-176B-294B-90D1-CC4019E98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Timeline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FC10615-FFFB-DE4D-97AD-B5DBF6D9F6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16" y="3474418"/>
            <a:ext cx="2127804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221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52602-C906-C74A-8569-CACE9623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Included partners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4B95B-124C-3242-9883-F1CC528FEA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Albania, RASH</a:t>
            </a:r>
          </a:p>
          <a:p>
            <a:r>
              <a:rPr lang="en-GB" dirty="0"/>
              <a:t>Croatia, CARNET</a:t>
            </a:r>
          </a:p>
          <a:p>
            <a:r>
              <a:rPr lang="en-GB" dirty="0"/>
              <a:t>Cyprus, </a:t>
            </a:r>
            <a:r>
              <a:rPr lang="en-GB" dirty="0" err="1"/>
              <a:t>CyNet</a:t>
            </a:r>
            <a:endParaRPr lang="en-GB" dirty="0"/>
          </a:p>
          <a:p>
            <a:r>
              <a:rPr lang="en-GB" dirty="0"/>
              <a:t>Greece, GRNET</a:t>
            </a:r>
          </a:p>
          <a:p>
            <a:r>
              <a:rPr lang="en-GB" dirty="0"/>
              <a:t>Kosovo, KREN</a:t>
            </a:r>
          </a:p>
          <a:p>
            <a:r>
              <a:rPr lang="en-GB" dirty="0"/>
              <a:t>North Macedonia, UKIM (on behalf of MARNET)</a:t>
            </a:r>
          </a:p>
          <a:p>
            <a:r>
              <a:rPr lang="en-GB" dirty="0"/>
              <a:t>Poland, PSNC</a:t>
            </a: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3694508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1228D-2A90-504B-854A-B40FD53C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D92A1-2160-5443-B9B7-3C1904C55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HR" dirty="0"/>
              <a:t>Thank you for your attention</a:t>
            </a:r>
          </a:p>
          <a:p>
            <a:endParaRPr lang="en-HR" dirty="0"/>
          </a:p>
          <a:p>
            <a:endParaRPr lang="en-HR" dirty="0"/>
          </a:p>
          <a:p>
            <a:pPr marL="0" indent="0" algn="ctr">
              <a:buNone/>
            </a:pPr>
            <a:r>
              <a:rPr lang="en-GB" dirty="0"/>
              <a:t>G</a:t>
            </a:r>
            <a:r>
              <a:rPr lang="en-HR" dirty="0"/>
              <a:t>ordana.jugo@carnet.hr</a:t>
            </a:r>
          </a:p>
        </p:txBody>
      </p:sp>
    </p:spTree>
    <p:extLst>
      <p:ext uri="{BB962C8B-B14F-4D97-AF65-F5344CB8AC3E}">
        <p14:creationId xmlns:p14="http://schemas.microsoft.com/office/powerpoint/2010/main" val="363907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4429A5-DB04-1044-BAFD-40499CD9F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Why Moodle was selected?</a:t>
            </a:r>
            <a:endParaRPr lang="en-H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553207-0BEE-7548-972D-BBD30B83E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WebCT</a:t>
            </a:r>
            <a:r>
              <a:rPr lang="en-GB" dirty="0"/>
              <a:t> – commercial LMS</a:t>
            </a:r>
          </a:p>
          <a:p>
            <a:r>
              <a:rPr lang="en-GB" dirty="0"/>
              <a:t>Switch to Moodle in 2008</a:t>
            </a:r>
          </a:p>
          <a:p>
            <a:r>
              <a:rPr lang="en-GB" dirty="0"/>
              <a:t>Advantages of Moodle </a:t>
            </a:r>
          </a:p>
          <a:p>
            <a:pPr lvl="1"/>
            <a:r>
              <a:rPr lang="en-GB" dirty="0"/>
              <a:t>Open source</a:t>
            </a:r>
          </a:p>
          <a:p>
            <a:pPr lvl="1"/>
            <a:r>
              <a:rPr lang="en-GB" dirty="0"/>
              <a:t>Teachers were familiar with Moodle</a:t>
            </a:r>
          </a:p>
          <a:p>
            <a:pPr lvl="1"/>
            <a:r>
              <a:rPr lang="en-GB" dirty="0"/>
              <a:t>Developed by a massive community </a:t>
            </a:r>
          </a:p>
          <a:p>
            <a:pPr lvl="1"/>
            <a:r>
              <a:rPr lang="en-GB" dirty="0"/>
              <a:t>Modular (adaptable)</a:t>
            </a:r>
          </a:p>
        </p:txBody>
      </p:sp>
    </p:spTree>
    <p:extLst>
      <p:ext uri="{BB962C8B-B14F-4D97-AF65-F5344CB8AC3E}">
        <p14:creationId xmlns:p14="http://schemas.microsoft.com/office/powerpoint/2010/main" val="248126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9C11C-7772-4742-94B9-C9F5195CE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Croatian schools in lockdown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575CE-AD50-1048-8BC7-FE24BFAD4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Schools went online in just </a:t>
            </a:r>
            <a:r>
              <a:rPr lang="en-GB"/>
              <a:t>five days</a:t>
            </a:r>
            <a:endParaRPr lang="en-GB" dirty="0"/>
          </a:p>
          <a:p>
            <a:pPr fontAlgn="base"/>
            <a:r>
              <a:rPr lang="en-GB" dirty="0"/>
              <a:t>We were not able to provide service for all schools</a:t>
            </a:r>
          </a:p>
          <a:p>
            <a:pPr lvl="1" fontAlgn="base"/>
            <a:r>
              <a:rPr lang="en-GB" dirty="0"/>
              <a:t>Schools used alternatives (MS Teams, MS Yammer, Google Classroom)</a:t>
            </a:r>
          </a:p>
          <a:p>
            <a:pPr lvl="1" fontAlgn="base"/>
            <a:r>
              <a:rPr lang="en-HR" dirty="0"/>
              <a:t>Not all services were adequate </a:t>
            </a:r>
            <a:br>
              <a:rPr lang="en-HR" dirty="0"/>
            </a:br>
            <a:endParaRPr lang="en-GB" dirty="0"/>
          </a:p>
          <a:p>
            <a:endParaRPr lang="en-HR" dirty="0"/>
          </a:p>
        </p:txBody>
      </p:sp>
      <p:pic>
        <p:nvPicPr>
          <p:cNvPr id="6" name="Picture 5" descr="Chart, pie chart&#10;&#10;Description automatically generated">
            <a:extLst>
              <a:ext uri="{FF2B5EF4-FFF2-40B4-BE49-F238E27FC236}">
                <a16:creationId xmlns:a16="http://schemas.microsoft.com/office/drawing/2014/main" id="{D39298BF-9431-EF43-8C07-BEF23EB17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839" y="6210722"/>
            <a:ext cx="10604798" cy="57142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DA03F0-9DAE-274F-89A3-922E7AB9E560}"/>
              </a:ext>
            </a:extLst>
          </p:cNvPr>
          <p:cNvSpPr txBox="1"/>
          <p:nvPr/>
        </p:nvSpPr>
        <p:spPr>
          <a:xfrm>
            <a:off x="1975104" y="11155680"/>
            <a:ext cx="7417095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Loomen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= CARNET’s Moodle</a:t>
            </a:r>
            <a:endParaRPr lang="en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5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38E6BA-09CF-2441-ABCD-F9A22A869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We provided </a:t>
            </a:r>
          </a:p>
          <a:p>
            <a:pPr lvl="1" fontAlgn="base"/>
            <a:r>
              <a:rPr lang="en-GB" dirty="0"/>
              <a:t>Additional instances for primary and secondary schools with basic service</a:t>
            </a:r>
          </a:p>
          <a:p>
            <a:pPr lvl="1" fontAlgn="base"/>
            <a:r>
              <a:rPr lang="en-GB" dirty="0"/>
              <a:t>Additional Infrastructure</a:t>
            </a:r>
          </a:p>
          <a:p>
            <a:pPr lvl="1" fontAlgn="base"/>
            <a:endParaRPr lang="en-GB" dirty="0"/>
          </a:p>
          <a:p>
            <a:endParaRPr lang="en-H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D66610-72A8-354D-9A75-92B59774377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endParaRPr lang="en-HR" dirty="0"/>
          </a:p>
          <a:p>
            <a:r>
              <a:rPr lang="en-GB" dirty="0"/>
              <a:t>Basic level of service in new instances</a:t>
            </a:r>
          </a:p>
          <a:p>
            <a:r>
              <a:rPr lang="en-GB" dirty="0"/>
              <a:t>Additional load on administrators (some features were not functioning on the new instances)</a:t>
            </a:r>
          </a:p>
          <a:p>
            <a:r>
              <a:rPr lang="en-GB" dirty="0"/>
              <a:t>Service was very slow so we lost many users in the first month</a:t>
            </a:r>
          </a:p>
          <a:p>
            <a:endParaRPr lang="en-GB" dirty="0"/>
          </a:p>
          <a:p>
            <a:endParaRPr lang="en-HR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4E9D4-B623-5B4C-B93F-EE8561AA7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Challenges of rapid scale up - Moodle</a:t>
            </a: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62905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AC1DD6-4B29-8343-BECB-E4ED7668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Huge increase in user queries</a:t>
            </a:r>
          </a:p>
          <a:p>
            <a:r>
              <a:rPr lang="en-GB" dirty="0"/>
              <a:t>A</a:t>
            </a:r>
            <a:r>
              <a:rPr lang="en-HR" dirty="0"/>
              <a:t> lot of new users</a:t>
            </a:r>
          </a:p>
          <a:p>
            <a:r>
              <a:rPr lang="en-HR" dirty="0"/>
              <a:t>Many schools wanted to deliver synchronous teaching</a:t>
            </a:r>
          </a:p>
          <a:p>
            <a:endParaRPr lang="en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75CBD-A036-B049-A475-745E0D63D7F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fontAlgn="base"/>
            <a:r>
              <a:rPr lang="en-GB" dirty="0"/>
              <a:t>No additional support</a:t>
            </a:r>
          </a:p>
          <a:p>
            <a:pPr fontAlgn="base"/>
            <a:r>
              <a:rPr lang="en-GB" dirty="0"/>
              <a:t>No training</a:t>
            </a:r>
          </a:p>
          <a:p>
            <a:pPr fontAlgn="base"/>
            <a:r>
              <a:rPr lang="en-GB" dirty="0"/>
              <a:t>No videoconferencing tool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CEF26F-BE3C-9240-ACDE-0EDA63E1F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What we didn’t provide</a:t>
            </a:r>
          </a:p>
        </p:txBody>
      </p:sp>
    </p:spTree>
    <p:extLst>
      <p:ext uri="{BB962C8B-B14F-4D97-AF65-F5344CB8AC3E}">
        <p14:creationId xmlns:p14="http://schemas.microsoft.com/office/powerpoint/2010/main" val="212928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4BE6-A13B-3346-9648-1AADFC2C4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Key challenges with scaling up?</a:t>
            </a:r>
            <a:endParaRPr lang="en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D204A-F908-9648-8999-29CF74236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Fast decisions and implementation, not enough time and staff</a:t>
            </a:r>
          </a:p>
          <a:p>
            <a:pPr fontAlgn="base"/>
            <a:r>
              <a:rPr lang="en-GB" dirty="0"/>
              <a:t>Cluster solution was developed in CARNET only months later</a:t>
            </a:r>
          </a:p>
          <a:p>
            <a:pPr lvl="1" fontAlgn="base"/>
            <a:r>
              <a:rPr lang="en-GB" dirty="0"/>
              <a:t>Not in line with CARNET infrastructure strategic plan to move to containers</a:t>
            </a:r>
          </a:p>
          <a:p>
            <a:pPr lvl="1" fontAlgn="base"/>
            <a:r>
              <a:rPr lang="en-GB" dirty="0"/>
              <a:t>Still can’t address all user needs (such as national online competitions, online graduation exam, videoconferencing etc.)</a:t>
            </a:r>
          </a:p>
          <a:p>
            <a:pPr fontAlgn="base"/>
            <a:r>
              <a:rPr lang="en-GB" dirty="0"/>
              <a:t>Common values, cooperation and planning between Moodle team and infrastructure team is critical</a:t>
            </a:r>
          </a:p>
          <a:p>
            <a:pPr fontAlgn="base"/>
            <a:endParaRPr lang="en-GB" dirty="0"/>
          </a:p>
          <a:p>
            <a:pPr fontAlgn="base"/>
            <a:endParaRPr lang="en-GB" dirty="0"/>
          </a:p>
          <a:p>
            <a:pPr lvl="1" fontAlgn="base"/>
            <a:endParaRPr lang="en-GB" dirty="0"/>
          </a:p>
          <a:p>
            <a:endParaRPr lang="en-GB" dirty="0"/>
          </a:p>
          <a:p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299317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532A8-84D0-9F4B-920C-CAEBBD8AA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Up2U plus 4 NRENs proposal – why?</a:t>
            </a:r>
            <a:endParaRPr lang="en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1C65C-E491-6A41-A40E-BDE5A6ADC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GEANT developed a worthwhile educational service – UP2U</a:t>
            </a:r>
          </a:p>
          <a:p>
            <a:pPr fontAlgn="base"/>
            <a:r>
              <a:rPr lang="en-GB" dirty="0"/>
              <a:t>However, centralised solution even locally hosted is not adequate for all NRENs</a:t>
            </a:r>
          </a:p>
          <a:p>
            <a:pPr lvl="1" fontAlgn="base"/>
            <a:r>
              <a:rPr lang="en-GB" dirty="0"/>
              <a:t>Local adjustments can’t be implemented</a:t>
            </a:r>
          </a:p>
          <a:p>
            <a:pPr lvl="2" fontAlgn="base"/>
            <a:r>
              <a:rPr lang="en-GB" dirty="0"/>
              <a:t>Automatic course creation </a:t>
            </a:r>
          </a:p>
          <a:p>
            <a:pPr lvl="2" fontAlgn="base"/>
            <a:r>
              <a:rPr lang="en-GB" dirty="0"/>
              <a:t>Courses grouped in categories for each school in which school administrator can open courses</a:t>
            </a:r>
          </a:p>
          <a:p>
            <a:pPr lvl="1" fontAlgn="base"/>
            <a:r>
              <a:rPr lang="en-GB" dirty="0"/>
              <a:t>Local data can’t be migrated</a:t>
            </a:r>
          </a:p>
          <a:p>
            <a:pPr lvl="1" fontAlgn="base"/>
            <a:r>
              <a:rPr lang="en-GB" dirty="0"/>
              <a:t>Local needs can’t be met (such as additional plugins)</a:t>
            </a:r>
          </a:p>
          <a:p>
            <a:pPr fontAlgn="base"/>
            <a:r>
              <a:rPr lang="en-GB" dirty="0"/>
              <a:t>Basic idea was to create a solution that would answer all these issues</a:t>
            </a:r>
          </a:p>
          <a:p>
            <a:pPr fontAlgn="base"/>
            <a:endParaRPr lang="en-GB" dirty="0"/>
          </a:p>
          <a:p>
            <a:pPr marL="0" indent="0">
              <a:buNone/>
            </a:pP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3017376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5757F-A048-434B-BB12-7C8916499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Main benefits for the community</a:t>
            </a:r>
            <a:endParaRPr lang="en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8CEDD-D6CD-8346-845E-00CB7EE5B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Availability of Moodle and other solutions adequate for each NREN’s context</a:t>
            </a:r>
          </a:p>
          <a:p>
            <a:pPr fontAlgn="base"/>
            <a:r>
              <a:rPr lang="en-GB" dirty="0"/>
              <a:t>Savings in solution development</a:t>
            </a:r>
          </a:p>
          <a:p>
            <a:pPr fontAlgn="base"/>
            <a:r>
              <a:rPr lang="en-GB" dirty="0"/>
              <a:t>Savings in solution administration</a:t>
            </a:r>
          </a:p>
          <a:p>
            <a:pPr fontAlgn="base"/>
            <a:r>
              <a:rPr lang="en-GB" dirty="0"/>
              <a:t>Savings in future maintenance</a:t>
            </a:r>
          </a:p>
          <a:p>
            <a:pPr marL="0" indent="0">
              <a:buNone/>
            </a:pP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405219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800F5-2924-104C-8F36-982DDE6A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Up2U plus 4 NRENs Solution</a:t>
            </a:r>
            <a:endParaRPr lang="en-H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6D813F-3702-6848-B190-42DF9462F5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237" y="4922303"/>
            <a:ext cx="16420702" cy="353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796264"/>
      </p:ext>
    </p:extLst>
  </p:cSld>
  <p:clrMapOvr>
    <a:masterClrMapping/>
  </p:clrMapOvr>
</p:sld>
</file>

<file path=ppt/theme/theme1.xml><?xml version="1.0" encoding="utf-8"?>
<a:theme xmlns:a="http://schemas.openxmlformats.org/drawingml/2006/main" name="CARNET">
  <a:themeElements>
    <a:clrScheme name="Carnet">
      <a:dk1>
        <a:srgbClr val="6D6E71"/>
      </a:dk1>
      <a:lt1>
        <a:srgbClr val="FFFFFF"/>
      </a:lt1>
      <a:dk2>
        <a:srgbClr val="262626"/>
      </a:dk2>
      <a:lt2>
        <a:srgbClr val="FFFFFF"/>
      </a:lt2>
      <a:accent1>
        <a:srgbClr val="39B54A"/>
      </a:accent1>
      <a:accent2>
        <a:srgbClr val="AE519F"/>
      </a:accent2>
      <a:accent3>
        <a:srgbClr val="1B75BC"/>
      </a:accent3>
      <a:accent4>
        <a:srgbClr val="6D6E71"/>
      </a:accent4>
      <a:accent5>
        <a:srgbClr val="39B54A"/>
      </a:accent5>
      <a:accent6>
        <a:srgbClr val="AE519F"/>
      </a:accent6>
      <a:hlink>
        <a:srgbClr val="39B54A"/>
      </a:hlink>
      <a:folHlink>
        <a:srgbClr val="6D6E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NET_powerpoint_master_dodatno" id="{B46E0864-ECA7-6E4C-8CBB-FC03F81A3EEF}" vid="{31087C16-37E4-A549-BF32-9437D387E263}"/>
    </a:ext>
  </a:extLst>
</a:theme>
</file>

<file path=ppt/theme/theme2.xml><?xml version="1.0" encoding="utf-8"?>
<a:theme xmlns:a="http://schemas.openxmlformats.org/drawingml/2006/main" name="CARNET tam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NET_powerpoint_master_dodatno" id="{B46E0864-ECA7-6E4C-8CBB-FC03F81A3EEF}" vid="{E9A4D911-9BFC-7C4E-8CB9-55D1ADDB5343}"/>
    </a:ext>
  </a:extLst>
</a:theme>
</file>

<file path=ppt/theme/theme3.xml><?xml version="1.0" encoding="utf-8"?>
<a:theme xmlns:a="http://schemas.openxmlformats.org/drawingml/2006/main" name="CARNET bre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NET_powerpoint_master_dodatno" id="{B46E0864-ECA7-6E4C-8CBB-FC03F81A3EEF}" vid="{0EFA9E18-E82C-7844-897A-E14CBE0DB26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CARNET</Template>
  <TotalTime>1316</TotalTime>
  <Words>443</Words>
  <Application>Microsoft Macintosh PowerPoint</Application>
  <PresentationFormat>Custom</PresentationFormat>
  <Paragraphs>80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Wingdings</vt:lpstr>
      <vt:lpstr>CARNET</vt:lpstr>
      <vt:lpstr>CARNET tamno</vt:lpstr>
      <vt:lpstr>CARNET break</vt:lpstr>
      <vt:lpstr>CARNET’s Moodle national instance</vt:lpstr>
      <vt:lpstr>Why Moodle was selected?</vt:lpstr>
      <vt:lpstr>Croatian schools in lockdown</vt:lpstr>
      <vt:lpstr>Challenges of rapid scale up - Moodle</vt:lpstr>
      <vt:lpstr>What we didn’t provide</vt:lpstr>
      <vt:lpstr>Key challenges with scaling up?</vt:lpstr>
      <vt:lpstr>Up2U plus 4 NRENs proposal – why?</vt:lpstr>
      <vt:lpstr>Main benefits for the community</vt:lpstr>
      <vt:lpstr>Up2U plus 4 NRENs Solution</vt:lpstr>
      <vt:lpstr>Up2U plus 4 NRENs Infrastructure</vt:lpstr>
      <vt:lpstr>Activities in the project</vt:lpstr>
      <vt:lpstr>Timeline</vt:lpstr>
      <vt:lpstr>Included partners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CARNET’s Moodle national instance</dc:title>
  <dc:creator>Gordana Jugo</dc:creator>
  <cp:lastModifiedBy>Gordana Jugo</cp:lastModifiedBy>
  <cp:revision>2</cp:revision>
  <dcterms:created xsi:type="dcterms:W3CDTF">2021-03-03T13:45:18Z</dcterms:created>
  <dcterms:modified xsi:type="dcterms:W3CDTF">2021-03-04T11:42:06Z</dcterms:modified>
</cp:coreProperties>
</file>