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Ex3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Ex4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  <p:sldMasterId id="2147483678" r:id="rId6"/>
  </p:sldMasterIdLst>
  <p:notesMasterIdLst>
    <p:notesMasterId r:id="rId13"/>
  </p:notesMasterIdLst>
  <p:handoutMasterIdLst>
    <p:handoutMasterId r:id="rId14"/>
  </p:handoutMasterIdLst>
  <p:sldIdLst>
    <p:sldId id="499" r:id="rId7"/>
    <p:sldId id="514" r:id="rId8"/>
    <p:sldId id="511" r:id="rId9"/>
    <p:sldId id="513" r:id="rId10"/>
    <p:sldId id="515" r:id="rId11"/>
    <p:sldId id="51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bel Grant" initials="AG" lastIdx="7" clrIdx="0">
    <p:extLst>
      <p:ext uri="{19B8F6BF-5375-455C-9EA6-DF929625EA0E}">
        <p15:presenceInfo xmlns:p15="http://schemas.microsoft.com/office/powerpoint/2012/main" userId="S-1-5-21-484763869-823518204-839522115-3191" providerId="AD"/>
      </p:ext>
    </p:extLst>
  </p:cmAuthor>
  <p:cmAuthor id="2" name="Beatrix Weber" initials="BW" lastIdx="5" clrIdx="1">
    <p:extLst>
      <p:ext uri="{19B8F6BF-5375-455C-9EA6-DF929625EA0E}">
        <p15:presenceInfo xmlns:p15="http://schemas.microsoft.com/office/powerpoint/2012/main" userId="S-1-5-21-484763869-823518204-839522115-4549" providerId="AD"/>
      </p:ext>
    </p:extLst>
  </p:cmAuthor>
  <p:cmAuthor id="3" name="Nicole Harris" initials="NH" lastIdx="1" clrIdx="2"/>
  <p:cmAuthor id="4" name="Sabrina McCollum" initials="SM" lastIdx="2" clrIdx="3">
    <p:extLst>
      <p:ext uri="{19B8F6BF-5375-455C-9EA6-DF929625EA0E}">
        <p15:presenceInfo xmlns:p15="http://schemas.microsoft.com/office/powerpoint/2012/main" userId="S-1-5-21-484763869-823518204-839522115-8920" providerId="AD"/>
      </p:ext>
    </p:extLst>
  </p:cmAuthor>
  <p:cmAuthor id="5" name="Nathalie McKenzie" initials="NM" lastIdx="3" clrIdx="4">
    <p:extLst>
      <p:ext uri="{19B8F6BF-5375-455C-9EA6-DF929625EA0E}">
        <p15:presenceInfo xmlns:p15="http://schemas.microsoft.com/office/powerpoint/2012/main" userId="S-1-5-21-484763869-823518204-839522115-19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456"/>
    <a:srgbClr val="C04259"/>
    <a:srgbClr val="3264C8"/>
    <a:srgbClr val="92C5DF"/>
    <a:srgbClr val="4C91BF"/>
    <a:srgbClr val="CC3333"/>
    <a:srgbClr val="B9ADA7"/>
    <a:srgbClr val="A69790"/>
    <a:srgbClr val="729CC6"/>
    <a:srgbClr val="A5CB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1" autoAdjust="0"/>
    <p:restoredTop sz="85578" autoAdjust="0"/>
  </p:normalViewPr>
  <p:slideViewPr>
    <p:cSldViewPr snapToGrid="0">
      <p:cViewPr varScale="1">
        <p:scale>
          <a:sx n="109" d="100"/>
          <a:sy n="109" d="100"/>
        </p:scale>
        <p:origin x="1472" y="176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Ex1.xml.rels><?xml version="1.0" encoding="UTF-8" standalone="yes"?>
<Relationships xmlns="http://schemas.openxmlformats.org/package/2006/relationships"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2.xml.rels><?xml version="1.0" encoding="UTF-8" standalone="yes"?>
<Relationships xmlns="http://schemas.openxmlformats.org/package/2006/relationships"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Ex3.xml.rels><?xml version="1.0" encoding="UTF-8" standalone="yes"?>
<Relationships xmlns="http://schemas.openxmlformats.org/package/2006/relationships"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Ex4.xml.rels><?xml version="1.0" encoding="UTF-8" standalone="yes"?>
<Relationships xmlns="http://schemas.openxmlformats.org/package/2006/relationships"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>
    <cx:plotArea>
      <cx:plotAreaRegion/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>
    <cx:plotArea>
      <cx:plotAreaRegion/>
    </cx:plotArea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>
    <cx:plotArea>
      <cx:plotAreaRegion/>
    </cx:plotArea>
  </cx:chart>
</cx:chartSpace>
</file>

<file path=ppt/charts/chartEx4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>
    <cx:plotArea>
      <cx:plotAreaRegion/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11/02/2021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47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450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999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694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012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042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86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474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60418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79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0C371AD-EB90-5740-93BA-BCBB67E8006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Background pattern&#10;&#10;Description automatically generated">
            <a:extLst>
              <a:ext uri="{FF2B5EF4-FFF2-40B4-BE49-F238E27FC236}">
                <a16:creationId xmlns:a16="http://schemas.microsoft.com/office/drawing/2014/main" id="{74494223-671B-4A45-8551-F74FC9F4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1" t="10207" r="26997" b="37311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8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86" r:id="rId6"/>
    <p:sldLayoutId id="2147483673" r:id="rId7"/>
    <p:sldLayoutId id="2147483674" r:id="rId8"/>
    <p:sldLayoutId id="2147483683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 userDrawn="1"/>
        </p:nvSpPr>
        <p:spPr>
          <a:xfrm>
            <a:off x="603073" y="3781715"/>
            <a:ext cx="5429250" cy="1629438"/>
          </a:xfrm>
          <a:prstGeom prst="roundRect">
            <a:avLst>
              <a:gd name="adj" fmla="val 7086"/>
            </a:avLst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65836" y="3479676"/>
            <a:ext cx="5497035" cy="27750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itle 1"/>
          <p:cNvSpPr txBox="1">
            <a:spLocks/>
          </p:cNvSpPr>
          <p:nvPr userDrawn="1"/>
        </p:nvSpPr>
        <p:spPr>
          <a:xfrm>
            <a:off x="455274" y="235016"/>
            <a:ext cx="10515600" cy="5354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i="0" u="none" kern="1200" baseline="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C000"/>
                </a:solidFill>
              </a:rPr>
              <a:t>Click to edit Master 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 userDrawn="1"/>
        </p:nvSpPr>
        <p:spPr>
          <a:xfrm>
            <a:off x="455022" y="251432"/>
            <a:ext cx="10515600" cy="10369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baseline="0">
                <a:solidFill>
                  <a:srgbClr val="ED7D3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454643" y="668867"/>
            <a:ext cx="9037967" cy="4487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i="1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 second line can also be used for subtitles</a:t>
            </a:r>
          </a:p>
        </p:txBody>
      </p:sp>
    </p:spTree>
    <p:extLst>
      <p:ext uri="{BB962C8B-B14F-4D97-AF65-F5344CB8AC3E}">
        <p14:creationId xmlns:p14="http://schemas.microsoft.com/office/powerpoint/2010/main" val="28919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92" r:id="rId2"/>
    <p:sldLayoutId id="214748370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46">
          <p15:clr>
            <a:srgbClr val="F26B43"/>
          </p15:clr>
        </p15:guide>
        <p15:guide id="2" pos="3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microsoft.com/office/2014/relationships/chartEx" Target="../charts/chartEx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microsoft.com/office/2014/relationships/chartEx" Target="../charts/chartEx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microsoft.com/office/2014/relationships/chartEx" Target="../charts/chartEx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microsoft.com/office/2014/relationships/chartEx" Target="../charts/chartEx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337" y="869317"/>
            <a:ext cx="1340153" cy="5815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C927B3-42AD-6B42-8D2F-2B015A15A944}"/>
              </a:ext>
            </a:extLst>
          </p:cNvPr>
          <p:cNvSpPr txBox="1"/>
          <p:nvPr/>
        </p:nvSpPr>
        <p:spPr>
          <a:xfrm>
            <a:off x="517782" y="2633301"/>
            <a:ext cx="9845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TF-EDU </a:t>
            </a:r>
            <a:r>
              <a:rPr lang="en-GB" sz="3600" dirty="0" err="1">
                <a:solidFill>
                  <a:schemeClr val="bg1"/>
                </a:solidFill>
              </a:rPr>
              <a:t>infoshare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9173D4C-8F8B-5A43-AAAA-2875E11DA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82" y="750328"/>
            <a:ext cx="7616839" cy="65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i="1" dirty="0">
                <a:solidFill>
                  <a:schemeClr val="bg1"/>
                </a:solidFill>
                <a:latin typeface="+mn-lt"/>
              </a:rPr>
              <a:t>TF-EDU </a:t>
            </a:r>
            <a:r>
              <a:rPr lang="en-GB" i="1" dirty="0" err="1">
                <a:solidFill>
                  <a:schemeClr val="bg1"/>
                </a:solidFill>
                <a:latin typeface="+mn-lt"/>
              </a:rPr>
              <a:t>infoshare</a:t>
            </a:r>
            <a:r>
              <a:rPr lang="en-GB" i="1" dirty="0">
                <a:solidFill>
                  <a:schemeClr val="bg1"/>
                </a:solidFill>
                <a:latin typeface="+mn-lt"/>
              </a:rPr>
              <a:t> &amp; </a:t>
            </a:r>
            <a:r>
              <a:rPr lang="en-GB" i="1" dirty="0" err="1">
                <a:solidFill>
                  <a:schemeClr val="bg1"/>
                </a:solidFill>
                <a:latin typeface="+mn-lt"/>
              </a:rPr>
              <a:t>discsussion</a:t>
            </a:r>
            <a:r>
              <a:rPr lang="en-GB" i="1" dirty="0">
                <a:solidFill>
                  <a:schemeClr val="bg1"/>
                </a:solidFill>
                <a:latin typeface="+mn-lt"/>
              </a:rPr>
              <a:t>– February 11</a:t>
            </a:r>
            <a:r>
              <a:rPr lang="en-GB" i="1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GB" i="1" dirty="0">
                <a:solidFill>
                  <a:schemeClr val="bg1"/>
                </a:solidFill>
                <a:latin typeface="+mn-lt"/>
              </a:rPr>
              <a:t> 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43685D-5DE8-6248-B336-A7B753541EA6}"/>
              </a:ext>
            </a:extLst>
          </p:cNvPr>
          <p:cNvSpPr txBox="1"/>
          <p:nvPr/>
        </p:nvSpPr>
        <p:spPr>
          <a:xfrm>
            <a:off x="848734" y="5730498"/>
            <a:ext cx="3361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856726 (GN4-3).​​​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393DA4AD-55A7-6649-ACEB-E1CA707CA5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58" b="16667"/>
          <a:stretch/>
        </p:blipFill>
        <p:spPr>
          <a:xfrm>
            <a:off x="975022" y="5334994"/>
            <a:ext cx="474070" cy="31703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7D8265-A172-F442-853D-B7B8CA9E90EC}"/>
              </a:ext>
            </a:extLst>
          </p:cNvPr>
          <p:cNvSpPr txBox="1"/>
          <p:nvPr/>
        </p:nvSpPr>
        <p:spPr>
          <a:xfrm>
            <a:off x="517782" y="3660981"/>
            <a:ext cx="9845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err="1">
                <a:solidFill>
                  <a:schemeClr val="bg1"/>
                </a:solidFill>
              </a:rPr>
              <a:t>Gyöngyi</a:t>
            </a:r>
            <a:r>
              <a:rPr lang="en-GB" sz="2800" i="1" dirty="0">
                <a:solidFill>
                  <a:schemeClr val="bg1"/>
                </a:solidFill>
              </a:rPr>
              <a:t> </a:t>
            </a:r>
            <a:r>
              <a:rPr lang="en-GB" sz="2800" i="1" dirty="0" err="1">
                <a:solidFill>
                  <a:schemeClr val="bg1"/>
                </a:solidFill>
              </a:rPr>
              <a:t>Horváth</a:t>
            </a:r>
            <a:r>
              <a:rPr lang="en-GB" sz="2800" i="1" dirty="0">
                <a:solidFill>
                  <a:schemeClr val="bg1"/>
                </a:solidFill>
              </a:rPr>
              <a:t> (GÉANT)</a:t>
            </a:r>
            <a:endParaRPr lang="en-US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97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b="1" dirty="0"/>
              <a:t>TF-EDU Main objective &amp; areas of activity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mc:AlternateContent xmlns:mc="http://schemas.openxmlformats.org/markup-compatibility/2006">
        <mc:Choice xmlns:cx2="http://schemas.microsoft.com/office/drawing/2015/10/21/chartex" Requires="cx2"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GraphicFramePr/>
              <p:nvPr/>
            </p:nvGraphicFramePr>
            <p:xfrm>
              <a:off x="428580" y="1106182"/>
              <a:ext cx="11334839" cy="545303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>
          <p:pic>
            <p:nvPic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8580" y="1106182"/>
                <a:ext cx="11334839" cy="5453039"/>
              </a:xfrm>
              <a:prstGeom prst="rect">
                <a:avLst/>
              </a:prstGeom>
            </p:spPr>
          </p:pic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4CE3A682-5CAB-EB45-947E-6C0995FB6ABF}"/>
              </a:ext>
            </a:extLst>
          </p:cNvPr>
          <p:cNvSpPr/>
          <p:nvPr/>
        </p:nvSpPr>
        <p:spPr>
          <a:xfrm>
            <a:off x="1055075" y="1324322"/>
            <a:ext cx="9800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The Task Force aim is to establish collaborations across the education sector on commonly identified topic areas, providing a coordinated approach to improve NREN educational services and activities.</a:t>
            </a:r>
          </a:p>
          <a:p>
            <a:endParaRPr lang="en-GB" sz="3200" dirty="0">
              <a:solidFill>
                <a:schemeClr val="bg1"/>
              </a:solidFill>
            </a:endParaRPr>
          </a:p>
          <a:p>
            <a:r>
              <a:rPr lang="en-GB" sz="3200" dirty="0">
                <a:solidFill>
                  <a:schemeClr val="bg1"/>
                </a:solidFill>
              </a:rPr>
              <a:t>Main areas of the activity: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Identify common goals to work together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Identify common challenges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Create a global vision and strategy</a:t>
            </a:r>
          </a:p>
        </p:txBody>
      </p:sp>
    </p:spTree>
    <p:extLst>
      <p:ext uri="{BB962C8B-B14F-4D97-AF65-F5344CB8AC3E}">
        <p14:creationId xmlns:p14="http://schemas.microsoft.com/office/powerpoint/2010/main" val="3733114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b="1" dirty="0"/>
              <a:t>TF-EDU Steering Committee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mc:AlternateContent xmlns:mc="http://schemas.openxmlformats.org/markup-compatibility/2006">
        <mc:Choice xmlns:cx2="http://schemas.microsoft.com/office/drawing/2015/10/21/chartex" Requires="cx2"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97505404"/>
                  </p:ext>
                </p:extLst>
              </p:nvPr>
            </p:nvGraphicFramePr>
            <p:xfrm>
              <a:off x="428580" y="1106182"/>
              <a:ext cx="11334839" cy="545303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>
          <p:pic>
            <p:nvPic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8580" y="1106182"/>
                <a:ext cx="11334839" cy="5453039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6F4C5C6-8A98-6A4D-9E25-00E899B4F836}"/>
              </a:ext>
            </a:extLst>
          </p:cNvPr>
          <p:cNvSpPr txBox="1"/>
          <p:nvPr/>
        </p:nvSpPr>
        <p:spPr>
          <a:xfrm>
            <a:off x="750277" y="1371600"/>
            <a:ext cx="98004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Erik </a:t>
            </a:r>
            <a:r>
              <a:rPr lang="en-GB" sz="2800" dirty="0" err="1">
                <a:solidFill>
                  <a:schemeClr val="bg1"/>
                </a:solidFill>
              </a:rPr>
              <a:t>Kikkenborg</a:t>
            </a:r>
            <a:r>
              <a:rPr lang="en-GB" sz="2800" dirty="0">
                <a:solidFill>
                  <a:schemeClr val="bg1"/>
                </a:solidFill>
              </a:rPr>
              <a:t> (</a:t>
            </a:r>
            <a:r>
              <a:rPr lang="en-GB" sz="2800" dirty="0" err="1">
                <a:solidFill>
                  <a:schemeClr val="bg1"/>
                </a:solidFill>
              </a:rPr>
              <a:t>NORDUnet</a:t>
            </a:r>
            <a:r>
              <a:rPr lang="en-GB" sz="2800" dirty="0">
                <a:solidFill>
                  <a:schemeClr val="bg1"/>
                </a:solidFill>
              </a:rPr>
              <a:t>) - Chair</a:t>
            </a:r>
          </a:p>
          <a:p>
            <a:r>
              <a:rPr lang="en-GB" sz="2800" dirty="0" err="1">
                <a:solidFill>
                  <a:schemeClr val="bg1"/>
                </a:solidFill>
              </a:rPr>
              <a:t>Gyöngyi</a:t>
            </a:r>
            <a:r>
              <a:rPr lang="en-GB" sz="2800" dirty="0">
                <a:solidFill>
                  <a:schemeClr val="bg1"/>
                </a:solidFill>
              </a:rPr>
              <a:t> </a:t>
            </a:r>
            <a:r>
              <a:rPr lang="en-GB" sz="2800" dirty="0" err="1">
                <a:solidFill>
                  <a:schemeClr val="bg1"/>
                </a:solidFill>
              </a:rPr>
              <a:t>Horváth</a:t>
            </a:r>
            <a:r>
              <a:rPr lang="en-GB" sz="2800" dirty="0">
                <a:solidFill>
                  <a:schemeClr val="bg1"/>
                </a:solidFill>
              </a:rPr>
              <a:t>, GÉANT - Coordinator</a:t>
            </a:r>
          </a:p>
          <a:p>
            <a:r>
              <a:rPr lang="en-GB" sz="2800" dirty="0" err="1">
                <a:solidFill>
                  <a:schemeClr val="bg1"/>
                </a:solidFill>
              </a:rPr>
              <a:t>Dragana</a:t>
            </a:r>
            <a:r>
              <a:rPr lang="en-GB" sz="2800" dirty="0">
                <a:solidFill>
                  <a:schemeClr val="bg1"/>
                </a:solidFill>
              </a:rPr>
              <a:t> </a:t>
            </a:r>
            <a:r>
              <a:rPr lang="en-GB" sz="2800" dirty="0" err="1">
                <a:solidFill>
                  <a:schemeClr val="bg1"/>
                </a:solidFill>
              </a:rPr>
              <a:t>Kupres</a:t>
            </a:r>
            <a:r>
              <a:rPr lang="en-GB" sz="2800" dirty="0">
                <a:solidFill>
                  <a:schemeClr val="bg1"/>
                </a:solidFill>
              </a:rPr>
              <a:t> (CARNET) - Coordinator</a:t>
            </a:r>
          </a:p>
          <a:p>
            <a:r>
              <a:rPr lang="en-GB" sz="2800" dirty="0">
                <a:solidFill>
                  <a:schemeClr val="bg1"/>
                </a:solidFill>
              </a:rPr>
              <a:t>Esther Wilkinson (Jisc)</a:t>
            </a:r>
          </a:p>
          <a:p>
            <a:r>
              <a:rPr lang="en-GB" sz="2800" dirty="0">
                <a:solidFill>
                  <a:schemeClr val="bg1"/>
                </a:solidFill>
              </a:rPr>
              <a:t>Vegard Moen (UNIT)</a:t>
            </a:r>
          </a:p>
          <a:p>
            <a:r>
              <a:rPr lang="en-GB" sz="2800" dirty="0">
                <a:solidFill>
                  <a:schemeClr val="bg1"/>
                </a:solidFill>
              </a:rPr>
              <a:t>Tomi </a:t>
            </a:r>
            <a:r>
              <a:rPr lang="en-GB" sz="2800" dirty="0" err="1">
                <a:solidFill>
                  <a:schemeClr val="bg1"/>
                </a:solidFill>
              </a:rPr>
              <a:t>Dolenc</a:t>
            </a:r>
            <a:r>
              <a:rPr lang="en-GB" sz="2800" dirty="0">
                <a:solidFill>
                  <a:schemeClr val="bg1"/>
                </a:solidFill>
              </a:rPr>
              <a:t> (ARNES)</a:t>
            </a:r>
          </a:p>
          <a:p>
            <a:r>
              <a:rPr lang="en-GB" sz="2800" dirty="0">
                <a:solidFill>
                  <a:schemeClr val="bg1"/>
                </a:solidFill>
              </a:rPr>
              <a:t>Nathalie Roth (SWITCH)</a:t>
            </a:r>
          </a:p>
          <a:p>
            <a:r>
              <a:rPr lang="en-GB" sz="2800" dirty="0" err="1">
                <a:solidFill>
                  <a:schemeClr val="bg1"/>
                </a:solidFill>
              </a:rPr>
              <a:t>Jasmijn</a:t>
            </a:r>
            <a:r>
              <a:rPr lang="en-GB" sz="2800" dirty="0">
                <a:solidFill>
                  <a:schemeClr val="bg1"/>
                </a:solidFill>
              </a:rPr>
              <a:t> Jacobs-</a:t>
            </a:r>
            <a:r>
              <a:rPr lang="en-GB" sz="2800" dirty="0" err="1">
                <a:solidFill>
                  <a:schemeClr val="bg1"/>
                </a:solidFill>
              </a:rPr>
              <a:t>Wijn</a:t>
            </a:r>
            <a:r>
              <a:rPr lang="en-GB" sz="2800" dirty="0">
                <a:solidFill>
                  <a:schemeClr val="bg1"/>
                </a:solidFill>
              </a:rPr>
              <a:t> (</a:t>
            </a:r>
            <a:r>
              <a:rPr lang="en-GB" sz="2800" dirty="0" err="1">
                <a:solidFill>
                  <a:schemeClr val="bg1"/>
                </a:solidFill>
              </a:rPr>
              <a:t>SURFnet</a:t>
            </a:r>
            <a:r>
              <a:rPr lang="en-GB" sz="2800" dirty="0">
                <a:solidFill>
                  <a:schemeClr val="bg1"/>
                </a:solidFill>
              </a:rPr>
              <a:t>)</a:t>
            </a:r>
          </a:p>
          <a:p>
            <a:r>
              <a:rPr lang="en-GB" sz="2800" dirty="0">
                <a:solidFill>
                  <a:schemeClr val="bg1"/>
                </a:solidFill>
              </a:rPr>
              <a:t>Birgitta </a:t>
            </a:r>
            <a:r>
              <a:rPr lang="en-GB" sz="2800" dirty="0" err="1">
                <a:solidFill>
                  <a:schemeClr val="bg1"/>
                </a:solidFill>
              </a:rPr>
              <a:t>Hemmingsson</a:t>
            </a:r>
            <a:r>
              <a:rPr lang="en-GB" sz="2800" dirty="0">
                <a:solidFill>
                  <a:schemeClr val="bg1"/>
                </a:solidFill>
              </a:rPr>
              <a:t> (MIUN)</a:t>
            </a:r>
          </a:p>
        </p:txBody>
      </p:sp>
    </p:spTree>
    <p:extLst>
      <p:ext uri="{BB962C8B-B14F-4D97-AF65-F5344CB8AC3E}">
        <p14:creationId xmlns:p14="http://schemas.microsoft.com/office/powerpoint/2010/main" val="4280096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b="1" dirty="0"/>
              <a:t>Achievements and KPIs 2020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mc:AlternateContent xmlns:mc="http://schemas.openxmlformats.org/markup-compatibility/2006">
        <mc:Choice xmlns:cx2="http://schemas.microsoft.com/office/drawing/2015/10/21/chartex" Requires="cx2"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GraphicFramePr/>
              <p:nvPr/>
            </p:nvGraphicFramePr>
            <p:xfrm>
              <a:off x="428580" y="1106182"/>
              <a:ext cx="11334839" cy="545303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>
          <p:pic>
            <p:nvPic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8580" y="1106182"/>
                <a:ext cx="11334839" cy="5453039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AF52CCC-3312-4649-9E33-3B22AF341A46}"/>
              </a:ext>
            </a:extLst>
          </p:cNvPr>
          <p:cNvSpPr txBox="1"/>
          <p:nvPr/>
        </p:nvSpPr>
        <p:spPr>
          <a:xfrm>
            <a:off x="679938" y="1477108"/>
            <a:ext cx="956159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Overview of European NREN educational services and activities: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Table of NREN educational activities and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Identified potential joint activities /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eduID: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Create and lead a working group within TF-EDU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Create an overview of educational identity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Adoption and forming open standards: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Overview of available and upcoming standards for edu tech.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Annual survey: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Maintain, update and carry out the educational survey among NRENs</a:t>
            </a:r>
          </a:p>
        </p:txBody>
      </p:sp>
    </p:spTree>
    <p:extLst>
      <p:ext uri="{BB962C8B-B14F-4D97-AF65-F5344CB8AC3E}">
        <p14:creationId xmlns:p14="http://schemas.microsoft.com/office/powerpoint/2010/main" val="3092152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b="1" dirty="0"/>
              <a:t>Topics covered 2020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mc:AlternateContent xmlns:mc="http://schemas.openxmlformats.org/markup-compatibility/2006">
        <mc:Choice xmlns:cx2="http://schemas.microsoft.com/office/drawing/2015/10/21/chartex" Requires="cx2"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GraphicFramePr/>
              <p:nvPr/>
            </p:nvGraphicFramePr>
            <p:xfrm>
              <a:off x="428580" y="1106182"/>
              <a:ext cx="11334839" cy="545303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>
          <p:pic>
            <p:nvPic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8580" y="1106182"/>
                <a:ext cx="11334839" cy="5453039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AF52CCC-3312-4649-9E33-3B22AF341A46}"/>
              </a:ext>
            </a:extLst>
          </p:cNvPr>
          <p:cNvSpPr txBox="1"/>
          <p:nvPr/>
        </p:nvSpPr>
        <p:spPr>
          <a:xfrm>
            <a:off x="679938" y="1477108"/>
            <a:ext cx="631275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NREN approaches strategies and best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Learning Management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Realtime collaboration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Trust &amp; Identity services for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>
                <a:solidFill>
                  <a:schemeClr val="bg1"/>
                </a:solidFill>
              </a:rPr>
              <a:t>eduID</a:t>
            </a:r>
            <a:endParaRPr lang="en-NL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Digital assessment, online proctoring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International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Scaling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Learning analytics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Data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Student mobility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>
                <a:solidFill>
                  <a:schemeClr val="bg1"/>
                </a:solidFill>
              </a:rPr>
              <a:t>Open standards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347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THANK YOU!</a:t>
            </a:r>
          </a:p>
          <a:p>
            <a:pPr algn="ctr"/>
            <a:r>
              <a:rPr lang="en-GB" sz="4400" dirty="0"/>
              <a:t>Any questions?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03342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>
          <a:defRPr sz="1600" b="1" dirty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149B45C8-A3E7-4752-9BCD-F846DD4FCE8C}"/>
    </a:ext>
  </a:extLst>
</a:theme>
</file>

<file path=ppt/theme/theme2.xml><?xml version="1.0" encoding="utf-8"?>
<a:theme xmlns:a="http://schemas.openxmlformats.org/drawingml/2006/main" name="Full page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3B27A6C4-4E2C-40D3-BB43-F33F019EB18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3.xml><?xml version="1.0" encoding="utf-8"?>
<?mso-contentType ?>
<spe:Receivers xmlns:spe="http://schemas.microsoft.com/sharepoint/event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0C547B1D5DE94C9AC4357D82A4AA93" ma:contentTypeVersion="0" ma:contentTypeDescription="Create a new document." ma:contentTypeScope="" ma:versionID="e83571fbd9d0eab504ef43269d8e6252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aeadc130a09a475bf14a130a350b4aae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terms/"/>
    <ds:schemaRef ds:uri="e2e8627e-9120-4592-bf70-1c86d23ddb27"/>
    <ds:schemaRef ds:uri="http://schemas.openxmlformats.org/package/2006/metadata/core-properties"/>
    <ds:schemaRef ds:uri="http://purl.org/dc/elements/1.1/"/>
    <ds:schemaRef ds:uri="33c70a20-266a-45ad-bf4a-dd457e1766dc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EE188BA-584E-4355-86E2-31133A4CC2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B0C78A8-B1D8-4FEA-960E-84AA03C349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GN4-2_Period-1_EC-Review_template (003)</Template>
  <TotalTime>23133</TotalTime>
  <Words>285</Words>
  <Application>Microsoft Macintosh PowerPoint</Application>
  <PresentationFormat>Widescreen</PresentationFormat>
  <Paragraphs>53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GEANT EC Review</vt:lpstr>
      <vt:lpstr>Full page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1 EC Review slides GN4-2 Period 1: 1 May 2016 to 30 August 2017</dc:title>
  <dc:creator>Annabel Grant</dc:creator>
  <cp:lastModifiedBy>Gyöngyi Horváth</cp:lastModifiedBy>
  <cp:revision>590</cp:revision>
  <cp:lastPrinted>2016-05-20T16:08:32Z</cp:lastPrinted>
  <dcterms:created xsi:type="dcterms:W3CDTF">2017-07-04T09:12:35Z</dcterms:created>
  <dcterms:modified xsi:type="dcterms:W3CDTF">2021-02-11T10:28:46Z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0x010100290C547B1D5DE94C9AC4357D82A4AA93</vt:lpwstr>
  </property>
</Properties>
</file>