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Ex2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78" r:id="rId6"/>
  </p:sldMasterIdLst>
  <p:notesMasterIdLst>
    <p:notesMasterId r:id="rId23"/>
  </p:notesMasterIdLst>
  <p:handoutMasterIdLst>
    <p:handoutMasterId r:id="rId24"/>
  </p:handoutMasterIdLst>
  <p:sldIdLst>
    <p:sldId id="499" r:id="rId7"/>
    <p:sldId id="294" r:id="rId8"/>
    <p:sldId id="501" r:id="rId9"/>
    <p:sldId id="503" r:id="rId10"/>
    <p:sldId id="504" r:id="rId11"/>
    <p:sldId id="505" r:id="rId12"/>
    <p:sldId id="506" r:id="rId13"/>
    <p:sldId id="507" r:id="rId14"/>
    <p:sldId id="508" r:id="rId15"/>
    <p:sldId id="510" r:id="rId16"/>
    <p:sldId id="513" r:id="rId17"/>
    <p:sldId id="514" r:id="rId18"/>
    <p:sldId id="512" r:id="rId19"/>
    <p:sldId id="509" r:id="rId20"/>
    <p:sldId id="502" r:id="rId21"/>
    <p:sldId id="51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7" clrIdx="0">
    <p:extLst>
      <p:ext uri="{19B8F6BF-5375-455C-9EA6-DF929625EA0E}">
        <p15:presenceInfo xmlns:p15="http://schemas.microsoft.com/office/powerpoint/2012/main" userId="S-1-5-21-484763869-823518204-839522115-3191" providerId="AD"/>
      </p:ext>
    </p:extLst>
  </p:cmAuthor>
  <p:cmAuthor id="2" name="Beatrix Weber" initials="BW" lastIdx="5" clrIdx="1">
    <p:extLst>
      <p:ext uri="{19B8F6BF-5375-455C-9EA6-DF929625EA0E}">
        <p15:presenceInfo xmlns:p15="http://schemas.microsoft.com/office/powerpoint/2012/main" userId="S-1-5-21-484763869-823518204-839522115-4549" providerId="AD"/>
      </p:ext>
    </p:extLst>
  </p:cmAuthor>
  <p:cmAuthor id="3" name="Nicole Harris" initials="NH" lastIdx="1" clrIdx="2"/>
  <p:cmAuthor id="4" name="Sabrina McCollum" initials="SM" lastIdx="2" clrIdx="3">
    <p:extLst>
      <p:ext uri="{19B8F6BF-5375-455C-9EA6-DF929625EA0E}">
        <p15:presenceInfo xmlns:p15="http://schemas.microsoft.com/office/powerpoint/2012/main" userId="S-1-5-21-484763869-823518204-839522115-8920" providerId="AD"/>
      </p:ext>
    </p:extLst>
  </p:cmAuthor>
  <p:cmAuthor id="5" name="Nathalie McKenzie" initials="NM" lastIdx="3" clrIdx="4">
    <p:extLst>
      <p:ext uri="{19B8F6BF-5375-455C-9EA6-DF929625EA0E}">
        <p15:presenceInfo xmlns:p15="http://schemas.microsoft.com/office/powerpoint/2012/main" userId="S-1-5-21-484763869-823518204-839522115-19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DFF"/>
    <a:srgbClr val="C04259"/>
    <a:srgbClr val="FF40FF"/>
    <a:srgbClr val="ED1456"/>
    <a:srgbClr val="3264C8"/>
    <a:srgbClr val="92C5DF"/>
    <a:srgbClr val="4C91BF"/>
    <a:srgbClr val="CC3333"/>
    <a:srgbClr val="B9ADA7"/>
    <a:srgbClr val="A697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31" autoAdjust="0"/>
    <p:restoredTop sz="96197" autoAdjust="0"/>
  </p:normalViewPr>
  <p:slideViewPr>
    <p:cSldViewPr snapToGrid="0">
      <p:cViewPr varScale="1">
        <p:scale>
          <a:sx n="119" d="100"/>
          <a:sy n="119" d="100"/>
        </p:scale>
        <p:origin x="408" y="17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orvath/Documents/TF-EDU/Annual%20NREN%20edu%20survey/NREN_final-2020-surve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https://carnet159-my.sharepoint.com/personal/mmakovac_carnet_hr/Documents/NREN_final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oleObject" Target="https://carnet159-my.sharepoint.com/personal/mmakovac_carnet_hr/Documents/NREN_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6B-1543-8EB6-555888BCFF2A}"/>
              </c:ext>
            </c:extLst>
          </c:dPt>
          <c:dPt>
            <c:idx val="1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6B-1543-8EB6-555888BCFF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'Providing services beside net'!$A$46:$A$47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'Providing services beside net'!$B$46:$B$47</c:f>
              <c:numCache>
                <c:formatCode>General</c:formatCode>
                <c:ptCount val="2"/>
                <c:pt idx="0">
                  <c:v>28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6B-1543-8EB6-555888BCFF2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550392909178397"/>
          <c:y val="0.89492767012908392"/>
          <c:w val="0.15004701717151128"/>
          <c:h val="6.3542831678498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H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H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'education services are defined '!$A$49:$A$53</c:f>
              <c:strCache>
                <c:ptCount val="5"/>
                <c:pt idx="0">
                  <c:v>Other (E-Learning Community eduhub, no formal specification)</c:v>
                </c:pt>
                <c:pt idx="1">
                  <c:v>D. Any education service beyond internet connectivity and digital infrastructure</c:v>
                </c:pt>
                <c:pt idx="2">
                  <c:v>C.  Combination of the previous two (A. teaching and learning and B. administration and organisation of education institutions)</c:v>
                </c:pt>
                <c:pt idx="3">
                  <c:v>B. Services targeted to administration and organisation of educational institutions (e.g. virtual campus, student management system, trust and identity services (eduID) and any other supporting the organisational aspects)</c:v>
                </c:pt>
                <c:pt idx="4">
                  <c:v>A. Services for teaching and learning (f.ex. D/VLE, LMS, videoconferencing, digital assessment and other services supporting teachers and students)</c:v>
                </c:pt>
              </c:strCache>
            </c:strRef>
          </c:cat>
          <c:val>
            <c:numRef>
              <c:f>'education services are defined '!$B$49:$B$53</c:f>
              <c:numCache>
                <c:formatCode>General</c:formatCode>
                <c:ptCount val="5"/>
                <c:pt idx="0">
                  <c:v>2</c:v>
                </c:pt>
                <c:pt idx="1">
                  <c:v>9</c:v>
                </c:pt>
                <c:pt idx="2">
                  <c:v>14</c:v>
                </c:pt>
                <c:pt idx="3">
                  <c:v>9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8C-7F45-BF1E-D42ECDBF45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497268752"/>
        <c:axId val="1497255024"/>
      </c:barChart>
      <c:catAx>
        <c:axId val="1497268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497255024"/>
        <c:crosses val="autoZero"/>
        <c:auto val="1"/>
        <c:lblAlgn val="ctr"/>
        <c:lblOffset val="100"/>
        <c:noMultiLvlLbl val="0"/>
      </c:catAx>
      <c:valAx>
        <c:axId val="1497255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49726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maturity!$B$47</c:f>
              <c:strCache>
                <c:ptCount val="1"/>
                <c:pt idx="0">
                  <c:v>Initiative level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maturity!$C$46:$N$46</c:f>
              <c:strCache>
                <c:ptCount val="12"/>
                <c:pt idx="0">
                  <c:v>Digital Learning Environments (including LMS, repository, digital hubs or similar)</c:v>
                </c:pt>
                <c:pt idx="1">
                  <c:v>e-Content (proprietary, procured, in-house, open or any other form)</c:v>
                </c:pt>
                <c:pt idx="2">
                  <c:v>Online or blended education (in your NREN country or transnational - outside of it)</c:v>
                </c:pt>
                <c:pt idx="3">
                  <c:v>Digital assessment (testing, question-banks, electronic grading or similar)</c:v>
                </c:pt>
                <c:pt idx="4">
                  <c:v>Open badges, digital credentialing</c:v>
                </c:pt>
                <c:pt idx="5">
                  <c:v>Learning Analytics</c:v>
                </c:pt>
                <c:pt idx="6">
                  <c:v>Student Management System (admissions, records, finances, certificates and similar)</c:v>
                </c:pt>
                <c:pt idx="7">
                  <c:v>T&amp;I for education (eduID, eduVPN or similar)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</c:v>
                </c:pt>
              </c:strCache>
            </c:strRef>
          </c:cat>
          <c:val>
            <c:numRef>
              <c:f>maturity!$C$47:$N$47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4</c:v>
                </c:pt>
                <c:pt idx="4">
                  <c:v>7</c:v>
                </c:pt>
                <c:pt idx="5">
                  <c:v>9</c:v>
                </c:pt>
                <c:pt idx="6">
                  <c:v>3</c:v>
                </c:pt>
                <c:pt idx="7">
                  <c:v>9</c:v>
                </c:pt>
                <c:pt idx="8">
                  <c:v>3</c:v>
                </c:pt>
                <c:pt idx="9">
                  <c:v>6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27-F240-A5EF-80806A7E374A}"/>
            </c:ext>
          </c:extLst>
        </c:ser>
        <c:ser>
          <c:idx val="1"/>
          <c:order val="1"/>
          <c:tx>
            <c:strRef>
              <c:f>maturity!$B$48</c:f>
              <c:strCache>
                <c:ptCount val="1"/>
                <c:pt idx="0">
                  <c:v>Project level</c:v>
                </c:pt>
              </c:strCache>
            </c:strRef>
          </c:tx>
          <c:spPr>
            <a:solidFill>
              <a:srgbClr val="ED145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maturity!$C$46:$N$46</c:f>
              <c:strCache>
                <c:ptCount val="12"/>
                <c:pt idx="0">
                  <c:v>Digital Learning Environments (including LMS, repository, digital hubs or similar)</c:v>
                </c:pt>
                <c:pt idx="1">
                  <c:v>e-Content (proprietary, procured, in-house, open or any other form)</c:v>
                </c:pt>
                <c:pt idx="2">
                  <c:v>Online or blended education (in your NREN country or transnational - outside of it)</c:v>
                </c:pt>
                <c:pt idx="3">
                  <c:v>Digital assessment (testing, question-banks, electronic grading or similar)</c:v>
                </c:pt>
                <c:pt idx="4">
                  <c:v>Open badges, digital credentialing</c:v>
                </c:pt>
                <c:pt idx="5">
                  <c:v>Learning Analytics</c:v>
                </c:pt>
                <c:pt idx="6">
                  <c:v>Student Management System (admissions, records, finances, certificates and similar)</c:v>
                </c:pt>
                <c:pt idx="7">
                  <c:v>T&amp;I for education (eduID, eduVPN or similar)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</c:v>
                </c:pt>
              </c:strCache>
            </c:strRef>
          </c:cat>
          <c:val>
            <c:numRef>
              <c:f>maturity!$C$48:$N$48</c:f>
              <c:numCache>
                <c:formatCode>General</c:formatCode>
                <c:ptCount val="12"/>
                <c:pt idx="0">
                  <c:v>6</c:v>
                </c:pt>
                <c:pt idx="1">
                  <c:v>7</c:v>
                </c:pt>
                <c:pt idx="2">
                  <c:v>6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1</c:v>
                </c:pt>
                <c:pt idx="7">
                  <c:v>5</c:v>
                </c:pt>
                <c:pt idx="8">
                  <c:v>2</c:v>
                </c:pt>
                <c:pt idx="9">
                  <c:v>1</c:v>
                </c:pt>
                <c:pt idx="10">
                  <c:v>4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27-F240-A5EF-80806A7E374A}"/>
            </c:ext>
          </c:extLst>
        </c:ser>
        <c:ser>
          <c:idx val="2"/>
          <c:order val="2"/>
          <c:tx>
            <c:strRef>
              <c:f>maturity!$B$49</c:f>
              <c:strCache>
                <c:ptCount val="1"/>
                <c:pt idx="0">
                  <c:v>Service level</c:v>
                </c:pt>
              </c:strCache>
            </c:strRef>
          </c:tx>
          <c:spPr>
            <a:solidFill>
              <a:srgbClr val="00FDFF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maturity!$C$46:$N$46</c:f>
              <c:strCache>
                <c:ptCount val="12"/>
                <c:pt idx="0">
                  <c:v>Digital Learning Environments (including LMS, repository, digital hubs or similar)</c:v>
                </c:pt>
                <c:pt idx="1">
                  <c:v>e-Content (proprietary, procured, in-house, open or any other form)</c:v>
                </c:pt>
                <c:pt idx="2">
                  <c:v>Online or blended education (in your NREN country or transnational - outside of it)</c:v>
                </c:pt>
                <c:pt idx="3">
                  <c:v>Digital assessment (testing, question-banks, electronic grading or similar)</c:v>
                </c:pt>
                <c:pt idx="4">
                  <c:v>Open badges, digital credentialing</c:v>
                </c:pt>
                <c:pt idx="5">
                  <c:v>Learning Analytics</c:v>
                </c:pt>
                <c:pt idx="6">
                  <c:v>Student Management System (admissions, records, finances, certificates and similar)</c:v>
                </c:pt>
                <c:pt idx="7">
                  <c:v>T&amp;I for education (eduID, eduVPN or similar)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</c:v>
                </c:pt>
              </c:strCache>
            </c:strRef>
          </c:cat>
          <c:val>
            <c:numRef>
              <c:f>maturity!$C$49:$N$49</c:f>
              <c:numCache>
                <c:formatCode>General</c:formatCode>
                <c:ptCount val="12"/>
                <c:pt idx="0">
                  <c:v>15</c:v>
                </c:pt>
                <c:pt idx="1">
                  <c:v>9</c:v>
                </c:pt>
                <c:pt idx="2">
                  <c:v>9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9</c:v>
                </c:pt>
                <c:pt idx="7">
                  <c:v>10</c:v>
                </c:pt>
                <c:pt idx="8">
                  <c:v>5</c:v>
                </c:pt>
                <c:pt idx="9">
                  <c:v>2</c:v>
                </c:pt>
                <c:pt idx="10">
                  <c:v>16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27-F240-A5EF-80806A7E374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75362864"/>
        <c:axId val="1575341232"/>
      </c:barChart>
      <c:catAx>
        <c:axId val="157536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575341232"/>
        <c:crosses val="autoZero"/>
        <c:auto val="1"/>
        <c:lblAlgn val="ctr"/>
        <c:lblOffset val="100"/>
        <c:noMultiLvlLbl val="0"/>
      </c:catAx>
      <c:valAx>
        <c:axId val="157534123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57536286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H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[1]Sheet7!$A$2</c:f>
              <c:strCache>
                <c:ptCount val="1"/>
                <c:pt idx="0">
                  <c:v>Level 0 (Pre-primary)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[1]Sheet7!$B$1:$M$1</c:f>
              <c:strCache>
                <c:ptCount val="12"/>
                <c:pt idx="0">
                  <c:v>Digital Learning Environments</c:v>
                </c:pt>
                <c:pt idx="1">
                  <c:v>e-Content</c:v>
                </c:pt>
                <c:pt idx="2">
                  <c:v>Online or blended education</c:v>
                </c:pt>
                <c:pt idx="3">
                  <c:v>Digital assessment</c:v>
                </c:pt>
                <c:pt idx="4">
                  <c:v>Open badges, digital credentialing </c:v>
                </c:pt>
                <c:pt idx="5">
                  <c:v>Learning Analytics</c:v>
                </c:pt>
                <c:pt idx="6">
                  <c:v>Student Management System</c:v>
                </c:pt>
                <c:pt idx="7">
                  <c:v>T&amp;I for education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 </c:v>
                </c:pt>
              </c:strCache>
            </c:strRef>
          </c:cat>
          <c:val>
            <c:numRef>
              <c:f>[1]Sheet7!$B$2:$M$2</c:f>
              <c:numCache>
                <c:formatCode>General</c:formatCode>
                <c:ptCount val="12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7</c:v>
                </c:pt>
                <c:pt idx="5">
                  <c:v>4</c:v>
                </c:pt>
                <c:pt idx="6">
                  <c:v>4</c:v>
                </c:pt>
                <c:pt idx="7">
                  <c:v>2</c:v>
                </c:pt>
                <c:pt idx="8">
                  <c:v>7</c:v>
                </c:pt>
                <c:pt idx="9">
                  <c:v>6</c:v>
                </c:pt>
                <c:pt idx="10">
                  <c:v>5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18-B946-B43E-FD49B63C3633}"/>
            </c:ext>
          </c:extLst>
        </c:ser>
        <c:ser>
          <c:idx val="1"/>
          <c:order val="1"/>
          <c:tx>
            <c:strRef>
              <c:f>[1]Sheet7!$A$3</c:f>
              <c:strCache>
                <c:ptCount val="1"/>
                <c:pt idx="0">
                  <c:v>Levels 1, 2 and/or 3 (Primary and Secondary ed)</c:v>
                </c:pt>
              </c:strCache>
            </c:strRef>
          </c:tx>
          <c:spPr>
            <a:solidFill>
              <a:srgbClr val="C042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[1]Sheet7!$B$1:$M$1</c:f>
              <c:strCache>
                <c:ptCount val="12"/>
                <c:pt idx="0">
                  <c:v>Digital Learning Environments</c:v>
                </c:pt>
                <c:pt idx="1">
                  <c:v>e-Content</c:v>
                </c:pt>
                <c:pt idx="2">
                  <c:v>Online or blended education</c:v>
                </c:pt>
                <c:pt idx="3">
                  <c:v>Digital assessment</c:v>
                </c:pt>
                <c:pt idx="4">
                  <c:v>Open badges, digital credentialing </c:v>
                </c:pt>
                <c:pt idx="5">
                  <c:v>Learning Analytics</c:v>
                </c:pt>
                <c:pt idx="6">
                  <c:v>Student Management System</c:v>
                </c:pt>
                <c:pt idx="7">
                  <c:v>T&amp;I for education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 </c:v>
                </c:pt>
              </c:strCache>
            </c:strRef>
          </c:cat>
          <c:val>
            <c:numRef>
              <c:f>[1]Sheet7!$B$3:$M$3</c:f>
              <c:numCache>
                <c:formatCode>General</c:formatCode>
                <c:ptCount val="12"/>
                <c:pt idx="0">
                  <c:v>7</c:v>
                </c:pt>
                <c:pt idx="1">
                  <c:v>7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2</c:v>
                </c:pt>
                <c:pt idx="9">
                  <c:v>4</c:v>
                </c:pt>
                <c:pt idx="10">
                  <c:v>10</c:v>
                </c:pt>
                <c:pt idx="1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18-B946-B43E-FD49B63C3633}"/>
            </c:ext>
          </c:extLst>
        </c:ser>
        <c:ser>
          <c:idx val="2"/>
          <c:order val="2"/>
          <c:tx>
            <c:strRef>
              <c:f>[1]Sheet7!$A$4</c:f>
              <c:strCache>
                <c:ptCount val="1"/>
                <c:pt idx="0">
                  <c:v>Level 4 (e.g. vocational ed.)</c:v>
                </c:pt>
              </c:strCache>
            </c:strRef>
          </c:tx>
          <c:spPr>
            <a:solidFill>
              <a:srgbClr val="00FD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[1]Sheet7!$B$1:$M$1</c:f>
              <c:strCache>
                <c:ptCount val="12"/>
                <c:pt idx="0">
                  <c:v>Digital Learning Environments</c:v>
                </c:pt>
                <c:pt idx="1">
                  <c:v>e-Content</c:v>
                </c:pt>
                <c:pt idx="2">
                  <c:v>Online or blended education</c:v>
                </c:pt>
                <c:pt idx="3">
                  <c:v>Digital assessment</c:v>
                </c:pt>
                <c:pt idx="4">
                  <c:v>Open badges, digital credentialing </c:v>
                </c:pt>
                <c:pt idx="5">
                  <c:v>Learning Analytics</c:v>
                </c:pt>
                <c:pt idx="6">
                  <c:v>Student Management System</c:v>
                </c:pt>
                <c:pt idx="7">
                  <c:v>T&amp;I for education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 </c:v>
                </c:pt>
              </c:strCache>
            </c:strRef>
          </c:cat>
          <c:val>
            <c:numRef>
              <c:f>[1]Sheet7!$B$4:$M$4</c:f>
              <c:numCache>
                <c:formatCode>General</c:formatCode>
                <c:ptCount val="12"/>
                <c:pt idx="0">
                  <c:v>9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11</c:v>
                </c:pt>
                <c:pt idx="8">
                  <c:v>1</c:v>
                </c:pt>
                <c:pt idx="9">
                  <c:v>3</c:v>
                </c:pt>
                <c:pt idx="10">
                  <c:v>9</c:v>
                </c:pt>
                <c:pt idx="1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18-B946-B43E-FD49B63C3633}"/>
            </c:ext>
          </c:extLst>
        </c:ser>
        <c:ser>
          <c:idx val="3"/>
          <c:order val="3"/>
          <c:tx>
            <c:strRef>
              <c:f>[1]Sheet7!$A$5</c:f>
              <c:strCache>
                <c:ptCount val="1"/>
                <c:pt idx="0">
                  <c:v>Level 5 (Short cycle tertiary)</c:v>
                </c:pt>
              </c:strCache>
            </c:strRef>
          </c:tx>
          <c:spPr>
            <a:solidFill>
              <a:srgbClr val="ED145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[1]Sheet7!$B$1:$M$1</c:f>
              <c:strCache>
                <c:ptCount val="12"/>
                <c:pt idx="0">
                  <c:v>Digital Learning Environments</c:v>
                </c:pt>
                <c:pt idx="1">
                  <c:v>e-Content</c:v>
                </c:pt>
                <c:pt idx="2">
                  <c:v>Online or blended education</c:v>
                </c:pt>
                <c:pt idx="3">
                  <c:v>Digital assessment</c:v>
                </c:pt>
                <c:pt idx="4">
                  <c:v>Open badges, digital credentialing </c:v>
                </c:pt>
                <c:pt idx="5">
                  <c:v>Learning Analytics</c:v>
                </c:pt>
                <c:pt idx="6">
                  <c:v>Student Management System</c:v>
                </c:pt>
                <c:pt idx="7">
                  <c:v>T&amp;I for education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 </c:v>
                </c:pt>
              </c:strCache>
            </c:strRef>
          </c:cat>
          <c:val>
            <c:numRef>
              <c:f>[1]Sheet7!$B$5:$M$5</c:f>
              <c:numCache>
                <c:formatCode>General</c:formatCode>
                <c:ptCount val="12"/>
                <c:pt idx="0">
                  <c:v>9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13</c:v>
                </c:pt>
                <c:pt idx="8">
                  <c:v>2</c:v>
                </c:pt>
                <c:pt idx="9">
                  <c:v>3</c:v>
                </c:pt>
                <c:pt idx="10">
                  <c:v>11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18-B946-B43E-FD49B63C3633}"/>
            </c:ext>
          </c:extLst>
        </c:ser>
        <c:ser>
          <c:idx val="4"/>
          <c:order val="4"/>
          <c:tx>
            <c:strRef>
              <c:f>[1]Sheet7!$A$6</c:f>
              <c:strCache>
                <c:ptCount val="1"/>
                <c:pt idx="0">
                  <c:v>Levels 6-8 (Higher education)</c:v>
                </c:pt>
              </c:strCache>
            </c:strRef>
          </c:tx>
          <c:spPr>
            <a:solidFill>
              <a:srgbClr val="FF40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[1]Sheet7!$B$1:$M$1</c:f>
              <c:strCache>
                <c:ptCount val="12"/>
                <c:pt idx="0">
                  <c:v>Digital Learning Environments</c:v>
                </c:pt>
                <c:pt idx="1">
                  <c:v>e-Content</c:v>
                </c:pt>
                <c:pt idx="2">
                  <c:v>Online or blended education</c:v>
                </c:pt>
                <c:pt idx="3">
                  <c:v>Digital assessment</c:v>
                </c:pt>
                <c:pt idx="4">
                  <c:v>Open badges, digital credentialing </c:v>
                </c:pt>
                <c:pt idx="5">
                  <c:v>Learning Analytics</c:v>
                </c:pt>
                <c:pt idx="6">
                  <c:v>Student Management System</c:v>
                </c:pt>
                <c:pt idx="7">
                  <c:v>T&amp;I for education</c:v>
                </c:pt>
                <c:pt idx="8">
                  <c:v>Anti-plagiarism</c:v>
                </c:pt>
                <c:pt idx="9">
                  <c:v>Educational data mining and analytics</c:v>
                </c:pt>
                <c:pt idx="10">
                  <c:v>Videconferencing for education</c:v>
                </c:pt>
                <c:pt idx="11">
                  <c:v>In-house built tools for digital learning </c:v>
                </c:pt>
              </c:strCache>
            </c:strRef>
          </c:cat>
          <c:val>
            <c:numRef>
              <c:f>[1]Sheet7!$B$6:$M$6</c:f>
              <c:numCache>
                <c:formatCode>General</c:formatCode>
                <c:ptCount val="12"/>
                <c:pt idx="0">
                  <c:v>23</c:v>
                </c:pt>
                <c:pt idx="1">
                  <c:v>16</c:v>
                </c:pt>
                <c:pt idx="2">
                  <c:v>17</c:v>
                </c:pt>
                <c:pt idx="3">
                  <c:v>19</c:v>
                </c:pt>
                <c:pt idx="4">
                  <c:v>17</c:v>
                </c:pt>
                <c:pt idx="5">
                  <c:v>19</c:v>
                </c:pt>
                <c:pt idx="6">
                  <c:v>20</c:v>
                </c:pt>
                <c:pt idx="7">
                  <c:v>24</c:v>
                </c:pt>
                <c:pt idx="8">
                  <c:v>19</c:v>
                </c:pt>
                <c:pt idx="9">
                  <c:v>18</c:v>
                </c:pt>
                <c:pt idx="10">
                  <c:v>23</c:v>
                </c:pt>
                <c:pt idx="1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418-B946-B43E-FD49B63C363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03798080"/>
        <c:axId val="1503793088"/>
      </c:barChart>
      <c:catAx>
        <c:axId val="1503798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503793088"/>
        <c:crosses val="autoZero"/>
        <c:auto val="1"/>
        <c:lblAlgn val="ctr"/>
        <c:lblOffset val="100"/>
        <c:noMultiLvlLbl val="0"/>
      </c:catAx>
      <c:valAx>
        <c:axId val="1503793088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50379808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BC4-7648-9A4D-243FB8298252}"/>
              </c:ext>
            </c:extLst>
          </c:dPt>
          <c:dPt>
            <c:idx val="1"/>
            <c:bubble3D val="0"/>
            <c:spPr>
              <a:solidFill>
                <a:srgbClr val="C04259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BC4-7648-9A4D-243FB82982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BC4-7648-9A4D-243FB8298252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BC4-7648-9A4D-243FB829825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strategy!$A$48:$A$51</c:f>
              <c:strCache>
                <c:ptCount val="4"/>
                <c:pt idx="0">
                  <c:v>In-house development</c:v>
                </c:pt>
                <c:pt idx="1">
                  <c:v>Development in (project) partnership</c:v>
                </c:pt>
                <c:pt idx="2">
                  <c:v>Market procurement</c:v>
                </c:pt>
                <c:pt idx="3">
                  <c:v>Other (open source solutions, community, vendors)</c:v>
                </c:pt>
              </c:strCache>
            </c:strRef>
          </c:cat>
          <c:val>
            <c:numRef>
              <c:f>strategy!$B$48:$B$51</c:f>
              <c:numCache>
                <c:formatCode>General</c:formatCode>
                <c:ptCount val="4"/>
                <c:pt idx="0">
                  <c:v>15</c:v>
                </c:pt>
                <c:pt idx="1">
                  <c:v>22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C4-7648-9A4D-243FB829825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H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C042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CMMI!$A$48:$A$52</c:f>
              <c:strCache>
                <c:ptCount val="5"/>
                <c:pt idx="0">
                  <c:v>Initial (processes unpredictable, poorly controlled and reactive)</c:v>
                </c:pt>
                <c:pt idx="1">
                  <c:v>Managed (processes characteristic for projects and are often reactive)</c:v>
                </c:pt>
                <c:pt idx="2">
                  <c:v>Defined (processes characteristic for the organisation and are proactive)</c:v>
                </c:pt>
                <c:pt idx="3">
                  <c:v>Quantitatively Managed (processes measured and controlled)</c:v>
                </c:pt>
                <c:pt idx="4">
                  <c:v>Optimising (focus on process improvement)</c:v>
                </c:pt>
              </c:strCache>
            </c:strRef>
          </c:cat>
          <c:val>
            <c:numRef>
              <c:f>CMMI!$B$48:$B$52</c:f>
              <c:numCache>
                <c:formatCode>General</c:formatCode>
                <c:ptCount val="5"/>
                <c:pt idx="0">
                  <c:v>6</c:v>
                </c:pt>
                <c:pt idx="1">
                  <c:v>10</c:v>
                </c:pt>
                <c:pt idx="2">
                  <c:v>11</c:v>
                </c:pt>
                <c:pt idx="3">
                  <c:v>14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4-1A42-884E-F9868C954AD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85423488"/>
        <c:axId val="185408096"/>
      </c:barChart>
      <c:catAx>
        <c:axId val="185423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85408096"/>
        <c:crosses val="autoZero"/>
        <c:auto val="1"/>
        <c:lblAlgn val="ctr"/>
        <c:lblOffset val="100"/>
        <c:noMultiLvlLbl val="0"/>
      </c:catAx>
      <c:valAx>
        <c:axId val="185408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8542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7B-764F-954E-0F041889633A}"/>
              </c:ext>
            </c:extLst>
          </c:dPt>
          <c:dPt>
            <c:idx val="1"/>
            <c:bubble3D val="0"/>
            <c:spPr>
              <a:solidFill>
                <a:srgbClr val="C0425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7B-764F-954E-0F041889633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E7B-764F-954E-0F041889633A}"/>
              </c:ext>
            </c:extLst>
          </c:dPt>
          <c:dLbls>
            <c:dLbl>
              <c:idx val="0"/>
              <c:layout>
                <c:manualLayout>
                  <c:x val="-0.14559760430661253"/>
                  <c:y val="3.422824154738765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7B-764F-954E-0F041889633A}"/>
                </c:ext>
              </c:extLst>
            </c:dLbl>
            <c:dLbl>
              <c:idx val="1"/>
              <c:layout>
                <c:manualLayout>
                  <c:x val="0"/>
                  <c:y val="-0.2096289370374944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7B-764F-954E-0F041889633A}"/>
                </c:ext>
              </c:extLst>
            </c:dLbl>
            <c:dLbl>
              <c:idx val="2"/>
              <c:layout>
                <c:manualLayout>
                  <c:x val="0.1620298987250236"/>
                  <c:y val="3.422824154738765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E7B-764F-954E-0F04188963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collaboration with other N (2)'!$A$49:$A$51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Depends on the service</c:v>
                </c:pt>
              </c:strCache>
            </c:strRef>
          </c:cat>
          <c:val>
            <c:numRef>
              <c:f>' collaboration with other N (2)'!$B$49:$B$51</c:f>
              <c:numCache>
                <c:formatCode>General</c:formatCode>
                <c:ptCount val="3"/>
                <c:pt idx="0">
                  <c:v>10</c:v>
                </c:pt>
                <c:pt idx="1">
                  <c:v>6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E7B-764F-954E-0F04188963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H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'Future collaboration_chart'!$A$2</c:f>
              <c:strCache>
                <c:ptCount val="1"/>
                <c:pt idx="0">
                  <c:v>No - out of scope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'Future collaboration_chart'!$B$1:$L$1</c:f>
              <c:strCache>
                <c:ptCount val="11"/>
                <c:pt idx="0">
                  <c:v>Digital Learning Environments (including LMS, repository, digital hubs or similar) - </c:v>
                </c:pt>
                <c:pt idx="1">
                  <c:v>e-Content (proprietary, procured, in-house, open or any other form) - No - out of scope</c:v>
                </c:pt>
                <c:pt idx="2">
                  <c:v>Online or blended education (in your NREN country or transnational - outside of it) - No - out of scope</c:v>
                </c:pt>
                <c:pt idx="3">
                  <c:v>Digital assessment (testing, question-banks, electronic grading or similar) - No - out of scope</c:v>
                </c:pt>
                <c:pt idx="4">
                  <c:v>Open badges, digital credentialing - No - out of scope</c:v>
                </c:pt>
                <c:pt idx="5">
                  <c:v>Learning Analytics - No - out of scope</c:v>
                </c:pt>
                <c:pt idx="6">
                  <c:v>Student Management System (admissions, records, finances, certificates and similar) - No - out of scope</c:v>
                </c:pt>
                <c:pt idx="7">
                  <c:v>Anti-plagiarism - No - out of scope</c:v>
                </c:pt>
                <c:pt idx="8">
                  <c:v>Educational data mining and analytics - No - out of scope</c:v>
                </c:pt>
                <c:pt idx="9">
                  <c:v>Videoconferencing for eduction - No - out of scope</c:v>
                </c:pt>
                <c:pt idx="10">
                  <c:v>In-house built tools for digital learning (specify which one in the Other check box) - No - out of scope</c:v>
                </c:pt>
              </c:strCache>
            </c:strRef>
          </c:cat>
          <c:val>
            <c:numRef>
              <c:f>'Future collaboration_chart'!$B$2:$L$2</c:f>
              <c:numCache>
                <c:formatCode>General</c:formatCode>
                <c:ptCount val="11"/>
                <c:pt idx="0">
                  <c:v>9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  <c:pt idx="4">
                  <c:v>11</c:v>
                </c:pt>
                <c:pt idx="5">
                  <c:v>13</c:v>
                </c:pt>
                <c:pt idx="6">
                  <c:v>18</c:v>
                </c:pt>
                <c:pt idx="7">
                  <c:v>18</c:v>
                </c:pt>
                <c:pt idx="8">
                  <c:v>14</c:v>
                </c:pt>
                <c:pt idx="9">
                  <c:v>5</c:v>
                </c:pt>
                <c:pt idx="1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29-2C42-9950-B6CC644CF302}"/>
            </c:ext>
          </c:extLst>
        </c:ser>
        <c:ser>
          <c:idx val="1"/>
          <c:order val="1"/>
          <c:tx>
            <c:strRef>
              <c:f>'Future collaboration_chart'!$A$3</c:f>
              <c:strCache>
                <c:ptCount val="1"/>
                <c:pt idx="0">
                  <c:v>Yes - interested in knowledge sharing</c:v>
                </c:pt>
              </c:strCache>
            </c:strRef>
          </c:tx>
          <c:spPr>
            <a:solidFill>
              <a:srgbClr val="C042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'Future collaboration_chart'!$B$1:$L$1</c:f>
              <c:strCache>
                <c:ptCount val="11"/>
                <c:pt idx="0">
                  <c:v>Digital Learning Environments (including LMS, repository, digital hubs or similar) - </c:v>
                </c:pt>
                <c:pt idx="1">
                  <c:v>e-Content (proprietary, procured, in-house, open or any other form) - No - out of scope</c:v>
                </c:pt>
                <c:pt idx="2">
                  <c:v>Online or blended education (in your NREN country or transnational - outside of it) - No - out of scope</c:v>
                </c:pt>
                <c:pt idx="3">
                  <c:v>Digital assessment (testing, question-banks, electronic grading or similar) - No - out of scope</c:v>
                </c:pt>
                <c:pt idx="4">
                  <c:v>Open badges, digital credentialing - No - out of scope</c:v>
                </c:pt>
                <c:pt idx="5">
                  <c:v>Learning Analytics - No - out of scope</c:v>
                </c:pt>
                <c:pt idx="6">
                  <c:v>Student Management System (admissions, records, finances, certificates and similar) - No - out of scope</c:v>
                </c:pt>
                <c:pt idx="7">
                  <c:v>Anti-plagiarism - No - out of scope</c:v>
                </c:pt>
                <c:pt idx="8">
                  <c:v>Educational data mining and analytics - No - out of scope</c:v>
                </c:pt>
                <c:pt idx="9">
                  <c:v>Videoconferencing for eduction - No - out of scope</c:v>
                </c:pt>
                <c:pt idx="10">
                  <c:v>In-house built tools for digital learning (specify which one in the Other check box) - No - out of scope</c:v>
                </c:pt>
              </c:strCache>
            </c:strRef>
          </c:cat>
          <c:val>
            <c:numRef>
              <c:f>'Future collaboration_chart'!$B$3:$L$3</c:f>
              <c:numCache>
                <c:formatCode>General</c:formatCode>
                <c:ptCount val="11"/>
                <c:pt idx="0">
                  <c:v>20</c:v>
                </c:pt>
                <c:pt idx="1">
                  <c:v>22</c:v>
                </c:pt>
                <c:pt idx="2">
                  <c:v>22</c:v>
                </c:pt>
                <c:pt idx="3">
                  <c:v>18</c:v>
                </c:pt>
                <c:pt idx="4">
                  <c:v>20</c:v>
                </c:pt>
                <c:pt idx="5">
                  <c:v>17</c:v>
                </c:pt>
                <c:pt idx="6">
                  <c:v>14</c:v>
                </c:pt>
                <c:pt idx="7">
                  <c:v>16</c:v>
                </c:pt>
                <c:pt idx="8">
                  <c:v>17</c:v>
                </c:pt>
                <c:pt idx="9">
                  <c:v>21</c:v>
                </c:pt>
                <c:pt idx="1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29-2C42-9950-B6CC644CF302}"/>
            </c:ext>
          </c:extLst>
        </c:ser>
        <c:ser>
          <c:idx val="2"/>
          <c:order val="2"/>
          <c:tx>
            <c:strRef>
              <c:f>'Future collaboration_chart'!$A$4</c:f>
              <c:strCache>
                <c:ptCount val="1"/>
                <c:pt idx="0">
                  <c:v>Yes - interested in a joint development activity (partnership)</c:v>
                </c:pt>
              </c:strCache>
            </c:strRef>
          </c:tx>
          <c:spPr>
            <a:solidFill>
              <a:srgbClr val="00FD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'Future collaboration_chart'!$B$1:$L$1</c:f>
              <c:strCache>
                <c:ptCount val="11"/>
                <c:pt idx="0">
                  <c:v>Digital Learning Environments (including LMS, repository, digital hubs or similar) - </c:v>
                </c:pt>
                <c:pt idx="1">
                  <c:v>e-Content (proprietary, procured, in-house, open or any other form) - No - out of scope</c:v>
                </c:pt>
                <c:pt idx="2">
                  <c:v>Online or blended education (in your NREN country or transnational - outside of it) - No - out of scope</c:v>
                </c:pt>
                <c:pt idx="3">
                  <c:v>Digital assessment (testing, question-banks, electronic grading or similar) - No - out of scope</c:v>
                </c:pt>
                <c:pt idx="4">
                  <c:v>Open badges, digital credentialing - No - out of scope</c:v>
                </c:pt>
                <c:pt idx="5">
                  <c:v>Learning Analytics - No - out of scope</c:v>
                </c:pt>
                <c:pt idx="6">
                  <c:v>Student Management System (admissions, records, finances, certificates and similar) - No - out of scope</c:v>
                </c:pt>
                <c:pt idx="7">
                  <c:v>Anti-plagiarism - No - out of scope</c:v>
                </c:pt>
                <c:pt idx="8">
                  <c:v>Educational data mining and analytics - No - out of scope</c:v>
                </c:pt>
                <c:pt idx="9">
                  <c:v>Videoconferencing for eduction - No - out of scope</c:v>
                </c:pt>
                <c:pt idx="10">
                  <c:v>In-house built tools for digital learning (specify which one in the Other check box) - No - out of scope</c:v>
                </c:pt>
              </c:strCache>
            </c:strRef>
          </c:cat>
          <c:val>
            <c:numRef>
              <c:f>'Future collaboration_chart'!$B$4:$L$4</c:f>
              <c:numCache>
                <c:formatCode>General</c:formatCode>
                <c:ptCount val="11"/>
                <c:pt idx="0">
                  <c:v>15</c:v>
                </c:pt>
                <c:pt idx="1">
                  <c:v>8</c:v>
                </c:pt>
                <c:pt idx="2">
                  <c:v>11</c:v>
                </c:pt>
                <c:pt idx="3">
                  <c:v>9</c:v>
                </c:pt>
                <c:pt idx="4">
                  <c:v>10</c:v>
                </c:pt>
                <c:pt idx="5">
                  <c:v>8</c:v>
                </c:pt>
                <c:pt idx="6">
                  <c:v>8</c:v>
                </c:pt>
                <c:pt idx="7">
                  <c:v>4</c:v>
                </c:pt>
                <c:pt idx="8">
                  <c:v>7</c:v>
                </c:pt>
                <c:pt idx="9">
                  <c:v>21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29-2C42-9950-B6CC644CF302}"/>
            </c:ext>
          </c:extLst>
        </c:ser>
        <c:ser>
          <c:idx val="3"/>
          <c:order val="3"/>
          <c:tx>
            <c:strRef>
              <c:f>'Future collaboration_chart'!$A$5</c:f>
              <c:strCache>
                <c:ptCount val="1"/>
                <c:pt idx="0">
                  <c:v>Yes - interested in a joint procurement</c:v>
                </c:pt>
              </c:strCache>
            </c:strRef>
          </c:tx>
          <c:spPr>
            <a:solidFill>
              <a:srgbClr val="ED145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H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'Future collaboration_chart'!$B$1:$L$1</c:f>
              <c:strCache>
                <c:ptCount val="11"/>
                <c:pt idx="0">
                  <c:v>Digital Learning Environments (including LMS, repository, digital hubs or similar) - </c:v>
                </c:pt>
                <c:pt idx="1">
                  <c:v>e-Content (proprietary, procured, in-house, open or any other form) - No - out of scope</c:v>
                </c:pt>
                <c:pt idx="2">
                  <c:v>Online or blended education (in your NREN country or transnational - outside of it) - No - out of scope</c:v>
                </c:pt>
                <c:pt idx="3">
                  <c:v>Digital assessment (testing, question-banks, electronic grading or similar) - No - out of scope</c:v>
                </c:pt>
                <c:pt idx="4">
                  <c:v>Open badges, digital credentialing - No - out of scope</c:v>
                </c:pt>
                <c:pt idx="5">
                  <c:v>Learning Analytics - No - out of scope</c:v>
                </c:pt>
                <c:pt idx="6">
                  <c:v>Student Management System (admissions, records, finances, certificates and similar) - No - out of scope</c:v>
                </c:pt>
                <c:pt idx="7">
                  <c:v>Anti-plagiarism - No - out of scope</c:v>
                </c:pt>
                <c:pt idx="8">
                  <c:v>Educational data mining and analytics - No - out of scope</c:v>
                </c:pt>
                <c:pt idx="9">
                  <c:v>Videoconferencing for eduction - No - out of scope</c:v>
                </c:pt>
                <c:pt idx="10">
                  <c:v>In-house built tools for digital learning (specify which one in the Other check box) - No - out of scope</c:v>
                </c:pt>
              </c:strCache>
            </c:strRef>
          </c:cat>
          <c:val>
            <c:numRef>
              <c:f>'Future collaboration_chart'!$B$5:$L$5</c:f>
              <c:numCache>
                <c:formatCode>General</c:formatCode>
                <c:ptCount val="11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8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29-2C42-9950-B6CC644CF30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26463056"/>
        <c:axId val="1326446000"/>
      </c:barChart>
      <c:catAx>
        <c:axId val="1326463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326446000"/>
        <c:crosses val="autoZero"/>
        <c:auto val="1"/>
        <c:lblAlgn val="ctr"/>
        <c:lblOffset val="100"/>
        <c:noMultiLvlLbl val="0"/>
      </c:catAx>
      <c:valAx>
        <c:axId val="1326446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  <c:crossAx val="13264630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H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H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'ISCED 2011 classification'!$A$49:$A$57</cx:f>
        <cx:lvl ptCount="9">
          <cx:pt idx="0">Level 8 - Doctorate or equivalent level</cx:pt>
          <cx:pt idx="1">Level 7 - Masters or equivalent level</cx:pt>
          <cx:pt idx="2">Level 6 - Bachelors or equivalent level</cx:pt>
          <cx:pt idx="3">Level 5 - Short-cycle tertiary education</cx:pt>
          <cx:pt idx="4">Level 4 - Post-secondary non-tertiary education. This can include, f.ex., vocational training programmes</cx:pt>
          <cx:pt idx="5">Levels 2 and 3: Secondary education</cx:pt>
          <cx:pt idx="6">Level 1: Primary or basic education</cx:pt>
          <cx:pt idx="7">Level 0: Pre-primary education</cx:pt>
          <cx:pt idx="8">Other (CISCO, Juniper, LPI, etc. certified courses; Levels 0,1,2 &amp; 3 Post-secondary non-tertiary education)</cx:pt>
        </cx:lvl>
      </cx:strDim>
      <cx:numDim type="val">
        <cx:f>'ISCED 2011 classification'!$B$49:$B$57</cx:f>
        <cx:lvl ptCount="9" formatCode="General">
          <cx:pt idx="0">23</cx:pt>
          <cx:pt idx="1">24</cx:pt>
          <cx:pt idx="2">23</cx:pt>
          <cx:pt idx="3">15</cx:pt>
          <cx:pt idx="4">12</cx:pt>
          <cx:pt idx="5">11</cx:pt>
          <cx:pt idx="6">7</cx:pt>
          <cx:pt idx="7">4</cx:pt>
          <cx:pt idx="8">2</cx:pt>
        </cx:lvl>
      </cx:numDim>
    </cx:data>
  </cx:chartData>
  <cx:chart>
    <cx:plotArea>
      <cx:plotAreaRegion>
        <cx:series layoutId="funnel" uniqueId="{BD554ABA-3770-439E-99BB-8791351B4744}">
          <cx:spPr>
            <a:solidFill>
              <a:srgbClr val="C04259"/>
            </a:solidFill>
          </cx:spPr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800" b="1">
                    <a:solidFill>
                      <a:schemeClr val="bg1"/>
                    </a:solidFill>
                  </a:defRPr>
                </a:pPr>
                <a:endParaRPr lang="en-US" sz="1800" b="1" i="0" u="none" strike="noStrike" baseline="0">
                  <a:solidFill>
                    <a:schemeClr val="bg1"/>
                  </a:solidFill>
                  <a:latin typeface="Calibri" panose="020F0502020204030204"/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400">
                <a:solidFill>
                  <a:schemeClr val="bg1"/>
                </a:solidFill>
              </a:defRPr>
            </a:pPr>
            <a:endParaRPr lang="en-US" sz="1400" b="0" i="0" u="none" strike="noStrike" baseline="0">
              <a:solidFill>
                <a:schemeClr val="bg1"/>
              </a:solidFill>
              <a:latin typeface="Calibri" panose="020F0502020204030204"/>
            </a:endParaRPr>
          </a:p>
        </cx:txPr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'collaboration and info sharing'!$A$49:$A$53</cx:f>
        <cx:lvl ptCount="5">
          <cx:pt idx="0">Yes, in learning what other NRENs and their partners offer as additional services to education institutions.</cx:pt>
          <cx:pt idx="1">Yes, in joining the Task Force on Education Services and Activities (TF-EDU).</cx:pt>
          <cx:pt idx="2">Yes, I would like to be added to the TF-EDU mailing list and share information and events about education activities and services, including events.</cx:pt>
          <cx:pt idx="3">No, currently out of scope.</cx:pt>
          <cx:pt idx="4">Other (please specify)</cx:pt>
        </cx:lvl>
      </cx:strDim>
      <cx:numDim type="val">
        <cx:f>'collaboration and info sharing'!$B$49:$B$53</cx:f>
        <cx:lvl ptCount="5" formatCode="General">
          <cx:pt idx="0">32</cx:pt>
          <cx:pt idx="1">23</cx:pt>
          <cx:pt idx="2">21</cx:pt>
          <cx:pt idx="3">5</cx:pt>
          <cx:pt idx="4">2</cx:pt>
        </cx:lvl>
      </cx:numDim>
    </cx:data>
  </cx:chartData>
  <cx:chart>
    <cx:plotArea>
      <cx:plotAreaRegion>
        <cx:series layoutId="funnel" uniqueId="{05702963-DF94-42FA-92B5-99CED121B347}">
          <cx:dataPt idx="4"/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2000">
                    <a:solidFill>
                      <a:schemeClr val="bg1"/>
                    </a:solidFill>
                  </a:defRPr>
                </a:pPr>
                <a:endParaRPr lang="en-US" sz="2000" b="0" i="0" u="none" strike="noStrike" baseline="0">
                  <a:solidFill>
                    <a:schemeClr val="bg1"/>
                  </a:solidFill>
                  <a:latin typeface="Calibri" panose="020F0502020204030204"/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400">
                <a:solidFill>
                  <a:schemeClr val="bg1"/>
                </a:solidFill>
              </a:defRPr>
            </a:pPr>
            <a:endParaRPr lang="en-US" sz="1400" b="0" i="0" u="none" strike="noStrike" baseline="0">
              <a:solidFill>
                <a:schemeClr val="bg1"/>
              </a:solidFill>
              <a:latin typeface="Calibri" panose="020F0502020204030204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11/02/2021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47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283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42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42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999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999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Iceland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Cyprus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Slovakia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Germany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Belarus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Serbia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Denmark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Greece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Romania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Denmark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Turkey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Spain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Benin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Ukraine</a:t>
            </a:r>
            <a:r>
              <a:rPr lang="hr-HR" sz="1200" b="0" i="0" u="none" strike="noStrike" dirty="0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 – NO</a:t>
            </a:r>
          </a:p>
          <a:p>
            <a:endParaRPr lang="hr-HR" sz="1200" b="0" i="0" u="none" strike="noStrike" dirty="0">
              <a:solidFill>
                <a:srgbClr val="9C0006"/>
              </a:solidFill>
              <a:effectLst/>
              <a:latin typeface="Calibri" panose="020F0502020204030204" pitchFamily="34" charset="0"/>
            </a:endParaRPr>
          </a:p>
          <a:p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Finland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Italy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United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Kingdom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of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Great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Britain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and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Northern Ireland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Montenegro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The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former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Yugoslav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Republic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of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Macedonia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Albania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Sweden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Luxembourg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Portugal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Israel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Armenia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Slovenia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Norway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Lithuania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Ireland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Switzerland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Poland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Czech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Republic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Belgium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Republic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of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Moldova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Côte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D'Ivoire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Netherlands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Estonia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France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Georgia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Croatia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Hungary</a:t>
            </a:r>
            <a:r>
              <a:rPr lang="hr-HR" dirty="0"/>
              <a:t> </a:t>
            </a:r>
            <a:r>
              <a:rPr lang="hr-HR" sz="1200" b="0" i="0" u="none" strike="noStrike" dirty="0" err="1">
                <a:solidFill>
                  <a:srgbClr val="006100"/>
                </a:solidFill>
                <a:effectLst/>
                <a:latin typeface="Calibri" panose="020F0502020204030204" pitchFamily="34" charset="0"/>
              </a:rPr>
              <a:t>Azerbaijan</a:t>
            </a:r>
            <a:r>
              <a:rPr lang="hr-HR" dirty="0"/>
              <a:t> </a:t>
            </a:r>
            <a:r>
              <a:rPr lang="hr-HR" sz="1200" b="0" i="0" u="none" strike="noStrike" dirty="0">
                <a:solidFill>
                  <a:srgbClr val="9C0006"/>
                </a:solidFill>
                <a:effectLst/>
                <a:latin typeface="Calibri" panose="020F0502020204030204" pitchFamily="34" charset="0"/>
              </a:rPr>
              <a:t> - YES</a:t>
            </a:r>
            <a:r>
              <a:rPr lang="hr-HR" dirty="0"/>
              <a:t>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545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228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682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234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299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274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751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85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8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7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041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79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C371AD-EB90-5740-93BA-BCBB67E800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74494223-671B-4A45-8551-F74FC9F4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1" t="10207" r="26997" b="37311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74" r:id="rId8"/>
    <p:sldLayoutId id="2147483683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603073" y="3781715"/>
            <a:ext cx="5429250" cy="1629438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65836" y="3479676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455274" y="235016"/>
            <a:ext cx="10515600" cy="5354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C000"/>
                </a:solidFill>
              </a:rPr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 userDrawn="1"/>
        </p:nvSpPr>
        <p:spPr>
          <a:xfrm>
            <a:off x="455022" y="251432"/>
            <a:ext cx="10515600" cy="10369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baseline="0">
                <a:solidFill>
                  <a:srgbClr val="ED7D3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454643" y="668867"/>
            <a:ext cx="9037967" cy="448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i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second line can also be used for subtitles</a:t>
            </a:r>
          </a:p>
        </p:txBody>
      </p:sp>
    </p:spTree>
    <p:extLst>
      <p:ext uri="{BB962C8B-B14F-4D97-AF65-F5344CB8AC3E}">
        <p14:creationId xmlns:p14="http://schemas.microsoft.com/office/powerpoint/2010/main" val="28919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2" r:id="rId2"/>
    <p:sldLayoutId id="214748370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6">
          <p15:clr>
            <a:srgbClr val="F26B43"/>
          </p15:clr>
        </p15:guide>
        <p15:guide id="2" pos="3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0.png"/><Relationship Id="rId4" Type="http://schemas.microsoft.com/office/2014/relationships/chartEx" Target="../charts/chartEx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microsoft.com/office/2014/relationships/chartEx" Target="../charts/chartEx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C927B3-42AD-6B42-8D2F-2B015A15A944}"/>
              </a:ext>
            </a:extLst>
          </p:cNvPr>
          <p:cNvSpPr txBox="1"/>
          <p:nvPr/>
        </p:nvSpPr>
        <p:spPr>
          <a:xfrm>
            <a:off x="517782" y="2633301"/>
            <a:ext cx="984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TF-EDU annual survey 2020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173D4C-8F8B-5A43-AAAA-2875E11DA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82" y="750328"/>
            <a:ext cx="7616839" cy="65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i="1" dirty="0">
                <a:solidFill>
                  <a:schemeClr val="bg1"/>
                </a:solidFill>
                <a:latin typeface="+mn-lt"/>
              </a:rPr>
              <a:t>TF-EDU </a:t>
            </a:r>
            <a:r>
              <a:rPr lang="en-GB" i="1" dirty="0" err="1">
                <a:solidFill>
                  <a:schemeClr val="bg1"/>
                </a:solidFill>
                <a:latin typeface="+mn-lt"/>
              </a:rPr>
              <a:t>infoshare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&amp; </a:t>
            </a:r>
            <a:r>
              <a:rPr lang="en-GB" i="1" dirty="0" err="1">
                <a:solidFill>
                  <a:schemeClr val="bg1"/>
                </a:solidFill>
                <a:latin typeface="+mn-lt"/>
              </a:rPr>
              <a:t>discsussion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– February 11</a:t>
            </a:r>
            <a:r>
              <a:rPr lang="en-GB" i="1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3685D-5DE8-6248-B336-A7B753541EA6}"/>
              </a:ext>
            </a:extLst>
          </p:cNvPr>
          <p:cNvSpPr txBox="1"/>
          <p:nvPr/>
        </p:nvSpPr>
        <p:spPr>
          <a:xfrm>
            <a:off x="848734" y="5730498"/>
            <a:ext cx="3361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(GN4-3).​​​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393DA4AD-55A7-6649-ACEB-E1CA707CA5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8" b="16667"/>
          <a:stretch/>
        </p:blipFill>
        <p:spPr>
          <a:xfrm>
            <a:off x="975022" y="5334994"/>
            <a:ext cx="474070" cy="31703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7D8265-A172-F442-853D-B7B8CA9E90EC}"/>
              </a:ext>
            </a:extLst>
          </p:cNvPr>
          <p:cNvSpPr txBox="1"/>
          <p:nvPr/>
        </p:nvSpPr>
        <p:spPr>
          <a:xfrm>
            <a:off x="517782" y="3660981"/>
            <a:ext cx="10444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>
                <a:solidFill>
                  <a:schemeClr val="bg1"/>
                </a:solidFill>
              </a:rPr>
              <a:t>Survey analysis: </a:t>
            </a:r>
            <a:r>
              <a:rPr lang="en-GB" sz="2400" i="1" dirty="0">
                <a:solidFill>
                  <a:schemeClr val="bg1"/>
                </a:solidFill>
              </a:rPr>
              <a:t>Dragana Kupres, </a:t>
            </a:r>
            <a:r>
              <a:rPr lang="en-GB" sz="2400" i="1" dirty="0" err="1">
                <a:solidFill>
                  <a:schemeClr val="bg1"/>
                </a:solidFill>
              </a:rPr>
              <a:t>Mojca</a:t>
            </a:r>
            <a:r>
              <a:rPr lang="en-GB" sz="2400" i="1" dirty="0">
                <a:solidFill>
                  <a:schemeClr val="bg1"/>
                </a:solidFill>
              </a:rPr>
              <a:t> </a:t>
            </a:r>
            <a:r>
              <a:rPr lang="en-GB" sz="2400" i="1" dirty="0" err="1">
                <a:solidFill>
                  <a:schemeClr val="bg1"/>
                </a:solidFill>
              </a:rPr>
              <a:t>Makovac</a:t>
            </a:r>
            <a:r>
              <a:rPr lang="en-GB" sz="2400" i="1" dirty="0">
                <a:solidFill>
                  <a:schemeClr val="bg1"/>
                </a:solidFill>
              </a:rPr>
              <a:t>, Klara </a:t>
            </a:r>
            <a:r>
              <a:rPr lang="en-GB" sz="2400" i="1" dirty="0" err="1">
                <a:solidFill>
                  <a:schemeClr val="bg1"/>
                </a:solidFill>
              </a:rPr>
              <a:t>Bilić</a:t>
            </a:r>
            <a:r>
              <a:rPr lang="en-GB" sz="2400" i="1" dirty="0">
                <a:solidFill>
                  <a:schemeClr val="bg1"/>
                </a:solidFill>
              </a:rPr>
              <a:t> </a:t>
            </a:r>
            <a:r>
              <a:rPr lang="en-GB" sz="2400" i="1" dirty="0" err="1">
                <a:solidFill>
                  <a:schemeClr val="bg1"/>
                </a:solidFill>
              </a:rPr>
              <a:t>Meštrić</a:t>
            </a:r>
            <a:r>
              <a:rPr lang="en-GB" sz="2400" i="1" dirty="0">
                <a:solidFill>
                  <a:schemeClr val="bg1"/>
                </a:solidFill>
              </a:rPr>
              <a:t> (CARNET)</a:t>
            </a:r>
          </a:p>
          <a:p>
            <a:r>
              <a:rPr lang="en-GB" sz="2400" b="1" i="1" dirty="0">
                <a:solidFill>
                  <a:schemeClr val="bg1"/>
                </a:solidFill>
              </a:rPr>
              <a:t>Survey authors: </a:t>
            </a:r>
            <a:r>
              <a:rPr lang="en-GB" sz="2400" i="1" dirty="0">
                <a:solidFill>
                  <a:schemeClr val="bg1"/>
                </a:solidFill>
              </a:rPr>
              <a:t>TF-EDU Steering Committee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97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Interest in collaboration on specific services / activities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43976ED-C835-4A1A-BF6F-97C1633614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825597"/>
              </p:ext>
            </p:extLst>
          </p:nvPr>
        </p:nvGraphicFramePr>
        <p:xfrm>
          <a:off x="428580" y="1079657"/>
          <a:ext cx="11334839" cy="5506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45005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08A02B6-4CB4-EC4A-916D-F4F88E097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25" y="1172584"/>
            <a:ext cx="9206920" cy="483018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943A91-4E5C-CF47-8F62-4408A151BE27}"/>
              </a:ext>
            </a:extLst>
          </p:cNvPr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bg1"/>
                </a:solidFill>
              </a:rPr>
              <a:t>Big questions in educational services (now, short and long-</a:t>
            </a:r>
            <a:r>
              <a:rPr lang="en-GB" sz="2000" b="1" dirty="0" err="1">
                <a:solidFill>
                  <a:schemeClr val="bg1"/>
                </a:solidFill>
              </a:rPr>
              <a:t>tem</a:t>
            </a:r>
            <a:r>
              <a:rPr lang="en-GB" sz="20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25636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1BAB414-FEC0-E44A-B567-7D29467A9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617" y="1122268"/>
            <a:ext cx="7655932" cy="48332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D8FFB71-9DA1-BE4D-8FB5-65664441BE5E}"/>
              </a:ext>
            </a:extLst>
          </p:cNvPr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bg1"/>
                </a:solidFill>
              </a:rPr>
              <a:t>TECHNOLOGIES</a:t>
            </a:r>
            <a:r>
              <a:rPr lang="en-GB" sz="2000" dirty="0">
                <a:solidFill>
                  <a:schemeClr val="bg1"/>
                </a:solidFill>
              </a:rPr>
              <a:t> that </a:t>
            </a:r>
            <a:r>
              <a:rPr lang="en-GB" sz="2000" b="1" dirty="0">
                <a:solidFill>
                  <a:schemeClr val="bg1"/>
                </a:solidFill>
              </a:rPr>
              <a:t>exist or will need to be developed </a:t>
            </a:r>
            <a:r>
              <a:rPr lang="en-GB" sz="2000" dirty="0">
                <a:solidFill>
                  <a:schemeClr val="bg1"/>
                </a:solidFill>
              </a:rPr>
              <a:t>to support education services?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02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THANK YOU!</a:t>
            </a:r>
          </a:p>
          <a:p>
            <a:pPr algn="ctr"/>
            <a:r>
              <a:rPr lang="en-GB" sz="4400" dirty="0"/>
              <a:t>Any questions?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03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Partnering organisation when collaborating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34CB0A-E18A-F74B-AD9D-2B2BE053BAD3}"/>
              </a:ext>
            </a:extLst>
          </p:cNvPr>
          <p:cNvSpPr txBox="1"/>
          <p:nvPr/>
        </p:nvSpPr>
        <p:spPr>
          <a:xfrm>
            <a:off x="914400" y="1524000"/>
            <a:ext cx="8288215" cy="420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bg1"/>
                </a:solidFill>
              </a:rPr>
              <a:t>NORDUnet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Many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EBSCO (USA), </a:t>
            </a:r>
            <a:r>
              <a:rPr lang="en-GB" dirty="0" err="1">
                <a:solidFill>
                  <a:schemeClr val="bg1"/>
                </a:solidFill>
              </a:rPr>
              <a:t>Akademia</a:t>
            </a:r>
            <a:r>
              <a:rPr lang="en-GB" dirty="0">
                <a:solidFill>
                  <a:schemeClr val="bg1"/>
                </a:solidFill>
              </a:rPr>
              <a:t>(Kosovo)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Nordic </a:t>
            </a:r>
            <a:r>
              <a:rPr lang="en-GB" dirty="0" err="1">
                <a:solidFill>
                  <a:schemeClr val="bg1"/>
                </a:solidFill>
              </a:rPr>
              <a:t>countris</a:t>
            </a:r>
            <a:r>
              <a:rPr lang="en-GB" dirty="0">
                <a:solidFill>
                  <a:schemeClr val="bg1"/>
                </a:solidFill>
              </a:rPr>
              <a:t>, joint procurement via </a:t>
            </a:r>
            <a:r>
              <a:rPr lang="en-GB" dirty="0" err="1">
                <a:solidFill>
                  <a:schemeClr val="bg1"/>
                </a:solidFill>
              </a:rPr>
              <a:t>NORDUnet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CARNET, National Institute for Education, Pedagogical faculties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GÉANT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GÉANT, NRENs, other national institutions, universities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We have no formal collaborations yet, but are for ex. in close contact with SURF for </a:t>
            </a:r>
            <a:r>
              <a:rPr lang="en-GB" dirty="0" err="1">
                <a:solidFill>
                  <a:schemeClr val="bg1"/>
                </a:solidFill>
              </a:rPr>
              <a:t>eduVPN</a:t>
            </a:r>
            <a:r>
              <a:rPr lang="en-GB" dirty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WACREN, RENATER</a:t>
            </a:r>
          </a:p>
        </p:txBody>
      </p:sp>
    </p:spTree>
    <p:extLst>
      <p:ext uri="{BB962C8B-B14F-4D97-AF65-F5344CB8AC3E}">
        <p14:creationId xmlns:p14="http://schemas.microsoft.com/office/powerpoint/2010/main" val="1438383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Levels of education supported by NRENs </a:t>
            </a:r>
          </a:p>
          <a:p>
            <a:r>
              <a:rPr lang="en-GB" i="1" dirty="0"/>
              <a:t>(based on ISCED 2011 classification system)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80BF03E-E47B-504A-ABDE-0002323D7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576098"/>
              </p:ext>
            </p:extLst>
          </p:nvPr>
        </p:nvGraphicFramePr>
        <p:xfrm>
          <a:off x="493871" y="1092818"/>
          <a:ext cx="6225290" cy="5492940"/>
        </p:xfrm>
        <a:graphic>
          <a:graphicData uri="http://schemas.openxmlformats.org/drawingml/2006/table">
            <a:tbl>
              <a:tblPr/>
              <a:tblGrid>
                <a:gridCol w="3588690">
                  <a:extLst>
                    <a:ext uri="{9D8B030D-6E8A-4147-A177-3AD203B41FA5}">
                      <a16:colId xmlns:a16="http://schemas.microsoft.com/office/drawing/2014/main" val="3329303799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3391878937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4210766987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1214084108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2491393898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4075681323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1801671469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1339152030"/>
                    </a:ext>
                  </a:extLst>
                </a:gridCol>
                <a:gridCol w="329575">
                  <a:extLst>
                    <a:ext uri="{9D8B030D-6E8A-4147-A177-3AD203B41FA5}">
                      <a16:colId xmlns:a16="http://schemas.microsoft.com/office/drawing/2014/main" val="385748454"/>
                    </a:ext>
                  </a:extLst>
                </a:gridCol>
              </a:tblGrid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Country/Level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2&amp;3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0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920860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Albania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841882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64031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Azerbaijan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730831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001597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Côte D'Ivoire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90630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1857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615670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Estonia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112293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82906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72762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Georgia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044873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07029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38461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076373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232910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Lithuania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766526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Luxembourg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87328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Montenegro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119911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452749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850650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843164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Portugal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308544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Republic of Moldova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213256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36117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75950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838704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The former Yugoslav Republic of Macedonia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310778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United Kingdom of Great Britain and Northern Ireland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49325"/>
                  </a:ext>
                </a:extLst>
              </a:tr>
              <a:tr h="183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57" marR="9157" marT="915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46145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90E5A5-9723-DA45-94DE-0C0BDA2C4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500403"/>
              </p:ext>
            </p:extLst>
          </p:nvPr>
        </p:nvGraphicFramePr>
        <p:xfrm>
          <a:off x="7593897" y="3077288"/>
          <a:ext cx="4076700" cy="1524000"/>
        </p:xfrm>
        <a:graphic>
          <a:graphicData uri="http://schemas.openxmlformats.org/drawingml/2006/table">
            <a:tbl>
              <a:tblPr/>
              <a:tblGrid>
                <a:gridCol w="3733800">
                  <a:extLst>
                    <a:ext uri="{9D8B030D-6E8A-4147-A177-3AD203B41FA5}">
                      <a16:colId xmlns:a16="http://schemas.microsoft.com/office/drawing/2014/main" val="139059524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2854077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8 - Doctorate or equivalent level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6238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7 - Masters or equivalent level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71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6 - Bachelors or equivalent level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181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5 - Short-cycle tertiary education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11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4 - Post-secondary non-tertiary education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9296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Levels 2 and 3: Secondary education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6869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1: Primary or basic education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0906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0: Pre-primary education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58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283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Interest in collaboration on specific services / activities</a:t>
            </a:r>
            <a:endParaRPr lang="en-GB" sz="20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4704245"/>
                  </p:ext>
                </p:extLst>
              </p:nvPr>
            </p:nvGraphicFramePr>
            <p:xfrm>
              <a:off x="428580" y="1106182"/>
              <a:ext cx="11334839" cy="545303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AE12385C-FAF2-F84A-A1CD-9395A90A0AC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580" y="1106182"/>
                <a:ext cx="11334839" cy="545303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0096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Overview of NRENs providing educational services / activities beyond digital infrastructure, network and network services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8518DAD-EF0E-40DF-B9AD-C3EF75D898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336207"/>
              </p:ext>
            </p:extLst>
          </p:nvPr>
        </p:nvGraphicFramePr>
        <p:xfrm>
          <a:off x="-1077669" y="1106182"/>
          <a:ext cx="7173668" cy="4410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96A703D-DE34-774C-B9F5-38DAEFA5CB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61"/>
          <a:stretch/>
        </p:blipFill>
        <p:spPr>
          <a:xfrm>
            <a:off x="7400369" y="1106182"/>
            <a:ext cx="4363050" cy="54795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77F63CC-CAD6-774C-B7CA-779746EA076F}"/>
              </a:ext>
            </a:extLst>
          </p:cNvPr>
          <p:cNvSpPr/>
          <p:nvPr/>
        </p:nvSpPr>
        <p:spPr>
          <a:xfrm>
            <a:off x="3739671" y="5099538"/>
            <a:ext cx="211011" cy="211011"/>
          </a:xfrm>
          <a:prstGeom prst="rect">
            <a:avLst/>
          </a:prstGeom>
          <a:solidFill>
            <a:srgbClr val="CC33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73B01C-CCD1-384B-82F9-BD1EFE9AD1CA}"/>
              </a:ext>
            </a:extLst>
          </p:cNvPr>
          <p:cNvSpPr/>
          <p:nvPr/>
        </p:nvSpPr>
        <p:spPr>
          <a:xfrm>
            <a:off x="3739671" y="5370205"/>
            <a:ext cx="211011" cy="211011"/>
          </a:xfrm>
          <a:prstGeom prst="rect">
            <a:avLst/>
          </a:prstGeom>
          <a:solidFill>
            <a:srgbClr val="4C91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19A43F-3874-DB43-9B54-5ABE216D316E}"/>
              </a:ext>
            </a:extLst>
          </p:cNvPr>
          <p:cNvSpPr/>
          <p:nvPr/>
        </p:nvSpPr>
        <p:spPr>
          <a:xfrm>
            <a:off x="3739671" y="5660500"/>
            <a:ext cx="211011" cy="211011"/>
          </a:xfrm>
          <a:prstGeom prst="rect">
            <a:avLst/>
          </a:prstGeom>
          <a:solidFill>
            <a:srgbClr val="92C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264DDB-2A15-F449-B65F-3D47D892941F}"/>
              </a:ext>
            </a:extLst>
          </p:cNvPr>
          <p:cNvSpPr/>
          <p:nvPr/>
        </p:nvSpPr>
        <p:spPr>
          <a:xfrm>
            <a:off x="3739671" y="5953711"/>
            <a:ext cx="211011" cy="211011"/>
          </a:xfrm>
          <a:prstGeom prst="rect">
            <a:avLst/>
          </a:prstGeom>
          <a:solidFill>
            <a:srgbClr val="3264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99E974-A462-3C45-B3DB-6208336A4F2F}"/>
              </a:ext>
            </a:extLst>
          </p:cNvPr>
          <p:cNvSpPr txBox="1"/>
          <p:nvPr/>
        </p:nvSpPr>
        <p:spPr>
          <a:xfrm>
            <a:off x="3968094" y="5017472"/>
            <a:ext cx="3634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400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F3A526-B1FF-F349-8607-C2698A71992E}"/>
              </a:ext>
            </a:extLst>
          </p:cNvPr>
          <p:cNvSpPr/>
          <p:nvPr/>
        </p:nvSpPr>
        <p:spPr>
          <a:xfrm>
            <a:off x="3968094" y="5309917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L" sz="1400" dirty="0">
                <a:solidFill>
                  <a:schemeClr val="bg1"/>
                </a:solidFill>
              </a:rPr>
              <a:t>Education not within organisation’s remit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729279-B51D-6D4D-B7F3-7BC43A3E81D5}"/>
              </a:ext>
            </a:extLst>
          </p:cNvPr>
          <p:cNvSpPr/>
          <p:nvPr/>
        </p:nvSpPr>
        <p:spPr>
          <a:xfrm>
            <a:off x="3968094" y="5624455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L" sz="1400" dirty="0">
                <a:solidFill>
                  <a:schemeClr val="bg1"/>
                </a:solidFill>
              </a:rPr>
              <a:t>Lack of resources (e.g. cost, time, staff)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3C6905-8191-B04C-8916-A2F61BA386F5}"/>
              </a:ext>
            </a:extLst>
          </p:cNvPr>
          <p:cNvSpPr/>
          <p:nvPr/>
        </p:nvSpPr>
        <p:spPr>
          <a:xfrm>
            <a:off x="3968094" y="5905327"/>
            <a:ext cx="3293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sz="1400" dirty="0">
                <a:solidFill>
                  <a:schemeClr val="bg1"/>
                </a:solidFill>
              </a:rPr>
              <a:t>Other (Ministry of Education and Regional Governments, universities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96A1E0-7CE7-4C49-ABAF-EEC34BEE2E98}"/>
              </a:ext>
            </a:extLst>
          </p:cNvPr>
          <p:cNvSpPr txBox="1"/>
          <p:nvPr/>
        </p:nvSpPr>
        <p:spPr>
          <a:xfrm>
            <a:off x="462958" y="6127738"/>
            <a:ext cx="156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42 NRENs</a:t>
            </a:r>
          </a:p>
        </p:txBody>
      </p:sp>
    </p:spTree>
    <p:extLst>
      <p:ext uri="{BB962C8B-B14F-4D97-AF65-F5344CB8AC3E}">
        <p14:creationId xmlns:p14="http://schemas.microsoft.com/office/powerpoint/2010/main" val="229901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Levels of education supported by NRENs </a:t>
            </a:r>
          </a:p>
          <a:p>
            <a:r>
              <a:rPr lang="en-GB" i="1" dirty="0"/>
              <a:t>(based on ISCED 2011 classification system)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C09D00F7-024B-3740-A5F4-FD2DBE78100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70474231"/>
                  </p:ext>
                </p:extLst>
              </p:nvPr>
            </p:nvGraphicFramePr>
            <p:xfrm>
              <a:off x="906583" y="1098075"/>
              <a:ext cx="10378831" cy="555469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15" name="Chart 14">
                <a:extLst>
                  <a:ext uri="{FF2B5EF4-FFF2-40B4-BE49-F238E27FC236}">
                    <a16:creationId xmlns:a16="http://schemas.microsoft.com/office/drawing/2014/main" id="{C09D00F7-024B-3740-A5F4-FD2DBE78100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6583" y="1098075"/>
                <a:ext cx="10378831" cy="555469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534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Educational services are defined as: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92F0DA0-E799-49AE-8EBD-F66A55D0B2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105264"/>
              </p:ext>
            </p:extLst>
          </p:nvPr>
        </p:nvGraphicFramePr>
        <p:xfrm>
          <a:off x="428580" y="1106182"/>
          <a:ext cx="11334839" cy="541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92092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Level of maturity of education services / activities 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6517DD6-BA54-4B9D-8BBC-613A3EAD58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059691"/>
              </p:ext>
            </p:extLst>
          </p:nvPr>
        </p:nvGraphicFramePr>
        <p:xfrm>
          <a:off x="428580" y="1043317"/>
          <a:ext cx="11334840" cy="549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0796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960637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Levels of education for each educational services / activities supported by NRENs </a:t>
            </a:r>
          </a:p>
          <a:p>
            <a:r>
              <a:rPr lang="en-GB" i="1" dirty="0"/>
              <a:t>(based on ISCED 2011 classification system)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7BAE784-9932-4E95-A9C1-8686E2FACE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6577771"/>
              </p:ext>
            </p:extLst>
          </p:nvPr>
        </p:nvGraphicFramePr>
        <p:xfrm>
          <a:off x="428579" y="1106182"/>
          <a:ext cx="11334840" cy="5641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0391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Organisational strategy for developing these services / activities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460D2DE-D74B-4238-8FA6-0644080233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775500"/>
              </p:ext>
            </p:extLst>
          </p:nvPr>
        </p:nvGraphicFramePr>
        <p:xfrm>
          <a:off x="785446" y="1106182"/>
          <a:ext cx="10562492" cy="541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8717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79" y="298779"/>
            <a:ext cx="9184343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Maturity of the processes of developing and delivering education services/activities</a:t>
            </a:r>
            <a:endParaRPr lang="en-GB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414F8A4-9B05-4364-A579-C85FE32879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011957"/>
              </p:ext>
            </p:extLst>
          </p:nvPr>
        </p:nvGraphicFramePr>
        <p:xfrm>
          <a:off x="553243" y="1359876"/>
          <a:ext cx="11085513" cy="4712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16367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9500866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Collaboration with other NRENs (or universities / companies) in developing and offering educational services / activities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7BA59DF-527D-45AF-B4C2-60BB58D97D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569518"/>
              </p:ext>
            </p:extLst>
          </p:nvPr>
        </p:nvGraphicFramePr>
        <p:xfrm>
          <a:off x="2528155" y="1312985"/>
          <a:ext cx="6955815" cy="4818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09879215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defRPr sz="1600" b="1"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3B27A6C4-4E2C-40D3-BB43-F33F019EB1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E188BA-584E-4355-86E2-31133A4CC2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e2e8627e-9120-4592-bf70-1c86d23ddb27"/>
    <ds:schemaRef ds:uri="http://schemas.openxmlformats.org/package/2006/metadata/core-properties"/>
    <ds:schemaRef ds:uri="http://purl.org/dc/elements/1.1/"/>
    <ds:schemaRef ds:uri="33c70a20-266a-45ad-bf4a-dd457e1766dc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B0C78A8-B1D8-4FEA-960E-84AA03C34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 (003)</Template>
  <TotalTime>23145</TotalTime>
  <Words>756</Words>
  <Application>Microsoft Macintosh PowerPoint</Application>
  <PresentationFormat>Widescreen</PresentationFormat>
  <Paragraphs>344</Paragraphs>
  <Slides>16</Slides>
  <Notes>14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GEANT EC Review</vt:lpstr>
      <vt:lpstr>Full page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Annabel Grant</dc:creator>
  <cp:lastModifiedBy>Dragana Kupres</cp:lastModifiedBy>
  <cp:revision>591</cp:revision>
  <cp:lastPrinted>2016-05-20T16:08:32Z</cp:lastPrinted>
  <dcterms:created xsi:type="dcterms:W3CDTF">2017-07-04T09:12:35Z</dcterms:created>
  <dcterms:modified xsi:type="dcterms:W3CDTF">2021-02-11T13:26:48Z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