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2" r:id="rId5"/>
    <p:sldMasterId id="2147483659" r:id="rId6"/>
    <p:sldMasterId id="2147483662" r:id="rId7"/>
    <p:sldMasterId id="2147483665" r:id="rId8"/>
    <p:sldMasterId id="2147483656" r:id="rId9"/>
    <p:sldMasterId id="2147483680" r:id="rId10"/>
  </p:sldMasterIdLst>
  <p:notesMasterIdLst>
    <p:notesMasterId r:id="rId21"/>
  </p:notesMasterIdLst>
  <p:handoutMasterIdLst>
    <p:handoutMasterId r:id="rId22"/>
  </p:handoutMasterIdLst>
  <p:sldIdLst>
    <p:sldId id="387" r:id="rId11"/>
    <p:sldId id="780" r:id="rId12"/>
    <p:sldId id="752" r:id="rId13"/>
    <p:sldId id="869" r:id="rId14"/>
    <p:sldId id="870" r:id="rId15"/>
    <p:sldId id="871" r:id="rId16"/>
    <p:sldId id="872" r:id="rId17"/>
    <p:sldId id="866" r:id="rId18"/>
    <p:sldId id="867" r:id="rId19"/>
    <p:sldId id="868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Raleway" panose="020B0003030101060003" pitchFamily="34" charset="0"/>
      <p:regular r:id="rId27"/>
      <p:bold r:id="rId28"/>
    </p:embeddedFont>
    <p:embeddedFont>
      <p:font typeface="Raleway Light" panose="020B0003030101060003" pitchFamily="34" charset="0"/>
      <p:regular r:id="rId29"/>
    </p:embeddedFont>
    <p:embeddedFont>
      <p:font typeface="Roboto Black" panose="02000000000000000000" pitchFamily="2" charset="0"/>
      <p:bold r:id="rId30"/>
      <p:italic r:id="rId31"/>
      <p:boldItalic r:id="rId32"/>
    </p:embeddedFont>
    <p:embeddedFont>
      <p:font typeface="Roboto Light" panose="02000000000000000000" pitchFamily="2" charset="0"/>
      <p:regular r:id="rId33"/>
      <p:italic r:id="rId34"/>
    </p:embeddedFont>
    <p:embeddedFont>
      <p:font typeface="Roboto Medium" panose="02000000000000000000" pitchFamily="2" charset="0"/>
      <p:regular r:id="rId35"/>
      <p:italic r:id="rId36"/>
    </p:embeddedFont>
    <p:embeddedFont>
      <p:font typeface="Trebuchet MS" panose="020B0703020202090204" pitchFamily="34" charset="0"/>
      <p:regular r:id="rId37"/>
      <p:bold r:id="rId38"/>
      <p:italic r:id="rId39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7F"/>
    <a:srgbClr val="552481"/>
    <a:srgbClr val="820036"/>
    <a:srgbClr val="9F3515"/>
    <a:srgbClr val="F9B050"/>
    <a:srgbClr val="0092CB"/>
    <a:srgbClr val="F19B6A"/>
    <a:srgbClr val="F8A900"/>
    <a:srgbClr val="F4F4F4"/>
    <a:srgbClr val="5C24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font" Target="fonts/font9.fntdata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27/10/2020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27/10/2020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49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34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4368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82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030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483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273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436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6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2173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942457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70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11" y="-6469"/>
            <a:ext cx="2151189" cy="5150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06732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8635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385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3084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01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226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65770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86197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1781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83843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06346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05318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39971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636157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95896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2210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42945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385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58969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7103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834488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15928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77338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454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53070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204664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9969845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63461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09554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15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172240" y="1369219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94395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15927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3750716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-41564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41905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345082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92511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29635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9" y="0"/>
            <a:ext cx="214846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172240" y="1031514"/>
            <a:ext cx="647522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6588894" y="4738170"/>
            <a:ext cx="1149722" cy="2490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9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9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73883" y="4738169"/>
            <a:ext cx="502920" cy="24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251812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6915150" cy="589319"/>
          </a:xfrm>
        </p:spPr>
        <p:txBody>
          <a:bodyPr>
            <a:normAutofit/>
          </a:bodyPr>
          <a:lstStyle>
            <a:lvl1pPr>
              <a:defRPr sz="2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500"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350"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200"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05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2020. 10. 27.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726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59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25400">
              <a:spcBef>
                <a:spcPts val="45"/>
              </a:spcBef>
            </a:pPr>
            <a:fld id="{81D60167-4931-47E6-BA6A-407CBD079E47}" type="slidenum">
              <a:rPr lang="en-GB" smtClean="0"/>
              <a:pPr marL="25400">
                <a:spcBef>
                  <a:spcPts val="45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1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71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2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098847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39121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371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 userDrawn="1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28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40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slideLayout" Target="../slideLayouts/slideLayout36.xml"/><Relationship Id="rId30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42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A2C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D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2240" y="528873"/>
            <a:ext cx="7421042" cy="32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239" y="1014773"/>
            <a:ext cx="605463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4340" y="4795838"/>
            <a:ext cx="50292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60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704" r:id="rId24"/>
    <p:sldLayoutId id="2147483705" r:id="rId25"/>
    <p:sldLayoutId id="2147483706" r:id="rId26"/>
    <p:sldLayoutId id="2147483707" r:id="rId27"/>
    <p:sldLayoutId id="2147483708" r:id="rId28"/>
    <p:sldLayoutId id="2147483709" r:id="rId29"/>
    <p:sldLayoutId id="2147483710" r:id="rId30"/>
    <p:sldLayoutId id="2147483711" r:id="rId3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1</a:t>
            </a:fld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9156607" cy="5161548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669329" y="2011835"/>
            <a:ext cx="3752453" cy="2705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endParaRPr lang="en-GB" sz="1800" dirty="0">
              <a:solidFill>
                <a:prstClr val="white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669329" y="4565458"/>
            <a:ext cx="1820980" cy="3212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1500" dirty="0">
                <a:solidFill>
                  <a:prstClr val="white"/>
                </a:solidFill>
                <a:latin typeface="Calibri" panose="020F0502020204030204"/>
              </a:rPr>
              <a:t>www.geant.org</a:t>
            </a:r>
            <a:endParaRPr lang="en-GB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669329" y="2705054"/>
            <a:ext cx="5502871" cy="7589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00000"/>
              </a:lnSpc>
              <a:spcBef>
                <a:spcPts val="0"/>
              </a:spcBef>
            </a:pPr>
            <a:r>
              <a:rPr lang="en-US" sz="1650" b="1" dirty="0" err="1">
                <a:solidFill>
                  <a:prstClr val="white"/>
                </a:solidFill>
                <a:latin typeface="Calibri" panose="020F0502020204030204"/>
              </a:rPr>
              <a:t>Gyöngyi</a:t>
            </a:r>
            <a:r>
              <a:rPr lang="en-US" sz="1650" b="1" dirty="0">
                <a:solidFill>
                  <a:prstClr val="white"/>
                </a:solidFill>
                <a:latin typeface="Calibri" panose="020F0502020204030204"/>
              </a:rPr>
              <a:t> Horváth (GÉANT)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669329" y="3555653"/>
            <a:ext cx="6207473" cy="3186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1500" dirty="0">
                <a:solidFill>
                  <a:prstClr val="white"/>
                </a:solidFill>
                <a:latin typeface="Calibri" panose="020F0502020204030204"/>
              </a:rPr>
              <a:t>13 October 2020</a:t>
            </a:r>
            <a:endParaRPr lang="en-GB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662186" y="1556805"/>
            <a:ext cx="7122246" cy="3549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US" sz="2700" dirty="0">
                <a:solidFill>
                  <a:prstClr val="white"/>
                </a:solidFill>
                <a:latin typeface="Calibri" panose="020F0502020204030204"/>
              </a:rPr>
              <a:t>GÉANT Innovation-hub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749171" y="390223"/>
            <a:ext cx="1074338" cy="6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5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10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705418" cy="829554"/>
          </a:xfrm>
        </p:spPr>
        <p:txBody>
          <a:bodyPr>
            <a:noAutofit/>
          </a:bodyPr>
          <a:lstStyle/>
          <a:p>
            <a:r>
              <a:rPr lang="en-US" sz="2700" b="1" dirty="0"/>
              <a:t>Example scopes of topics for area of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415332"/>
            <a:ext cx="3705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Sticky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Intelligent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Curriculum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Wellbeing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Managing the data estate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F49DC-DC31-A246-985C-FE62A098B64E}"/>
              </a:ext>
            </a:extLst>
          </p:cNvPr>
          <p:cNvSpPr txBox="1"/>
          <p:nvPr/>
        </p:nvSpPr>
        <p:spPr>
          <a:xfrm>
            <a:off x="4329183" y="1415332"/>
            <a:ext cx="44888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Next generation digital learning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Working with </a:t>
            </a:r>
            <a:r>
              <a:rPr lang="en-GB" sz="2400" dirty="0" err="1">
                <a:solidFill>
                  <a:srgbClr val="00557F"/>
                </a:solidFill>
              </a:rPr>
              <a:t>edtech</a:t>
            </a:r>
            <a:r>
              <a:rPr lang="en-GB" sz="2400" dirty="0">
                <a:solidFill>
                  <a:srgbClr val="00557F"/>
                </a:solidFill>
              </a:rPr>
              <a:t> start-ups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Digital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Research data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Libraries and AI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E9B58A-9006-8749-AAE8-EF208B7997C3}"/>
              </a:ext>
            </a:extLst>
          </p:cNvPr>
          <p:cNvSpPr txBox="1"/>
          <p:nvPr/>
        </p:nvSpPr>
        <p:spPr>
          <a:xfrm>
            <a:off x="459698" y="3797456"/>
            <a:ext cx="7445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557F"/>
                </a:solidFill>
              </a:rPr>
              <a:t>We would be open to ideas that do not strictly fit these categories as long as they are related. However, these categories will be the priority.</a:t>
            </a:r>
          </a:p>
        </p:txBody>
      </p:sp>
    </p:spTree>
    <p:extLst>
      <p:ext uri="{BB962C8B-B14F-4D97-AF65-F5344CB8AC3E}">
        <p14:creationId xmlns:p14="http://schemas.microsoft.com/office/powerpoint/2010/main" val="156682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2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363141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Why a GÉANT innovation-hub?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017767"/>
            <a:ext cx="6639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557F"/>
                </a:solidFill>
              </a:rPr>
              <a:t>GÉANT’s motivation:</a:t>
            </a:r>
          </a:p>
          <a:p>
            <a:endParaRPr lang="en-NL" sz="2400" dirty="0">
              <a:solidFill>
                <a:srgbClr val="00557F"/>
              </a:solidFill>
            </a:endParaRPr>
          </a:p>
          <a:p>
            <a:r>
              <a:rPr lang="en-NL" sz="2400" dirty="0">
                <a:solidFill>
                  <a:srgbClr val="00557F"/>
                </a:solidFill>
              </a:rPr>
              <a:t>Research and Education evolving continuously and for NRENs it is important to </a:t>
            </a:r>
            <a:r>
              <a:rPr lang="en-GB" sz="2400" dirty="0">
                <a:solidFill>
                  <a:srgbClr val="00557F"/>
                </a:solidFill>
              </a:rPr>
              <a:t>identify partners who can help accelerate and expand the innovation ideas to support the technological evolution.</a:t>
            </a:r>
            <a:r>
              <a:rPr lang="en-NL" sz="2400" dirty="0">
                <a:solidFill>
                  <a:srgbClr val="00557F"/>
                </a:solidFill>
              </a:rPr>
              <a:t> </a:t>
            </a:r>
          </a:p>
          <a:p>
            <a:endParaRPr lang="en-NL" sz="1800" dirty="0"/>
          </a:p>
        </p:txBody>
      </p:sp>
    </p:spTree>
    <p:extLst>
      <p:ext uri="{BB962C8B-B14F-4D97-AF65-F5344CB8AC3E}">
        <p14:creationId xmlns:p14="http://schemas.microsoft.com/office/powerpoint/2010/main" val="277081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How could an innovation partnership work?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3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D18524-E75C-784F-A5FF-57DC82ED3CAC}"/>
              </a:ext>
            </a:extLst>
          </p:cNvPr>
          <p:cNvSpPr/>
          <p:nvPr/>
        </p:nvSpPr>
        <p:spPr>
          <a:xfrm>
            <a:off x="631718" y="2023022"/>
            <a:ext cx="1139372" cy="1095828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Call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826C67-BCAA-1E4E-BFFB-7F75D706267D}"/>
              </a:ext>
            </a:extLst>
          </p:cNvPr>
          <p:cNvSpPr/>
          <p:nvPr/>
        </p:nvSpPr>
        <p:spPr>
          <a:xfrm>
            <a:off x="2551233" y="2023022"/>
            <a:ext cx="1139372" cy="1095828"/>
          </a:xfrm>
          <a:prstGeom prst="ellipse">
            <a:avLst/>
          </a:prstGeom>
          <a:solidFill>
            <a:srgbClr val="820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04B6091-9468-684B-8EF0-5A4531275F83}"/>
              </a:ext>
            </a:extLst>
          </p:cNvPr>
          <p:cNvSpPr/>
          <p:nvPr/>
        </p:nvSpPr>
        <p:spPr>
          <a:xfrm>
            <a:off x="4474376" y="2023022"/>
            <a:ext cx="1139372" cy="1095828"/>
          </a:xfrm>
          <a:prstGeom prst="ellipse">
            <a:avLst/>
          </a:prstGeom>
          <a:solidFill>
            <a:srgbClr val="005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Develop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83FA50-34FB-CB4F-89D9-1A9B6BC18BF3}"/>
              </a:ext>
            </a:extLst>
          </p:cNvPr>
          <p:cNvSpPr/>
          <p:nvPr/>
        </p:nvSpPr>
        <p:spPr>
          <a:xfrm>
            <a:off x="6397519" y="2023022"/>
            <a:ext cx="1139372" cy="1095828"/>
          </a:xfrm>
          <a:prstGeom prst="ellipse">
            <a:avLst/>
          </a:prstGeom>
          <a:solidFill>
            <a:srgbClr val="552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Report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A196E-528C-3948-B4BA-DEFEDC2EF496}"/>
              </a:ext>
            </a:extLst>
          </p:cNvPr>
          <p:cNvCxnSpPr>
            <a:stCxn id="7" idx="6"/>
            <a:endCxn id="8" idx="2"/>
          </p:cNvCxnSpPr>
          <p:nvPr/>
        </p:nvCxnSpPr>
        <p:spPr>
          <a:xfrm>
            <a:off x="1771090" y="2570936"/>
            <a:ext cx="780143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9F3515"/>
                </a:gs>
                <a:gs pos="100000">
                  <a:srgbClr val="82003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43EB-D3D5-9B42-AB7B-2D4F64ABD175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690605" y="2570936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820036"/>
                </a:gs>
                <a:gs pos="100000">
                  <a:srgbClr val="00557F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stCxn id="9" idx="6"/>
            <a:endCxn id="10" idx="2"/>
          </p:cNvCxnSpPr>
          <p:nvPr/>
        </p:nvCxnSpPr>
        <p:spPr>
          <a:xfrm>
            <a:off x="5613748" y="2570936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6719665-66F8-044F-AF57-89CA8087830C}"/>
              </a:ext>
            </a:extLst>
          </p:cNvPr>
          <p:cNvSpPr txBox="1"/>
          <p:nvPr/>
        </p:nvSpPr>
        <p:spPr>
          <a:xfrm>
            <a:off x="631718" y="1502506"/>
            <a:ext cx="11357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January (M1)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ABBA9E-B627-8E44-94A1-46583C8ACCA8}"/>
              </a:ext>
            </a:extLst>
          </p:cNvPr>
          <p:cNvSpPr txBox="1"/>
          <p:nvPr/>
        </p:nvSpPr>
        <p:spPr>
          <a:xfrm>
            <a:off x="2554861" y="1508254"/>
            <a:ext cx="1071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March (M3)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2C0572-4EE2-7C4B-9178-B4F3030A610C}"/>
              </a:ext>
            </a:extLst>
          </p:cNvPr>
          <p:cNvSpPr txBox="1"/>
          <p:nvPr/>
        </p:nvSpPr>
        <p:spPr>
          <a:xfrm>
            <a:off x="4126731" y="1492241"/>
            <a:ext cx="17671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April (M4) – May (M5)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F4D3A6-587D-574A-A261-D8A9AC7CB18F}"/>
              </a:ext>
            </a:extLst>
          </p:cNvPr>
          <p:cNvSpPr txBox="1"/>
          <p:nvPr/>
        </p:nvSpPr>
        <p:spPr>
          <a:xfrm>
            <a:off x="6045698" y="1498243"/>
            <a:ext cx="17671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7F"/>
                </a:solidFill>
                <a:latin typeface="Calibri" panose="020F0502020204030204" pitchFamily="34" charset="0"/>
                <a:ea typeface="Roboto Light" panose="020B0604020202020204" charset="0"/>
                <a:cs typeface="Calibri" panose="020F0502020204030204" pitchFamily="34" charset="0"/>
              </a:rPr>
              <a:t>June (M6) – July (M7)</a:t>
            </a:r>
          </a:p>
        </p:txBody>
      </p:sp>
    </p:spTree>
    <p:extLst>
      <p:ext uri="{BB962C8B-B14F-4D97-AF65-F5344CB8AC3E}">
        <p14:creationId xmlns:p14="http://schemas.microsoft.com/office/powerpoint/2010/main" val="4293484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1: 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4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D18524-E75C-784F-A5FF-57DC82ED3CAC}"/>
              </a:ext>
            </a:extLst>
          </p:cNvPr>
          <p:cNvSpPr/>
          <p:nvPr/>
        </p:nvSpPr>
        <p:spPr>
          <a:xfrm>
            <a:off x="631718" y="1808336"/>
            <a:ext cx="1139372" cy="1095828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Call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A196E-528C-3948-B4BA-DEFEDC2EF496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1771090" y="2356250"/>
            <a:ext cx="780143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9F3515"/>
                </a:gs>
                <a:gs pos="100000">
                  <a:srgbClr val="820036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2080332-0DAA-684E-8040-8514A827D0AE}"/>
              </a:ext>
            </a:extLst>
          </p:cNvPr>
          <p:cNvSpPr txBox="1"/>
          <p:nvPr/>
        </p:nvSpPr>
        <p:spPr>
          <a:xfrm>
            <a:off x="2551232" y="1652546"/>
            <a:ext cx="5654513" cy="1754326"/>
          </a:xfrm>
          <a:prstGeom prst="rect">
            <a:avLst/>
          </a:prstGeom>
          <a:noFill/>
          <a:ln w="25400">
            <a:solidFill>
              <a:srgbClr val="9F3515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issue a call for participation open to eligible NRENs and any other partners they approve.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The call asks for people to partner on delivering against a specific set of ideas in return for up to 30k for 6 months.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General eligibility criteria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Financial eligibility</a:t>
            </a:r>
          </a:p>
        </p:txBody>
      </p:sp>
    </p:spTree>
    <p:extLst>
      <p:ext uri="{BB962C8B-B14F-4D97-AF65-F5344CB8AC3E}">
        <p14:creationId xmlns:p14="http://schemas.microsoft.com/office/powerpoint/2010/main" val="97832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2: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5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826C67-BCAA-1E4E-BFFB-7F75D706267D}"/>
              </a:ext>
            </a:extLst>
          </p:cNvPr>
          <p:cNvSpPr/>
          <p:nvPr/>
        </p:nvSpPr>
        <p:spPr>
          <a:xfrm>
            <a:off x="347965" y="1977979"/>
            <a:ext cx="1139372" cy="1095828"/>
          </a:xfrm>
          <a:prstGeom prst="ellipse">
            <a:avLst/>
          </a:prstGeom>
          <a:solidFill>
            <a:srgbClr val="820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43EB-D3D5-9B42-AB7B-2D4F64ABD175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487337" y="2525893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820036"/>
                </a:gs>
                <a:gs pos="100000">
                  <a:srgbClr val="00557F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CFB167-BD97-784B-A03A-76DC629593E7}"/>
              </a:ext>
            </a:extLst>
          </p:cNvPr>
          <p:cNvSpPr txBox="1"/>
          <p:nvPr/>
        </p:nvSpPr>
        <p:spPr>
          <a:xfrm>
            <a:off x="2271107" y="1604267"/>
            <a:ext cx="5974395" cy="1938992"/>
          </a:xfrm>
          <a:prstGeom prst="rect">
            <a:avLst/>
          </a:prstGeom>
          <a:noFill/>
          <a:ln w="25400">
            <a:solidFill>
              <a:srgbClr val="820036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All responses are submitted online (need to decide open or closed).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 group of GÉANT community experts review all submissions and decide which should proceed.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Winning teams notified.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Community expert hub reviewers</a:t>
            </a:r>
          </a:p>
        </p:txBody>
      </p:sp>
    </p:spTree>
    <p:extLst>
      <p:ext uri="{BB962C8B-B14F-4D97-AF65-F5344CB8AC3E}">
        <p14:creationId xmlns:p14="http://schemas.microsoft.com/office/powerpoint/2010/main" val="339063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3: Development monitoring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6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04B6091-9468-684B-8EF0-5A4531275F83}"/>
              </a:ext>
            </a:extLst>
          </p:cNvPr>
          <p:cNvSpPr/>
          <p:nvPr/>
        </p:nvSpPr>
        <p:spPr>
          <a:xfrm>
            <a:off x="546432" y="2088794"/>
            <a:ext cx="1139372" cy="1095828"/>
          </a:xfrm>
          <a:prstGeom prst="ellipse">
            <a:avLst/>
          </a:prstGeom>
          <a:solidFill>
            <a:srgbClr val="005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Develop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1685804" y="2636708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FE0A7D-B6D8-4043-899B-39CE33B95770}"/>
              </a:ext>
            </a:extLst>
          </p:cNvPr>
          <p:cNvSpPr txBox="1"/>
          <p:nvPr/>
        </p:nvSpPr>
        <p:spPr>
          <a:xfrm>
            <a:off x="2469575" y="1855921"/>
            <a:ext cx="5807733" cy="1569660"/>
          </a:xfrm>
          <a:prstGeom prst="rect">
            <a:avLst/>
          </a:prstGeom>
          <a:noFill/>
          <a:ln w="25400">
            <a:solidFill>
              <a:srgbClr val="00557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Teams work provide oversight and progress report to GÉANT for 6 months.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Teams should work in 2 week sprints.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Regular public updates on progress.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Reviewers of progress</a:t>
            </a:r>
          </a:p>
        </p:txBody>
      </p:sp>
    </p:spTree>
    <p:extLst>
      <p:ext uri="{BB962C8B-B14F-4D97-AF65-F5344CB8AC3E}">
        <p14:creationId xmlns:p14="http://schemas.microsoft.com/office/powerpoint/2010/main" val="171493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BDCF8D-C57A-4B48-8803-23D95FE8B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212066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Step 4: Report and continuation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36D9D-89B5-384C-BFB3-5786B38BA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7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83FA50-34FB-CB4F-89D9-1A9B6BC18BF3}"/>
              </a:ext>
            </a:extLst>
          </p:cNvPr>
          <p:cNvSpPr/>
          <p:nvPr/>
        </p:nvSpPr>
        <p:spPr>
          <a:xfrm>
            <a:off x="476474" y="2086632"/>
            <a:ext cx="1139372" cy="1095828"/>
          </a:xfrm>
          <a:prstGeom prst="ellipse">
            <a:avLst/>
          </a:prstGeom>
          <a:solidFill>
            <a:srgbClr val="552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Report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8E91A-D769-344C-9E40-54FCFA2DBC61}"/>
              </a:ext>
            </a:extLst>
          </p:cNvPr>
          <p:cNvCxnSpPr>
            <a:cxnSpLocks/>
          </p:cNvCxnSpPr>
          <p:nvPr/>
        </p:nvCxnSpPr>
        <p:spPr>
          <a:xfrm>
            <a:off x="1584585" y="2610692"/>
            <a:ext cx="783771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557F"/>
                </a:gs>
                <a:gs pos="100000">
                  <a:srgbClr val="552481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172DFC7-FCD2-E449-960A-F3C3A5660FF2}"/>
              </a:ext>
            </a:extLst>
          </p:cNvPr>
          <p:cNvSpPr txBox="1"/>
          <p:nvPr/>
        </p:nvSpPr>
        <p:spPr>
          <a:xfrm>
            <a:off x="2368355" y="1667212"/>
            <a:ext cx="5686315" cy="2123658"/>
          </a:xfrm>
          <a:prstGeom prst="rect">
            <a:avLst/>
          </a:prstGeom>
          <a:noFill/>
          <a:ln w="25400">
            <a:solidFill>
              <a:srgbClr val="55248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All teams attend a showcase to demonstrate work. 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Most promising projects continued if necessary.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GÉANT will then review the programme to see if we want to run it again.</a:t>
            </a:r>
          </a:p>
          <a:p>
            <a:endParaRPr lang="en-GB" sz="1200" dirty="0">
              <a:solidFill>
                <a:srgbClr val="00557F"/>
              </a:solidFill>
              <a:latin typeface="Calibri" panose="020F0502020204030204" pitchFamily="34" charset="0"/>
              <a:ea typeface="Roboto" panose="020B060402020202020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Requirements: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Demonstration method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Review panel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Financial plan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7F"/>
                </a:solidFill>
                <a:latin typeface="Calibri" panose="020F0502020204030204" pitchFamily="34" charset="0"/>
                <a:ea typeface="Roboto" panose="020B0604020202020204" charset="0"/>
                <a:cs typeface="Calibri" panose="020F0502020204030204" pitchFamily="34" charset="0"/>
              </a:rPr>
              <a:t>General product / service management </a:t>
            </a:r>
          </a:p>
        </p:txBody>
      </p:sp>
    </p:spTree>
    <p:extLst>
      <p:ext uri="{BB962C8B-B14F-4D97-AF65-F5344CB8AC3E}">
        <p14:creationId xmlns:p14="http://schemas.microsoft.com/office/powerpoint/2010/main" val="173649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8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Criteria for projects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4" y="1081377"/>
            <a:ext cx="6639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focus on product development not on research or advocacy or advice and guidance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deliver a working product within 6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be run using an agile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align with existing work in the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Must commit to working in the way we define and to joining a showcase at the end of the programme</a:t>
            </a:r>
          </a:p>
        </p:txBody>
      </p:sp>
    </p:spTree>
    <p:extLst>
      <p:ext uri="{BB962C8B-B14F-4D97-AF65-F5344CB8AC3E}">
        <p14:creationId xmlns:p14="http://schemas.microsoft.com/office/powerpoint/2010/main" val="94834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E4201-3EA5-4441-A4AF-6816A46CE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/>
              <a:t>9</a:t>
            </a:fld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     |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17E5C32-A7F0-F348-B052-B8747792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74" y="426752"/>
            <a:ext cx="7421042" cy="323182"/>
          </a:xfrm>
        </p:spPr>
        <p:txBody>
          <a:bodyPr>
            <a:noAutofit/>
          </a:bodyPr>
          <a:lstStyle/>
          <a:p>
            <a:r>
              <a:rPr lang="en-US" sz="2700" b="1" dirty="0"/>
              <a:t>Issues to address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FC930-1AD0-6347-BBDB-C9F08CC42120}"/>
              </a:ext>
            </a:extLst>
          </p:cNvPr>
          <p:cNvSpPr txBox="1"/>
          <p:nvPr/>
        </p:nvSpPr>
        <p:spPr>
          <a:xfrm>
            <a:off x="476473" y="1081377"/>
            <a:ext cx="78087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Mechanism for allocating funding (grant/procurement)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Agreement between GÉANT and project proposers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Contract defined by above and addressing commercial exploitation and 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Marketing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Eligibility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Submission mechanism (open or closed)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7F"/>
                </a:solidFill>
              </a:rPr>
              <a:t>Detailed enough descriptions of work to enable bidders to ensure their proposals align</a:t>
            </a:r>
          </a:p>
        </p:txBody>
      </p:sp>
    </p:spTree>
    <p:extLst>
      <p:ext uri="{BB962C8B-B14F-4D97-AF65-F5344CB8AC3E}">
        <p14:creationId xmlns:p14="http://schemas.microsoft.com/office/powerpoint/2010/main" val="13376144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3767409-0955-E844-AFC7-74F801E1353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CED5C3F-7126-F74A-AF7D-B9ED406EA9B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2CCCB20-87C9-EB4B-A341-1CBB890B2448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B72EB9E-FFFF-1E4F-9682-EB5236AB98A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3C2C10D4-D98D-144A-9C9B-5EF0F4BAFBB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UPHMKJDVS5P4-830315401-7037</_dlc_DocId>
    <_dlc_DocIdUrl xmlns="ebf13169-c280-4fc5-86f8-af5191a5ddf2">
      <Url>https://jisc365.sharepoint.com/sites/customerexperience/events/_layouts/15/DocIdRedir.aspx?ID=UPHMKJDVS5P4-830315401-7037</Url>
      <Description>UPHMKJDVS5P4-830315401-7037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4F8A45C46AA143BFAEBD304D153628" ma:contentTypeVersion="146" ma:contentTypeDescription="Create a new document." ma:contentTypeScope="" ma:versionID="67c11c875bd8f0bcbcc5f3ee2cd1f3ec">
  <xsd:schema xmlns:xsd="http://www.w3.org/2001/XMLSchema" xmlns:xs="http://www.w3.org/2001/XMLSchema" xmlns:p="http://schemas.microsoft.com/office/2006/metadata/properties" xmlns:ns2="ebf13169-c280-4fc5-86f8-af5191a5ddf2" xmlns:ns3="dc8ee2b2-b7be-4eb7-917c-2321a06c4f83" targetNamespace="http://schemas.microsoft.com/office/2006/metadata/properties" ma:root="true" ma:fieldsID="17fc6096e26f6e60ad59860f35010569" ns2:_="" ns3:_="">
    <xsd:import namespace="ebf13169-c280-4fc5-86f8-af5191a5ddf2"/>
    <xsd:import namespace="dc8ee2b2-b7be-4eb7-917c-2321a06c4f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ee2b2-b7be-4eb7-917c-2321a06c4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0C9568-88F4-4E8D-87BA-BFC793EA2C8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5843D65-FDF2-4AC9-A6F2-DBB3B67D1F99}">
  <ds:schemaRefs>
    <ds:schemaRef ds:uri="http://purl.org/dc/elements/1.1/"/>
    <ds:schemaRef ds:uri="http://schemas.microsoft.com/office/2006/metadata/properties"/>
    <ds:schemaRef ds:uri="dc8ee2b2-b7be-4eb7-917c-2321a06c4f8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f13169-c280-4fc5-86f8-af5191a5ddf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CAAC328-0756-4F3F-AE4B-7C6E24613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dc8ee2b2-b7be-4eb7-917c-2321a06c4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176A955-90D6-4B25-BE65-DDF49904D5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1813</TotalTime>
  <Words>488</Words>
  <Application>Microsoft Macintosh PowerPoint</Application>
  <PresentationFormat>On-screen Show (16:9)</PresentationFormat>
  <Paragraphs>109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Trebuchet MS</vt:lpstr>
      <vt:lpstr>Roboto Light</vt:lpstr>
      <vt:lpstr>Raleway</vt:lpstr>
      <vt:lpstr>Roboto Medium</vt:lpstr>
      <vt:lpstr>Raleway Light</vt:lpstr>
      <vt:lpstr>Calibri</vt:lpstr>
      <vt:lpstr>Myriad Pro</vt:lpstr>
      <vt:lpstr>Arial</vt:lpstr>
      <vt:lpstr>Roboto Black</vt:lpstr>
      <vt:lpstr>1_Office Theme</vt:lpstr>
      <vt:lpstr>3_Office Theme</vt:lpstr>
      <vt:lpstr>4_Office Theme</vt:lpstr>
      <vt:lpstr>5_Office Theme</vt:lpstr>
      <vt:lpstr>2_Office Theme</vt:lpstr>
      <vt:lpstr>Office Theme</vt:lpstr>
      <vt:lpstr>PowerPoint Presentation</vt:lpstr>
      <vt:lpstr>Why a GÉANT innovation-hub?</vt:lpstr>
      <vt:lpstr>How could an innovation partnership work?</vt:lpstr>
      <vt:lpstr>Step 1: Call</vt:lpstr>
      <vt:lpstr>Step 2: Review</vt:lpstr>
      <vt:lpstr>Step 3: Development monitoring</vt:lpstr>
      <vt:lpstr>Step 4: Report and continuation</vt:lpstr>
      <vt:lpstr>Criteria for projects</vt:lpstr>
      <vt:lpstr>Issues to address</vt:lpstr>
      <vt:lpstr>Example scopes of topics for area of education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Jisc to  further education</dc:title>
  <dc:creator>Phil Richards</dc:creator>
  <cp:lastModifiedBy>Gyöngyi Horváth</cp:lastModifiedBy>
  <cp:revision>61</cp:revision>
  <cp:lastPrinted>2018-12-12T09:30:50Z</cp:lastPrinted>
  <dcterms:created xsi:type="dcterms:W3CDTF">2018-08-28T13:41:30Z</dcterms:created>
  <dcterms:modified xsi:type="dcterms:W3CDTF">2020-10-27T16:12:17Z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0x010100254F8A45C46AA143BFAEBD304D153628</vt:lpwstr>
  </property>
  <property fmtid="{D5CDD505-2E9C-101B-9397-08002B2CF9AE}" pid="3" name="_dlc_DocIdItemGuid">
    <vt:lpwstr>389c5f1a-b6cf-4283-a7c1-c8667cc48c40</vt:lpwstr>
  </property>
</Properties>
</file>