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  <p:sldMasterId id="2147483663" r:id="rId3"/>
  </p:sldMasterIdLst>
  <p:notesMasterIdLst>
    <p:notesMasterId r:id="rId21"/>
  </p:notesMasterIdLst>
  <p:sldIdLst>
    <p:sldId id="256" r:id="rId4"/>
    <p:sldId id="300" r:id="rId5"/>
    <p:sldId id="259" r:id="rId6"/>
    <p:sldId id="260" r:id="rId7"/>
    <p:sldId id="261" r:id="rId8"/>
    <p:sldId id="262" r:id="rId9"/>
    <p:sldId id="308" r:id="rId10"/>
    <p:sldId id="309" r:id="rId11"/>
    <p:sldId id="307" r:id="rId12"/>
    <p:sldId id="306" r:id="rId13"/>
    <p:sldId id="304" r:id="rId14"/>
    <p:sldId id="310" r:id="rId15"/>
    <p:sldId id="305" r:id="rId16"/>
    <p:sldId id="303" r:id="rId17"/>
    <p:sldId id="291" r:id="rId18"/>
    <p:sldId id="302" r:id="rId19"/>
    <p:sldId id="29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cia Florio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0204"/>
  </p:normalViewPr>
  <p:slideViewPr>
    <p:cSldViewPr snapToGrid="0" snapToObjects="1">
      <p:cViewPr varScale="1">
        <p:scale>
          <a:sx n="110" d="100"/>
          <a:sy n="110" d="100"/>
        </p:scale>
        <p:origin x="10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2-10T07:41:01.152" idx="1">
    <p:pos x="6000" y="0"/>
    <p:text>mention eIDAS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ommentPostId="AAAAHbR4fQA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F26717-628E-EE4C-9FE4-288C3539A7BE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3DA610-4A0B-0145-B5CB-7AE2874D4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761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5" name="Google Shape;10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068985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625104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375548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593828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" name="Google Shape;245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eduGAIN identifies the relationship between a student and the education/research </a:t>
            </a:r>
            <a:r>
              <a:rPr lang="en-GB" sz="12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process</a:t>
            </a:r>
            <a:endParaRPr/>
          </a:p>
        </p:txBody>
      </p:sp>
      <p:sp>
        <p:nvSpPr>
          <p:cNvPr id="246" name="Google Shape;246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13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40589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b077ca35bc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9" name="Google Shape;679;gb077ca35bc_0_1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Licia</a:t>
            </a:r>
            <a:r>
              <a:rPr lang="en-GB"/>
              <a:t> </a:t>
            </a:r>
            <a:endParaRPr/>
          </a:p>
        </p:txBody>
      </p:sp>
      <p:sp>
        <p:nvSpPr>
          <p:cNvPr id="680" name="Google Shape;680;gb077ca35bc_0_14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14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028901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gb032ca3398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7" name="Google Shape;717;gb032ca3398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All technical work is now in place - How do we make all this accessible to all institutions that participate in Erasmus+ programme ?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Over to christos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8" name="Google Shape;718;gb032ca3398_0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63110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05" name="Google Shape;805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806" name="Google Shape;806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17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42308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8af3ffe6d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g8af3ffe6d2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 err="1"/>
              <a:t>Licia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A few points to note: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Landscape changed in the last years:</a:t>
            </a:r>
            <a:br>
              <a:rPr lang="en-GB" dirty="0"/>
            </a:br>
            <a:r>
              <a:rPr lang="en-GB" dirty="0"/>
              <a:t>AARC project created new opportunities to interact with the eScience community and left artifacts. R/collaborations more aware of their needs and looking for solutions to AAIs, which means that AAI has become a core AAI infrastructure. EOSC is becoming a reality, </a:t>
            </a:r>
            <a:r>
              <a:rPr lang="en-GB" dirty="0" err="1"/>
              <a:t>eIDAS</a:t>
            </a:r>
            <a:r>
              <a:rPr lang="en-GB" dirty="0"/>
              <a:t> is getting more adoption and there are also other initiatives some funded by the EC. </a:t>
            </a:r>
            <a:endParaRPr dirty="0"/>
          </a:p>
        </p:txBody>
      </p:sp>
      <p:sp>
        <p:nvSpPr>
          <p:cNvPr id="168" name="Google Shape;168;g8af3ffe6d2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0537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61420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Major bottom-up initiatives are underway in the context of the European Commission aimed at digitalising data transaction between Universities. 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34" name="Google Shape;134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299117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dirty="0"/>
              <a:t>The Erasmus+ is under the umbrella of the ESCI</a:t>
            </a:r>
          </a:p>
        </p:txBody>
      </p:sp>
      <p:sp>
        <p:nvSpPr>
          <p:cNvPr id="140" name="Google Shape;140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30458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GB" dirty="0"/>
              <a:t>The ECSI will develop one-stop-shop for students to manage all administrative steps related to their mobility period – before, during and after their stay.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7" name="Google Shape;14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930138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56" name="Google Shape;156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7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74644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75" name="Google Shape;175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8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481408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Here comes christos </a:t>
            </a:r>
            <a:endParaRPr/>
          </a:p>
        </p:txBody>
      </p:sp>
      <p:sp>
        <p:nvSpPr>
          <p:cNvPr id="196" name="Google Shape;19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47503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278A9-2DB1-2948-B961-7E46AED2F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1BDBD1-BD5D-5040-A087-472ACACC48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96DFF8-A30D-B142-8551-3D11F0F82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FD36-AE42-FF47-AE11-4111A178D0B2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2287C5-B036-2346-9BB0-5719C13FB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692FD-E0B1-774F-BA12-F1B3AC2E8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DBA7-3667-BE4A-A1C9-695112A10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842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E9215-6512-5E41-88CF-ED7BA85D7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A91DD4-5438-CB4E-8403-797CE9E022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03D694-CAF4-8948-AF9B-F2E51B6E6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FD36-AE42-FF47-AE11-4111A178D0B2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2CC7D9-FDE2-CC40-8F67-1F8A9AFED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5D0298-3D4D-F64B-926F-74607A29C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DBA7-3667-BE4A-A1C9-695112A10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741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D22294-EC7E-F045-81C3-DAE98F6A36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97AE9C-21C9-E04E-AE1E-D5C7AA3E39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5C0098-E809-DE45-8A50-C10B3A3D6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FD36-AE42-FF47-AE11-4111A178D0B2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43609-1B98-B64E-B857-CD702AC3D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39F89-7A9F-7F40-BFEE-699986B0C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DBA7-3667-BE4A-A1C9-695112A10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183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">
  <p:cSld name="test">
    <p:bg>
      <p:bgPr>
        <a:noFill/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2"/>
          <p:cNvSpPr txBox="1"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6576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60"/>
              <a:buChar char="•"/>
              <a:defRPr/>
            </a:lvl1pPr>
            <a:lvl2pPr marL="914400" lvl="1" indent="-36576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2pPr>
            <a:lvl3pPr marL="1371600" lvl="2" indent="-36576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3pPr>
            <a:lvl4pPr marL="1828800" lvl="3" indent="-36576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4pPr>
            <a:lvl5pPr marL="2286000" lvl="4" indent="-36576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32"/>
          <p:cNvSpPr txBox="1">
            <a:spLocks noGrp="1"/>
          </p:cNvSpPr>
          <p:nvPr>
            <p:ph type="title"/>
          </p:nvPr>
        </p:nvSpPr>
        <p:spPr>
          <a:xfrm>
            <a:off x="454525" y="204374"/>
            <a:ext cx="9390600" cy="9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2"/>
          <p:cNvSpPr txBox="1">
            <a:spLocks noGrp="1"/>
          </p:cNvSpPr>
          <p:nvPr>
            <p:ph type="sldNum" idx="12"/>
          </p:nvPr>
        </p:nvSpPr>
        <p:spPr>
          <a:xfrm>
            <a:off x="11439527" y="6523901"/>
            <a:ext cx="569700" cy="32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96954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4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4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81471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64404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60470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59515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4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069179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4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68476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4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4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4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4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4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96333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C6667-D8E4-0C45-A031-D08044C24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725AF-A2FA-984B-8535-023AD3D016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7147B-E893-414E-A383-1535AF28A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FD36-AE42-FF47-AE11-4111A178D0B2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5B75FF-95D1-EB4E-A2C1-BECC38AFC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4ED1A6-5075-1A41-9D79-CB9083CE4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DBA7-3667-BE4A-A1C9-695112A10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286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4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4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58554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5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5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5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5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23984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5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5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5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5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5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758167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5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5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5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5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774100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5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5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5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29076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5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5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5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5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702490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Bullets" type="tx">
  <p:cSld name="Title &amp; Bullets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5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5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5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184798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">
  <p:cSld name="test">
    <p:bg>
      <p:bgPr>
        <a:noFill/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2"/>
          <p:cNvSpPr txBox="1"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6576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60"/>
              <a:buChar char="•"/>
              <a:defRPr/>
            </a:lvl1pPr>
            <a:lvl2pPr marL="914400" lvl="1" indent="-36576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2pPr>
            <a:lvl3pPr marL="1371600" lvl="2" indent="-36576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3pPr>
            <a:lvl4pPr marL="1828800" lvl="3" indent="-36576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4pPr>
            <a:lvl5pPr marL="2286000" lvl="4" indent="-36576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32"/>
          <p:cNvSpPr txBox="1">
            <a:spLocks noGrp="1"/>
          </p:cNvSpPr>
          <p:nvPr>
            <p:ph type="title"/>
          </p:nvPr>
        </p:nvSpPr>
        <p:spPr>
          <a:xfrm>
            <a:off x="454525" y="204374"/>
            <a:ext cx="9390600" cy="9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2"/>
          <p:cNvSpPr txBox="1">
            <a:spLocks noGrp="1"/>
          </p:cNvSpPr>
          <p:nvPr>
            <p:ph type="sldNum" idx="12"/>
          </p:nvPr>
        </p:nvSpPr>
        <p:spPr>
          <a:xfrm>
            <a:off x="11439527" y="6523901"/>
            <a:ext cx="569700" cy="32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5996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60743-C1C0-474B-BF34-A71AEF677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53A2FE-AA06-B143-972A-73B01460BD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93955-6E96-9C47-B41B-90BD0A150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FD36-AE42-FF47-AE11-4111A178D0B2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E7F779-AAFE-6841-B235-38294737A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2A51D9-1A7E-5249-A12B-C258789F9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DBA7-3667-BE4A-A1C9-695112A10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934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CA62F-990D-AF43-8EAE-DAC31F2D7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80B87F-B663-4743-863B-D3ACB2117C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6B6321-B1A2-6341-ABC4-7D5F7F788C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8566C7-EE3C-EF47-934A-AE8D49BD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FD36-AE42-FF47-AE11-4111A178D0B2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C0AECB-1766-2A4F-AD50-58BC1A717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E35876-CB62-264B-9F30-FEB3717E7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DBA7-3667-BE4A-A1C9-695112A10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337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C9D6D-124D-A34D-959A-CCB550704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1F5977-8632-4F49-9D89-2763D887BF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07A363-956E-2D45-A422-FB371FEBF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5107D2-26F2-2441-BEF5-B5C7DFA24D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1B8C4B-38DC-044B-9CDD-77DFC3AD02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485BBE-3464-0245-A7D2-940C47B2D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FD36-AE42-FF47-AE11-4111A178D0B2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6B8BE0-2DF0-E643-B094-2255B7BC7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F7EAF4-CFA5-3E4A-BB20-0602D22E2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DBA7-3667-BE4A-A1C9-695112A10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017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500AB-EB75-FC4C-8D35-B4B7055EC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44546A-E200-8746-BFD6-1E0B23B8C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FD36-AE42-FF47-AE11-4111A178D0B2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F92286-85C5-7B4F-B635-0107B9DF2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E72E18-5FF5-5746-8D65-A3D9C75E1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DBA7-3667-BE4A-A1C9-695112A10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302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4AA6D1-FE2B-4847-9EE3-F126CCE52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FD36-AE42-FF47-AE11-4111A178D0B2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EACA88-5342-744B-8EC5-7E915F8A9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116D8A-D9B4-F942-A094-E5A52FF11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DBA7-3667-BE4A-A1C9-695112A10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535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A76B0-5133-9C48-B36A-21BBE2459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00973-BABF-B44D-BC00-7EF3E47865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ECCC52-F3D2-E448-847B-496A28F49D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2FCCB-8563-8F43-B04C-FD7CA83A3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FD36-AE42-FF47-AE11-4111A178D0B2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EC3C4A-73AB-EF4E-9F7B-24C5FBC47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6B098E-5136-2F45-A514-7324E4F78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DBA7-3667-BE4A-A1C9-695112A10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934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E454D-4F59-6943-ABE1-14B230A61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BBBB00-33AC-8040-85E6-8E29DC411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DF118B-3332-F944-8AF6-7355D47E82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11C65C-B772-B64F-94FE-761357D90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FD36-AE42-FF47-AE11-4111A178D0B2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17969-1976-E441-84EC-C3988CB2B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848E53-0D10-544D-A2FD-D4401DB92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DBA7-3667-BE4A-A1C9-695112A10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18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65523E0-CAF1-914E-956C-A070EF45F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4DC83B-1977-384D-9D27-6399CB6CFB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8E5BF-C231-6249-87C8-A498ACFD7D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4FD36-AE42-FF47-AE11-4111A178D0B2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530903-2E8B-ED48-B824-ED8A9B28B5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7AEBD8-ED5E-E642-86F4-F248B99828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1DBA7-3667-BE4A-A1C9-695112A10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7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5" name="Google Shape;95;p4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Google Shape;96;p4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p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Google Shape;98;p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835214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6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2793305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cia.florio@geant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comments" Target="../comments/commen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"/>
          <p:cNvSpPr txBox="1">
            <a:spLocks noGrp="1"/>
          </p:cNvSpPr>
          <p:nvPr>
            <p:ph type="ftr" idx="11"/>
          </p:nvPr>
        </p:nvSpPr>
        <p:spPr>
          <a:xfrm>
            <a:off x="6711456" y="6356350"/>
            <a:ext cx="53063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Agreement number: INEA/CEF/ICT/A20128/1633245 Action No: 2018-EU-IA-0036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108" name="Google Shape;108;p1"/>
          <p:cNvGraphicFramePr/>
          <p:nvPr/>
        </p:nvGraphicFramePr>
        <p:xfrm>
          <a:off x="1953313" y="2404059"/>
          <a:ext cx="9761600" cy="42672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976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5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 b="1" u="none" strike="noStrike" cap="none" dirty="0">
                          <a:solidFill>
                            <a:srgbClr val="16437E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Enabling federated access to Erasmus+ services</a:t>
                      </a:r>
                      <a:endParaRPr dirty="0"/>
                    </a:p>
                  </a:txBody>
                  <a:tcPr marL="47625" marR="4762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9" name="Google Shape;109;p1"/>
          <p:cNvSpPr/>
          <p:nvPr/>
        </p:nvSpPr>
        <p:spPr>
          <a:xfrm>
            <a:off x="838200" y="3838680"/>
            <a:ext cx="12192000" cy="507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tabLst/>
              <a:defRPr/>
            </a:pPr>
            <a:br>
              <a:rPr kumimoji="0" lang="en-GB" sz="9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</a:b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110" name="Google Shape;110;p1"/>
          <p:cNvGraphicFramePr/>
          <p:nvPr/>
        </p:nvGraphicFramePr>
        <p:xfrm>
          <a:off x="5348176" y="3127991"/>
          <a:ext cx="6493425" cy="146304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6493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400475"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0" dirty="0" err="1">
                          <a:solidFill>
                            <a:srgbClr val="16437E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Licia</a:t>
                      </a:r>
                      <a:r>
                        <a:rPr lang="en-GB" sz="2400" b="0" dirty="0">
                          <a:solidFill>
                            <a:srgbClr val="16437E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Florio, GÉANT</a:t>
                      </a:r>
                      <a:endParaRPr dirty="0"/>
                    </a:p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0" u="sng" dirty="0">
                          <a:solidFill>
                            <a:srgbClr val="16437E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licia.florio@geant.org</a:t>
                      </a:r>
                      <a:endParaRPr sz="2400" b="0" dirty="0">
                        <a:solidFill>
                          <a:srgbClr val="16437E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b="0" dirty="0">
                        <a:solidFill>
                          <a:srgbClr val="16437E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b="0" dirty="0">
                        <a:solidFill>
                          <a:srgbClr val="16365D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47625" marR="4762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1" name="Google Shape;111;p1"/>
          <p:cNvGraphicFramePr/>
          <p:nvPr/>
        </p:nvGraphicFramePr>
        <p:xfrm>
          <a:off x="444403" y="5194396"/>
          <a:ext cx="3390700" cy="61487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3390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148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dirty="0">
                          <a:solidFill>
                            <a:srgbClr val="16365D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SIG MSP</a:t>
                      </a:r>
                      <a:endParaRPr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0" dirty="0">
                          <a:solidFill>
                            <a:srgbClr val="16365D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19 Jan 2021 </a:t>
                      </a:r>
                      <a:endParaRPr dirty="0"/>
                    </a:p>
                  </a:txBody>
                  <a:tcPr marL="47625" marR="4762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2" name="Google Shape;112;p1"/>
          <p:cNvSpPr/>
          <p:nvPr/>
        </p:nvSpPr>
        <p:spPr>
          <a:xfrm>
            <a:off x="397869" y="167010"/>
            <a:ext cx="1735731" cy="61486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113" name="Google Shape;113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7869" y="225663"/>
            <a:ext cx="4287612" cy="12746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68641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2"/>
          <p:cNvSpPr/>
          <p:nvPr/>
        </p:nvSpPr>
        <p:spPr>
          <a:xfrm>
            <a:off x="1485231" y="1275459"/>
            <a:ext cx="9577952" cy="2533866"/>
          </a:xfrm>
          <a:prstGeom prst="roundRect">
            <a:avLst>
              <a:gd name="adj" fmla="val 16667"/>
            </a:avLst>
          </a:prstGeom>
          <a:solidFill>
            <a:srgbClr val="3C5C8D">
              <a:alpha val="20784"/>
            </a:srgbClr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Services for student mobility requires knowing: </a:t>
            </a: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who</a:t>
            </a: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wants to access them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and</a:t>
            </a: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what their home university </a:t>
            </a: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is</a:t>
            </a:r>
          </a:p>
        </p:txBody>
      </p:sp>
      <p:sp>
        <p:nvSpPr>
          <p:cNvPr id="187" name="Google Shape;187;p12"/>
          <p:cNvSpPr/>
          <p:nvPr/>
        </p:nvSpPr>
        <p:spPr>
          <a:xfrm>
            <a:off x="7297822" y="289402"/>
            <a:ext cx="394531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Problem Statement 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5" name="Google Shape;186;p12">
            <a:extLst>
              <a:ext uri="{FF2B5EF4-FFF2-40B4-BE49-F238E27FC236}">
                <a16:creationId xmlns:a16="http://schemas.microsoft.com/office/drawing/2014/main" id="{194A799B-32B1-A542-8228-540626EABED8}"/>
              </a:ext>
            </a:extLst>
          </p:cNvPr>
          <p:cNvSpPr/>
          <p:nvPr/>
        </p:nvSpPr>
        <p:spPr>
          <a:xfrm>
            <a:off x="1485231" y="4312751"/>
            <a:ext cx="9577952" cy="1579319"/>
          </a:xfrm>
          <a:prstGeom prst="roundRect">
            <a:avLst>
              <a:gd name="adj" fmla="val 16667"/>
            </a:avLst>
          </a:prstGeom>
          <a:solidFill>
            <a:srgbClr val="3C5C8D">
              <a:alpha val="20784"/>
            </a:srgbClr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kumimoji="0" lang="en-GB" sz="3400" b="0" i="0" u="none" strike="noStrike" kern="0" cap="none" spc="0" normalizeH="0" baseline="0" noProof="0" dirty="0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Digital identity to support student mobility to implement the European Student Card Initiative Vision </a:t>
            </a:r>
            <a:endParaRPr kumimoji="0" lang="en-GB" sz="3400" b="0" i="0" u="none" strike="noStrike" kern="0" cap="none" spc="0" normalizeH="0" baseline="0" noProof="0" dirty="0">
              <a:ln>
                <a:noFill/>
              </a:ln>
              <a:solidFill>
                <a:srgbClr val="16437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1801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4"/>
          <p:cNvSpPr/>
          <p:nvPr/>
        </p:nvSpPr>
        <p:spPr>
          <a:xfrm>
            <a:off x="8536400" y="234825"/>
            <a:ext cx="3454800" cy="12918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35700" tIns="35700" rIns="35700" bIns="3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656" b="0" i="0" u="none" strike="noStrike" kern="0" cap="none" spc="0" normalizeH="0" baseline="0" noProof="0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Use-Case</a:t>
            </a:r>
            <a:endParaRPr kumimoji="0" sz="3656" b="0" i="0" u="none" strike="noStrike" kern="0" cap="none" spc="0" normalizeH="0" baseline="0" noProof="0">
              <a:ln>
                <a:noFill/>
              </a:ln>
              <a:solidFill>
                <a:srgbClr val="16437E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6" name="Google Shape;22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28400" y="154550"/>
            <a:ext cx="4717822" cy="6553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12303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4"/>
          <p:cNvSpPr/>
          <p:nvPr/>
        </p:nvSpPr>
        <p:spPr>
          <a:xfrm>
            <a:off x="7917053" y="137844"/>
            <a:ext cx="4274947" cy="12918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35700" tIns="35700" rIns="35700" bIns="3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56" dirty="0" err="1">
                <a:solidFill>
                  <a:srgbClr val="16437E"/>
                </a:solidFill>
              </a:rPr>
              <a:t>MyAcademicID</a:t>
            </a:r>
            <a:r>
              <a:rPr lang="en-GB" sz="3656" dirty="0">
                <a:solidFill>
                  <a:srgbClr val="16437E"/>
                </a:solidFill>
              </a:rPr>
              <a:t> IAM </a:t>
            </a:r>
            <a:endParaRPr sz="3656" b="0" i="0" u="none" strike="noStrike" cap="none" dirty="0">
              <a:solidFill>
                <a:srgbClr val="16437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Google Shape;375;gb077ca35bc_0_627">
            <a:extLst>
              <a:ext uri="{FF2B5EF4-FFF2-40B4-BE49-F238E27FC236}">
                <a16:creationId xmlns:a16="http://schemas.microsoft.com/office/drawing/2014/main" id="{51F05F1C-2550-A74E-888D-EF9214F8F039}"/>
              </a:ext>
            </a:extLst>
          </p:cNvPr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73635" y="0"/>
            <a:ext cx="8935008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18255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7"/>
          <p:cNvSpPr/>
          <p:nvPr/>
        </p:nvSpPr>
        <p:spPr>
          <a:xfrm>
            <a:off x="865968" y="2727701"/>
            <a:ext cx="4135464" cy="2123267"/>
          </a:xfrm>
          <a:prstGeom prst="roundRect">
            <a:avLst>
              <a:gd name="adj" fmla="val 16667"/>
            </a:avLst>
          </a:prstGeom>
          <a:solidFill>
            <a:srgbClr val="3C5C8D">
              <a:alpha val="20784"/>
            </a:srgbClr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eIDAS identifies natural persons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9" name="Google Shape;249;p17"/>
          <p:cNvSpPr txBox="1"/>
          <p:nvPr/>
        </p:nvSpPr>
        <p:spPr>
          <a:xfrm>
            <a:off x="8446825" y="122050"/>
            <a:ext cx="3962400" cy="7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437E"/>
              </a:buClr>
              <a:buSzPts val="3600"/>
              <a:buFont typeface="Arial"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Joining forces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250" name="Google Shape;250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28180" y="1689315"/>
            <a:ext cx="754041" cy="1087221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17"/>
          <p:cNvSpPr/>
          <p:nvPr/>
        </p:nvSpPr>
        <p:spPr>
          <a:xfrm>
            <a:off x="6894163" y="2727702"/>
            <a:ext cx="4135464" cy="2123267"/>
          </a:xfrm>
          <a:prstGeom prst="roundRect">
            <a:avLst>
              <a:gd name="adj" fmla="val 16667"/>
            </a:avLst>
          </a:prstGeom>
          <a:solidFill>
            <a:srgbClr val="3C5C8D">
              <a:alpha val="20784"/>
            </a:srgbClr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eduGAIN has the ’student’ attribute 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252" name="Google Shape;252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44165" y="2085657"/>
            <a:ext cx="2461647" cy="6420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17" descr="Ad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19240" y="3254642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3331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2" name="Google Shape;682;gb077ca35bc_0_144"/>
          <p:cNvPicPr preferRelativeResize="0"/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>
            <a:off x="50000" y="27150"/>
            <a:ext cx="8608896" cy="65532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83" name="Google Shape;683;gb077ca35bc_0_144"/>
          <p:cNvCxnSpPr/>
          <p:nvPr/>
        </p:nvCxnSpPr>
        <p:spPr>
          <a:xfrm>
            <a:off x="9738000" y="296175"/>
            <a:ext cx="55500" cy="6376800"/>
          </a:xfrm>
          <a:prstGeom prst="straightConnector1">
            <a:avLst/>
          </a:prstGeom>
          <a:noFill/>
          <a:ln w="38100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84" name="Google Shape;684;gb077ca35bc_0_144"/>
          <p:cNvSpPr/>
          <p:nvPr/>
        </p:nvSpPr>
        <p:spPr>
          <a:xfrm>
            <a:off x="9691200" y="1152000"/>
            <a:ext cx="108000" cy="1080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685" name="Google Shape;685;gb077ca35bc_0_144"/>
          <p:cNvSpPr txBox="1"/>
          <p:nvPr/>
        </p:nvSpPr>
        <p:spPr>
          <a:xfrm>
            <a:off x="9900000" y="1115400"/>
            <a:ext cx="770700" cy="20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Sep 2020</a:t>
            </a:r>
            <a:endParaRPr kumimoji="0" sz="1100" b="1" i="0" u="none" strike="noStrike" kern="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686" name="Google Shape;686;gb077ca35bc_0_144"/>
          <p:cNvSpPr txBox="1"/>
          <p:nvPr/>
        </p:nvSpPr>
        <p:spPr>
          <a:xfrm>
            <a:off x="9894225" y="1286613"/>
            <a:ext cx="2327700" cy="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The specification for the European Student Identifier is published </a:t>
            </a: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687" name="Google Shape;687;gb077ca35bc_0_144"/>
          <p:cNvSpPr/>
          <p:nvPr/>
        </p:nvSpPr>
        <p:spPr>
          <a:xfrm>
            <a:off x="9694800" y="1789200"/>
            <a:ext cx="108000" cy="1080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688" name="Google Shape;688;gb077ca35bc_0_144"/>
          <p:cNvSpPr txBox="1"/>
          <p:nvPr/>
        </p:nvSpPr>
        <p:spPr>
          <a:xfrm>
            <a:off x="9900000" y="1762175"/>
            <a:ext cx="770700" cy="1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Oct 2020</a:t>
            </a:r>
            <a:endParaRPr kumimoji="0" sz="1100" b="1" i="0" u="none" strike="noStrike" kern="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689" name="Google Shape;689;gb077ca35bc_0_144"/>
          <p:cNvSpPr txBox="1"/>
          <p:nvPr/>
        </p:nvSpPr>
        <p:spPr>
          <a:xfrm>
            <a:off x="9894225" y="1927250"/>
            <a:ext cx="2327700" cy="50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OLA v3 is launched with academic logins enabled; online event with ~2K participants</a:t>
            </a: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690" name="Google Shape;690;gb077ca35bc_0_144"/>
          <p:cNvSpPr txBox="1"/>
          <p:nvPr/>
        </p:nvSpPr>
        <p:spPr>
          <a:xfrm>
            <a:off x="9894225" y="2497188"/>
            <a:ext cx="2327700" cy="50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National workshops with HEIs and National Agencies across Europe</a:t>
            </a: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691" name="Google Shape;691;gb077ca35bc_0_144"/>
          <p:cNvSpPr/>
          <p:nvPr/>
        </p:nvSpPr>
        <p:spPr>
          <a:xfrm>
            <a:off x="9705600" y="3024000"/>
            <a:ext cx="108000" cy="1080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692" name="Google Shape;692;gb077ca35bc_0_144"/>
          <p:cNvSpPr txBox="1"/>
          <p:nvPr/>
        </p:nvSpPr>
        <p:spPr>
          <a:xfrm>
            <a:off x="9900000" y="2990675"/>
            <a:ext cx="770700" cy="2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Nov 2020</a:t>
            </a:r>
            <a:endParaRPr kumimoji="0" sz="1100" b="1" i="0" u="none" strike="noStrike" kern="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693" name="Google Shape;693;gb077ca35bc_0_144"/>
          <p:cNvSpPr txBox="1"/>
          <p:nvPr/>
        </p:nvSpPr>
        <p:spPr>
          <a:xfrm>
            <a:off x="9894225" y="3167238"/>
            <a:ext cx="2327700" cy="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eIDAS logins are enabled through MyAcademicID</a:t>
            </a: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694" name="Google Shape;694;gb077ca35bc_0_144"/>
          <p:cNvSpPr/>
          <p:nvPr/>
        </p:nvSpPr>
        <p:spPr>
          <a:xfrm>
            <a:off x="9711750" y="3652525"/>
            <a:ext cx="108000" cy="1080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695" name="Google Shape;695;gb077ca35bc_0_144"/>
          <p:cNvSpPr txBox="1"/>
          <p:nvPr/>
        </p:nvSpPr>
        <p:spPr>
          <a:xfrm>
            <a:off x="9900000" y="3619325"/>
            <a:ext cx="770700" cy="2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Dec 2020</a:t>
            </a:r>
            <a:endParaRPr kumimoji="0" sz="1100" b="1" i="0" u="none" strike="noStrike" kern="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696" name="Google Shape;696;gb077ca35bc_0_144"/>
          <p:cNvSpPr txBox="1"/>
          <p:nvPr/>
        </p:nvSpPr>
        <p:spPr>
          <a:xfrm>
            <a:off x="9900000" y="3797088"/>
            <a:ext cx="2327700" cy="3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Erasmus+ App enters QA phase</a:t>
            </a: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Final MyAcademicID Conference</a:t>
            </a: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697" name="Google Shape;697;gb077ca35bc_0_144"/>
          <p:cNvSpPr/>
          <p:nvPr/>
        </p:nvSpPr>
        <p:spPr>
          <a:xfrm>
            <a:off x="9684000" y="486000"/>
            <a:ext cx="108000" cy="1080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698" name="Google Shape;698;gb077ca35bc_0_144"/>
          <p:cNvSpPr txBox="1"/>
          <p:nvPr/>
        </p:nvSpPr>
        <p:spPr>
          <a:xfrm>
            <a:off x="9900000" y="450025"/>
            <a:ext cx="770700" cy="2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May 2020</a:t>
            </a:r>
            <a:endParaRPr kumimoji="0" sz="1100" b="1" i="0" u="none" strike="noStrike" kern="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699" name="Google Shape;699;gb077ca35bc_0_144"/>
          <p:cNvSpPr txBox="1"/>
          <p:nvPr/>
        </p:nvSpPr>
        <p:spPr>
          <a:xfrm>
            <a:off x="9894225" y="622263"/>
            <a:ext cx="2327700" cy="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999999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Consultation with Federation Operators</a:t>
            </a: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700" name="Google Shape;700;gb077ca35bc_0_144"/>
          <p:cNvSpPr/>
          <p:nvPr/>
        </p:nvSpPr>
        <p:spPr>
          <a:xfrm>
            <a:off x="9720000" y="4333550"/>
            <a:ext cx="108000" cy="1080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701" name="Google Shape;701;gb077ca35bc_0_144"/>
          <p:cNvSpPr txBox="1"/>
          <p:nvPr/>
        </p:nvSpPr>
        <p:spPr>
          <a:xfrm>
            <a:off x="9900000" y="4298275"/>
            <a:ext cx="770700" cy="2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Jan 2021</a:t>
            </a:r>
            <a:endParaRPr kumimoji="0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702" name="Google Shape;702;gb077ca35bc_0_144"/>
          <p:cNvSpPr txBox="1"/>
          <p:nvPr/>
        </p:nvSpPr>
        <p:spPr>
          <a:xfrm>
            <a:off x="9900000" y="4485074"/>
            <a:ext cx="2327700" cy="2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Erasmus+ App is launched</a:t>
            </a: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703" name="Google Shape;703;gb077ca35bc_0_144"/>
          <p:cNvSpPr/>
          <p:nvPr/>
        </p:nvSpPr>
        <p:spPr>
          <a:xfrm>
            <a:off x="9723600" y="4861850"/>
            <a:ext cx="108000" cy="1080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704" name="Google Shape;704;gb077ca35bc_0_144"/>
          <p:cNvSpPr txBox="1"/>
          <p:nvPr/>
        </p:nvSpPr>
        <p:spPr>
          <a:xfrm>
            <a:off x="9900000" y="4831475"/>
            <a:ext cx="770700" cy="2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Mar 2021</a:t>
            </a:r>
            <a:endParaRPr kumimoji="0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705" name="Google Shape;705;gb077ca35bc_0_144"/>
          <p:cNvSpPr txBox="1"/>
          <p:nvPr/>
        </p:nvSpPr>
        <p:spPr>
          <a:xfrm>
            <a:off x="9894213" y="5216300"/>
            <a:ext cx="2327700" cy="50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Name, email, organization and affiliation is mandatory to access Erasmus services</a:t>
            </a: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706" name="Google Shape;706;gb077ca35bc_0_144"/>
          <p:cNvSpPr txBox="1"/>
          <p:nvPr/>
        </p:nvSpPr>
        <p:spPr>
          <a:xfrm>
            <a:off x="9894225" y="4985780"/>
            <a:ext cx="2327700" cy="2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New OLA template comes to effect</a:t>
            </a: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707" name="Google Shape;707;gb077ca35bc_0_144"/>
          <p:cNvSpPr txBox="1"/>
          <p:nvPr/>
        </p:nvSpPr>
        <p:spPr>
          <a:xfrm>
            <a:off x="9894213" y="6089604"/>
            <a:ext cx="2327700" cy="50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ESI is mandatory to access Erasmus services</a:t>
            </a:r>
            <a:endParaRPr kumimoji="0" sz="1100" b="1" i="0" u="none" strike="noStrike" kern="0" cap="none" spc="0" normalizeH="0" baseline="0" noProof="0" dirty="0">
              <a:ln>
                <a:noFill/>
              </a:ln>
              <a:solidFill>
                <a:srgbClr val="16437E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708" name="Google Shape;708;gb077ca35bc_0_144"/>
          <p:cNvSpPr/>
          <p:nvPr/>
        </p:nvSpPr>
        <p:spPr>
          <a:xfrm>
            <a:off x="9730800" y="5952475"/>
            <a:ext cx="108000" cy="1080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709" name="Google Shape;709;gb077ca35bc_0_144"/>
          <p:cNvSpPr txBox="1"/>
          <p:nvPr/>
        </p:nvSpPr>
        <p:spPr>
          <a:xfrm>
            <a:off x="9900000" y="5888225"/>
            <a:ext cx="770700" cy="2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Aug 2021</a:t>
            </a:r>
            <a:endParaRPr kumimoji="0" sz="1100" b="1" i="0" u="none" strike="noStrike" kern="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30" name="Google Shape;505;gb077ca35bc_0_279">
            <a:extLst>
              <a:ext uri="{FF2B5EF4-FFF2-40B4-BE49-F238E27FC236}">
                <a16:creationId xmlns:a16="http://schemas.microsoft.com/office/drawing/2014/main" id="{03990F18-EEEC-094D-B15C-4476ADA5D0BF}"/>
              </a:ext>
            </a:extLst>
          </p:cNvPr>
          <p:cNvSpPr/>
          <p:nvPr/>
        </p:nvSpPr>
        <p:spPr>
          <a:xfrm>
            <a:off x="7782098" y="508435"/>
            <a:ext cx="1711322" cy="1620729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~ 5000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Students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31" name="Google Shape;508;gb077ca35bc_0_279">
            <a:extLst>
              <a:ext uri="{FF2B5EF4-FFF2-40B4-BE49-F238E27FC236}">
                <a16:creationId xmlns:a16="http://schemas.microsoft.com/office/drawing/2014/main" id="{E2B6F12C-B428-E248-996E-022BEE020075}"/>
              </a:ext>
            </a:extLst>
          </p:cNvPr>
          <p:cNvSpPr/>
          <p:nvPr/>
        </p:nvSpPr>
        <p:spPr>
          <a:xfrm>
            <a:off x="7809595" y="2366184"/>
            <a:ext cx="1819322" cy="1693682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~600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Institutions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4693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0" name="Google Shape;720;gb032ca3398_0_31"/>
          <p:cNvGrpSpPr/>
          <p:nvPr/>
        </p:nvGrpSpPr>
        <p:grpSpPr>
          <a:xfrm>
            <a:off x="4234425" y="2530150"/>
            <a:ext cx="2661300" cy="2556300"/>
            <a:chOff x="4483525" y="1979550"/>
            <a:chExt cx="2661300" cy="2556300"/>
          </a:xfrm>
        </p:grpSpPr>
        <p:sp>
          <p:nvSpPr>
            <p:cNvPr id="721" name="Google Shape;721;gb032ca3398_0_31"/>
            <p:cNvSpPr/>
            <p:nvPr/>
          </p:nvSpPr>
          <p:spPr>
            <a:xfrm>
              <a:off x="4483525" y="1979550"/>
              <a:ext cx="2661300" cy="2556300"/>
            </a:xfrm>
            <a:prstGeom prst="ellipse">
              <a:avLst/>
            </a:prstGeom>
            <a:solidFill>
              <a:srgbClr val="FFFFFF"/>
            </a:solidFill>
            <a:ln w="114300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722" name="Google Shape;722;gb032ca3398_0_3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909588" y="2928951"/>
              <a:ext cx="1809176" cy="5378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23" name="Google Shape;723;gb032ca3398_0_31"/>
          <p:cNvSpPr/>
          <p:nvPr/>
        </p:nvSpPr>
        <p:spPr>
          <a:xfrm>
            <a:off x="952528" y="-614493"/>
            <a:ext cx="2661300" cy="2556300"/>
          </a:xfrm>
          <a:prstGeom prst="ellipse">
            <a:avLst/>
          </a:prstGeom>
          <a:solidFill>
            <a:srgbClr val="FFFFFF"/>
          </a:solidFill>
          <a:ln w="114300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24" name="Google Shape;724;gb032ca3398_0_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06157" y="196475"/>
            <a:ext cx="754041" cy="1087221"/>
          </a:xfrm>
          <a:prstGeom prst="rect">
            <a:avLst/>
          </a:prstGeom>
          <a:noFill/>
          <a:ln>
            <a:noFill/>
          </a:ln>
        </p:spPr>
      </p:pic>
      <p:sp>
        <p:nvSpPr>
          <p:cNvPr id="725" name="Google Shape;725;gb032ca3398_0_31"/>
          <p:cNvSpPr/>
          <p:nvPr/>
        </p:nvSpPr>
        <p:spPr>
          <a:xfrm>
            <a:off x="6853575" y="-421350"/>
            <a:ext cx="2661300" cy="2556300"/>
          </a:xfrm>
          <a:prstGeom prst="ellipse">
            <a:avLst/>
          </a:prstGeom>
          <a:solidFill>
            <a:srgbClr val="FFFFFF"/>
          </a:solidFill>
          <a:ln w="114300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26" name="Google Shape;726;gb032ca3398_0_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36500" y="542475"/>
            <a:ext cx="1695450" cy="628650"/>
          </a:xfrm>
          <a:prstGeom prst="rect">
            <a:avLst/>
          </a:prstGeom>
          <a:noFill/>
          <a:ln>
            <a:noFill/>
          </a:ln>
        </p:spPr>
      </p:pic>
      <p:sp>
        <p:nvSpPr>
          <p:cNvPr id="727" name="Google Shape;727;gb032ca3398_0_31"/>
          <p:cNvSpPr/>
          <p:nvPr/>
        </p:nvSpPr>
        <p:spPr>
          <a:xfrm>
            <a:off x="8634325" y="4313113"/>
            <a:ext cx="2661300" cy="2556300"/>
          </a:xfrm>
          <a:prstGeom prst="ellipse">
            <a:avLst/>
          </a:prstGeom>
          <a:solidFill>
            <a:srgbClr val="FFFFFF"/>
          </a:solidFill>
          <a:ln w="114300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8" name="Google Shape;728;gb032ca3398_0_31"/>
          <p:cNvSpPr/>
          <p:nvPr/>
        </p:nvSpPr>
        <p:spPr>
          <a:xfrm>
            <a:off x="9237450" y="5355700"/>
            <a:ext cx="1560000" cy="6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900">
                <a:solidFill>
                  <a:srgbClr val="16437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ESI</a:t>
            </a:r>
            <a:endParaRPr sz="2900">
              <a:solidFill>
                <a:srgbClr val="16437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29" name="Google Shape;729;gb032ca3398_0_31"/>
          <p:cNvCxnSpPr>
            <a:stCxn id="730" idx="7"/>
            <a:endCxn id="721" idx="2"/>
          </p:cNvCxnSpPr>
          <p:nvPr/>
        </p:nvCxnSpPr>
        <p:spPr>
          <a:xfrm rot="10800000" flipH="1">
            <a:off x="2674387" y="3808361"/>
            <a:ext cx="1560000" cy="603300"/>
          </a:xfrm>
          <a:prstGeom prst="straightConnector1">
            <a:avLst/>
          </a:prstGeom>
          <a:noFill/>
          <a:ln w="9525" cap="flat" cmpd="sng">
            <a:solidFill>
              <a:srgbClr val="F3F3F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31" name="Google Shape;731;gb032ca3398_0_31"/>
          <p:cNvCxnSpPr>
            <a:cxnSpLocks/>
            <a:stCxn id="723" idx="5"/>
            <a:endCxn id="721" idx="1"/>
          </p:cNvCxnSpPr>
          <p:nvPr/>
        </p:nvCxnSpPr>
        <p:spPr>
          <a:xfrm>
            <a:off x="3224090" y="1567446"/>
            <a:ext cx="1400073" cy="1337065"/>
          </a:xfrm>
          <a:prstGeom prst="straightConnector1">
            <a:avLst/>
          </a:prstGeom>
          <a:noFill/>
          <a:ln w="9525" cap="flat" cmpd="sng">
            <a:solidFill>
              <a:srgbClr val="F3F3F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32" name="Google Shape;732;gb032ca3398_0_31"/>
          <p:cNvCxnSpPr>
            <a:stCxn id="721" idx="0"/>
            <a:endCxn id="725" idx="2"/>
          </p:cNvCxnSpPr>
          <p:nvPr/>
        </p:nvCxnSpPr>
        <p:spPr>
          <a:xfrm rot="10800000" flipH="1">
            <a:off x="5565075" y="856750"/>
            <a:ext cx="1288500" cy="1673400"/>
          </a:xfrm>
          <a:prstGeom prst="straightConnector1">
            <a:avLst/>
          </a:prstGeom>
          <a:noFill/>
          <a:ln w="9525" cap="flat" cmpd="sng">
            <a:solidFill>
              <a:srgbClr val="F3F3F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33" name="Google Shape;733;gb032ca3398_0_31"/>
          <p:cNvCxnSpPr>
            <a:stCxn id="721" idx="5"/>
            <a:endCxn id="727" idx="2"/>
          </p:cNvCxnSpPr>
          <p:nvPr/>
        </p:nvCxnSpPr>
        <p:spPr>
          <a:xfrm>
            <a:off x="6505987" y="4712089"/>
            <a:ext cx="2128200" cy="879300"/>
          </a:xfrm>
          <a:prstGeom prst="straightConnector1">
            <a:avLst/>
          </a:prstGeom>
          <a:noFill/>
          <a:ln w="9525" cap="flat" cmpd="sng">
            <a:solidFill>
              <a:srgbClr val="F3F3F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34" name="Google Shape;734;gb032ca3398_0_31"/>
          <p:cNvSpPr/>
          <p:nvPr/>
        </p:nvSpPr>
        <p:spPr>
          <a:xfrm>
            <a:off x="9824550" y="1119325"/>
            <a:ext cx="2661300" cy="2556300"/>
          </a:xfrm>
          <a:prstGeom prst="ellipse">
            <a:avLst/>
          </a:prstGeom>
          <a:solidFill>
            <a:srgbClr val="FFFFFF"/>
          </a:solidFill>
          <a:ln w="114300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5" name="Google Shape;735;gb032ca3398_0_31"/>
          <p:cNvSpPr/>
          <p:nvPr/>
        </p:nvSpPr>
        <p:spPr>
          <a:xfrm>
            <a:off x="10375200" y="2083225"/>
            <a:ext cx="1560000" cy="6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900">
                <a:solidFill>
                  <a:srgbClr val="16437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ESCI</a:t>
            </a:r>
            <a:endParaRPr sz="2900">
              <a:solidFill>
                <a:srgbClr val="16437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36" name="Google Shape;736;gb032ca3398_0_31"/>
          <p:cNvCxnSpPr>
            <a:stCxn id="721" idx="6"/>
            <a:endCxn id="734" idx="2"/>
          </p:cNvCxnSpPr>
          <p:nvPr/>
        </p:nvCxnSpPr>
        <p:spPr>
          <a:xfrm rot="10800000" flipH="1">
            <a:off x="6895725" y="2397400"/>
            <a:ext cx="2928900" cy="1410900"/>
          </a:xfrm>
          <a:prstGeom prst="straightConnector1">
            <a:avLst/>
          </a:prstGeom>
          <a:noFill/>
          <a:ln w="9525" cap="flat" cmpd="sng">
            <a:solidFill>
              <a:srgbClr val="F3F3F3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37" name="Google Shape;737;gb032ca3398_0_31"/>
          <p:cNvGrpSpPr/>
          <p:nvPr/>
        </p:nvGrpSpPr>
        <p:grpSpPr>
          <a:xfrm>
            <a:off x="402825" y="4037300"/>
            <a:ext cx="2661300" cy="2556300"/>
            <a:chOff x="1071425" y="3827550"/>
            <a:chExt cx="2661300" cy="2556300"/>
          </a:xfrm>
        </p:grpSpPr>
        <p:sp>
          <p:nvSpPr>
            <p:cNvPr id="730" name="Google Shape;730;gb032ca3398_0_31"/>
            <p:cNvSpPr/>
            <p:nvPr/>
          </p:nvSpPr>
          <p:spPr>
            <a:xfrm>
              <a:off x="1071425" y="3827550"/>
              <a:ext cx="2661300" cy="2556300"/>
            </a:xfrm>
            <a:prstGeom prst="ellipse">
              <a:avLst/>
            </a:prstGeom>
            <a:solidFill>
              <a:srgbClr val="FFFFFF"/>
            </a:solidFill>
            <a:ln w="114300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738" name="Google Shape;738;gb032ca3398_0_31" descr="Projects Involved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382000" y="4745187"/>
              <a:ext cx="2040150" cy="72102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80982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BE509-0334-A144-944E-37B52B0A9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4549" y="100122"/>
            <a:ext cx="3595943" cy="1056377"/>
          </a:xfrm>
        </p:spPr>
        <p:txBody>
          <a:bodyPr/>
          <a:lstStyle/>
          <a:p>
            <a:r>
              <a:rPr lang="en-GB" b="1" dirty="0">
                <a:solidFill>
                  <a:srgbClr val="16437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Next Steps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F32849-2536-084C-BB35-2D4DAC217A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17926" y="1298406"/>
            <a:ext cx="5910943" cy="4351338"/>
          </a:xfrm>
        </p:spPr>
        <p:txBody>
          <a:bodyPr/>
          <a:lstStyle/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Google Shape;744;gb032ca3398_0_67">
            <a:extLst>
              <a:ext uri="{FF2B5EF4-FFF2-40B4-BE49-F238E27FC236}">
                <a16:creationId xmlns:a16="http://schemas.microsoft.com/office/drawing/2014/main" id="{9EA00815-9994-2345-8F2A-2879885038D4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378857" y="2110650"/>
            <a:ext cx="3812243" cy="3238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745;gb032ca3398_0_67">
            <a:extLst>
              <a:ext uri="{FF2B5EF4-FFF2-40B4-BE49-F238E27FC236}">
                <a16:creationId xmlns:a16="http://schemas.microsoft.com/office/drawing/2014/main" id="{208D1C6F-3E58-D145-99A1-35D68B844CA4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80506" y="1156499"/>
            <a:ext cx="4662350" cy="46817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46;gb032ca3398_0_67">
            <a:extLst>
              <a:ext uri="{FF2B5EF4-FFF2-40B4-BE49-F238E27FC236}">
                <a16:creationId xmlns:a16="http://schemas.microsoft.com/office/drawing/2014/main" id="{E93D792F-E0D8-5F44-AF08-1CAF046FBCA1}"/>
              </a:ext>
            </a:extLst>
          </p:cNvPr>
          <p:cNvSpPr txBox="1"/>
          <p:nvPr/>
        </p:nvSpPr>
        <p:spPr>
          <a:xfrm>
            <a:off x="1247575" y="2309775"/>
            <a:ext cx="3943500" cy="7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5700 in EU  </a:t>
            </a:r>
            <a:endParaRPr kumimoji="0" sz="2800" b="0" i="0" u="none" strike="noStrike" kern="0" cap="none" spc="0" normalizeH="0" baseline="0" noProof="0" dirty="0">
              <a:ln>
                <a:noFill/>
              </a:ln>
              <a:solidFill>
                <a:srgbClr val="16437E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8" name="Google Shape;747;gb032ca3398_0_67">
            <a:extLst>
              <a:ext uri="{FF2B5EF4-FFF2-40B4-BE49-F238E27FC236}">
                <a16:creationId xmlns:a16="http://schemas.microsoft.com/office/drawing/2014/main" id="{117E5FD5-49B1-AD4C-AFA7-5E505C30CE36}"/>
              </a:ext>
            </a:extLst>
          </p:cNvPr>
          <p:cNvSpPr/>
          <p:nvPr/>
        </p:nvSpPr>
        <p:spPr>
          <a:xfrm>
            <a:off x="1886528" y="2863960"/>
            <a:ext cx="2796900" cy="2128800"/>
          </a:xfrm>
          <a:prstGeom prst="ellipse">
            <a:avLst/>
          </a:prstGeom>
          <a:solidFill>
            <a:srgbClr val="16437E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9" name="Google Shape;748;gb032ca3398_0_67">
            <a:extLst>
              <a:ext uri="{FF2B5EF4-FFF2-40B4-BE49-F238E27FC236}">
                <a16:creationId xmlns:a16="http://schemas.microsoft.com/office/drawing/2014/main" id="{58E0E3AD-080A-2D46-857C-CF162E7531FE}"/>
              </a:ext>
            </a:extLst>
          </p:cNvPr>
          <p:cNvSpPr txBox="1"/>
          <p:nvPr/>
        </p:nvSpPr>
        <p:spPr>
          <a:xfrm>
            <a:off x="2083111" y="3332237"/>
            <a:ext cx="2726700" cy="13360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3500 in </a:t>
            </a:r>
            <a:r>
              <a:rPr kumimoji="0" lang="en-GB" sz="30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eudGAIN</a:t>
            </a: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 </a:t>
            </a:r>
            <a:endParaRPr kumimoji="0" sz="3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endParaRPr kumimoji="0" sz="3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10" name="Google Shape;749;gb032ca3398_0_67">
            <a:extLst>
              <a:ext uri="{FF2B5EF4-FFF2-40B4-BE49-F238E27FC236}">
                <a16:creationId xmlns:a16="http://schemas.microsoft.com/office/drawing/2014/main" id="{55B057DD-4777-CE4C-8CCE-18F6BE635FE1}"/>
              </a:ext>
            </a:extLst>
          </p:cNvPr>
          <p:cNvSpPr txBox="1"/>
          <p:nvPr/>
        </p:nvSpPr>
        <p:spPr>
          <a:xfrm>
            <a:off x="903787" y="1156499"/>
            <a:ext cx="4173925" cy="1056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Erasmus+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000" b="0" i="0" u="none" strike="noStrike" kern="0" cap="none" spc="0" normalizeH="0" baseline="0" noProof="0" dirty="0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8700 Institutions  </a:t>
            </a:r>
            <a:endParaRPr kumimoji="0" sz="3000" b="0" i="0" u="none" strike="noStrike" kern="0" cap="none" spc="0" normalizeH="0" baseline="0" noProof="0" dirty="0">
              <a:ln>
                <a:noFill/>
              </a:ln>
              <a:solidFill>
                <a:srgbClr val="16437E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D53E2D3-4995-8844-965A-6BCD9D3F9953}"/>
              </a:ext>
            </a:extLst>
          </p:cNvPr>
          <p:cNvSpPr/>
          <p:nvPr/>
        </p:nvSpPr>
        <p:spPr>
          <a:xfrm>
            <a:off x="6206392" y="1298405"/>
            <a:ext cx="5910943" cy="4963850"/>
          </a:xfrm>
          <a:prstGeom prst="roundRect">
            <a:avLst/>
          </a:prstGeom>
          <a:solidFill>
            <a:schemeClr val="accent2">
              <a:alpha val="7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Work continues in EDSSI project to turn </a:t>
            </a:r>
            <a:r>
              <a:rPr kumimoji="0" lang="en-GB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MyAcademicID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 into the core production platform for student mobility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Connect more Erasmus+ services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How do we make all this accessible to all institutions that participate in Erasmus+ programme ?</a:t>
            </a:r>
          </a:p>
        </p:txBody>
      </p:sp>
    </p:spTree>
    <p:extLst>
      <p:ext uri="{BB962C8B-B14F-4D97-AF65-F5344CB8AC3E}">
        <p14:creationId xmlns:p14="http://schemas.microsoft.com/office/powerpoint/2010/main" val="21874125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3E6C"/>
        </a:solidFill>
        <a:effectLst/>
      </p:bgPr>
    </p:bg>
    <p:spTree>
      <p:nvGrpSpPr>
        <p:cNvPr id="1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Google Shape;808;p25"/>
          <p:cNvSpPr txBox="1"/>
          <p:nvPr/>
        </p:nvSpPr>
        <p:spPr>
          <a:xfrm>
            <a:off x="6737542" y="1717631"/>
            <a:ext cx="503478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ial"/>
              <a:buNone/>
              <a:tabLst/>
              <a:defRPr/>
            </a:pPr>
            <a:r>
              <a:rPr kumimoji="0" lang="en-GB" sz="4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Thank you 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09" name="Google Shape;809;p25"/>
          <p:cNvSpPr/>
          <p:nvPr/>
        </p:nvSpPr>
        <p:spPr>
          <a:xfrm flipH="1">
            <a:off x="0" y="0"/>
            <a:ext cx="6172782" cy="6858000"/>
          </a:xfrm>
          <a:custGeom>
            <a:avLst/>
            <a:gdLst/>
            <a:ahLst/>
            <a:cxnLst/>
            <a:rect l="l" t="t" r="r" b="b"/>
            <a:pathLst>
              <a:path w="6172782" h="6858000" extrusionOk="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0" name="Google Shape;810;p25"/>
          <p:cNvSpPr/>
          <p:nvPr/>
        </p:nvSpPr>
        <p:spPr>
          <a:xfrm flipH="1">
            <a:off x="0" y="0"/>
            <a:ext cx="6024154" cy="6858000"/>
          </a:xfrm>
          <a:custGeom>
            <a:avLst/>
            <a:gdLst/>
            <a:ahLst/>
            <a:cxnLst/>
            <a:rect l="l" t="t" r="r" b="b"/>
            <a:pathLst>
              <a:path w="6024154" h="6858000" extrusionOk="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11" name="Google Shape;811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9767" y="1190645"/>
            <a:ext cx="4856199" cy="1189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812" name="Google Shape;812;p25" descr="black and brown headset near laptop computer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9675" y="2871982"/>
            <a:ext cx="3350106" cy="2236195"/>
          </a:xfrm>
          <a:prstGeom prst="rect">
            <a:avLst/>
          </a:prstGeom>
          <a:noFill/>
          <a:ln>
            <a:noFill/>
          </a:ln>
        </p:spPr>
      </p:pic>
      <p:sp>
        <p:nvSpPr>
          <p:cNvPr id="813" name="Google Shape;813;p25"/>
          <p:cNvSpPr/>
          <p:nvPr/>
        </p:nvSpPr>
        <p:spPr>
          <a:xfrm>
            <a:off x="6602549" y="2871982"/>
            <a:ext cx="5034784" cy="3181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293BDB1-35C3-044E-A73D-81D1C25B552D}"/>
              </a:ext>
            </a:extLst>
          </p:cNvPr>
          <p:cNvSpPr/>
          <p:nvPr/>
        </p:nvSpPr>
        <p:spPr>
          <a:xfrm>
            <a:off x="8684741" y="6286772"/>
            <a:ext cx="3276859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buClr>
                <a:srgbClr val="FFFFFF"/>
              </a:buClr>
              <a:buSzPts val="4400"/>
              <a:defRPr/>
            </a:pPr>
            <a:r>
              <a:rPr lang="en-GB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https://</a:t>
            </a:r>
            <a:r>
              <a:rPr lang="en-GB" kern="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www.myacademic-id.eu</a:t>
            </a:r>
            <a:r>
              <a:rPr lang="en-GB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73568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8af3ffe6d2_0_0"/>
          <p:cNvSpPr txBox="1">
            <a:spLocks noGrp="1"/>
          </p:cNvSpPr>
          <p:nvPr>
            <p:ph type="title"/>
          </p:nvPr>
        </p:nvSpPr>
        <p:spPr>
          <a:xfrm>
            <a:off x="454525" y="96982"/>
            <a:ext cx="9390600" cy="1046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dirty="0">
                <a:solidFill>
                  <a:srgbClr val="002060"/>
                </a:solidFill>
              </a:rPr>
              <a:t>The Wider T&amp;I </a:t>
            </a:r>
            <a:r>
              <a:rPr lang="en-GB" dirty="0" err="1">
                <a:solidFill>
                  <a:srgbClr val="002060"/>
                </a:solidFill>
              </a:rPr>
              <a:t>Ecosystem</a:t>
            </a:r>
            <a:r>
              <a:rPr lang="en-GB" b="0" i="1" dirty="0" err="1">
                <a:solidFill>
                  <a:srgbClr val="FFFFFF"/>
                </a:solidFill>
              </a:rPr>
              <a:t>n</a:t>
            </a:r>
            <a:r>
              <a:rPr lang="en-GB" b="0" i="1" dirty="0">
                <a:solidFill>
                  <a:srgbClr val="FFFFFF"/>
                </a:solidFill>
              </a:rPr>
              <a:t> recent years</a:t>
            </a:r>
            <a:endParaRPr dirty="0"/>
          </a:p>
        </p:txBody>
      </p:sp>
      <p:sp>
        <p:nvSpPr>
          <p:cNvPr id="171" name="Google Shape;171;g8af3ffe6d2_0_0"/>
          <p:cNvSpPr txBox="1">
            <a:spLocks noGrp="1"/>
          </p:cNvSpPr>
          <p:nvPr>
            <p:ph type="sldNum" idx="12"/>
          </p:nvPr>
        </p:nvSpPr>
        <p:spPr>
          <a:xfrm>
            <a:off x="11439527" y="6523901"/>
            <a:ext cx="569700" cy="32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  <p:sp>
        <p:nvSpPr>
          <p:cNvPr id="172" name="Google Shape;172;g8af3ffe6d2_0_0"/>
          <p:cNvSpPr/>
          <p:nvPr/>
        </p:nvSpPr>
        <p:spPr>
          <a:xfrm>
            <a:off x="6140782" y="1551645"/>
            <a:ext cx="4367400" cy="1387200"/>
          </a:xfrm>
          <a:prstGeom prst="roundRect">
            <a:avLst>
              <a:gd name="adj" fmla="val 13183"/>
            </a:avLst>
          </a:prstGeom>
          <a:solidFill>
            <a:srgbClr val="26729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n-GB" sz="29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AAI recognised as an important infrastructure 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g8af3ffe6d2_0_0"/>
          <p:cNvSpPr/>
          <p:nvPr/>
        </p:nvSpPr>
        <p:spPr>
          <a:xfrm>
            <a:off x="1439550" y="1531538"/>
            <a:ext cx="4367400" cy="1387200"/>
          </a:xfrm>
          <a:prstGeom prst="roundRect">
            <a:avLst>
              <a:gd name="adj" fmla="val 12524"/>
            </a:avLst>
          </a:prstGeom>
          <a:solidFill>
            <a:srgbClr val="00436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n-GB" sz="29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Impact of the </a:t>
            </a:r>
            <a:br>
              <a:rPr lang="en-GB" sz="29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29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AARC project </a:t>
            </a:r>
            <a:endParaRPr sz="7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g8af3ffe6d2_0_0"/>
          <p:cNvSpPr/>
          <p:nvPr/>
        </p:nvSpPr>
        <p:spPr>
          <a:xfrm>
            <a:off x="1439550" y="3190304"/>
            <a:ext cx="4367400" cy="1387200"/>
          </a:xfrm>
          <a:prstGeom prst="roundRect">
            <a:avLst>
              <a:gd name="adj" fmla="val 11865"/>
            </a:avLst>
          </a:prstGeom>
          <a:solidFill>
            <a:srgbClr val="CC007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n-GB" sz="29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More active role of research collaborations 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g8af3ffe6d2_0_0"/>
          <p:cNvSpPr/>
          <p:nvPr/>
        </p:nvSpPr>
        <p:spPr>
          <a:xfrm>
            <a:off x="6096000" y="3199629"/>
            <a:ext cx="4367400" cy="1387200"/>
          </a:xfrm>
          <a:prstGeom prst="roundRect">
            <a:avLst>
              <a:gd name="adj" fmla="val 13183"/>
            </a:avLst>
          </a:prstGeom>
          <a:solidFill>
            <a:srgbClr val="ED155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n-GB" sz="29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EOSC</a:t>
            </a:r>
            <a:endParaRPr sz="7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g8af3ffe6d2_0_0"/>
          <p:cNvSpPr/>
          <p:nvPr/>
        </p:nvSpPr>
        <p:spPr>
          <a:xfrm>
            <a:off x="1439550" y="4768804"/>
            <a:ext cx="4367400" cy="1387200"/>
          </a:xfrm>
          <a:prstGeom prst="roundRect">
            <a:avLst>
              <a:gd name="adj" fmla="val 10547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n-GB" sz="29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eIDAS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g8af3ffe6d2_0_0"/>
          <p:cNvSpPr/>
          <p:nvPr/>
        </p:nvSpPr>
        <p:spPr>
          <a:xfrm>
            <a:off x="6096000" y="4818554"/>
            <a:ext cx="4367400" cy="1387200"/>
          </a:xfrm>
          <a:prstGeom prst="roundRect">
            <a:avLst>
              <a:gd name="adj" fmla="val 13183"/>
            </a:avLst>
          </a:prstGeom>
          <a:solidFill>
            <a:srgbClr val="1F386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n-GB" sz="29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Student Mobility  </a:t>
            </a:r>
            <a:endParaRPr sz="7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41040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9919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5162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964406"/>
            <a:ext cx="12192000" cy="4929187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7"/>
          <p:cNvSpPr txBox="1"/>
          <p:nvPr/>
        </p:nvSpPr>
        <p:spPr>
          <a:xfrm>
            <a:off x="5689600" y="138545"/>
            <a:ext cx="6308436" cy="798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lnSpcReduction="10000"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6437E"/>
              </a:buClr>
              <a:buSzPts val="3060"/>
              <a:buFont typeface="Arial"/>
              <a:buNone/>
            </a:pPr>
            <a:r>
              <a:rPr lang="en-GB" sz="3060" b="1" i="0" u="none" strike="noStrike" cap="none" dirty="0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European Student Card Initiative - ESCI  </a:t>
            </a:r>
            <a:endParaRPr dirty="0"/>
          </a:p>
        </p:txBody>
      </p:sp>
      <p:sp>
        <p:nvSpPr>
          <p:cNvPr id="144" name="Google Shape;144;p7"/>
          <p:cNvSpPr/>
          <p:nvPr/>
        </p:nvSpPr>
        <p:spPr>
          <a:xfrm>
            <a:off x="5015345" y="6346914"/>
            <a:ext cx="7176655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 dirty="0">
                <a:solidFill>
                  <a:srgbClr val="16437E"/>
                </a:solidFill>
                <a:sym typeface="Arial"/>
              </a:rPr>
              <a:t>https://</a:t>
            </a:r>
            <a:r>
              <a:rPr lang="en-GB" sz="1400" b="0" i="0" u="none" strike="noStrike" cap="none" dirty="0" err="1">
                <a:solidFill>
                  <a:srgbClr val="16437E"/>
                </a:solidFill>
                <a:sym typeface="Arial"/>
              </a:rPr>
              <a:t>ec.europa.eu</a:t>
            </a:r>
            <a:r>
              <a:rPr lang="en-GB" sz="1400" b="0" i="0" u="none" strike="noStrike" cap="none" dirty="0">
                <a:solidFill>
                  <a:srgbClr val="16437E"/>
                </a:solidFill>
                <a:sym typeface="Arial"/>
              </a:rPr>
              <a:t>/education/education-in-the-</a:t>
            </a:r>
            <a:r>
              <a:rPr lang="en-GB" sz="1400" b="0" i="0" u="none" strike="noStrike" cap="none" dirty="0" err="1">
                <a:solidFill>
                  <a:srgbClr val="16437E"/>
                </a:solidFill>
                <a:sym typeface="Arial"/>
              </a:rPr>
              <a:t>eu</a:t>
            </a:r>
            <a:r>
              <a:rPr lang="en-GB" sz="1400" b="0" i="0" u="none" strike="noStrike" cap="none" dirty="0">
                <a:solidFill>
                  <a:srgbClr val="16437E"/>
                </a:solidFill>
                <a:sym typeface="Arial"/>
              </a:rPr>
              <a:t>/</a:t>
            </a:r>
            <a:r>
              <a:rPr lang="en-GB" sz="1400" b="0" i="0" u="none" strike="noStrike" cap="none" dirty="0" err="1">
                <a:solidFill>
                  <a:srgbClr val="16437E"/>
                </a:solidFill>
                <a:sym typeface="Arial"/>
              </a:rPr>
              <a:t>european</a:t>
            </a:r>
            <a:r>
              <a:rPr lang="en-GB" sz="1400" b="0" i="0" u="none" strike="noStrike" cap="none" dirty="0">
                <a:solidFill>
                  <a:srgbClr val="16437E"/>
                </a:solidFill>
                <a:sym typeface="Arial"/>
              </a:rPr>
              <a:t>-student-card-</a:t>
            </a:r>
            <a:r>
              <a:rPr lang="en-GB" sz="1400" b="0" i="0" u="none" strike="noStrike" cap="none" dirty="0" err="1">
                <a:solidFill>
                  <a:srgbClr val="16437E"/>
                </a:solidFill>
                <a:sym typeface="Arial"/>
              </a:rPr>
              <a:t>initiative_en</a:t>
            </a:r>
            <a:endParaRPr sz="1400" b="0" i="0" u="none" strike="noStrike" cap="none" dirty="0">
              <a:solidFill>
                <a:srgbClr val="16437E"/>
              </a:solidFill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7641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8" descr="Ico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3768" y="1551132"/>
            <a:ext cx="9661779" cy="311785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8"/>
          <p:cNvSpPr txBox="1"/>
          <p:nvPr/>
        </p:nvSpPr>
        <p:spPr>
          <a:xfrm>
            <a:off x="5430982" y="138545"/>
            <a:ext cx="6567054" cy="798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6437E"/>
              </a:buClr>
              <a:buSzPts val="3060"/>
              <a:buFont typeface="Arial"/>
              <a:buNone/>
              <a:tabLst/>
              <a:defRPr/>
            </a:pPr>
            <a:r>
              <a:rPr kumimoji="0" lang="en-GB" sz="3060" b="1" i="0" u="none" strike="noStrike" kern="0" cap="none" spc="0" normalizeH="0" baseline="0" noProof="0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European Student Card Initiative: Goals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51" name="Google Shape;151;p8"/>
          <p:cNvSpPr txBox="1"/>
          <p:nvPr/>
        </p:nvSpPr>
        <p:spPr>
          <a:xfrm>
            <a:off x="532823" y="4668982"/>
            <a:ext cx="349885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Digitalising and streamlining student mobility administration 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52" name="Google Shape;152;p8"/>
          <p:cNvSpPr txBox="1"/>
          <p:nvPr/>
        </p:nvSpPr>
        <p:spPr>
          <a:xfrm>
            <a:off x="7198013" y="4598982"/>
            <a:ext cx="417021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Rolling out the European Student Card and the </a:t>
            </a:r>
            <a:r>
              <a:rPr kumimoji="0" lang="en-GB" sz="2000" b="1" i="0" u="none" strike="noStrike" kern="0" cap="none" spc="0" normalizeH="0" baseline="0" noProof="0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European Student Identifier 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B4C350B4-A335-964E-B9D1-FC650D4F279B}"/>
              </a:ext>
            </a:extLst>
          </p:cNvPr>
          <p:cNvSpPr/>
          <p:nvPr/>
        </p:nvSpPr>
        <p:spPr>
          <a:xfrm>
            <a:off x="266410" y="2466107"/>
            <a:ext cx="4031676" cy="3768437"/>
          </a:xfrm>
          <a:prstGeom prst="ellipse">
            <a:avLst/>
          </a:prstGeom>
          <a:solidFill>
            <a:schemeClr val="accent1"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434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9"/>
          <p:cNvPicPr preferRelativeResize="0"/>
          <p:nvPr/>
        </p:nvPicPr>
        <p:blipFill rotWithShape="1">
          <a:blip r:embed="rId3">
            <a:alphaModFix/>
          </a:blip>
          <a:srcRect l="33939" r="28039"/>
          <a:stretch/>
        </p:blipFill>
        <p:spPr>
          <a:xfrm>
            <a:off x="0" y="0"/>
            <a:ext cx="4635571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9"/>
          <p:cNvSpPr/>
          <p:nvPr/>
        </p:nvSpPr>
        <p:spPr>
          <a:xfrm>
            <a:off x="5080000" y="2201335"/>
            <a:ext cx="6820200" cy="3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2021 - to manage online learning agreements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2022 - to manage inter-institutional agreements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2023 - to exchange student nominations and acceptances and transcripts of records related to student mobility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0" name="Google Shape;160;p9"/>
          <p:cNvSpPr/>
          <p:nvPr/>
        </p:nvSpPr>
        <p:spPr>
          <a:xfrm>
            <a:off x="6023324" y="227112"/>
            <a:ext cx="616867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Roadmap to paperless mobility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161" name="Google Shape;161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63200" y="6224751"/>
            <a:ext cx="1536968" cy="4569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5555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228241"/>
            <a:ext cx="6603055" cy="4686784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11"/>
          <p:cNvSpPr/>
          <p:nvPr/>
        </p:nvSpPr>
        <p:spPr>
          <a:xfrm>
            <a:off x="6603055" y="657709"/>
            <a:ext cx="5588945" cy="497205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9" name="Google Shape;179;p11"/>
          <p:cNvSpPr txBox="1"/>
          <p:nvPr/>
        </p:nvSpPr>
        <p:spPr>
          <a:xfrm>
            <a:off x="6841067" y="1228241"/>
            <a:ext cx="5046133" cy="212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Erasmus+ Programme (DG-EAC)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To digitise procedures and services to support Erasmus students.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New Programme Framework under approval for 2021-2027.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1C3E6C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80" name="Google Shape;180;p11"/>
          <p:cNvSpPr txBox="1"/>
          <p:nvPr/>
        </p:nvSpPr>
        <p:spPr>
          <a:xfrm>
            <a:off x="6841067" y="3668256"/>
            <a:ext cx="4858789" cy="22467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Connecting Europe Facility Projects (DG-CONNECT/CEF)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To develop a core platform and a unique student identifier for students’ online authentication.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1C3E6C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81" name="Google Shape;181;p11"/>
          <p:cNvSpPr/>
          <p:nvPr/>
        </p:nvSpPr>
        <p:spPr>
          <a:xfrm>
            <a:off x="5978820" y="3275112"/>
            <a:ext cx="23436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 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8959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" name="Google Shape;198;p13"/>
          <p:cNvGrpSpPr/>
          <p:nvPr/>
        </p:nvGrpSpPr>
        <p:grpSpPr>
          <a:xfrm>
            <a:off x="435429" y="1482715"/>
            <a:ext cx="11538857" cy="4347556"/>
            <a:chOff x="0" y="1890"/>
            <a:chExt cx="10515600" cy="4347556"/>
          </a:xfrm>
        </p:grpSpPr>
        <p:sp>
          <p:nvSpPr>
            <p:cNvPr id="199" name="Google Shape;199;p13"/>
            <p:cNvSpPr/>
            <p:nvPr/>
          </p:nvSpPr>
          <p:spPr>
            <a:xfrm>
              <a:off x="2103120" y="1890"/>
              <a:ext cx="8412480" cy="829686"/>
            </a:xfrm>
            <a:prstGeom prst="rect">
              <a:avLst/>
            </a:prstGeom>
            <a:solidFill>
              <a:srgbClr val="1C3E6C"/>
            </a:solidFill>
            <a:ln w="12700" cap="flat" cmpd="sng">
              <a:solidFill>
                <a:srgbClr val="599BD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200" name="Google Shape;200;p13"/>
            <p:cNvSpPr txBox="1"/>
            <p:nvPr/>
          </p:nvSpPr>
          <p:spPr>
            <a:xfrm>
              <a:off x="2103120" y="1890"/>
              <a:ext cx="8412480" cy="8296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3225" tIns="210725" rIns="163225" bIns="2107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  <a:tabLst/>
                <a:defRPr/>
              </a:pPr>
              <a:r>
                <a:rPr kumimoji="0" lang="en-GB" sz="2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Outlining Student Mobility related use cases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201" name="Google Shape;201;p13"/>
            <p:cNvSpPr/>
            <p:nvPr/>
          </p:nvSpPr>
          <p:spPr>
            <a:xfrm>
              <a:off x="0" y="1890"/>
              <a:ext cx="2103120" cy="829686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rgbClr val="599BD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202" name="Google Shape;202;p13"/>
            <p:cNvSpPr txBox="1"/>
            <p:nvPr/>
          </p:nvSpPr>
          <p:spPr>
            <a:xfrm>
              <a:off x="0" y="1890"/>
              <a:ext cx="2103120" cy="8296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1275" tIns="81950" rIns="111275" bIns="8195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Arial"/>
                <a:buNone/>
                <a:tabLst/>
                <a:defRPr/>
              </a:pPr>
              <a:r>
                <a:rPr kumimoji="0" lang="en-GB" sz="25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Outlining</a:t>
              </a:r>
              <a:endParaRPr kumimoji="0" sz="25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203" name="Google Shape;203;p13"/>
            <p:cNvSpPr/>
            <p:nvPr/>
          </p:nvSpPr>
          <p:spPr>
            <a:xfrm>
              <a:off x="2103120" y="881358"/>
              <a:ext cx="8412480" cy="829686"/>
            </a:xfrm>
            <a:prstGeom prst="rect">
              <a:avLst/>
            </a:prstGeom>
            <a:solidFill>
              <a:srgbClr val="1C3E6C"/>
            </a:solidFill>
            <a:ln w="12700" cap="flat" cmpd="sng">
              <a:solidFill>
                <a:srgbClr val="599BD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204" name="Google Shape;204;p13"/>
            <p:cNvSpPr txBox="1"/>
            <p:nvPr/>
          </p:nvSpPr>
          <p:spPr>
            <a:xfrm>
              <a:off x="2103120" y="881358"/>
              <a:ext cx="8412480" cy="8296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3225" tIns="210725" rIns="163225" bIns="2107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  <a:tabLst/>
                <a:defRPr/>
              </a:pPr>
              <a:r>
                <a:rPr kumimoji="0" lang="en-GB" sz="2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Calibri"/>
                  <a:cs typeface="Calibri" panose="020F0502020204030204" pitchFamily="34" charset="0"/>
                  <a:sym typeface="Calibri"/>
                </a:rPr>
                <a:t>Agreeing the way to uniquely identify students when they move from A to B (ESI) 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205" name="Google Shape;205;p13"/>
            <p:cNvSpPr/>
            <p:nvPr/>
          </p:nvSpPr>
          <p:spPr>
            <a:xfrm>
              <a:off x="0" y="881358"/>
              <a:ext cx="2103120" cy="829686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rgbClr val="599BD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206" name="Google Shape;206;p13"/>
            <p:cNvSpPr txBox="1"/>
            <p:nvPr/>
          </p:nvSpPr>
          <p:spPr>
            <a:xfrm>
              <a:off x="0" y="881358"/>
              <a:ext cx="2103120" cy="8296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1275" tIns="81950" rIns="111275" bIns="8195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Arial"/>
                <a:buNone/>
                <a:tabLst/>
                <a:defRPr/>
              </a:pPr>
              <a:r>
                <a:rPr kumimoji="0" lang="en-GB" sz="25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Agreeing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207" name="Google Shape;207;p13"/>
            <p:cNvSpPr/>
            <p:nvPr/>
          </p:nvSpPr>
          <p:spPr>
            <a:xfrm>
              <a:off x="2103120" y="1760825"/>
              <a:ext cx="8412480" cy="829686"/>
            </a:xfrm>
            <a:prstGeom prst="rect">
              <a:avLst/>
            </a:prstGeom>
            <a:solidFill>
              <a:srgbClr val="1C3E6C"/>
            </a:solidFill>
            <a:ln w="12700" cap="flat" cmpd="sng">
              <a:solidFill>
                <a:srgbClr val="599BD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208" name="Google Shape;208;p13"/>
            <p:cNvSpPr txBox="1"/>
            <p:nvPr/>
          </p:nvSpPr>
          <p:spPr>
            <a:xfrm>
              <a:off x="2103120" y="1760825"/>
              <a:ext cx="8412480" cy="8296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3225" tIns="210725" rIns="163225" bIns="2107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  <a:tabLst/>
                <a:defRPr/>
              </a:pPr>
              <a:r>
                <a:rPr kumimoji="0" lang="en-GB" sz="2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Calibri"/>
                  <a:cs typeface="Calibri" panose="020F0502020204030204" pitchFamily="34" charset="0"/>
                  <a:sym typeface="Calibri"/>
                </a:rPr>
                <a:t>Designing an architecture to enable a single interface for authenticating students</a:t>
              </a:r>
              <a:endParaRPr kumimoji="0" sz="2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209" name="Google Shape;209;p13"/>
            <p:cNvSpPr/>
            <p:nvPr/>
          </p:nvSpPr>
          <p:spPr>
            <a:xfrm>
              <a:off x="0" y="1760825"/>
              <a:ext cx="2103120" cy="829686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rgbClr val="599BD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210" name="Google Shape;210;p13"/>
            <p:cNvSpPr txBox="1"/>
            <p:nvPr/>
          </p:nvSpPr>
          <p:spPr>
            <a:xfrm>
              <a:off x="0" y="1760825"/>
              <a:ext cx="2103120" cy="8296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1275" tIns="81950" rIns="111275" bIns="8195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Arial"/>
                <a:buNone/>
                <a:tabLst/>
                <a:defRPr/>
              </a:pPr>
              <a:r>
                <a:rPr kumimoji="0" lang="en-GB" sz="25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Designing</a:t>
              </a:r>
              <a:endParaRPr kumimoji="0" sz="2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211" name="Google Shape;211;p13"/>
            <p:cNvSpPr/>
            <p:nvPr/>
          </p:nvSpPr>
          <p:spPr>
            <a:xfrm>
              <a:off x="2103120" y="2640293"/>
              <a:ext cx="8412480" cy="829686"/>
            </a:xfrm>
            <a:prstGeom prst="rect">
              <a:avLst/>
            </a:prstGeom>
            <a:solidFill>
              <a:srgbClr val="1C3E6C"/>
            </a:solidFill>
            <a:ln w="12700" cap="flat" cmpd="sng">
              <a:solidFill>
                <a:srgbClr val="599BD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212" name="Google Shape;212;p13"/>
            <p:cNvSpPr txBox="1"/>
            <p:nvPr/>
          </p:nvSpPr>
          <p:spPr>
            <a:xfrm>
              <a:off x="2103120" y="2640293"/>
              <a:ext cx="8412480" cy="8296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3225" tIns="210725" rIns="163225" bIns="2107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  <a:tabLst/>
                <a:defRPr/>
              </a:pPr>
              <a:r>
                <a:rPr kumimoji="0" lang="en-GB" sz="2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Calibri"/>
                  <a:cs typeface="Calibri" panose="020F0502020204030204" pitchFamily="34" charset="0"/>
                  <a:sym typeface="Calibri"/>
                </a:rPr>
                <a:t>Building a first bridge with the citizen eID eIDAS and eduGAIN</a:t>
              </a:r>
              <a:endParaRPr kumimoji="0" sz="2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endParaRPr>
            </a:p>
          </p:txBody>
        </p:sp>
        <p:sp>
          <p:nvSpPr>
            <p:cNvPr id="213" name="Google Shape;213;p13"/>
            <p:cNvSpPr/>
            <p:nvPr/>
          </p:nvSpPr>
          <p:spPr>
            <a:xfrm>
              <a:off x="0" y="2640293"/>
              <a:ext cx="2103120" cy="829686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rgbClr val="599BD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214" name="Google Shape;214;p13"/>
            <p:cNvSpPr txBox="1"/>
            <p:nvPr/>
          </p:nvSpPr>
          <p:spPr>
            <a:xfrm>
              <a:off x="0" y="2640293"/>
              <a:ext cx="2103120" cy="8296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1275" tIns="81950" rIns="111275" bIns="8195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Arial"/>
                <a:buNone/>
                <a:tabLst/>
                <a:defRPr/>
              </a:pPr>
              <a:r>
                <a:rPr kumimoji="0" lang="en-GB" sz="25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Building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215" name="Google Shape;215;p13"/>
            <p:cNvSpPr/>
            <p:nvPr/>
          </p:nvSpPr>
          <p:spPr>
            <a:xfrm>
              <a:off x="2103120" y="3519760"/>
              <a:ext cx="8412480" cy="829686"/>
            </a:xfrm>
            <a:prstGeom prst="rect">
              <a:avLst/>
            </a:prstGeom>
            <a:solidFill>
              <a:srgbClr val="1C3E6C"/>
            </a:solidFill>
            <a:ln w="12700" cap="flat" cmpd="sng">
              <a:solidFill>
                <a:srgbClr val="599BD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216" name="Google Shape;216;p13"/>
            <p:cNvSpPr txBox="1"/>
            <p:nvPr/>
          </p:nvSpPr>
          <p:spPr>
            <a:xfrm>
              <a:off x="2103120" y="3519760"/>
              <a:ext cx="8412480" cy="8296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3225" tIns="210725" rIns="163225" bIns="2107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  <a:tabLst/>
                <a:defRPr/>
              </a:pPr>
              <a:r>
                <a:rPr kumimoji="0" lang="en-GB" sz="2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Calibri"/>
                  <a:cs typeface="Calibri" panose="020F0502020204030204" pitchFamily="34" charset="0"/>
                  <a:sym typeface="Calibri"/>
                </a:rPr>
                <a:t>Implementing the authentication interface as defined in the architecture  on some of the use cases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217" name="Google Shape;217;p13"/>
            <p:cNvSpPr/>
            <p:nvPr/>
          </p:nvSpPr>
          <p:spPr>
            <a:xfrm>
              <a:off x="0" y="3519760"/>
              <a:ext cx="2103120" cy="829686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rgbClr val="599BD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218" name="Google Shape;218;p13"/>
            <p:cNvSpPr txBox="1"/>
            <p:nvPr/>
          </p:nvSpPr>
          <p:spPr>
            <a:xfrm>
              <a:off x="0" y="3519760"/>
              <a:ext cx="2103120" cy="8296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1275" tIns="81950" rIns="111275" bIns="8195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Arial"/>
                <a:buNone/>
                <a:tabLst/>
                <a:defRPr/>
              </a:pPr>
              <a:r>
                <a:rPr kumimoji="0" lang="en-GB" sz="25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Implementing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</p:grpSp>
      <p:sp>
        <p:nvSpPr>
          <p:cNvPr id="219" name="Google Shape;219;p13"/>
          <p:cNvSpPr/>
          <p:nvPr/>
        </p:nvSpPr>
        <p:spPr>
          <a:xfrm>
            <a:off x="4299851" y="6072006"/>
            <a:ext cx="3276859" cy="369332"/>
          </a:xfrm>
          <a:prstGeom prst="rect">
            <a:avLst/>
          </a:prstGeom>
          <a:noFill/>
          <a:ln w="9525" cap="flat" cmpd="sng">
            <a:solidFill>
              <a:srgbClr val="1C3E6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2F5496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https://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srgbClr val="2F5496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www.myacademic-id.eu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2F5496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/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220" name="Google Shape;220;p13"/>
          <p:cNvSpPr/>
          <p:nvPr/>
        </p:nvSpPr>
        <p:spPr>
          <a:xfrm>
            <a:off x="2250042" y="282427"/>
            <a:ext cx="9647432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err="1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MyAcademicID</a:t>
            </a: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: Towards an European Student </a:t>
            </a:r>
            <a:r>
              <a:rPr kumimoji="0" lang="en-GB" sz="3600" b="0" i="0" u="none" strike="noStrike" kern="0" cap="none" spc="0" normalizeH="0" baseline="0" noProof="0" dirty="0" err="1">
                <a:ln>
                  <a:noFill/>
                </a:ln>
                <a:solidFill>
                  <a:srgbClr val="16437E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eID</a:t>
            </a:r>
            <a:endParaRPr kumimoji="0" sz="3600" b="0" i="0" u="none" strike="noStrike" kern="0" cap="none" spc="0" normalizeH="0" baseline="0" noProof="0" dirty="0">
              <a:ln>
                <a:noFill/>
              </a:ln>
              <a:solidFill>
                <a:srgbClr val="16437E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2413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687</Words>
  <Application>Microsoft Macintosh PowerPoint</Application>
  <PresentationFormat>Widescreen</PresentationFormat>
  <Paragraphs>109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Helvetica Neue</vt:lpstr>
      <vt:lpstr>Office Theme</vt:lpstr>
      <vt:lpstr>1_Office Theme</vt:lpstr>
      <vt:lpstr>2_Office Theme</vt:lpstr>
      <vt:lpstr>PowerPoint Presentation</vt:lpstr>
      <vt:lpstr>The Wider T&amp;I Ecosystemn recent years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Licia Florio</dc:creator>
  <cp:lastModifiedBy>Licia Florio</cp:lastModifiedBy>
  <cp:revision>17</cp:revision>
  <dcterms:created xsi:type="dcterms:W3CDTF">2021-01-18T17:05:29Z</dcterms:created>
  <dcterms:modified xsi:type="dcterms:W3CDTF">2021-01-18T21:25:33Z</dcterms:modified>
</cp:coreProperties>
</file>