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16" r:id="rId3"/>
    <p:sldId id="382" r:id="rId4"/>
    <p:sldId id="385" r:id="rId5"/>
    <p:sldId id="386" r:id="rId6"/>
    <p:sldId id="797" r:id="rId7"/>
    <p:sldId id="796" r:id="rId8"/>
    <p:sldId id="798" r:id="rId9"/>
    <p:sldId id="286" r:id="rId10"/>
    <p:sldId id="79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489"/>
    <a:srgbClr val="9E1F63"/>
    <a:srgbClr val="C1E2E7"/>
    <a:srgbClr val="AAE78A"/>
    <a:srgbClr val="E7E7A4"/>
    <a:srgbClr val="C7DBE3"/>
    <a:srgbClr val="D4EDF5"/>
    <a:srgbClr val="8A94C8"/>
    <a:srgbClr val="D2D6EA"/>
    <a:srgbClr val="0650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57" autoAdjust="0"/>
    <p:restoredTop sz="74017" autoAdjust="0"/>
  </p:normalViewPr>
  <p:slideViewPr>
    <p:cSldViewPr snapToGrid="0">
      <p:cViewPr varScale="1">
        <p:scale>
          <a:sx n="123" d="100"/>
          <a:sy n="123" d="100"/>
        </p:scale>
        <p:origin x="192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8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625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83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A data cube is a geo-temporal and geo-spatial collection of data, organised in a codified and schemed way so that data can be injected from multiple sources and accessed in repeatable and structured ways.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err="1">
                <a:effectLst/>
                <a:latin typeface="Calibri" panose="020F050202020403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iRODS</a:t>
            </a:r>
            <a:r>
              <a:rPr lang="en-US" sz="1800" dirty="0">
                <a:effectLst/>
                <a:latin typeface="Calibri" panose="020F050202020403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(integrated Rule Orientated Data System) could be used as an abstraction layer between a nationally hosted </a:t>
            </a:r>
            <a:r>
              <a:rPr lang="en-US" sz="1800" dirty="0" err="1">
                <a:effectLst/>
                <a:latin typeface="Calibri" panose="020F050202020403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Datacube</a:t>
            </a:r>
            <a:r>
              <a:rPr lang="en-US" sz="1800" dirty="0">
                <a:effectLst/>
                <a:latin typeface="Calibri" panose="020F050202020403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and underlying existing infrastructure (namespace), and a student/researcher using a web accessible compute platform such as a </a:t>
            </a:r>
            <a:r>
              <a:rPr lang="en-US" sz="1800" dirty="0" err="1">
                <a:effectLst/>
                <a:latin typeface="Calibri" panose="020F050202020403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jupyter</a:t>
            </a:r>
            <a:r>
              <a:rPr lang="en-US" sz="1800" dirty="0">
                <a:effectLst/>
                <a:latin typeface="Calibri" panose="020F050202020403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notebook.</a:t>
            </a:r>
            <a:endParaRPr lang="en-GB" sz="1800" dirty="0">
              <a:effectLst/>
              <a:latin typeface="Calibri" panose="020F050202020403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Calibri" panose="020F050202020403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981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176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60792A-10DD-4241-8C05-5B907E7CB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0481-9688-CE48-8095-A199F66A164B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21B0D1-445F-4441-9227-0ACAD0867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14112A-43D1-C240-83C6-0C91CFD32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BAD7-831C-2248-BDEE-9433C066CB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937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  <p:sldLayoutId id="2147483686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26" Type="http://schemas.openxmlformats.org/officeDocument/2006/relationships/image" Target="../media/image66.png"/><Relationship Id="rId39" Type="http://schemas.openxmlformats.org/officeDocument/2006/relationships/image" Target="../media/image79.svg"/><Relationship Id="rId21" Type="http://schemas.openxmlformats.org/officeDocument/2006/relationships/image" Target="../media/image61.png"/><Relationship Id="rId34" Type="http://schemas.openxmlformats.org/officeDocument/2006/relationships/image" Target="../media/image74.jpg"/><Relationship Id="rId42" Type="http://schemas.openxmlformats.org/officeDocument/2006/relationships/image" Target="../media/image82.tiff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6.png"/><Relationship Id="rId29" Type="http://schemas.openxmlformats.org/officeDocument/2006/relationships/image" Target="../media/image69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6.png"/><Relationship Id="rId11" Type="http://schemas.openxmlformats.org/officeDocument/2006/relationships/image" Target="../media/image51.jpg"/><Relationship Id="rId24" Type="http://schemas.openxmlformats.org/officeDocument/2006/relationships/image" Target="../media/image64.tiff"/><Relationship Id="rId32" Type="http://schemas.openxmlformats.org/officeDocument/2006/relationships/image" Target="../media/image72.png"/><Relationship Id="rId37" Type="http://schemas.openxmlformats.org/officeDocument/2006/relationships/image" Target="../media/image77.png"/><Relationship Id="rId40" Type="http://schemas.openxmlformats.org/officeDocument/2006/relationships/image" Target="../media/image80.jpg"/><Relationship Id="rId45" Type="http://schemas.openxmlformats.org/officeDocument/2006/relationships/image" Target="../media/image85.tiff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23" Type="http://schemas.openxmlformats.org/officeDocument/2006/relationships/image" Target="../media/image63.png"/><Relationship Id="rId28" Type="http://schemas.openxmlformats.org/officeDocument/2006/relationships/image" Target="../media/image68.png"/><Relationship Id="rId36" Type="http://schemas.openxmlformats.org/officeDocument/2006/relationships/image" Target="../media/image76.png"/><Relationship Id="rId10" Type="http://schemas.openxmlformats.org/officeDocument/2006/relationships/image" Target="../media/image50.tiff"/><Relationship Id="rId19" Type="http://schemas.openxmlformats.org/officeDocument/2006/relationships/image" Target="../media/image59.png"/><Relationship Id="rId31" Type="http://schemas.openxmlformats.org/officeDocument/2006/relationships/image" Target="../media/image71.tiff"/><Relationship Id="rId44" Type="http://schemas.openxmlformats.org/officeDocument/2006/relationships/image" Target="../media/image84.png"/><Relationship Id="rId4" Type="http://schemas.openxmlformats.org/officeDocument/2006/relationships/image" Target="../media/image44.tiff"/><Relationship Id="rId9" Type="http://schemas.openxmlformats.org/officeDocument/2006/relationships/image" Target="../media/image49.tiff"/><Relationship Id="rId14" Type="http://schemas.openxmlformats.org/officeDocument/2006/relationships/image" Target="../media/image54.png"/><Relationship Id="rId22" Type="http://schemas.openxmlformats.org/officeDocument/2006/relationships/image" Target="../media/image62.tiff"/><Relationship Id="rId27" Type="http://schemas.openxmlformats.org/officeDocument/2006/relationships/image" Target="../media/image67.png"/><Relationship Id="rId30" Type="http://schemas.openxmlformats.org/officeDocument/2006/relationships/image" Target="../media/image70.png"/><Relationship Id="rId35" Type="http://schemas.openxmlformats.org/officeDocument/2006/relationships/image" Target="../media/image75.jpg"/><Relationship Id="rId43" Type="http://schemas.openxmlformats.org/officeDocument/2006/relationships/image" Target="../media/image83.tiff"/><Relationship Id="rId8" Type="http://schemas.openxmlformats.org/officeDocument/2006/relationships/image" Target="../media/image48.tiff"/><Relationship Id="rId3" Type="http://schemas.openxmlformats.org/officeDocument/2006/relationships/image" Target="../media/image43.png"/><Relationship Id="rId12" Type="http://schemas.openxmlformats.org/officeDocument/2006/relationships/image" Target="../media/image52.tiff"/><Relationship Id="rId17" Type="http://schemas.openxmlformats.org/officeDocument/2006/relationships/image" Target="../media/image57.png"/><Relationship Id="rId25" Type="http://schemas.openxmlformats.org/officeDocument/2006/relationships/image" Target="../media/image65.png"/><Relationship Id="rId33" Type="http://schemas.openxmlformats.org/officeDocument/2006/relationships/image" Target="../media/image73.png"/><Relationship Id="rId38" Type="http://schemas.openxmlformats.org/officeDocument/2006/relationships/image" Target="../media/image78.png"/><Relationship Id="rId20" Type="http://schemas.openxmlformats.org/officeDocument/2006/relationships/image" Target="../media/image60.png"/><Relationship Id="rId41" Type="http://schemas.openxmlformats.org/officeDocument/2006/relationships/image" Target="../media/image8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5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76.png"/><Relationship Id="rId3" Type="http://schemas.openxmlformats.org/officeDocument/2006/relationships/image" Target="../media/image46.png"/><Relationship Id="rId7" Type="http://schemas.openxmlformats.org/officeDocument/2006/relationships/image" Target="../media/image57.png"/><Relationship Id="rId12" Type="http://schemas.openxmlformats.org/officeDocument/2006/relationships/image" Target="../media/image7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74.jpg"/><Relationship Id="rId5" Type="http://schemas.openxmlformats.org/officeDocument/2006/relationships/image" Target="../media/image55.png"/><Relationship Id="rId15" Type="http://schemas.openxmlformats.org/officeDocument/2006/relationships/image" Target="../media/image85.tiff"/><Relationship Id="rId10" Type="http://schemas.openxmlformats.org/officeDocument/2006/relationships/image" Target="../media/image72.png"/><Relationship Id="rId4" Type="http://schemas.openxmlformats.org/officeDocument/2006/relationships/image" Target="../media/image47.png"/><Relationship Id="rId9" Type="http://schemas.openxmlformats.org/officeDocument/2006/relationships/image" Target="../media/image68.png"/><Relationship Id="rId14" Type="http://schemas.openxmlformats.org/officeDocument/2006/relationships/image" Target="../media/image7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-16809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1" dirty="0">
                <a:solidFill>
                  <a:schemeClr val="bg1"/>
                </a:solidFill>
              </a:rPr>
              <a:t>Enzo Capone</a:t>
            </a:r>
            <a:endParaRPr lang="en-US" sz="2000" i="1" baseline="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baseline="0" dirty="0">
                <a:solidFill>
                  <a:schemeClr val="bg1"/>
                </a:solidFill>
              </a:rPr>
              <a:t>Head o</a:t>
            </a:r>
            <a:r>
              <a:rPr lang="en-US" sz="2000" i="1" dirty="0">
                <a:solidFill>
                  <a:schemeClr val="bg1"/>
                </a:solidFill>
              </a:rPr>
              <a:t>f Research Engagement and Support</a:t>
            </a:r>
            <a:r>
              <a:rPr lang="en-US" sz="2000" i="1" baseline="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4" y="2075740"/>
            <a:ext cx="6659594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>
                <a:solidFill>
                  <a:schemeClr val="bg1"/>
                </a:solidFill>
              </a:rPr>
              <a:t>Popular Topics in the User Space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BF6E6B-29F6-4D34-B844-DF0DD4070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15" y="519823"/>
            <a:ext cx="9894723" cy="43090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b="1" dirty="0"/>
              <a:t>Other topics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F8F0E5-B472-4B9D-B1C2-242CFE3A5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11" name="Content Placeholder 1">
            <a:extLst>
              <a:ext uri="{FF2B5EF4-FFF2-40B4-BE49-F238E27FC236}">
                <a16:creationId xmlns:a16="http://schemas.microsoft.com/office/drawing/2014/main" id="{9AF62BEB-3D0E-405B-9396-16D6D4997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4549" y="2299213"/>
            <a:ext cx="8209728" cy="367648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2400" b="1" dirty="0"/>
              <a:t>eHealth</a:t>
            </a:r>
          </a:p>
          <a:p>
            <a:pPr>
              <a:lnSpc>
                <a:spcPct val="150000"/>
              </a:lnSpc>
              <a:defRPr/>
            </a:pPr>
            <a:r>
              <a:rPr lang="en-GB" sz="2400" b="1" dirty="0"/>
              <a:t>Time and Frequency distribution</a:t>
            </a:r>
          </a:p>
          <a:p>
            <a:pPr lvl="1">
              <a:lnSpc>
                <a:spcPct val="150000"/>
              </a:lnSpc>
              <a:defRPr/>
            </a:pPr>
            <a:r>
              <a:rPr lang="en-GB" sz="2000" b="1" dirty="0"/>
              <a:t>CLONETS-DS</a:t>
            </a:r>
          </a:p>
          <a:p>
            <a:pPr lvl="1">
              <a:lnSpc>
                <a:spcPct val="150000"/>
              </a:lnSpc>
              <a:defRPr/>
            </a:pPr>
            <a:r>
              <a:rPr lang="en-GB" sz="2000" b="1" dirty="0"/>
              <a:t>Maybe a topic for SIG-NGN?</a:t>
            </a:r>
          </a:p>
          <a:p>
            <a:pPr>
              <a:lnSpc>
                <a:spcPct val="150000"/>
              </a:lnSpc>
              <a:defRPr/>
            </a:pPr>
            <a:r>
              <a:rPr lang="en-GB" sz="2400" b="1" dirty="0"/>
              <a:t>SKA/NREN Forum</a:t>
            </a:r>
          </a:p>
        </p:txBody>
      </p:sp>
      <p:pic>
        <p:nvPicPr>
          <p:cNvPr id="2" name="Picture 1" descr="A close up of a logo&#10;&#10;Description automatically generated">
            <a:extLst>
              <a:ext uri="{FF2B5EF4-FFF2-40B4-BE49-F238E27FC236}">
                <a16:creationId xmlns:a16="http://schemas.microsoft.com/office/drawing/2014/main" id="{3C2096AE-6179-4936-9414-30448C6AA4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097" t="27354" r="26500" b="29246"/>
          <a:stretch/>
        </p:blipFill>
        <p:spPr>
          <a:xfrm>
            <a:off x="4035039" y="4948868"/>
            <a:ext cx="1962407" cy="119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24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16"/>
          <a:stretch/>
        </p:blipFill>
        <p:spPr>
          <a:xfrm>
            <a:off x="116958" y="1158950"/>
            <a:ext cx="10409276" cy="5063867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956930" y="1158950"/>
            <a:ext cx="9633098" cy="506386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390599" y="1814513"/>
            <a:ext cx="4344988" cy="10620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GB" altLang="en-US" sz="1700" b="1" dirty="0">
                <a:solidFill>
                  <a:srgbClr val="065081"/>
                </a:solidFill>
              </a:rPr>
              <a:t>Physics sciences</a:t>
            </a:r>
            <a:br>
              <a:rPr lang="en-GB" altLang="en-US" sz="1700" b="1" dirty="0">
                <a:solidFill>
                  <a:srgbClr val="065081"/>
                </a:solidFill>
              </a:rPr>
            </a:br>
            <a:r>
              <a:rPr lang="en-GB" altLang="en-US" sz="1700" dirty="0">
                <a:solidFill>
                  <a:srgbClr val="065081"/>
                </a:solidFill>
              </a:rPr>
              <a:t>High-energy physics (LHC, BELLE II, CERN, etc.) Gravitational wave observation (LIGO, VIRGO)</a:t>
            </a:r>
            <a:br>
              <a:rPr lang="en-GB" altLang="en-US" sz="1700" dirty="0">
                <a:solidFill>
                  <a:srgbClr val="065081"/>
                </a:solidFill>
              </a:rPr>
            </a:br>
            <a:r>
              <a:rPr lang="en-GB" altLang="en-US" sz="1700" dirty="0">
                <a:solidFill>
                  <a:srgbClr val="065081"/>
                </a:solidFill>
              </a:rPr>
              <a:t>Neutrino observation (KM3NET, CTA)</a:t>
            </a:r>
          </a:p>
        </p:txBody>
      </p:sp>
      <p:sp>
        <p:nvSpPr>
          <p:cNvPr id="6" name="Text Placeholder 10"/>
          <p:cNvSpPr txBox="1">
            <a:spLocks/>
          </p:cNvSpPr>
          <p:nvPr/>
        </p:nvSpPr>
        <p:spPr>
          <a:xfrm>
            <a:off x="1575654" y="631446"/>
            <a:ext cx="8216932" cy="907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/>
              <a:t>User groups we liaise with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381" y="1733599"/>
            <a:ext cx="808650" cy="8086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527" y="2418650"/>
            <a:ext cx="849124" cy="8491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221" y="4903239"/>
            <a:ext cx="849124" cy="8491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705" y="3146265"/>
            <a:ext cx="849123" cy="84912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874" y="4064007"/>
            <a:ext cx="849125" cy="849125"/>
          </a:xfrm>
          <a:prstGeom prst="rect">
            <a:avLst/>
          </a:prstGeom>
        </p:spPr>
      </p:pic>
      <p:sp>
        <p:nvSpPr>
          <p:cNvPr id="20" name="Content Placeholder 1"/>
          <p:cNvSpPr txBox="1">
            <a:spLocks/>
          </p:cNvSpPr>
          <p:nvPr/>
        </p:nvSpPr>
        <p:spPr>
          <a:xfrm>
            <a:off x="6728651" y="4150465"/>
            <a:ext cx="3138101" cy="779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en-US" sz="1700" b="1" dirty="0">
                <a:solidFill>
                  <a:srgbClr val="065081"/>
                </a:solidFill>
              </a:rPr>
              <a:t>Future Internet projects</a:t>
            </a:r>
            <a:br>
              <a:rPr lang="en-GB" altLang="en-US" sz="1700" b="1" dirty="0">
                <a:solidFill>
                  <a:srgbClr val="065081"/>
                </a:solidFill>
              </a:rPr>
            </a:br>
            <a:r>
              <a:rPr lang="en-GB" altLang="en-US" sz="1700" dirty="0">
                <a:solidFill>
                  <a:srgbClr val="065081"/>
                </a:solidFill>
              </a:rPr>
              <a:t>(</a:t>
            </a:r>
            <a:r>
              <a:rPr lang="en-GB" altLang="en-US" sz="1700" dirty="0" err="1">
                <a:solidFill>
                  <a:srgbClr val="065081"/>
                </a:solidFill>
              </a:rPr>
              <a:t>XiFi</a:t>
            </a:r>
            <a:r>
              <a:rPr lang="en-GB" altLang="en-US" sz="1700" dirty="0">
                <a:solidFill>
                  <a:srgbClr val="065081"/>
                </a:solidFill>
              </a:rPr>
              <a:t>, Confine, </a:t>
            </a:r>
            <a:r>
              <a:rPr lang="en-GB" altLang="en-US" sz="1700" dirty="0" err="1">
                <a:solidFill>
                  <a:srgbClr val="065081"/>
                </a:solidFill>
              </a:rPr>
              <a:t>SmartFire</a:t>
            </a:r>
            <a:r>
              <a:rPr lang="en-GB" altLang="en-US" sz="1700" dirty="0">
                <a:solidFill>
                  <a:srgbClr val="065081"/>
                </a:solidFill>
              </a:rPr>
              <a:t>, etc.)</a:t>
            </a:r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6773381" y="2418650"/>
            <a:ext cx="4960587" cy="11826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en-US" sz="1700" b="1" dirty="0">
                <a:solidFill>
                  <a:srgbClr val="065081"/>
                </a:solidFill>
              </a:rPr>
              <a:t>Astronomy and Earth observation</a:t>
            </a:r>
            <a:br>
              <a:rPr lang="en-GB" altLang="en-US" sz="1700" b="1" dirty="0">
                <a:solidFill>
                  <a:srgbClr val="065081"/>
                </a:solidFill>
              </a:rPr>
            </a:br>
            <a:r>
              <a:rPr lang="en-GB" altLang="en-US" sz="1700" dirty="0">
                <a:solidFill>
                  <a:srgbClr val="065081"/>
                </a:solidFill>
              </a:rPr>
              <a:t>Earth observation (EUMETSAT, COPERNICUS, GEO)</a:t>
            </a:r>
            <a:br>
              <a:rPr lang="en-GB" altLang="en-US" sz="1700" dirty="0">
                <a:solidFill>
                  <a:srgbClr val="065081"/>
                </a:solidFill>
              </a:rPr>
            </a:br>
            <a:r>
              <a:rPr lang="en-GB" altLang="en-US" sz="1700" dirty="0">
                <a:solidFill>
                  <a:srgbClr val="065081"/>
                </a:solidFill>
              </a:rPr>
              <a:t>Radio-astronomy (</a:t>
            </a:r>
            <a:r>
              <a:rPr lang="en-GB" altLang="en-US" sz="1700" dirty="0" err="1">
                <a:solidFill>
                  <a:srgbClr val="065081"/>
                </a:solidFill>
              </a:rPr>
              <a:t>eVLBI</a:t>
            </a:r>
            <a:r>
              <a:rPr lang="en-GB" altLang="en-US" sz="1700" dirty="0">
                <a:solidFill>
                  <a:srgbClr val="065081"/>
                </a:solidFill>
              </a:rPr>
              <a:t>, SKA, AENEAS)</a:t>
            </a:r>
            <a:br>
              <a:rPr lang="en-GB" altLang="en-US" sz="1700" dirty="0">
                <a:solidFill>
                  <a:srgbClr val="065081"/>
                </a:solidFill>
              </a:rPr>
            </a:br>
            <a:r>
              <a:rPr lang="en-GB" altLang="en-US" sz="1700" dirty="0">
                <a:solidFill>
                  <a:srgbClr val="065081"/>
                </a:solidFill>
              </a:rPr>
              <a:t>Satellite operations (ESOC)</a:t>
            </a:r>
          </a:p>
        </p:txBody>
      </p:sp>
      <p:sp>
        <p:nvSpPr>
          <p:cNvPr id="22" name="Content Placeholder 1"/>
          <p:cNvSpPr txBox="1">
            <a:spLocks/>
          </p:cNvSpPr>
          <p:nvPr/>
        </p:nvSpPr>
        <p:spPr>
          <a:xfrm>
            <a:off x="1277972" y="3057441"/>
            <a:ext cx="3457615" cy="1266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GB" altLang="en-US" sz="1700" b="1" dirty="0">
                <a:solidFill>
                  <a:srgbClr val="065081"/>
                </a:solidFill>
              </a:rPr>
              <a:t>E-Infrastructures</a:t>
            </a:r>
            <a:br>
              <a:rPr lang="en-GB" altLang="en-US" sz="1700" b="1" dirty="0">
                <a:solidFill>
                  <a:srgbClr val="065081"/>
                </a:solidFill>
              </a:rPr>
            </a:br>
            <a:r>
              <a:rPr lang="en-GB" altLang="en-US" sz="1700" dirty="0">
                <a:solidFill>
                  <a:srgbClr val="065081"/>
                </a:solidFill>
              </a:rPr>
              <a:t>EGI</a:t>
            </a:r>
            <a:br>
              <a:rPr lang="en-GB" altLang="en-US" sz="1700" dirty="0">
                <a:solidFill>
                  <a:srgbClr val="065081"/>
                </a:solidFill>
              </a:rPr>
            </a:br>
            <a:r>
              <a:rPr lang="en-GB" altLang="en-US" sz="1700" dirty="0">
                <a:solidFill>
                  <a:srgbClr val="065081"/>
                </a:solidFill>
              </a:rPr>
              <a:t>EUDAT</a:t>
            </a:r>
            <a:br>
              <a:rPr lang="en-GB" altLang="en-US" sz="1700" dirty="0">
                <a:solidFill>
                  <a:srgbClr val="065081"/>
                </a:solidFill>
              </a:rPr>
            </a:br>
            <a:r>
              <a:rPr lang="en-GB" altLang="en-US" sz="1700" dirty="0">
                <a:solidFill>
                  <a:srgbClr val="065081"/>
                </a:solidFill>
              </a:rPr>
              <a:t>PRACE</a:t>
            </a:r>
            <a:br>
              <a:rPr lang="en-GB" altLang="en-US" sz="1700" dirty="0">
                <a:solidFill>
                  <a:srgbClr val="065081"/>
                </a:solidFill>
              </a:rPr>
            </a:br>
            <a:r>
              <a:rPr lang="en-GB" altLang="en-US" sz="1700" dirty="0" err="1">
                <a:solidFill>
                  <a:srgbClr val="065081"/>
                </a:solidFill>
              </a:rPr>
              <a:t>HelixNebulaSC</a:t>
            </a:r>
            <a:endParaRPr lang="en-GB" altLang="en-US" sz="1700" dirty="0">
              <a:solidFill>
                <a:srgbClr val="06508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26833" y="4895129"/>
            <a:ext cx="284534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1700" b="1" dirty="0">
                <a:solidFill>
                  <a:srgbClr val="065081"/>
                </a:solidFill>
              </a:rPr>
              <a:t>Life sciences</a:t>
            </a:r>
          </a:p>
          <a:p>
            <a:pPr algn="r"/>
            <a:r>
              <a:rPr lang="en-GB" altLang="en-US" sz="1700" dirty="0">
                <a:solidFill>
                  <a:srgbClr val="065081"/>
                </a:solidFill>
              </a:rPr>
              <a:t>Genomics (Elixir, EBI, EMBL)</a:t>
            </a:r>
          </a:p>
          <a:p>
            <a:pPr algn="r"/>
            <a:r>
              <a:rPr lang="en-GB" altLang="en-US" sz="1700" dirty="0" err="1">
                <a:solidFill>
                  <a:srgbClr val="065081"/>
                </a:solidFill>
              </a:rPr>
              <a:t>BioImaging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3014179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/>
              <a:t>The people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986" y="2292262"/>
            <a:ext cx="8633637" cy="347702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WP3 T2 Task in the GN4-3 project:</a:t>
            </a:r>
          </a:p>
          <a:p>
            <a:pPr lvl="1"/>
            <a:r>
              <a:rPr lang="en-US" dirty="0"/>
              <a:t>9 people from GÉANT, DFN, CESNET, MARNET, RENAM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Research Engagement and Support Team</a:t>
            </a:r>
          </a:p>
          <a:p>
            <a:pPr lvl="1"/>
            <a:r>
              <a:rPr lang="en-US" dirty="0"/>
              <a:t>5 people</a:t>
            </a:r>
          </a:p>
        </p:txBody>
      </p:sp>
    </p:spTree>
    <p:extLst>
      <p:ext uri="{BB962C8B-B14F-4D97-AF65-F5344CB8AC3E}">
        <p14:creationId xmlns:p14="http://schemas.microsoft.com/office/powerpoint/2010/main" val="1780746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/>
              <a:t>The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3847" y="1828800"/>
            <a:ext cx="8633637" cy="4559474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GB" dirty="0"/>
              <a:t>Have some science-savvy people on board</a:t>
            </a:r>
          </a:p>
          <a:p>
            <a:pPr>
              <a:lnSpc>
                <a:spcPct val="200000"/>
              </a:lnSpc>
            </a:pPr>
            <a:r>
              <a:rPr lang="en-GB" dirty="0"/>
              <a:t>Attend users’ events</a:t>
            </a:r>
          </a:p>
          <a:p>
            <a:pPr>
              <a:lnSpc>
                <a:spcPct val="200000"/>
              </a:lnSpc>
            </a:pPr>
            <a:r>
              <a:rPr lang="en-GB" dirty="0"/>
              <a:t>Get involved in the science collaborations</a:t>
            </a:r>
          </a:p>
          <a:p>
            <a:pPr>
              <a:lnSpc>
                <a:spcPct val="200000"/>
              </a:lnSpc>
            </a:pPr>
            <a:r>
              <a:rPr lang="en-GB" dirty="0"/>
              <a:t>Organize community-specific workshops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442" y="5355720"/>
            <a:ext cx="983200" cy="12563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104" y="2890427"/>
            <a:ext cx="1903955" cy="9519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442" y="1491634"/>
            <a:ext cx="1661917" cy="9339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842" y="4066162"/>
            <a:ext cx="1757746" cy="120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02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C4D5754-500F-F14F-BE10-CBA46DD108A8}"/>
              </a:ext>
            </a:extLst>
          </p:cNvPr>
          <p:cNvCxnSpPr>
            <a:cxnSpLocks/>
          </p:cNvCxnSpPr>
          <p:nvPr/>
        </p:nvCxnSpPr>
        <p:spPr>
          <a:xfrm flipV="1">
            <a:off x="0" y="3780606"/>
            <a:ext cx="6102350" cy="1217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B25E825-489D-1046-B03B-61EACA41F801}"/>
              </a:ext>
            </a:extLst>
          </p:cNvPr>
          <p:cNvCxnSpPr>
            <a:cxnSpLocks/>
          </p:cNvCxnSpPr>
          <p:nvPr/>
        </p:nvCxnSpPr>
        <p:spPr>
          <a:xfrm flipV="1">
            <a:off x="6102350" y="0"/>
            <a:ext cx="0" cy="378060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0E77E7-6580-4348-B60A-2EDB0A8899FF}"/>
              </a:ext>
            </a:extLst>
          </p:cNvPr>
          <p:cNvCxnSpPr>
            <a:cxnSpLocks/>
          </p:cNvCxnSpPr>
          <p:nvPr/>
        </p:nvCxnSpPr>
        <p:spPr>
          <a:xfrm flipV="1">
            <a:off x="6102350" y="3333482"/>
            <a:ext cx="6099271" cy="4471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3B6EB37-040A-C146-82BC-A8E5AC57154D}"/>
              </a:ext>
            </a:extLst>
          </p:cNvPr>
          <p:cNvCxnSpPr>
            <a:cxnSpLocks/>
          </p:cNvCxnSpPr>
          <p:nvPr/>
        </p:nvCxnSpPr>
        <p:spPr>
          <a:xfrm>
            <a:off x="6102350" y="3780607"/>
            <a:ext cx="4677018" cy="31107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2C36D3-F9D6-F143-9FE7-944109085118}"/>
              </a:ext>
            </a:extLst>
          </p:cNvPr>
          <p:cNvCxnSpPr>
            <a:cxnSpLocks/>
          </p:cNvCxnSpPr>
          <p:nvPr/>
        </p:nvCxnSpPr>
        <p:spPr>
          <a:xfrm flipH="1">
            <a:off x="2236424" y="3780607"/>
            <a:ext cx="3865926" cy="307739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8">
            <a:extLst>
              <a:ext uri="{FF2B5EF4-FFF2-40B4-BE49-F238E27FC236}">
                <a16:creationId xmlns:a16="http://schemas.microsoft.com/office/drawing/2014/main" id="{C50DD112-8C3A-9B40-88D6-DF41892EFD9D}"/>
              </a:ext>
            </a:extLst>
          </p:cNvPr>
          <p:cNvSpPr txBox="1"/>
          <p:nvPr/>
        </p:nvSpPr>
        <p:spPr>
          <a:xfrm>
            <a:off x="41843" y="161465"/>
            <a:ext cx="5038725" cy="1358900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7200" b="1" spc="50" dirty="0">
                <a:ln>
                  <a:noFill/>
                </a:ln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Astronomy/Physics</a:t>
            </a:r>
            <a:endParaRPr lang="en-GB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 Box 12">
            <a:extLst>
              <a:ext uri="{FF2B5EF4-FFF2-40B4-BE49-F238E27FC236}">
                <a16:creationId xmlns:a16="http://schemas.microsoft.com/office/drawing/2014/main" id="{1C498041-5ED0-AE4F-8AB9-B02614EE7FCC}"/>
              </a:ext>
            </a:extLst>
          </p:cNvPr>
          <p:cNvSpPr txBox="1"/>
          <p:nvPr/>
        </p:nvSpPr>
        <p:spPr>
          <a:xfrm>
            <a:off x="-1040542" y="4647386"/>
            <a:ext cx="5038725" cy="1358900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7200" b="1" spc="50" dirty="0" err="1">
                <a:ln>
                  <a:noFill/>
                </a:ln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eInfras</a:t>
            </a:r>
            <a:endParaRPr lang="en-GB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 Box 1">
            <a:extLst>
              <a:ext uri="{FF2B5EF4-FFF2-40B4-BE49-F238E27FC236}">
                <a16:creationId xmlns:a16="http://schemas.microsoft.com/office/drawing/2014/main" id="{F37FCA71-A852-2047-8E69-D090D66E058C}"/>
              </a:ext>
            </a:extLst>
          </p:cNvPr>
          <p:cNvSpPr txBox="1"/>
          <p:nvPr/>
        </p:nvSpPr>
        <p:spPr>
          <a:xfrm>
            <a:off x="6797011" y="58532"/>
            <a:ext cx="5038725" cy="2324100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7200" b="1" spc="50" dirty="0">
                <a:ln>
                  <a:noFill/>
                </a:ln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Earth Observation</a:t>
            </a:r>
            <a:endParaRPr lang="en-GB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 Box 11">
            <a:extLst>
              <a:ext uri="{FF2B5EF4-FFF2-40B4-BE49-F238E27FC236}">
                <a16:creationId xmlns:a16="http://schemas.microsoft.com/office/drawing/2014/main" id="{0E124F9A-5ED3-5546-9813-3B1542554EC6}"/>
              </a:ext>
            </a:extLst>
          </p:cNvPr>
          <p:cNvSpPr txBox="1"/>
          <p:nvPr/>
        </p:nvSpPr>
        <p:spPr>
          <a:xfrm>
            <a:off x="6929130" y="3474014"/>
            <a:ext cx="3283598" cy="1374495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4000" b="1" spc="50" dirty="0">
                <a:ln>
                  <a:noFill/>
                </a:ln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Arts and Humanities</a:t>
            </a:r>
            <a:endParaRPr lang="en-GB" sz="4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 Box 9">
            <a:extLst>
              <a:ext uri="{FF2B5EF4-FFF2-40B4-BE49-F238E27FC236}">
                <a16:creationId xmlns:a16="http://schemas.microsoft.com/office/drawing/2014/main" id="{734014A4-2548-4C40-B63B-097E35011E6C}"/>
              </a:ext>
            </a:extLst>
          </p:cNvPr>
          <p:cNvSpPr txBox="1"/>
          <p:nvPr/>
        </p:nvSpPr>
        <p:spPr>
          <a:xfrm>
            <a:off x="3600913" y="5823929"/>
            <a:ext cx="5038725" cy="1358900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7200" b="1" spc="50" dirty="0">
                <a:ln>
                  <a:noFill/>
                </a:ln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Life Science</a:t>
            </a:r>
            <a:endParaRPr lang="en-GB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Picture 41" descr="A picture containing drawing&#10;&#10;Description automatically generated">
            <a:extLst>
              <a:ext uri="{FF2B5EF4-FFF2-40B4-BE49-F238E27FC236}">
                <a16:creationId xmlns:a16="http://schemas.microsoft.com/office/drawing/2014/main" id="{4DBB7490-B34A-2A40-9077-47A1F4938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053" y="1681062"/>
            <a:ext cx="1328259" cy="63092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6C7BF6F-F71B-644C-A7B3-5069C662E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940" y="5803101"/>
            <a:ext cx="2126200" cy="75993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CB5B416-671B-F94F-B048-171B267452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775"/>
          <a:stretch/>
        </p:blipFill>
        <p:spPr>
          <a:xfrm>
            <a:off x="3167213" y="803610"/>
            <a:ext cx="873664" cy="501172"/>
          </a:xfrm>
          <a:prstGeom prst="rect">
            <a:avLst/>
          </a:prstGeom>
        </p:spPr>
      </p:pic>
      <p:pic>
        <p:nvPicPr>
          <p:cNvPr id="46" name="Picture 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EFF813B8-1CE7-8B40-9E94-148DFC75FB7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70" t="14238" r="5414" b="35294"/>
          <a:stretch/>
        </p:blipFill>
        <p:spPr>
          <a:xfrm>
            <a:off x="6196772" y="1305464"/>
            <a:ext cx="1635809" cy="317299"/>
          </a:xfrm>
          <a:prstGeom prst="rect">
            <a:avLst/>
          </a:prstGeom>
        </p:spPr>
      </p:pic>
      <p:pic>
        <p:nvPicPr>
          <p:cNvPr id="48" name="Picture 47" descr="A close up of a logo&#10;&#10;Description automatically generated">
            <a:extLst>
              <a:ext uri="{FF2B5EF4-FFF2-40B4-BE49-F238E27FC236}">
                <a16:creationId xmlns:a16="http://schemas.microsoft.com/office/drawing/2014/main" id="{95312B2C-741C-5545-BE56-21421FD816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6889" y="1968718"/>
            <a:ext cx="881399" cy="881399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9857B2D-9716-1E4D-8499-305B5216ED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253" y="2793155"/>
            <a:ext cx="777776" cy="77777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EAC0E44-C555-4046-BCA5-42F1498E25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7074" y="1094557"/>
            <a:ext cx="838415" cy="68121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28BA4DC-AB9D-FF48-96B4-78EAE0AE6A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0772" y="2052916"/>
            <a:ext cx="780473" cy="524032"/>
          </a:xfrm>
          <a:prstGeom prst="rect">
            <a:avLst/>
          </a:prstGeom>
        </p:spPr>
      </p:pic>
      <p:pic>
        <p:nvPicPr>
          <p:cNvPr id="53" name="Picture 52" descr="A picture containing knife, table&#10;&#10;Description automatically generated">
            <a:extLst>
              <a:ext uri="{FF2B5EF4-FFF2-40B4-BE49-F238E27FC236}">
                <a16:creationId xmlns:a16="http://schemas.microsoft.com/office/drawing/2014/main" id="{26792A18-F7E0-EB4D-A84C-9D7D05C197D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1787" t="35036" r="11074" b="34332"/>
          <a:stretch/>
        </p:blipFill>
        <p:spPr>
          <a:xfrm>
            <a:off x="4169387" y="161965"/>
            <a:ext cx="1842738" cy="415411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634F2C2-4BD7-D244-A35F-5F65704AFC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0438" y="4168246"/>
            <a:ext cx="1508278" cy="482649"/>
          </a:xfrm>
          <a:prstGeom prst="rect">
            <a:avLst/>
          </a:prstGeom>
        </p:spPr>
      </p:pic>
      <p:pic>
        <p:nvPicPr>
          <p:cNvPr id="56" name="Picture 55" descr="A picture containing flying, clock&#10;&#10;Description automatically generated">
            <a:extLst>
              <a:ext uri="{FF2B5EF4-FFF2-40B4-BE49-F238E27FC236}">
                <a16:creationId xmlns:a16="http://schemas.microsoft.com/office/drawing/2014/main" id="{DC350CF1-D7AF-0C4A-B1CE-F3E9F2D1681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27800" y="4833956"/>
            <a:ext cx="1380597" cy="807796"/>
          </a:xfrm>
          <a:prstGeom prst="rect">
            <a:avLst/>
          </a:prstGeom>
        </p:spPr>
      </p:pic>
      <p:pic>
        <p:nvPicPr>
          <p:cNvPr id="58" name="Picture 57" descr="A close up of a sign&#10;&#10;Description automatically generated">
            <a:extLst>
              <a:ext uri="{FF2B5EF4-FFF2-40B4-BE49-F238E27FC236}">
                <a16:creationId xmlns:a16="http://schemas.microsoft.com/office/drawing/2014/main" id="{DF58327C-1732-174B-8164-30F24110CBC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84495" y="5774460"/>
            <a:ext cx="1306257" cy="982645"/>
          </a:xfrm>
          <a:prstGeom prst="rect">
            <a:avLst/>
          </a:prstGeom>
        </p:spPr>
      </p:pic>
      <p:pic>
        <p:nvPicPr>
          <p:cNvPr id="60" name="Picture 59" descr="A close up of a sign&#10;&#10;Description automatically generated">
            <a:extLst>
              <a:ext uri="{FF2B5EF4-FFF2-40B4-BE49-F238E27FC236}">
                <a16:creationId xmlns:a16="http://schemas.microsoft.com/office/drawing/2014/main" id="{8E02C343-1C9A-9847-B8D2-EA54D5FB7D2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94004" y="194887"/>
            <a:ext cx="912273" cy="682779"/>
          </a:xfrm>
          <a:prstGeom prst="rect">
            <a:avLst/>
          </a:prstGeom>
        </p:spPr>
      </p:pic>
      <p:pic>
        <p:nvPicPr>
          <p:cNvPr id="66" name="Picture 65" descr="A picture containing drawing&#10;&#10;Description automatically generated">
            <a:extLst>
              <a:ext uri="{FF2B5EF4-FFF2-40B4-BE49-F238E27FC236}">
                <a16:creationId xmlns:a16="http://schemas.microsoft.com/office/drawing/2014/main" id="{D1C50DA4-88C3-7641-B92C-BDECB1AE4600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14995" t="13604" r="15480" b="27239"/>
          <a:stretch/>
        </p:blipFill>
        <p:spPr>
          <a:xfrm>
            <a:off x="8011314" y="227622"/>
            <a:ext cx="1700008" cy="617476"/>
          </a:xfrm>
          <a:prstGeom prst="rect">
            <a:avLst/>
          </a:prstGeom>
        </p:spPr>
      </p:pic>
      <p:pic>
        <p:nvPicPr>
          <p:cNvPr id="68" name="Picture 67" descr="A picture containing window&#10;&#10;Description automatically generated">
            <a:extLst>
              <a:ext uri="{FF2B5EF4-FFF2-40B4-BE49-F238E27FC236}">
                <a16:creationId xmlns:a16="http://schemas.microsoft.com/office/drawing/2014/main" id="{62A110AA-D4DF-5344-A9F8-29E13DC0F9F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348332" y="223684"/>
            <a:ext cx="1605405" cy="642162"/>
          </a:xfrm>
          <a:prstGeom prst="rect">
            <a:avLst/>
          </a:prstGeom>
        </p:spPr>
      </p:pic>
      <p:pic>
        <p:nvPicPr>
          <p:cNvPr id="70" name="Picture 69" descr="A close up of a logo&#10;&#10;Description automatically generated">
            <a:extLst>
              <a:ext uri="{FF2B5EF4-FFF2-40B4-BE49-F238E27FC236}">
                <a16:creationId xmlns:a16="http://schemas.microsoft.com/office/drawing/2014/main" id="{41567FC1-6408-894B-82A4-329B3E84F64F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20237" t="2843" r="22218" b="2044"/>
          <a:stretch/>
        </p:blipFill>
        <p:spPr>
          <a:xfrm>
            <a:off x="4900184" y="2219710"/>
            <a:ext cx="890516" cy="921219"/>
          </a:xfrm>
          <a:prstGeom prst="rect">
            <a:avLst/>
          </a:prstGeom>
        </p:spPr>
      </p:pic>
      <p:pic>
        <p:nvPicPr>
          <p:cNvPr id="72" name="Picture 71" descr="A close up of a logo&#10;&#10;Description automatically generated">
            <a:extLst>
              <a:ext uri="{FF2B5EF4-FFF2-40B4-BE49-F238E27FC236}">
                <a16:creationId xmlns:a16="http://schemas.microsoft.com/office/drawing/2014/main" id="{79E3DAD0-1FC2-7043-8109-12163FE3B32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561380" y="4175741"/>
            <a:ext cx="1336369" cy="415538"/>
          </a:xfrm>
          <a:prstGeom prst="rect">
            <a:avLst/>
          </a:prstGeom>
        </p:spPr>
      </p:pic>
      <p:pic>
        <p:nvPicPr>
          <p:cNvPr id="74" name="Picture 73" descr="A close up of a logo&#10;&#10;Description automatically generated">
            <a:extLst>
              <a:ext uri="{FF2B5EF4-FFF2-40B4-BE49-F238E27FC236}">
                <a16:creationId xmlns:a16="http://schemas.microsoft.com/office/drawing/2014/main" id="{391594FE-C7D3-994D-B172-340B9256B65E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26097" t="27354" r="26500" b="29246"/>
          <a:stretch/>
        </p:blipFill>
        <p:spPr>
          <a:xfrm>
            <a:off x="1539814" y="186124"/>
            <a:ext cx="1265648" cy="772492"/>
          </a:xfrm>
          <a:prstGeom prst="rect">
            <a:avLst/>
          </a:prstGeom>
        </p:spPr>
      </p:pic>
      <p:pic>
        <p:nvPicPr>
          <p:cNvPr id="76" name="Picture 75" descr="A close up of a logo&#10;&#10;Description automatically generated">
            <a:extLst>
              <a:ext uri="{FF2B5EF4-FFF2-40B4-BE49-F238E27FC236}">
                <a16:creationId xmlns:a16="http://schemas.microsoft.com/office/drawing/2014/main" id="{A039E982-038C-D447-BD00-3A241DA84BC0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t="32993" b="33538"/>
          <a:stretch/>
        </p:blipFill>
        <p:spPr>
          <a:xfrm>
            <a:off x="7658445" y="6106688"/>
            <a:ext cx="1944834" cy="650927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A700F69F-83B7-CB47-86C1-6CC4EEAB292F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664640" y="5660785"/>
            <a:ext cx="1165817" cy="995210"/>
          </a:xfrm>
          <a:prstGeom prst="rect">
            <a:avLst/>
          </a:prstGeom>
        </p:spPr>
      </p:pic>
      <p:pic>
        <p:nvPicPr>
          <p:cNvPr id="78" name="Content Placeholder 4" descr="A close up of a sign&#10;&#10;Description automatically generated">
            <a:extLst>
              <a:ext uri="{FF2B5EF4-FFF2-40B4-BE49-F238E27FC236}">
                <a16:creationId xmlns:a16="http://schemas.microsoft.com/office/drawing/2014/main" id="{E27B87FF-F1F0-E348-A8FA-09BD754E589F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604" y="3004899"/>
            <a:ext cx="689142" cy="562285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A23AD2CB-1653-1B4E-AA3F-C574EF1EF1AF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583002" y="901331"/>
            <a:ext cx="1265647" cy="723227"/>
          </a:xfrm>
          <a:prstGeom prst="rect">
            <a:avLst/>
          </a:prstGeom>
        </p:spPr>
      </p:pic>
      <p:pic>
        <p:nvPicPr>
          <p:cNvPr id="3" name="Picture 2" descr="A picture containing toy, drawing&#10;&#10;Description automatically generated">
            <a:extLst>
              <a:ext uri="{FF2B5EF4-FFF2-40B4-BE49-F238E27FC236}">
                <a16:creationId xmlns:a16="http://schemas.microsoft.com/office/drawing/2014/main" id="{8D82EC33-21B8-9242-A955-CBE55C39EE12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l="14500" t="10080" r="13515" b="13655"/>
          <a:stretch/>
        </p:blipFill>
        <p:spPr>
          <a:xfrm>
            <a:off x="164716" y="129143"/>
            <a:ext cx="862741" cy="681212"/>
          </a:xfrm>
          <a:prstGeom prst="rect">
            <a:avLst/>
          </a:prstGeom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5FF6CEEE-3770-9441-A02B-7E5C14D4E3B4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l="14505" t="17303" r="13733" b="16979"/>
          <a:stretch/>
        </p:blipFill>
        <p:spPr>
          <a:xfrm>
            <a:off x="9254733" y="4960149"/>
            <a:ext cx="942704" cy="863283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CD7F98A9-6512-F147-837D-9D2511FA77AD}"/>
              </a:ext>
            </a:extLst>
          </p:cNvPr>
          <p:cNvPicPr>
            <a:picLocks noChangeAspect="1"/>
          </p:cNvPicPr>
          <p:nvPr/>
        </p:nvPicPr>
        <p:blipFill rotWithShape="1">
          <a:blip r:embed="rId27"/>
          <a:srcRect r="38836"/>
          <a:stretch/>
        </p:blipFill>
        <p:spPr>
          <a:xfrm>
            <a:off x="2327018" y="2972159"/>
            <a:ext cx="1057416" cy="680189"/>
          </a:xfrm>
          <a:prstGeom prst="rect">
            <a:avLst/>
          </a:prstGeom>
        </p:spPr>
      </p:pic>
      <p:pic>
        <p:nvPicPr>
          <p:cNvPr id="15" name="Picture 14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7C9F7B35-577A-D641-BA05-A6C732B0BF2B}"/>
              </a:ext>
            </a:extLst>
          </p:cNvPr>
          <p:cNvPicPr>
            <a:picLocks noChangeAspect="1"/>
          </p:cNvPicPr>
          <p:nvPr/>
        </p:nvPicPr>
        <p:blipFill rotWithShape="1">
          <a:blip r:embed="rId28"/>
          <a:srcRect l="4336" t="8093" r="28755"/>
          <a:stretch/>
        </p:blipFill>
        <p:spPr>
          <a:xfrm>
            <a:off x="8093018" y="1217709"/>
            <a:ext cx="1464673" cy="460722"/>
          </a:xfrm>
          <a:prstGeom prst="rect">
            <a:avLst/>
          </a:prstGeom>
        </p:spPr>
      </p:pic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B6B2EBEC-06AA-FF42-8DD0-13237A122E4A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576516" y="4231252"/>
            <a:ext cx="1124490" cy="11244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E7D2F55-F2CE-954D-BFFE-6BE6F92C4F4C}"/>
              </a:ext>
            </a:extLst>
          </p:cNvPr>
          <p:cNvSpPr/>
          <p:nvPr/>
        </p:nvSpPr>
        <p:spPr>
          <a:xfrm>
            <a:off x="1643592" y="1391731"/>
            <a:ext cx="122813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DOMA</a:t>
            </a:r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9913B0BA-CB59-C64C-9C56-27E283676785}"/>
              </a:ext>
            </a:extLst>
          </p:cNvPr>
          <p:cNvCxnSpPr>
            <a:cxnSpLocks/>
          </p:cNvCxnSpPr>
          <p:nvPr/>
        </p:nvCxnSpPr>
        <p:spPr>
          <a:xfrm>
            <a:off x="10311998" y="3488540"/>
            <a:ext cx="0" cy="30734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 Box 11">
            <a:extLst>
              <a:ext uri="{FF2B5EF4-FFF2-40B4-BE49-F238E27FC236}">
                <a16:creationId xmlns:a16="http://schemas.microsoft.com/office/drawing/2014/main" id="{04D28305-D77B-2B4C-A695-B8F928947DB8}"/>
              </a:ext>
            </a:extLst>
          </p:cNvPr>
          <p:cNvSpPr txBox="1"/>
          <p:nvPr/>
        </p:nvSpPr>
        <p:spPr>
          <a:xfrm rot="5400000">
            <a:off x="10150954" y="4848332"/>
            <a:ext cx="3425867" cy="957007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6000" b="1" spc="50" dirty="0">
                <a:ln>
                  <a:noFill/>
                </a:ln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Outreach</a:t>
            </a:r>
            <a:endParaRPr lang="en-GB" sz="6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6EDD9828-E206-2C4A-A05B-5E3905BF5FF1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10340188" y="5643248"/>
            <a:ext cx="1678471" cy="91874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B758A43-E293-BE43-A73F-15FA9FEC5A76}"/>
              </a:ext>
            </a:extLst>
          </p:cNvPr>
          <p:cNvPicPr>
            <a:picLocks noChangeAspect="1"/>
          </p:cNvPicPr>
          <p:nvPr/>
        </p:nvPicPr>
        <p:blipFill rotWithShape="1">
          <a:blip r:embed="rId31"/>
          <a:srcRect l="14784" t="13375" r="14133" b="12997"/>
          <a:stretch/>
        </p:blipFill>
        <p:spPr>
          <a:xfrm>
            <a:off x="10439464" y="3542413"/>
            <a:ext cx="864455" cy="895404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D4E4B525-E019-434F-BC7D-AC90A9E1A256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10500289" y="2710970"/>
            <a:ext cx="1419214" cy="242449"/>
          </a:xfrm>
          <a:prstGeom prst="rect">
            <a:avLst/>
          </a:prstGeom>
        </p:spPr>
      </p:pic>
      <p:pic>
        <p:nvPicPr>
          <p:cNvPr id="12" name="Picture 11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E7A0563D-0173-9A44-98F0-0C288B34219F}"/>
              </a:ext>
            </a:extLst>
          </p:cNvPr>
          <p:cNvPicPr>
            <a:picLocks noChangeAspect="1"/>
          </p:cNvPicPr>
          <p:nvPr/>
        </p:nvPicPr>
        <p:blipFill rotWithShape="1">
          <a:blip r:embed="rId33"/>
          <a:srcRect l="5553" t="6906" r="6819" b="7107"/>
          <a:stretch/>
        </p:blipFill>
        <p:spPr>
          <a:xfrm>
            <a:off x="7789402" y="3918792"/>
            <a:ext cx="888190" cy="871560"/>
          </a:xfrm>
          <a:prstGeom prst="rect">
            <a:avLst/>
          </a:prstGeom>
        </p:spPr>
      </p:pic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3240BFA0-8694-9C4F-844C-D9CCBD6ACC30}"/>
              </a:ext>
            </a:extLst>
          </p:cNvPr>
          <p:cNvPicPr>
            <a:picLocks noChangeAspect="1"/>
          </p:cNvPicPr>
          <p:nvPr/>
        </p:nvPicPr>
        <p:blipFill rotWithShape="1">
          <a:blip r:embed="rId34"/>
          <a:srcRect l="17765" t="2214" r="16868" b="7000"/>
          <a:stretch/>
        </p:blipFill>
        <p:spPr>
          <a:xfrm>
            <a:off x="11368899" y="1097427"/>
            <a:ext cx="694713" cy="964852"/>
          </a:xfrm>
          <a:prstGeom prst="rect">
            <a:avLst/>
          </a:prstGeom>
        </p:spPr>
      </p:pic>
      <p:pic>
        <p:nvPicPr>
          <p:cNvPr id="25" name="Picture 24" descr="A close up of a sign&#10;&#10;Description automatically generated">
            <a:extLst>
              <a:ext uri="{FF2B5EF4-FFF2-40B4-BE49-F238E27FC236}">
                <a16:creationId xmlns:a16="http://schemas.microsoft.com/office/drawing/2014/main" id="{8E3E7B6B-78C7-E247-8272-47EC637080A1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6370453" y="1926906"/>
            <a:ext cx="1279943" cy="867058"/>
          </a:xfrm>
          <a:prstGeom prst="rect">
            <a:avLst/>
          </a:prstGeom>
        </p:spPr>
      </p:pic>
      <p:pic>
        <p:nvPicPr>
          <p:cNvPr id="27" name="Picture 26" descr="A close up of a sign&#10;&#10;Description automatically generated">
            <a:extLst>
              <a:ext uri="{FF2B5EF4-FFF2-40B4-BE49-F238E27FC236}">
                <a16:creationId xmlns:a16="http://schemas.microsoft.com/office/drawing/2014/main" id="{DEE2EE92-9023-EB40-96B1-2CCF21D1D141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9992622" y="1279144"/>
            <a:ext cx="1101407" cy="628581"/>
          </a:xfrm>
          <a:prstGeom prst="rect">
            <a:avLst/>
          </a:prstGeom>
        </p:spPr>
      </p:pic>
      <p:pic>
        <p:nvPicPr>
          <p:cNvPr id="34" name="Picture 33" descr="A close up of a sign&#10;&#10;Description automatically generated">
            <a:extLst>
              <a:ext uri="{FF2B5EF4-FFF2-40B4-BE49-F238E27FC236}">
                <a16:creationId xmlns:a16="http://schemas.microsoft.com/office/drawing/2014/main" id="{47EC2603-C21F-E647-9DB9-0B94E824F9CC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9255545" y="2381480"/>
            <a:ext cx="919478" cy="919478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FF8DF5B6-5892-DF4F-B49F-06ED3EA07574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3843621" y="2758963"/>
            <a:ext cx="630743" cy="824337"/>
          </a:xfrm>
          <a:prstGeom prst="rect">
            <a:avLst/>
          </a:prstGeom>
        </p:spPr>
      </p:pic>
      <p:pic>
        <p:nvPicPr>
          <p:cNvPr id="47" name="Picture 46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5880719D-61C9-9E4B-A644-89089A60D7E6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30467" y="2204197"/>
            <a:ext cx="1286381" cy="6088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7194E0-870A-734A-B33C-E31850CEA086}"/>
              </a:ext>
            </a:extLst>
          </p:cNvPr>
          <p:cNvPicPr>
            <a:picLocks noChangeAspect="1"/>
          </p:cNvPicPr>
          <p:nvPr/>
        </p:nvPicPr>
        <p:blipFill rotWithShape="1">
          <a:blip r:embed="rId41"/>
          <a:srcRect l="6147" t="28372" r="6136" b="34055"/>
          <a:stretch/>
        </p:blipFill>
        <p:spPr>
          <a:xfrm>
            <a:off x="9057785" y="3811696"/>
            <a:ext cx="1088255" cy="46614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E5B7ACE-E894-F346-9496-DB153E4C5A05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887381" y="5223181"/>
            <a:ext cx="1280367" cy="42252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C3A042F-A400-2C49-9EC8-7ECDCBA874BB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6858377" y="5792038"/>
            <a:ext cx="898021" cy="486428"/>
          </a:xfrm>
          <a:prstGeom prst="rect">
            <a:avLst/>
          </a:prstGeom>
        </p:spPr>
      </p:pic>
      <p:pic>
        <p:nvPicPr>
          <p:cNvPr id="23" name="Picture 22" descr="A picture containing room&#10;&#10;Description automatically generated">
            <a:extLst>
              <a:ext uri="{FF2B5EF4-FFF2-40B4-BE49-F238E27FC236}">
                <a16:creationId xmlns:a16="http://schemas.microsoft.com/office/drawing/2014/main" id="{3E12A0FE-2974-6543-A450-C8F3CF00075D}"/>
              </a:ext>
            </a:extLst>
          </p:cNvPr>
          <p:cNvPicPr>
            <a:picLocks noChangeAspect="1"/>
          </p:cNvPicPr>
          <p:nvPr/>
        </p:nvPicPr>
        <p:blipFill rotWithShape="1">
          <a:blip r:embed="rId44"/>
          <a:srcRect l="18950" t="37693" r="17903" b="37615"/>
          <a:stretch/>
        </p:blipFill>
        <p:spPr>
          <a:xfrm>
            <a:off x="10503156" y="4720720"/>
            <a:ext cx="1072702" cy="41946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4F87707-C919-8F4D-B899-7554B853CCF2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7457806" y="2883114"/>
            <a:ext cx="668270" cy="66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53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BF6E6B-29F6-4D34-B844-DF0DD4070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15" y="519823"/>
            <a:ext cx="9894723" cy="43090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b="1" dirty="0"/>
              <a:t>High Performance Computing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F8F0E5-B472-4B9D-B1C2-242CFE3A5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11" name="Content Placeholder 1">
            <a:extLst>
              <a:ext uri="{FF2B5EF4-FFF2-40B4-BE49-F238E27FC236}">
                <a16:creationId xmlns:a16="http://schemas.microsoft.com/office/drawing/2014/main" id="{9AF62BEB-3D0E-405B-9396-16D6D4997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4549" y="2299213"/>
            <a:ext cx="8209728" cy="367648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b="1" dirty="0"/>
              <a:t>AI</a:t>
            </a:r>
          </a:p>
          <a:p>
            <a:pPr>
              <a:lnSpc>
                <a:spcPct val="150000"/>
              </a:lnSpc>
              <a:defRPr/>
            </a:pPr>
            <a:r>
              <a:rPr lang="en-GB" b="1" dirty="0"/>
              <a:t>Digital twins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A70703-2572-4FA8-B81C-C75796BBB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768" y="3871674"/>
            <a:ext cx="3424088" cy="12238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93C1DD-1D2A-4960-8939-AD463B15F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2894" y="4166846"/>
            <a:ext cx="2428969" cy="777270"/>
          </a:xfrm>
          <a:prstGeom prst="rect">
            <a:avLst/>
          </a:prstGeom>
        </p:spPr>
      </p:pic>
      <p:pic>
        <p:nvPicPr>
          <p:cNvPr id="6" name="Picture 5" descr="A picture containing flying, clock&#10;&#10;Description automatically generated">
            <a:extLst>
              <a:ext uri="{FF2B5EF4-FFF2-40B4-BE49-F238E27FC236}">
                <a16:creationId xmlns:a16="http://schemas.microsoft.com/office/drawing/2014/main" id="{4DCE6949-8041-4143-A03D-CE7038CA5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6148" y="2082514"/>
            <a:ext cx="2223350" cy="1300896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BB361433-59F8-4C80-97B3-077824B59E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0856" y="2014078"/>
            <a:ext cx="1810908" cy="181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101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BF6E6B-29F6-4D34-B844-DF0DD4070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15" y="519823"/>
            <a:ext cx="9894723" cy="43090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b="1" dirty="0"/>
              <a:t>Earth Observation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F8F0E5-B472-4B9D-B1C2-242CFE3A5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59A2D2DE-1F3F-4B06-99B5-06D455C860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70" t="14238" r="5414" b="35294"/>
          <a:stretch/>
        </p:blipFill>
        <p:spPr>
          <a:xfrm>
            <a:off x="8227332" y="2740837"/>
            <a:ext cx="1635809" cy="317299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40CBEEF1-75C3-4606-AD91-E510A3DC6E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845" y="1555303"/>
            <a:ext cx="881399" cy="881399"/>
          </a:xfrm>
          <a:prstGeom prst="rect">
            <a:avLst/>
          </a:prstGeom>
        </p:spPr>
      </p:pic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18224EB6-7638-49D4-82C4-B6011746D2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6462" y="1544169"/>
            <a:ext cx="1241911" cy="929492"/>
          </a:xfrm>
          <a:prstGeom prst="rect">
            <a:avLst/>
          </a:prstGeom>
        </p:spPr>
      </p:pic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85DA5B-F209-4344-B24D-47F7AD4A749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995" t="13604" r="15480" b="27239"/>
          <a:stretch/>
        </p:blipFill>
        <p:spPr>
          <a:xfrm>
            <a:off x="7414339" y="1602793"/>
            <a:ext cx="1700008" cy="617476"/>
          </a:xfrm>
          <a:prstGeom prst="rect">
            <a:avLst/>
          </a:prstGeom>
        </p:spPr>
      </p:pic>
      <p:pic>
        <p:nvPicPr>
          <p:cNvPr id="16" name="Picture 15" descr="A picture containing window&#10;&#10;Description automatically generated">
            <a:extLst>
              <a:ext uri="{FF2B5EF4-FFF2-40B4-BE49-F238E27FC236}">
                <a16:creationId xmlns:a16="http://schemas.microsoft.com/office/drawing/2014/main" id="{D5DB4105-B41B-487E-8013-795E9E78FF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84277" y="1640336"/>
            <a:ext cx="1605405" cy="642162"/>
          </a:xfrm>
          <a:prstGeom prst="rect">
            <a:avLst/>
          </a:prstGeom>
        </p:spPr>
      </p:pic>
      <p:pic>
        <p:nvPicPr>
          <p:cNvPr id="18" name="Content Placeholder 4" descr="A close up of a sign&#10;&#10;Description automatically generated">
            <a:extLst>
              <a:ext uri="{FF2B5EF4-FFF2-40B4-BE49-F238E27FC236}">
                <a16:creationId xmlns:a16="http://schemas.microsoft.com/office/drawing/2014/main" id="{92B1800B-8CE4-4BAC-9848-910959B7046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08" y="4347645"/>
            <a:ext cx="800496" cy="653141"/>
          </a:xfrm>
          <a:prstGeom prst="rect">
            <a:avLst/>
          </a:prstGeom>
        </p:spPr>
      </p:pic>
      <p:pic>
        <p:nvPicPr>
          <p:cNvPr id="28" name="Picture 27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DE009A32-12A6-4C98-8772-324CF6180F4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336" t="8093" r="28755"/>
          <a:stretch/>
        </p:blipFill>
        <p:spPr>
          <a:xfrm>
            <a:off x="5318835" y="2740837"/>
            <a:ext cx="1464673" cy="460722"/>
          </a:xfrm>
          <a:prstGeom prst="rect">
            <a:avLst/>
          </a:prstGeom>
        </p:spPr>
      </p:pic>
      <p:pic>
        <p:nvPicPr>
          <p:cNvPr id="46" name="Picture 45" descr="A picture containing drawing&#10;&#10;Description automatically generated">
            <a:extLst>
              <a:ext uri="{FF2B5EF4-FFF2-40B4-BE49-F238E27FC236}">
                <a16:creationId xmlns:a16="http://schemas.microsoft.com/office/drawing/2014/main" id="{DE3B4425-C6FF-4C9A-9FBC-9F78CFDE1B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40536" y="3661802"/>
            <a:ext cx="1419214" cy="242449"/>
          </a:xfrm>
          <a:prstGeom prst="rect">
            <a:avLst/>
          </a:prstGeom>
        </p:spPr>
      </p:pic>
      <p:pic>
        <p:nvPicPr>
          <p:cNvPr id="52" name="Picture 5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1E3AB24-9780-4909-8DB8-7507087AE3F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7765" t="2214" r="16868" b="7000"/>
          <a:stretch/>
        </p:blipFill>
        <p:spPr>
          <a:xfrm>
            <a:off x="9926537" y="2344993"/>
            <a:ext cx="694713" cy="964852"/>
          </a:xfrm>
          <a:prstGeom prst="rect">
            <a:avLst/>
          </a:prstGeom>
        </p:spPr>
      </p:pic>
      <p:pic>
        <p:nvPicPr>
          <p:cNvPr id="62" name="Picture 61" descr="A close up of a sign&#10;&#10;Description automatically generated">
            <a:extLst>
              <a:ext uri="{FF2B5EF4-FFF2-40B4-BE49-F238E27FC236}">
                <a16:creationId xmlns:a16="http://schemas.microsoft.com/office/drawing/2014/main" id="{237F98EE-A06C-4CA3-9A22-DE45829C81E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61186" y="2539071"/>
            <a:ext cx="1279943" cy="867058"/>
          </a:xfrm>
          <a:prstGeom prst="rect">
            <a:avLst/>
          </a:prstGeom>
        </p:spPr>
      </p:pic>
      <p:pic>
        <p:nvPicPr>
          <p:cNvPr id="64" name="Picture 63" descr="A close up of a sign&#10;&#10;Description automatically generated">
            <a:extLst>
              <a:ext uri="{FF2B5EF4-FFF2-40B4-BE49-F238E27FC236}">
                <a16:creationId xmlns:a16="http://schemas.microsoft.com/office/drawing/2014/main" id="{D8DF2BAD-C589-4FB0-A1C4-432F8F08685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66845" y="3468735"/>
            <a:ext cx="1101407" cy="628581"/>
          </a:xfrm>
          <a:prstGeom prst="rect">
            <a:avLst/>
          </a:prstGeom>
        </p:spPr>
      </p:pic>
      <p:pic>
        <p:nvPicPr>
          <p:cNvPr id="66" name="Picture 65" descr="A close up of a sign&#10;&#10;Description automatically generated">
            <a:extLst>
              <a:ext uri="{FF2B5EF4-FFF2-40B4-BE49-F238E27FC236}">
                <a16:creationId xmlns:a16="http://schemas.microsoft.com/office/drawing/2014/main" id="{96A4F5ED-81D3-453D-9580-045849C434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90392" y="3292065"/>
            <a:ext cx="919478" cy="919478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F7386E7E-B9FE-4020-805E-7E1E2897589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284277" y="4174791"/>
            <a:ext cx="919478" cy="919478"/>
          </a:xfrm>
          <a:prstGeom prst="rect">
            <a:avLst/>
          </a:prstGeom>
        </p:spPr>
      </p:pic>
      <p:sp>
        <p:nvSpPr>
          <p:cNvPr id="111" name="Content Placeholder 1">
            <a:extLst>
              <a:ext uri="{FF2B5EF4-FFF2-40B4-BE49-F238E27FC236}">
                <a16:creationId xmlns:a16="http://schemas.microsoft.com/office/drawing/2014/main" id="{9AF62BEB-3D0E-405B-9396-16D6D4997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640" y="1816564"/>
            <a:ext cx="8633637" cy="415913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2400" b="1" dirty="0"/>
              <a:t>Data cubes (</a:t>
            </a:r>
            <a:r>
              <a:rPr lang="en-GB" sz="2400" b="1" dirty="0" err="1"/>
              <a:t>iRods</a:t>
            </a:r>
            <a:r>
              <a:rPr lang="en-GB" sz="2400" b="1" dirty="0"/>
              <a:t>)</a:t>
            </a:r>
          </a:p>
          <a:p>
            <a:pPr>
              <a:lnSpc>
                <a:spcPct val="150000"/>
              </a:lnSpc>
              <a:defRPr/>
            </a:pPr>
            <a:r>
              <a:rPr lang="en-GB" sz="2400" b="1" dirty="0"/>
              <a:t>Seismic research</a:t>
            </a:r>
          </a:p>
          <a:p>
            <a:pPr>
              <a:lnSpc>
                <a:spcPct val="150000"/>
              </a:lnSpc>
            </a:pPr>
            <a:r>
              <a:rPr lang="en-GB" sz="2400" b="1" dirty="0"/>
              <a:t>Digital twins</a:t>
            </a:r>
          </a:p>
          <a:p>
            <a:pPr lvl="1">
              <a:lnSpc>
                <a:spcPct val="150000"/>
              </a:lnSpc>
            </a:pPr>
            <a:r>
              <a:rPr lang="en-GB" sz="2000" dirty="0"/>
              <a:t>(also falls under the HPC area)</a:t>
            </a:r>
          </a:p>
        </p:txBody>
      </p:sp>
    </p:spTree>
    <p:extLst>
      <p:ext uri="{BB962C8B-B14F-4D97-AF65-F5344CB8AC3E}">
        <p14:creationId xmlns:p14="http://schemas.microsoft.com/office/powerpoint/2010/main" val="1289079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BF6E6B-29F6-4D34-B844-DF0DD4070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15" y="519823"/>
            <a:ext cx="9894723" cy="43090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b="1" dirty="0"/>
              <a:t>Quantum Technology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F8F0E5-B472-4B9D-B1C2-242CFE3A5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11" name="Content Placeholder 1">
            <a:extLst>
              <a:ext uri="{FF2B5EF4-FFF2-40B4-BE49-F238E27FC236}">
                <a16:creationId xmlns:a16="http://schemas.microsoft.com/office/drawing/2014/main" id="{9AF62BEB-3D0E-405B-9396-16D6D4997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4549" y="3063497"/>
            <a:ext cx="8209728" cy="291220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2400" b="1" dirty="0"/>
              <a:t>Quantum key distribution</a:t>
            </a:r>
          </a:p>
          <a:p>
            <a:pPr>
              <a:lnSpc>
                <a:spcPct val="150000"/>
              </a:lnSpc>
              <a:defRPr/>
            </a:pPr>
            <a:r>
              <a:rPr lang="en-GB" sz="2400" b="1" dirty="0"/>
              <a:t>Quantum communication</a:t>
            </a:r>
          </a:p>
          <a:p>
            <a:pPr lvl="1">
              <a:lnSpc>
                <a:spcPct val="150000"/>
              </a:lnSpc>
              <a:defRPr/>
            </a:pPr>
            <a:r>
              <a:rPr lang="en-GB" sz="2000" b="1" dirty="0"/>
              <a:t>Maybe a topic for SIG-NGN?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A70703-2572-4FA8-B81C-C75796BBB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3914" y="3658147"/>
            <a:ext cx="2126200" cy="759935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A676798E-AA04-4D30-A3B0-7393A44280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4954" y="2280010"/>
            <a:ext cx="3332662" cy="103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110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4C86C8-4A11-0446-B513-3908A4E0F8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501"/>
          <a:stretch/>
        </p:blipFill>
        <p:spPr>
          <a:xfrm>
            <a:off x="-9197" y="12357"/>
            <a:ext cx="3403786" cy="68580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06D73E-355D-D249-ADEA-2E4AED702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4588" y="1254227"/>
            <a:ext cx="7639995" cy="5467849"/>
          </a:xfrm>
        </p:spPr>
        <p:txBody>
          <a:bodyPr>
            <a:normAutofit/>
          </a:bodyPr>
          <a:lstStyle/>
          <a:p>
            <a:r>
              <a:rPr lang="en-US" sz="2600" dirty="0"/>
              <a:t>Distributed theatre, dance, music performances across the globe</a:t>
            </a:r>
          </a:p>
          <a:p>
            <a:r>
              <a:rPr lang="en-US" sz="2600" dirty="0"/>
              <a:t>Expanding user base: some of the tools designed for networked performing arts are now used in telemedicine</a:t>
            </a:r>
          </a:p>
          <a:p>
            <a:r>
              <a:rPr lang="en-US" sz="2600" dirty="0"/>
              <a:t>Close collaboration with Internet 2 and involved NRENs in EU</a:t>
            </a:r>
          </a:p>
          <a:p>
            <a:r>
              <a:rPr lang="en-US" sz="2600" dirty="0"/>
              <a:t>Network Performing Art Production Workshop (NPAPW) 2019 in Prague </a:t>
            </a:r>
          </a:p>
          <a:p>
            <a:r>
              <a:rPr lang="en-US" sz="2600" dirty="0"/>
              <a:t>Work with Internet 2 to provide around-the-globe support to NRENs, institutions and local communities involved with distributed performance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8F6073-5A52-E54B-A930-830336D49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4588" y="503686"/>
            <a:ext cx="8063120" cy="43090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/>
              <a:t>Network Performing Arts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9F59CE-2926-8C45-8BDA-BCE715283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9578" y="0"/>
            <a:ext cx="1712422" cy="171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63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9661</TotalTime>
  <Words>401</Words>
  <Application>Microsoft Office PowerPoint</Application>
  <PresentationFormat>Widescreen</PresentationFormat>
  <Paragraphs>66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Myriad Pro</vt:lpstr>
      <vt:lpstr>Office Theme</vt:lpstr>
      <vt:lpstr>PowerPoint Presentation</vt:lpstr>
      <vt:lpstr>PowerPoint Presentation</vt:lpstr>
      <vt:lpstr>The people</vt:lpstr>
      <vt:lpstr>The strategy</vt:lpstr>
      <vt:lpstr>PowerPoint Presentation</vt:lpstr>
      <vt:lpstr>High Performance Computing</vt:lpstr>
      <vt:lpstr>Earth Observation</vt:lpstr>
      <vt:lpstr>Quantum Technology</vt:lpstr>
      <vt:lpstr>Network Performing Arts </vt:lpstr>
      <vt:lpstr>Other topics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Chris Atherton</dc:creator>
  <cp:keywords/>
  <dc:description/>
  <cp:lastModifiedBy>Enzo Capone</cp:lastModifiedBy>
  <cp:revision>40</cp:revision>
  <dcterms:created xsi:type="dcterms:W3CDTF">2019-10-08T16:15:39Z</dcterms:created>
  <dcterms:modified xsi:type="dcterms:W3CDTF">2020-11-03T11:20:50Z</dcterms:modified>
  <cp:category/>
</cp:coreProperties>
</file>