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4"/>
    <p:restoredTop sz="94602"/>
  </p:normalViewPr>
  <p:slideViewPr>
    <p:cSldViewPr snapToGrid="0" snapToObjects="1">
      <p:cViewPr varScale="1">
        <p:scale>
          <a:sx n="132" d="100"/>
          <a:sy n="132" d="100"/>
        </p:scale>
        <p:origin x="5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9A6AF-B790-494D-B3BD-733269002B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004517-081A-1741-830D-F0C29F8636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52914-B8BC-4649-8179-E038752B0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C828-DE06-B745-BAA7-5DF7ECA54C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ADA2B-944A-5545-907C-E378104A9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45A43-915F-5447-9AC4-7C48921CD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2D9F-5670-B645-BB37-C0485EB6B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131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65209-C3AA-EB4F-9C19-C91A9BAD9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3878D9-1566-354A-8A52-C97F38CA7C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FC6BAA-39FE-3245-8FC2-4D2DF2B93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C828-DE06-B745-BAA7-5DF7ECA54C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41160-A2FB-584C-93DC-D45880EA8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3D34A-EA2F-F048-955A-87A2B05D6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2D9F-5670-B645-BB37-C0485EB6B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53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7E262A-926D-D440-9F7C-603393914E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9BE783-DB91-0540-9A20-E43BDD5F35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10459-21C0-5B46-8B8B-EB56EB181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C828-DE06-B745-BAA7-5DF7ECA54C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6A35C-8948-EB44-9E46-CFEA14888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CD1FA9-FE3C-C84F-A263-682E0B99C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2D9F-5670-B645-BB37-C0485EB6B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842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4214E-DE31-2C4C-A177-EAFD0218C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0B819A-B9B3-9741-87FC-2E510DE945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8834E-1C39-EC4F-A418-A49D7A73B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C828-DE06-B745-BAA7-5DF7ECA54C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A38595-64DD-0F43-9C28-63872DEBB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FEF0B-4AB0-B44D-93D6-2B27F058C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2D9F-5670-B645-BB37-C0485EB6B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0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195BB-9A8A-B440-AA55-E1EEB8153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7717A9-B510-0B4D-9907-DB3D974152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15BCFA-C0DC-7C4F-9289-0DAD5B543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C828-DE06-B745-BAA7-5DF7ECA54C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136375-5937-354F-A8FD-99ACF24AD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73D76C-81AA-8745-AFA2-96BC30140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2D9F-5670-B645-BB37-C0485EB6B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7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ADC6C-28D0-664E-BB00-7C5BE5FB2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21A00-A682-144D-A92C-E131A1AFB6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1D6E4F-7F1F-7B4E-9B1C-888D914099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FD8FD8-7950-374B-803C-CE07931DC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C828-DE06-B745-BAA7-5DF7ECA54C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4B35BB-C80E-9241-8057-B55E587ED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38A781-6A50-ED46-80C4-D07B647AA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2D9F-5670-B645-BB37-C0485EB6B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9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61C43-ACB4-524B-B44B-88759E19D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23123A-5BD6-F640-BFCB-B9B983CBD2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7E587A-AA61-584C-BB03-C88DF20517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0B70A9-F752-0A46-9CD8-3E70840112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48F7CE-242A-9D47-A4AF-46F7A15C8E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8126C2-A1F0-2B49-843D-D9668F0EE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C828-DE06-B745-BAA7-5DF7ECA54C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79D669-772D-124B-8242-4B64ABCDC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DF3A3B-B9E1-7246-A2D2-BB6D46E62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2D9F-5670-B645-BB37-C0485EB6B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607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A4F3E-5C93-4E4B-BB3D-BC506A8E1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B8CCFE-1058-9447-8740-BB754E80C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C828-DE06-B745-BAA7-5DF7ECA54C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9E07A5-0149-EE44-907D-D52682B37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A20A88-1413-5640-8E7A-B35D681D7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2D9F-5670-B645-BB37-C0485EB6B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97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1067D3-D3B6-7043-B720-7F9159600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C828-DE06-B745-BAA7-5DF7ECA54C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24A9A9-7531-6D4E-AA8B-E3CCB996E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2B3624-D284-FB40-B496-AD4366008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2D9F-5670-B645-BB37-C0485EB6B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853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785C4-02A4-2A4B-AAB1-3F411BD52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1B1D30-23EA-7B45-BEA0-33162998E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95BCC7-EB7A-1D45-85F8-37D1A16264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4B7DBB-3DC4-4941-A10A-8E580FBEC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C828-DE06-B745-BAA7-5DF7ECA54C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858D60-3DF0-564D-AED7-4E437F716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A5C79A-3D54-CF43-BA2E-422735E9B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2D9F-5670-B645-BB37-C0485EB6B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114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13B37-529A-9945-8025-DFF12388F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E09D59-2F58-D046-A847-140B48EE03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334E6D-4B46-9149-90EB-95D36200F3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A34DC4-3729-DD46-8723-3645E52D4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C828-DE06-B745-BAA7-5DF7ECA54C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99429D-A571-6243-AF27-54A995194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F5A11B-4611-014D-8573-09CA51FAD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52D9F-5670-B645-BB37-C0485EB6B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80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07B70A-32D3-A74D-8B93-7716AE2A6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5D87C9-EB85-5343-9171-9C62B96BA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3CFC2-C847-5C48-A49B-160B717689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DC828-DE06-B745-BAA7-5DF7ECA54C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36529-A63F-DF40-A7A9-0C55BBB693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ED501-7231-F348-9B3E-7660323FFD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52D9F-5670-B645-BB37-C0485EB6B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56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82A04-02CF-C24E-9C0E-42B88E3D08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CEO forum WGs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7C8AF1-9BB0-C94E-AB9D-55A04E9D42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271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F857E-0548-6143-A1A9-B8B52773C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en-US" sz="3200" dirty="0"/>
            </a:br>
            <a:br>
              <a:rPr lang="en-US" sz="3200" dirty="0"/>
            </a:br>
            <a:r>
              <a:rPr lang="en-US" sz="3200" dirty="0"/>
              <a:t> Global NREN Financial Benchmark Working Group (</a:t>
            </a:r>
            <a:r>
              <a:rPr lang="en-US" sz="3200" dirty="0" err="1"/>
              <a:t>FinBench</a:t>
            </a:r>
            <a:r>
              <a:rPr lang="en-US" sz="3200" dirty="0"/>
              <a:t>) 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0C04A3-05D5-F74F-A95D-CC9600F12A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 The purpose of the Working Group is to develop a set of benchmarks or metrics (financial and non-financial) which will assist NRENs to: </a:t>
            </a:r>
          </a:p>
          <a:p>
            <a:r>
              <a:rPr lang="en-US" dirty="0"/>
              <a:t>assess performance relative to their global peers; </a:t>
            </a:r>
          </a:p>
          <a:p>
            <a:r>
              <a:rPr lang="en-US" dirty="0"/>
              <a:t>identify and share areas of best practice; (e.g. Identification of re-investment decision timing, strategies for pricing of services, how NREN’s utilize strategic planning); </a:t>
            </a:r>
          </a:p>
          <a:p>
            <a:r>
              <a:rPr lang="en-US" dirty="0"/>
              <a:t>assess arrangements offered by suppliers to the extent possible. Subject to Non-Disclosure Agreements (NDA’s); </a:t>
            </a:r>
          </a:p>
          <a:p>
            <a:r>
              <a:rPr lang="en-US" dirty="0"/>
              <a:t>demonstrate the effective use of funds and develop comparisons or evidence to assist NRENs in applications for new or renewed funding from government agencies. </a:t>
            </a: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  <a:p>
            <a:r>
              <a:rPr lang="en-US" dirty="0"/>
              <a:t> The objective is to recommend a set of relative comparisons based on normalized metrics that are useful to the NREN community.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834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2116C-A449-1743-B996-638912F21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Charter for the Knowledge Sharing Working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72F28-9F3F-9E48-A3D8-1F2C3FC4D7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PurposeThe</a:t>
            </a:r>
            <a:r>
              <a:rPr lang="en-US" dirty="0"/>
              <a:t> purpose of “Knowledge Sharing R&amp;E Network Group” to actively consider how established and emerging R&amp;E Networks can effectively learn from and leverage on each other’s experience and competencies. The group will actively facilitate global network inclusion through GNA and knowledge sharing across regions and R&amp;E Networks –for example, in health, social science, and education-and explore how local R&amp;E Networks can benefit from utilizing the services of the global R&amp;E Network community most effectively.</a:t>
            </a:r>
          </a:p>
        </p:txBody>
      </p:sp>
    </p:spTree>
    <p:extLst>
      <p:ext uri="{BB962C8B-B14F-4D97-AF65-F5344CB8AC3E}">
        <p14:creationId xmlns:p14="http://schemas.microsoft.com/office/powerpoint/2010/main" val="3918725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1F88A-4AF8-3F47-8496-899811A84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Study Group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9CECB-6A75-4740-938E-5142EC406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an Information Exchange Framework Guideline</a:t>
            </a:r>
          </a:p>
          <a:p>
            <a:r>
              <a:rPr lang="en-US" dirty="0"/>
              <a:t>Create Brief on threat focus areas affecting Research and Academic Networks</a:t>
            </a:r>
          </a:p>
          <a:p>
            <a:r>
              <a:rPr lang="en-US" dirty="0"/>
              <a:t>Write proposal for the implementation of Security Officers in all R&amp;E Networks</a:t>
            </a:r>
          </a:p>
          <a:p>
            <a:r>
              <a:rPr lang="en-US" dirty="0"/>
              <a:t>Create a framework to implement yearly security reviews of Research and Education Networks</a:t>
            </a:r>
          </a:p>
        </p:txBody>
      </p:sp>
    </p:spTree>
    <p:extLst>
      <p:ext uri="{BB962C8B-B14F-4D97-AF65-F5344CB8AC3E}">
        <p14:creationId xmlns:p14="http://schemas.microsoft.com/office/powerpoint/2010/main" val="1868185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46916-9151-3343-8056-0B010C0DC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GNA Strategy and Policy WG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5ED072-A1E9-454B-AAFB-CB331519BB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purpose of the Working Group is to focus on the Strategy and Policy relating to the GNA Infrastructure, in coordination with the GNA Technical </a:t>
            </a:r>
            <a:r>
              <a:rPr lang="en-US" dirty="0" err="1"/>
              <a:t>Committee.Develop</a:t>
            </a:r>
            <a:r>
              <a:rPr lang="en-US" dirty="0"/>
              <a:t> policies and guidelines for the operation of the GNA that:1) Supports multiple AUPs2) Ensures fairness and equity3) Defines rules and </a:t>
            </a:r>
            <a:r>
              <a:rPr lang="en-US" dirty="0" err="1"/>
              <a:t>behaviours</a:t>
            </a:r>
            <a:r>
              <a:rPr lang="en-US" dirty="0"/>
              <a:t> for connecting to a GXP</a:t>
            </a:r>
          </a:p>
        </p:txBody>
      </p:sp>
    </p:spTree>
    <p:extLst>
      <p:ext uri="{BB962C8B-B14F-4D97-AF65-F5344CB8AC3E}">
        <p14:creationId xmlns:p14="http://schemas.microsoft.com/office/powerpoint/2010/main" val="1094132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31EBA-38F7-2B48-AAA6-EF9F3AB5E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GNA (Global Network Architecture)Technical Working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D4294-2193-6640-90BE-393FECE8C5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tagline of the GNA has been “Developing a blueprint for global R&amp;E network</a:t>
            </a:r>
          </a:p>
          <a:p>
            <a:r>
              <a:rPr lang="en-US" dirty="0"/>
              <a:t>architecture”.</a:t>
            </a:r>
          </a:p>
          <a:p>
            <a:r>
              <a:rPr lang="en-US" dirty="0"/>
              <a:t>Furthermore, from the Charter: “The Global Network Architecture (GNA) embodies a vision and an ambition of an international collaboration of national research and education (R&amp;E) networks. The GNA Technical Working Group is charged with drafting a blueprint for interconnecting R&amp;E networks on a global scale, based on the latest technologies and promising developments, with a five to ten-year horizon. This blueprint will enable R&amp;E networks to align their spending for intercontinental bandwidth. Participation is open to all regions of the world”.</a:t>
            </a:r>
          </a:p>
        </p:txBody>
      </p:sp>
    </p:spTree>
    <p:extLst>
      <p:ext uri="{BB962C8B-B14F-4D97-AF65-F5344CB8AC3E}">
        <p14:creationId xmlns:p14="http://schemas.microsoft.com/office/powerpoint/2010/main" val="1121526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845B1-E147-E04E-B528-847F63267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the Field WG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6491B5-87FB-B54D-A358-EC6D70CE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Updates and maintains In the Field blog</a:t>
            </a:r>
          </a:p>
        </p:txBody>
      </p:sp>
    </p:spTree>
    <p:extLst>
      <p:ext uri="{BB962C8B-B14F-4D97-AF65-F5344CB8AC3E}">
        <p14:creationId xmlns:p14="http://schemas.microsoft.com/office/powerpoint/2010/main" val="616407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354</Words>
  <Application>Microsoft Macintosh PowerPoint</Application>
  <PresentationFormat>Widescreen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CEO forum WGs</vt:lpstr>
      <vt:lpstr>   Global NREN Financial Benchmark Working Group (FinBench)  </vt:lpstr>
      <vt:lpstr>Charter for the Knowledge Sharing Working Group</vt:lpstr>
      <vt:lpstr>Security Study Group Work</vt:lpstr>
      <vt:lpstr>GNA Strategy and Policy WG</vt:lpstr>
      <vt:lpstr>GNA (Global Network Architecture)Technical Working Group</vt:lpstr>
      <vt:lpstr>In the Field WG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CEO forum WGs</dc:title>
  <dc:creator>Erik Huizer</dc:creator>
  <cp:lastModifiedBy>Erik Huizer</cp:lastModifiedBy>
  <cp:revision>3</cp:revision>
  <dcterms:created xsi:type="dcterms:W3CDTF">2019-10-16T09:55:46Z</dcterms:created>
  <dcterms:modified xsi:type="dcterms:W3CDTF">2019-10-16T11:46:32Z</dcterms:modified>
</cp:coreProperties>
</file>