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16"/>
  </p:notesMasterIdLst>
  <p:handoutMasterIdLst>
    <p:handoutMasterId r:id="rId17"/>
  </p:handoutMasterIdLst>
  <p:sldIdLst>
    <p:sldId id="313" r:id="rId6"/>
    <p:sldId id="319" r:id="rId7"/>
    <p:sldId id="320" r:id="rId8"/>
    <p:sldId id="321" r:id="rId9"/>
    <p:sldId id="322" r:id="rId10"/>
    <p:sldId id="327" r:id="rId11"/>
    <p:sldId id="326" r:id="rId12"/>
    <p:sldId id="323" r:id="rId13"/>
    <p:sldId id="328" r:id="rId14"/>
    <p:sldId id="318" r:id="rId15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77" autoAdjust="0"/>
  </p:normalViewPr>
  <p:slideViewPr>
    <p:cSldViewPr>
      <p:cViewPr varScale="1">
        <p:scale>
          <a:sx n="76" d="100"/>
          <a:sy n="76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288AB-1800-4FDF-9819-D65EB5B8112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52330896-DD6A-48D0-AF75-9EBDA4433ABC}">
      <dgm:prSet phldrT="[Testo]" custT="1"/>
      <dgm:spPr/>
      <dgm:t>
        <a:bodyPr/>
        <a:lstStyle/>
        <a:p>
          <a:r>
            <a:rPr lang="it-IT" sz="1600" dirty="0" smtClean="0"/>
            <a:t>1. </a:t>
          </a:r>
          <a:r>
            <a:rPr lang="it-IT" sz="1600" dirty="0" err="1" smtClean="0"/>
            <a:t>Study</a:t>
          </a:r>
          <a:endParaRPr lang="it-IT" sz="1600" dirty="0" smtClean="0"/>
        </a:p>
      </dgm:t>
    </dgm:pt>
    <dgm:pt modelId="{07F252E1-0E0C-4F00-B265-9EA1E38CB9DF}" type="parTrans" cxnId="{D1F91F7B-97D5-4BDB-ACDB-CD262E99FE1E}">
      <dgm:prSet/>
      <dgm:spPr/>
      <dgm:t>
        <a:bodyPr/>
        <a:lstStyle/>
        <a:p>
          <a:endParaRPr lang="it-IT" sz="1200"/>
        </a:p>
      </dgm:t>
    </dgm:pt>
    <dgm:pt modelId="{A14C65D4-BFA1-4431-B61F-373FA6734D09}" type="sibTrans" cxnId="{D1F91F7B-97D5-4BDB-ACDB-CD262E99FE1E}">
      <dgm:prSet/>
      <dgm:spPr/>
      <dgm:t>
        <a:bodyPr/>
        <a:lstStyle/>
        <a:p>
          <a:endParaRPr lang="it-IT" sz="1200"/>
        </a:p>
      </dgm:t>
    </dgm:pt>
    <dgm:pt modelId="{8B3BD98E-078F-4DA4-B4F2-D9C1C47D3854}">
      <dgm:prSet phldrT="[Testo]" custT="1"/>
      <dgm:spPr/>
      <dgm:t>
        <a:bodyPr/>
        <a:lstStyle/>
        <a:p>
          <a:r>
            <a:rPr lang="it-IT" sz="1600" dirty="0" smtClean="0"/>
            <a:t>2. </a:t>
          </a:r>
          <a:r>
            <a:rPr lang="it-IT" sz="1600" dirty="0" err="1" smtClean="0"/>
            <a:t>Feasibility</a:t>
          </a:r>
          <a:endParaRPr lang="it-IT" sz="1600" dirty="0" smtClean="0"/>
        </a:p>
      </dgm:t>
    </dgm:pt>
    <dgm:pt modelId="{D0D79768-3DC8-49D3-8EF0-FF4F8B673082}" type="parTrans" cxnId="{56601543-BA75-4A49-91E4-331FD69E5261}">
      <dgm:prSet/>
      <dgm:spPr/>
      <dgm:t>
        <a:bodyPr/>
        <a:lstStyle/>
        <a:p>
          <a:endParaRPr lang="it-IT" sz="1200"/>
        </a:p>
      </dgm:t>
    </dgm:pt>
    <dgm:pt modelId="{BB804496-3EC5-469F-A4C0-A1238970F02F}" type="sibTrans" cxnId="{56601543-BA75-4A49-91E4-331FD69E5261}">
      <dgm:prSet/>
      <dgm:spPr/>
      <dgm:t>
        <a:bodyPr/>
        <a:lstStyle/>
        <a:p>
          <a:endParaRPr lang="it-IT" sz="1200"/>
        </a:p>
      </dgm:t>
    </dgm:pt>
    <dgm:pt modelId="{C51D85EC-C837-4C2F-B685-D2888FAF0F05}">
      <dgm:prSet phldrT="[Testo]" custT="1"/>
      <dgm:spPr/>
      <dgm:t>
        <a:bodyPr/>
        <a:lstStyle/>
        <a:p>
          <a:r>
            <a:rPr lang="it-IT" sz="1600" dirty="0" smtClean="0"/>
            <a:t>3. Design</a:t>
          </a:r>
          <a:endParaRPr lang="it-IT" sz="1600" dirty="0"/>
        </a:p>
      </dgm:t>
    </dgm:pt>
    <dgm:pt modelId="{2DCB938F-4A98-457A-8751-1D8EFBE52E52}" type="parTrans" cxnId="{50B85D27-8502-496C-B25D-7F887C8F7060}">
      <dgm:prSet/>
      <dgm:spPr/>
      <dgm:t>
        <a:bodyPr/>
        <a:lstStyle/>
        <a:p>
          <a:endParaRPr lang="it-IT" sz="1200"/>
        </a:p>
      </dgm:t>
    </dgm:pt>
    <dgm:pt modelId="{963D0043-C83E-4EE4-8110-7CF6494F0B51}" type="sibTrans" cxnId="{50B85D27-8502-496C-B25D-7F887C8F7060}">
      <dgm:prSet/>
      <dgm:spPr/>
      <dgm:t>
        <a:bodyPr/>
        <a:lstStyle/>
        <a:p>
          <a:endParaRPr lang="it-IT" sz="1200"/>
        </a:p>
      </dgm:t>
    </dgm:pt>
    <dgm:pt modelId="{C70E9751-A446-45BE-9013-A62D30C0177C}">
      <dgm:prSet phldrT="[Testo]" custT="1"/>
      <dgm:spPr/>
      <dgm:t>
        <a:bodyPr/>
        <a:lstStyle/>
        <a:p>
          <a:r>
            <a:rPr lang="it-IT" sz="1600" dirty="0" smtClean="0"/>
            <a:t>4. </a:t>
          </a:r>
          <a:r>
            <a:rPr lang="it-IT" sz="1600" dirty="0" err="1" smtClean="0"/>
            <a:t>Build</a:t>
          </a:r>
          <a:endParaRPr lang="it-IT" sz="1600" dirty="0"/>
        </a:p>
      </dgm:t>
    </dgm:pt>
    <dgm:pt modelId="{87F8CF6D-438B-4523-8AD3-047CB834883B}" type="parTrans" cxnId="{3F4EA968-5D12-4727-A02E-90ECF52D1687}">
      <dgm:prSet/>
      <dgm:spPr/>
      <dgm:t>
        <a:bodyPr/>
        <a:lstStyle/>
        <a:p>
          <a:endParaRPr lang="it-IT" sz="1200"/>
        </a:p>
      </dgm:t>
    </dgm:pt>
    <dgm:pt modelId="{8EBE9447-62CB-48D3-9747-8C126D0BBBB6}" type="sibTrans" cxnId="{3F4EA968-5D12-4727-A02E-90ECF52D1687}">
      <dgm:prSet/>
      <dgm:spPr/>
      <dgm:t>
        <a:bodyPr/>
        <a:lstStyle/>
        <a:p>
          <a:endParaRPr lang="it-IT" sz="1200"/>
        </a:p>
      </dgm:t>
    </dgm:pt>
    <dgm:pt modelId="{218B26B2-CCAD-4FFE-AFA4-B718AE446C3E}">
      <dgm:prSet phldrT="[Testo]" custT="1"/>
      <dgm:spPr/>
      <dgm:t>
        <a:bodyPr/>
        <a:lstStyle/>
        <a:p>
          <a:r>
            <a:rPr lang="it-IT" sz="1600" dirty="0" smtClean="0"/>
            <a:t>5.Finalize</a:t>
          </a:r>
          <a:endParaRPr lang="it-IT" sz="1600" dirty="0"/>
        </a:p>
      </dgm:t>
    </dgm:pt>
    <dgm:pt modelId="{4ADED459-C994-48B8-ABA2-26C7EBAEDACF}" type="parTrans" cxnId="{6D15A50C-FB82-453C-B528-572334AEC46F}">
      <dgm:prSet/>
      <dgm:spPr/>
      <dgm:t>
        <a:bodyPr/>
        <a:lstStyle/>
        <a:p>
          <a:endParaRPr lang="it-IT" sz="1200"/>
        </a:p>
      </dgm:t>
    </dgm:pt>
    <dgm:pt modelId="{3488FEBB-526B-4334-8BB3-3D11F10DDD01}" type="sibTrans" cxnId="{6D15A50C-FB82-453C-B528-572334AEC46F}">
      <dgm:prSet/>
      <dgm:spPr/>
      <dgm:t>
        <a:bodyPr/>
        <a:lstStyle/>
        <a:p>
          <a:endParaRPr lang="it-IT" sz="1200"/>
        </a:p>
      </dgm:t>
    </dgm:pt>
    <dgm:pt modelId="{D08FAB39-630C-4786-AB37-70131145D3B1}" type="pres">
      <dgm:prSet presAssocID="{EA3288AB-1800-4FDF-9819-D65EB5B81128}" presName="Name0" presStyleCnt="0">
        <dgm:presLayoutVars>
          <dgm:dir/>
          <dgm:resizeHandles val="exact"/>
        </dgm:presLayoutVars>
      </dgm:prSet>
      <dgm:spPr/>
    </dgm:pt>
    <dgm:pt modelId="{DC300A01-2E2F-459B-9405-185424051484}" type="pres">
      <dgm:prSet presAssocID="{EA3288AB-1800-4FDF-9819-D65EB5B81128}" presName="arrow" presStyleLbl="bgShp" presStyleIdx="0" presStyleCnt="1" custScaleY="166667"/>
      <dgm:spPr/>
      <dgm:t>
        <a:bodyPr/>
        <a:lstStyle/>
        <a:p>
          <a:endParaRPr lang="it-IT"/>
        </a:p>
      </dgm:t>
    </dgm:pt>
    <dgm:pt modelId="{92254500-45D4-4102-B153-E191EEDE16A0}" type="pres">
      <dgm:prSet presAssocID="{EA3288AB-1800-4FDF-9819-D65EB5B81128}" presName="points" presStyleCnt="0"/>
      <dgm:spPr/>
    </dgm:pt>
    <dgm:pt modelId="{3CA616E9-374C-4632-B7E9-DA8AA373E728}" type="pres">
      <dgm:prSet presAssocID="{52330896-DD6A-48D0-AF75-9EBDA4433ABC}" presName="compositeA" presStyleCnt="0"/>
      <dgm:spPr/>
    </dgm:pt>
    <dgm:pt modelId="{35C478C1-7915-4749-9483-B1F02B3627F6}" type="pres">
      <dgm:prSet presAssocID="{52330896-DD6A-48D0-AF75-9EBDA4433ABC}" presName="textA" presStyleLbl="revTx" presStyleIdx="0" presStyleCnt="5" custScaleY="72223" custLinFactNeighborY="-1527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C58E41F-DA13-458D-9DCC-E7A46344129A}" type="pres">
      <dgm:prSet presAssocID="{52330896-DD6A-48D0-AF75-9EBDA4433ABC}" presName="circleA" presStyleLbl="node1" presStyleIdx="0" presStyleCnt="5" custScaleX="166648" custScaleY="166648" custLinFactNeighborY="12598"/>
      <dgm:spPr/>
    </dgm:pt>
    <dgm:pt modelId="{78573630-C3D3-4D70-8E1F-8D9344B5F189}" type="pres">
      <dgm:prSet presAssocID="{52330896-DD6A-48D0-AF75-9EBDA4433ABC}" presName="spaceA" presStyleCnt="0"/>
      <dgm:spPr/>
    </dgm:pt>
    <dgm:pt modelId="{BC24F63D-B12A-4489-8F8C-939253FFBED5}" type="pres">
      <dgm:prSet presAssocID="{A14C65D4-BFA1-4431-B61F-373FA6734D09}" presName="space" presStyleCnt="0"/>
      <dgm:spPr/>
    </dgm:pt>
    <dgm:pt modelId="{5B5463D3-ADE4-4E0C-B085-A05BCA24CAB9}" type="pres">
      <dgm:prSet presAssocID="{8B3BD98E-078F-4DA4-B4F2-D9C1C47D3854}" presName="compositeB" presStyleCnt="0"/>
      <dgm:spPr/>
    </dgm:pt>
    <dgm:pt modelId="{5602A443-38E2-4413-A4CB-A3C18F8B5ECD}" type="pres">
      <dgm:prSet presAssocID="{8B3BD98E-078F-4DA4-B4F2-D9C1C47D3854}" presName="textB" presStyleLbl="revTx" presStyleIdx="1" presStyleCnt="5" custScaleY="4444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41351E-5BD8-4D10-A0BC-04F6F47833C3}" type="pres">
      <dgm:prSet presAssocID="{8B3BD98E-078F-4DA4-B4F2-D9C1C47D3854}" presName="circleB" presStyleLbl="node1" presStyleIdx="1" presStyleCnt="5" custScaleX="166648" custScaleY="166648" custLinFactNeighborY="-70744"/>
      <dgm:spPr/>
    </dgm:pt>
    <dgm:pt modelId="{469764FE-24F2-495F-BB9E-0A59BD5E28B3}" type="pres">
      <dgm:prSet presAssocID="{8B3BD98E-078F-4DA4-B4F2-D9C1C47D3854}" presName="spaceB" presStyleCnt="0"/>
      <dgm:spPr/>
    </dgm:pt>
    <dgm:pt modelId="{5861A394-2C3A-45E0-BCAD-11EF0077FEB4}" type="pres">
      <dgm:prSet presAssocID="{BB804496-3EC5-469F-A4C0-A1238970F02F}" presName="space" presStyleCnt="0"/>
      <dgm:spPr/>
    </dgm:pt>
    <dgm:pt modelId="{76EC0685-61F3-4A38-B43A-F4F32C597786}" type="pres">
      <dgm:prSet presAssocID="{C51D85EC-C837-4C2F-B685-D2888FAF0F05}" presName="compositeA" presStyleCnt="0"/>
      <dgm:spPr/>
    </dgm:pt>
    <dgm:pt modelId="{8314A5B1-3A21-4D90-8B01-366D2E40C1D6}" type="pres">
      <dgm:prSet presAssocID="{C51D85EC-C837-4C2F-B685-D2888FAF0F05}" presName="textA" presStyleLbl="revTx" presStyleIdx="2" presStyleCnt="5" custScaleY="72223" custLinFactNeighborY="-1527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6468B00-B3EE-4DA1-A0EF-EF8570215FDB}" type="pres">
      <dgm:prSet presAssocID="{C51D85EC-C837-4C2F-B685-D2888FAF0F05}" presName="circleA" presStyleLbl="node1" presStyleIdx="2" presStyleCnt="5" custScaleX="166648" custScaleY="166648" custLinFactNeighborY="12598"/>
      <dgm:spPr/>
    </dgm:pt>
    <dgm:pt modelId="{4C40BE63-40DF-4C9C-A415-1AC02511C0A6}" type="pres">
      <dgm:prSet presAssocID="{C51D85EC-C837-4C2F-B685-D2888FAF0F05}" presName="spaceA" presStyleCnt="0"/>
      <dgm:spPr/>
    </dgm:pt>
    <dgm:pt modelId="{4B5F29F8-E7A1-4D05-8FEA-D81DFACDA3D6}" type="pres">
      <dgm:prSet presAssocID="{963D0043-C83E-4EE4-8110-7CF6494F0B51}" presName="space" presStyleCnt="0"/>
      <dgm:spPr/>
    </dgm:pt>
    <dgm:pt modelId="{2E7C3CDA-A880-4257-AB31-DD3E9E992138}" type="pres">
      <dgm:prSet presAssocID="{C70E9751-A446-45BE-9013-A62D30C0177C}" presName="compositeB" presStyleCnt="0"/>
      <dgm:spPr/>
    </dgm:pt>
    <dgm:pt modelId="{EE88DAB2-B2F6-4EB3-A5DE-C305580194D2}" type="pres">
      <dgm:prSet presAssocID="{C70E9751-A446-45BE-9013-A62D30C0177C}" presName="textB" presStyleLbl="revTx" presStyleIdx="3" presStyleCnt="5" custScaleY="4444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185BB41-FB88-443F-B9D2-39C349C4C9DF}" type="pres">
      <dgm:prSet presAssocID="{C70E9751-A446-45BE-9013-A62D30C0177C}" presName="circleB" presStyleLbl="node1" presStyleIdx="3" presStyleCnt="5" custScaleX="166648" custScaleY="166648" custLinFactNeighborY="-70744"/>
      <dgm:spPr/>
    </dgm:pt>
    <dgm:pt modelId="{BEF91094-BEB0-45FF-ACD4-FA2544740D41}" type="pres">
      <dgm:prSet presAssocID="{C70E9751-A446-45BE-9013-A62D30C0177C}" presName="spaceB" presStyleCnt="0"/>
      <dgm:spPr/>
    </dgm:pt>
    <dgm:pt modelId="{F91E17D7-B1DC-4F48-8671-DE9AAFB42610}" type="pres">
      <dgm:prSet presAssocID="{8EBE9447-62CB-48D3-9747-8C126D0BBBB6}" presName="space" presStyleCnt="0"/>
      <dgm:spPr/>
    </dgm:pt>
    <dgm:pt modelId="{4A5DE1B2-B051-46BD-AC48-1E27CAA85218}" type="pres">
      <dgm:prSet presAssocID="{218B26B2-CCAD-4FFE-AFA4-B718AE446C3E}" presName="compositeA" presStyleCnt="0"/>
      <dgm:spPr/>
    </dgm:pt>
    <dgm:pt modelId="{6A5541BC-D099-497F-B61A-92C030D1EDC6}" type="pres">
      <dgm:prSet presAssocID="{218B26B2-CCAD-4FFE-AFA4-B718AE446C3E}" presName="textA" presStyleLbl="revTx" presStyleIdx="4" presStyleCnt="5" custScaleY="72223" custLinFactNeighborY="-1527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94557C7-3DE5-45B4-AE24-86E9C19E9105}" type="pres">
      <dgm:prSet presAssocID="{218B26B2-CCAD-4FFE-AFA4-B718AE446C3E}" presName="circleA" presStyleLbl="node1" presStyleIdx="4" presStyleCnt="5" custScaleX="166648" custScaleY="166648" custLinFactNeighborY="12598"/>
      <dgm:spPr/>
    </dgm:pt>
    <dgm:pt modelId="{FB667EA1-3E24-4322-A7B6-3CD002ABED1B}" type="pres">
      <dgm:prSet presAssocID="{218B26B2-CCAD-4FFE-AFA4-B718AE446C3E}" presName="spaceA" presStyleCnt="0"/>
      <dgm:spPr/>
    </dgm:pt>
  </dgm:ptLst>
  <dgm:cxnLst>
    <dgm:cxn modelId="{8A3061F8-B042-4CDD-A63A-271451FEFA8D}" type="presOf" srcId="{8B3BD98E-078F-4DA4-B4F2-D9C1C47D3854}" destId="{5602A443-38E2-4413-A4CB-A3C18F8B5ECD}" srcOrd="0" destOrd="0" presId="urn:microsoft.com/office/officeart/2005/8/layout/hProcess11"/>
    <dgm:cxn modelId="{3F4EA968-5D12-4727-A02E-90ECF52D1687}" srcId="{EA3288AB-1800-4FDF-9819-D65EB5B81128}" destId="{C70E9751-A446-45BE-9013-A62D30C0177C}" srcOrd="3" destOrd="0" parTransId="{87F8CF6D-438B-4523-8AD3-047CB834883B}" sibTransId="{8EBE9447-62CB-48D3-9747-8C126D0BBBB6}"/>
    <dgm:cxn modelId="{509F4FD9-D8E8-43B4-ABCE-6A3C8BDF5687}" type="presOf" srcId="{C51D85EC-C837-4C2F-B685-D2888FAF0F05}" destId="{8314A5B1-3A21-4D90-8B01-366D2E40C1D6}" srcOrd="0" destOrd="0" presId="urn:microsoft.com/office/officeart/2005/8/layout/hProcess11"/>
    <dgm:cxn modelId="{6D15A50C-FB82-453C-B528-572334AEC46F}" srcId="{EA3288AB-1800-4FDF-9819-D65EB5B81128}" destId="{218B26B2-CCAD-4FFE-AFA4-B718AE446C3E}" srcOrd="4" destOrd="0" parTransId="{4ADED459-C994-48B8-ABA2-26C7EBAEDACF}" sibTransId="{3488FEBB-526B-4334-8BB3-3D11F10DDD01}"/>
    <dgm:cxn modelId="{3CB56132-250A-450E-B402-F973A13FFE61}" type="presOf" srcId="{218B26B2-CCAD-4FFE-AFA4-B718AE446C3E}" destId="{6A5541BC-D099-497F-B61A-92C030D1EDC6}" srcOrd="0" destOrd="0" presId="urn:microsoft.com/office/officeart/2005/8/layout/hProcess11"/>
    <dgm:cxn modelId="{0744DFA2-9851-490F-A48D-9AB6EF733348}" type="presOf" srcId="{C70E9751-A446-45BE-9013-A62D30C0177C}" destId="{EE88DAB2-B2F6-4EB3-A5DE-C305580194D2}" srcOrd="0" destOrd="0" presId="urn:microsoft.com/office/officeart/2005/8/layout/hProcess11"/>
    <dgm:cxn modelId="{67FFE065-83B2-4924-9CBC-6531A79D1953}" type="presOf" srcId="{EA3288AB-1800-4FDF-9819-D65EB5B81128}" destId="{D08FAB39-630C-4786-AB37-70131145D3B1}" srcOrd="0" destOrd="0" presId="urn:microsoft.com/office/officeart/2005/8/layout/hProcess11"/>
    <dgm:cxn modelId="{56601543-BA75-4A49-91E4-331FD69E5261}" srcId="{EA3288AB-1800-4FDF-9819-D65EB5B81128}" destId="{8B3BD98E-078F-4DA4-B4F2-D9C1C47D3854}" srcOrd="1" destOrd="0" parTransId="{D0D79768-3DC8-49D3-8EF0-FF4F8B673082}" sibTransId="{BB804496-3EC5-469F-A4C0-A1238970F02F}"/>
    <dgm:cxn modelId="{D1F91F7B-97D5-4BDB-ACDB-CD262E99FE1E}" srcId="{EA3288AB-1800-4FDF-9819-D65EB5B81128}" destId="{52330896-DD6A-48D0-AF75-9EBDA4433ABC}" srcOrd="0" destOrd="0" parTransId="{07F252E1-0E0C-4F00-B265-9EA1E38CB9DF}" sibTransId="{A14C65D4-BFA1-4431-B61F-373FA6734D09}"/>
    <dgm:cxn modelId="{50B85D27-8502-496C-B25D-7F887C8F7060}" srcId="{EA3288AB-1800-4FDF-9819-D65EB5B81128}" destId="{C51D85EC-C837-4C2F-B685-D2888FAF0F05}" srcOrd="2" destOrd="0" parTransId="{2DCB938F-4A98-457A-8751-1D8EFBE52E52}" sibTransId="{963D0043-C83E-4EE4-8110-7CF6494F0B51}"/>
    <dgm:cxn modelId="{9E5C7C18-08B4-43DD-89BA-E3436584D9C8}" type="presOf" srcId="{52330896-DD6A-48D0-AF75-9EBDA4433ABC}" destId="{35C478C1-7915-4749-9483-B1F02B3627F6}" srcOrd="0" destOrd="0" presId="urn:microsoft.com/office/officeart/2005/8/layout/hProcess11"/>
    <dgm:cxn modelId="{A4A3A089-BBC0-4B03-B496-FF11A9DFF2AD}" type="presParOf" srcId="{D08FAB39-630C-4786-AB37-70131145D3B1}" destId="{DC300A01-2E2F-459B-9405-185424051484}" srcOrd="0" destOrd="0" presId="urn:microsoft.com/office/officeart/2005/8/layout/hProcess11"/>
    <dgm:cxn modelId="{13E926CB-D605-4D51-A588-5AC064F875B3}" type="presParOf" srcId="{D08FAB39-630C-4786-AB37-70131145D3B1}" destId="{92254500-45D4-4102-B153-E191EEDE16A0}" srcOrd="1" destOrd="0" presId="urn:microsoft.com/office/officeart/2005/8/layout/hProcess11"/>
    <dgm:cxn modelId="{7FF46019-3C94-4C92-8333-7A7075BFA2CA}" type="presParOf" srcId="{92254500-45D4-4102-B153-E191EEDE16A0}" destId="{3CA616E9-374C-4632-B7E9-DA8AA373E728}" srcOrd="0" destOrd="0" presId="urn:microsoft.com/office/officeart/2005/8/layout/hProcess11"/>
    <dgm:cxn modelId="{3CD9A55A-B73C-4044-B027-5F8BF6321470}" type="presParOf" srcId="{3CA616E9-374C-4632-B7E9-DA8AA373E728}" destId="{35C478C1-7915-4749-9483-B1F02B3627F6}" srcOrd="0" destOrd="0" presId="urn:microsoft.com/office/officeart/2005/8/layout/hProcess11"/>
    <dgm:cxn modelId="{3BC28A31-57AF-4597-9C82-78FFAC3D7797}" type="presParOf" srcId="{3CA616E9-374C-4632-B7E9-DA8AA373E728}" destId="{5C58E41F-DA13-458D-9DCC-E7A46344129A}" srcOrd="1" destOrd="0" presId="urn:microsoft.com/office/officeart/2005/8/layout/hProcess11"/>
    <dgm:cxn modelId="{1B8F01DD-BB2C-4CA0-BAB7-C3327868C5BB}" type="presParOf" srcId="{3CA616E9-374C-4632-B7E9-DA8AA373E728}" destId="{78573630-C3D3-4D70-8E1F-8D9344B5F189}" srcOrd="2" destOrd="0" presId="urn:microsoft.com/office/officeart/2005/8/layout/hProcess11"/>
    <dgm:cxn modelId="{065487D0-71BD-4415-AE26-91480CE303A5}" type="presParOf" srcId="{92254500-45D4-4102-B153-E191EEDE16A0}" destId="{BC24F63D-B12A-4489-8F8C-939253FFBED5}" srcOrd="1" destOrd="0" presId="urn:microsoft.com/office/officeart/2005/8/layout/hProcess11"/>
    <dgm:cxn modelId="{72434717-0F6B-4B84-B760-D3195D68A914}" type="presParOf" srcId="{92254500-45D4-4102-B153-E191EEDE16A0}" destId="{5B5463D3-ADE4-4E0C-B085-A05BCA24CAB9}" srcOrd="2" destOrd="0" presId="urn:microsoft.com/office/officeart/2005/8/layout/hProcess11"/>
    <dgm:cxn modelId="{732224A2-AE74-4222-A41C-90C0ABCA5EFD}" type="presParOf" srcId="{5B5463D3-ADE4-4E0C-B085-A05BCA24CAB9}" destId="{5602A443-38E2-4413-A4CB-A3C18F8B5ECD}" srcOrd="0" destOrd="0" presId="urn:microsoft.com/office/officeart/2005/8/layout/hProcess11"/>
    <dgm:cxn modelId="{6538C64E-C279-4B2B-9515-A2A241CEB7CA}" type="presParOf" srcId="{5B5463D3-ADE4-4E0C-B085-A05BCA24CAB9}" destId="{7141351E-5BD8-4D10-A0BC-04F6F47833C3}" srcOrd="1" destOrd="0" presId="urn:microsoft.com/office/officeart/2005/8/layout/hProcess11"/>
    <dgm:cxn modelId="{6DE0A927-B76A-4997-A273-B18BD482D5F8}" type="presParOf" srcId="{5B5463D3-ADE4-4E0C-B085-A05BCA24CAB9}" destId="{469764FE-24F2-495F-BB9E-0A59BD5E28B3}" srcOrd="2" destOrd="0" presId="urn:microsoft.com/office/officeart/2005/8/layout/hProcess11"/>
    <dgm:cxn modelId="{534E5CD0-8B8F-4A10-99BA-EFCC4A71B804}" type="presParOf" srcId="{92254500-45D4-4102-B153-E191EEDE16A0}" destId="{5861A394-2C3A-45E0-BCAD-11EF0077FEB4}" srcOrd="3" destOrd="0" presId="urn:microsoft.com/office/officeart/2005/8/layout/hProcess11"/>
    <dgm:cxn modelId="{48B4CD13-5D75-43DD-B4FA-DB5CC4095954}" type="presParOf" srcId="{92254500-45D4-4102-B153-E191EEDE16A0}" destId="{76EC0685-61F3-4A38-B43A-F4F32C597786}" srcOrd="4" destOrd="0" presId="urn:microsoft.com/office/officeart/2005/8/layout/hProcess11"/>
    <dgm:cxn modelId="{6115BD6A-2CB2-4A19-B840-8FD0CC6C1F29}" type="presParOf" srcId="{76EC0685-61F3-4A38-B43A-F4F32C597786}" destId="{8314A5B1-3A21-4D90-8B01-366D2E40C1D6}" srcOrd="0" destOrd="0" presId="urn:microsoft.com/office/officeart/2005/8/layout/hProcess11"/>
    <dgm:cxn modelId="{0EA4E320-5313-45BB-8EA7-32C13635374B}" type="presParOf" srcId="{76EC0685-61F3-4A38-B43A-F4F32C597786}" destId="{96468B00-B3EE-4DA1-A0EF-EF8570215FDB}" srcOrd="1" destOrd="0" presId="urn:microsoft.com/office/officeart/2005/8/layout/hProcess11"/>
    <dgm:cxn modelId="{5AFC1C03-6B01-40C6-A434-709B19C39762}" type="presParOf" srcId="{76EC0685-61F3-4A38-B43A-F4F32C597786}" destId="{4C40BE63-40DF-4C9C-A415-1AC02511C0A6}" srcOrd="2" destOrd="0" presId="urn:microsoft.com/office/officeart/2005/8/layout/hProcess11"/>
    <dgm:cxn modelId="{A2ABAE8D-9ADB-4D7A-A884-8563F20BB460}" type="presParOf" srcId="{92254500-45D4-4102-B153-E191EEDE16A0}" destId="{4B5F29F8-E7A1-4D05-8FEA-D81DFACDA3D6}" srcOrd="5" destOrd="0" presId="urn:microsoft.com/office/officeart/2005/8/layout/hProcess11"/>
    <dgm:cxn modelId="{38052A7C-C85A-4A0B-A611-5D0018F21A56}" type="presParOf" srcId="{92254500-45D4-4102-B153-E191EEDE16A0}" destId="{2E7C3CDA-A880-4257-AB31-DD3E9E992138}" srcOrd="6" destOrd="0" presId="urn:microsoft.com/office/officeart/2005/8/layout/hProcess11"/>
    <dgm:cxn modelId="{44FC69E3-39ED-49E1-B758-F045E18DED40}" type="presParOf" srcId="{2E7C3CDA-A880-4257-AB31-DD3E9E992138}" destId="{EE88DAB2-B2F6-4EB3-A5DE-C305580194D2}" srcOrd="0" destOrd="0" presId="urn:microsoft.com/office/officeart/2005/8/layout/hProcess11"/>
    <dgm:cxn modelId="{D5CDA74C-698D-4F83-8144-93E4A7B0779C}" type="presParOf" srcId="{2E7C3CDA-A880-4257-AB31-DD3E9E992138}" destId="{9185BB41-FB88-443F-B9D2-39C349C4C9DF}" srcOrd="1" destOrd="0" presId="urn:microsoft.com/office/officeart/2005/8/layout/hProcess11"/>
    <dgm:cxn modelId="{84922280-39C3-4A1D-BF02-54EC10D9EDC0}" type="presParOf" srcId="{2E7C3CDA-A880-4257-AB31-DD3E9E992138}" destId="{BEF91094-BEB0-45FF-ACD4-FA2544740D41}" srcOrd="2" destOrd="0" presId="urn:microsoft.com/office/officeart/2005/8/layout/hProcess11"/>
    <dgm:cxn modelId="{E5534E4B-4553-49D0-9CDD-192FA2A32329}" type="presParOf" srcId="{92254500-45D4-4102-B153-E191EEDE16A0}" destId="{F91E17D7-B1DC-4F48-8671-DE9AAFB42610}" srcOrd="7" destOrd="0" presId="urn:microsoft.com/office/officeart/2005/8/layout/hProcess11"/>
    <dgm:cxn modelId="{CCAC63E1-E825-44E3-BDC4-0BC41821E68A}" type="presParOf" srcId="{92254500-45D4-4102-B153-E191EEDE16A0}" destId="{4A5DE1B2-B051-46BD-AC48-1E27CAA85218}" srcOrd="8" destOrd="0" presId="urn:microsoft.com/office/officeart/2005/8/layout/hProcess11"/>
    <dgm:cxn modelId="{A7E19185-566E-44D5-8240-CD3FE966D5F3}" type="presParOf" srcId="{4A5DE1B2-B051-46BD-AC48-1E27CAA85218}" destId="{6A5541BC-D099-497F-B61A-92C030D1EDC6}" srcOrd="0" destOrd="0" presId="urn:microsoft.com/office/officeart/2005/8/layout/hProcess11"/>
    <dgm:cxn modelId="{8E572077-4D16-4C4A-BF52-69B8E99D161D}" type="presParOf" srcId="{4A5DE1B2-B051-46BD-AC48-1E27CAA85218}" destId="{794557C7-3DE5-45B4-AE24-86E9C19E9105}" srcOrd="1" destOrd="0" presId="urn:microsoft.com/office/officeart/2005/8/layout/hProcess11"/>
    <dgm:cxn modelId="{5642E48D-930C-404F-94D9-C677A3C81B36}" type="presParOf" srcId="{4A5DE1B2-B051-46BD-AC48-1E27CAA85218}" destId="{FB667EA1-3E24-4322-A7B6-3CD002ABED1B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300A01-2E2F-459B-9405-185424051484}">
      <dsp:nvSpPr>
        <dsp:cNvPr id="0" name=""/>
        <dsp:cNvSpPr/>
      </dsp:nvSpPr>
      <dsp:spPr>
        <a:xfrm>
          <a:off x="0" y="216022"/>
          <a:ext cx="8640960" cy="864097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C478C1-7915-4749-9483-B1F02B3627F6}">
      <dsp:nvSpPr>
        <dsp:cNvPr id="0" name=""/>
        <dsp:cNvSpPr/>
      </dsp:nvSpPr>
      <dsp:spPr>
        <a:xfrm>
          <a:off x="3417" y="0"/>
          <a:ext cx="1494236" cy="374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1. </a:t>
          </a:r>
          <a:r>
            <a:rPr lang="it-IT" sz="1600" kern="1200" dirty="0" err="1" smtClean="0"/>
            <a:t>Study</a:t>
          </a:r>
          <a:endParaRPr lang="it-IT" sz="1600" kern="1200" dirty="0" smtClean="0"/>
        </a:p>
      </dsp:txBody>
      <dsp:txXfrm>
        <a:off x="3417" y="0"/>
        <a:ext cx="1494236" cy="374445"/>
      </dsp:txXfrm>
    </dsp:sp>
    <dsp:sp modelId="{5C58E41F-DA13-458D-9DCC-E7A46344129A}">
      <dsp:nvSpPr>
        <dsp:cNvPr id="0" name=""/>
        <dsp:cNvSpPr/>
      </dsp:nvSpPr>
      <dsp:spPr>
        <a:xfrm>
          <a:off x="642535" y="520397"/>
          <a:ext cx="215999" cy="215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2A443-38E2-4413-A4CB-A3C18F8B5ECD}">
      <dsp:nvSpPr>
        <dsp:cNvPr id="0" name=""/>
        <dsp:cNvSpPr/>
      </dsp:nvSpPr>
      <dsp:spPr>
        <a:xfrm>
          <a:off x="1572365" y="993707"/>
          <a:ext cx="1494236" cy="230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2. </a:t>
          </a:r>
          <a:r>
            <a:rPr lang="it-IT" sz="1600" kern="1200" dirty="0" err="1" smtClean="0"/>
            <a:t>Feasibility</a:t>
          </a:r>
          <a:endParaRPr lang="it-IT" sz="1600" kern="1200" dirty="0" smtClean="0"/>
        </a:p>
      </dsp:txBody>
      <dsp:txXfrm>
        <a:off x="1572365" y="993707"/>
        <a:ext cx="1494236" cy="230428"/>
      </dsp:txXfrm>
    </dsp:sp>
    <dsp:sp modelId="{7141351E-5BD8-4D10-A0BC-04F6F47833C3}">
      <dsp:nvSpPr>
        <dsp:cNvPr id="0" name=""/>
        <dsp:cNvSpPr/>
      </dsp:nvSpPr>
      <dsp:spPr>
        <a:xfrm>
          <a:off x="2211484" y="520384"/>
          <a:ext cx="215999" cy="215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4A5B1-3A21-4D90-8B01-366D2E40C1D6}">
      <dsp:nvSpPr>
        <dsp:cNvPr id="0" name=""/>
        <dsp:cNvSpPr/>
      </dsp:nvSpPr>
      <dsp:spPr>
        <a:xfrm>
          <a:off x="3141313" y="0"/>
          <a:ext cx="1494236" cy="374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3. Design</a:t>
          </a:r>
          <a:endParaRPr lang="it-IT" sz="1600" kern="1200" dirty="0"/>
        </a:p>
      </dsp:txBody>
      <dsp:txXfrm>
        <a:off x="3141313" y="0"/>
        <a:ext cx="1494236" cy="374445"/>
      </dsp:txXfrm>
    </dsp:sp>
    <dsp:sp modelId="{96468B00-B3EE-4DA1-A0EF-EF8570215FDB}">
      <dsp:nvSpPr>
        <dsp:cNvPr id="0" name=""/>
        <dsp:cNvSpPr/>
      </dsp:nvSpPr>
      <dsp:spPr>
        <a:xfrm>
          <a:off x="3780432" y="520397"/>
          <a:ext cx="215999" cy="215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88DAB2-B2F6-4EB3-A5DE-C305580194D2}">
      <dsp:nvSpPr>
        <dsp:cNvPr id="0" name=""/>
        <dsp:cNvSpPr/>
      </dsp:nvSpPr>
      <dsp:spPr>
        <a:xfrm>
          <a:off x="4710261" y="993707"/>
          <a:ext cx="1494236" cy="230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4. </a:t>
          </a:r>
          <a:r>
            <a:rPr lang="it-IT" sz="1600" kern="1200" dirty="0" err="1" smtClean="0"/>
            <a:t>Build</a:t>
          </a:r>
          <a:endParaRPr lang="it-IT" sz="1600" kern="1200" dirty="0"/>
        </a:p>
      </dsp:txBody>
      <dsp:txXfrm>
        <a:off x="4710261" y="993707"/>
        <a:ext cx="1494236" cy="230428"/>
      </dsp:txXfrm>
    </dsp:sp>
    <dsp:sp modelId="{9185BB41-FB88-443F-B9D2-39C349C4C9DF}">
      <dsp:nvSpPr>
        <dsp:cNvPr id="0" name=""/>
        <dsp:cNvSpPr/>
      </dsp:nvSpPr>
      <dsp:spPr>
        <a:xfrm>
          <a:off x="5349380" y="520384"/>
          <a:ext cx="215999" cy="215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5541BC-D099-497F-B61A-92C030D1EDC6}">
      <dsp:nvSpPr>
        <dsp:cNvPr id="0" name=""/>
        <dsp:cNvSpPr/>
      </dsp:nvSpPr>
      <dsp:spPr>
        <a:xfrm>
          <a:off x="6279210" y="0"/>
          <a:ext cx="1494236" cy="374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5.Finalize</a:t>
          </a:r>
          <a:endParaRPr lang="it-IT" sz="1600" kern="1200" dirty="0"/>
        </a:p>
      </dsp:txBody>
      <dsp:txXfrm>
        <a:off x="6279210" y="0"/>
        <a:ext cx="1494236" cy="374445"/>
      </dsp:txXfrm>
    </dsp:sp>
    <dsp:sp modelId="{794557C7-3DE5-45B4-AE24-86E9C19E9105}">
      <dsp:nvSpPr>
        <dsp:cNvPr id="0" name=""/>
        <dsp:cNvSpPr/>
      </dsp:nvSpPr>
      <dsp:spPr>
        <a:xfrm>
          <a:off x="6918328" y="520397"/>
          <a:ext cx="215999" cy="2159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D887CAA-F605-434D-A5F0-5B728562E677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577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DADBDD1-DAD8-443E-B655-F95A225646DC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074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51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6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423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www.geant.net</a:t>
            </a:r>
          </a:p>
          <a:p>
            <a:pPr algn="ctr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373968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fld id="{FC0DA9E5-76AC-4CDE-933B-F0FE63CB678B}" type="slidenum">
              <a:rPr lang="en-GB" sz="1100">
                <a:solidFill>
                  <a:schemeClr val="bg1"/>
                </a:solidFill>
                <a:latin typeface="Arial" charset="0"/>
              </a:rPr>
              <a:pPr/>
              <a:t>‹N›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</a:rPr>
              <a:t>Connect | Communicate | Collaborate</a:t>
            </a:r>
          </a:p>
          <a:p>
            <a:pPr>
              <a:defRPr/>
            </a:pP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2" r:id="rId2"/>
    <p:sldLayoutId id="2147483814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Possibilities for Grouper in a cross/inter organizational use</a:t>
            </a:r>
            <a:br>
              <a:rPr lang="en-US" sz="2800" dirty="0" smtClean="0"/>
            </a:br>
            <a:endParaRPr lang="en-GB" sz="2800" dirty="0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Andrea Biancini, Consortium </a:t>
            </a:r>
            <a:r>
              <a:rPr lang="en-GB" dirty="0" smtClean="0"/>
              <a:t>GARR</a:t>
            </a:r>
          </a:p>
          <a:p>
            <a:pPr eaLnBrk="1" hangingPunct="1"/>
            <a:r>
              <a:rPr lang="en-GB" dirty="0" smtClean="0"/>
              <a:t>andrea.biancini@garr.it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GN3</a:t>
            </a:r>
            <a:r>
              <a:rPr lang="en-GB" dirty="0" smtClean="0"/>
              <a:t>+ F-2-F meeting</a:t>
            </a:r>
          </a:p>
          <a:p>
            <a:pPr eaLnBrk="1" hangingPunct="1"/>
            <a:r>
              <a:rPr lang="en-GB" dirty="0" smtClean="0"/>
              <a:t>Stockholm, April 29</a:t>
            </a:r>
            <a:r>
              <a:rPr lang="en-GB" baseline="30000" dirty="0" smtClean="0"/>
              <a:t>th</a:t>
            </a:r>
            <a:r>
              <a:rPr lang="en-GB" dirty="0" smtClean="0"/>
              <a:t>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0" y="27828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/>
            <a:r>
              <a:rPr lang="en-GB" sz="3600">
                <a:solidFill>
                  <a:srgbClr val="FFFF00"/>
                </a:solidFill>
                <a:latin typeface="Arial" charset="0"/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Agenda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Subtask definition and goals</a:t>
            </a:r>
          </a:p>
          <a:p>
            <a:endParaRPr lang="en-GB" dirty="0"/>
          </a:p>
          <a:p>
            <a:r>
              <a:rPr lang="en-GB" dirty="0" smtClean="0"/>
              <a:t>Major subtask activities</a:t>
            </a:r>
          </a:p>
          <a:p>
            <a:endParaRPr lang="en-GB" dirty="0"/>
          </a:p>
          <a:p>
            <a:r>
              <a:rPr lang="en-GB" dirty="0" smtClean="0"/>
              <a:t>Plan and advancements</a:t>
            </a:r>
          </a:p>
          <a:p>
            <a:endParaRPr lang="en-GB" dirty="0"/>
          </a:p>
          <a:p>
            <a:r>
              <a:rPr lang="en-GB" smtClean="0"/>
              <a:t>Involvement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Subtask definition and goals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Within this task we will evaluate the </a:t>
            </a:r>
            <a:r>
              <a:rPr lang="en-GB" b="1" dirty="0" smtClean="0"/>
              <a:t>introduction of Grouper</a:t>
            </a:r>
            <a:r>
              <a:rPr lang="en-GB" dirty="0" smtClean="0"/>
              <a:t> for a </a:t>
            </a:r>
            <a:r>
              <a:rPr lang="en-GB" b="1" dirty="0" smtClean="0"/>
              <a:t>cross/inter organizational</a:t>
            </a:r>
            <a:r>
              <a:rPr lang="en-GB" dirty="0" smtClean="0"/>
              <a:t> use.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Grouper will be used to manage in a centralized way (yet eventually permitting delegation):</a:t>
            </a:r>
          </a:p>
          <a:p>
            <a:pPr lvl="1"/>
            <a:r>
              <a:rPr lang="en-GB" b="1" dirty="0" smtClean="0"/>
              <a:t>Groups</a:t>
            </a:r>
            <a:r>
              <a:rPr lang="en-GB" dirty="0" smtClean="0"/>
              <a:t> of users</a:t>
            </a:r>
          </a:p>
          <a:p>
            <a:pPr lvl="1"/>
            <a:r>
              <a:rPr lang="en-GB" dirty="0" smtClean="0"/>
              <a:t>Authorization </a:t>
            </a:r>
            <a:r>
              <a:rPr lang="en-GB" b="1" dirty="0" smtClean="0"/>
              <a:t>attributes </a:t>
            </a:r>
            <a:r>
              <a:rPr lang="en-GB" dirty="0" smtClean="0"/>
              <a:t>for users</a:t>
            </a:r>
          </a:p>
          <a:p>
            <a:pPr lvl="1"/>
            <a:endParaRPr lang="en-GB" dirty="0"/>
          </a:p>
          <a:p>
            <a:r>
              <a:rPr lang="en-GB" dirty="0" smtClean="0"/>
              <a:t>It provides a web interface, a CLI and a </a:t>
            </a:r>
            <a:r>
              <a:rPr lang="en-GB" dirty="0" err="1" smtClean="0"/>
              <a:t>webservices</a:t>
            </a:r>
            <a:r>
              <a:rPr lang="en-GB" dirty="0" smtClean="0"/>
              <a:t> interface (that has, </a:t>
            </a:r>
            <a:r>
              <a:rPr lang="en-GB" smtClean="0"/>
              <a:t>just discovered, </a:t>
            </a:r>
            <a:r>
              <a:rPr lang="en-GB" dirty="0" smtClean="0"/>
              <a:t>a </a:t>
            </a:r>
            <a:r>
              <a:rPr lang="en-GB" smtClean="0"/>
              <a:t>VOOT plugin)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/>
              <a:t>Grouper will be studied in conjunction with other tools to implement advanced features in group management: for instance Grouper could be integrated with </a:t>
            </a:r>
            <a:r>
              <a:rPr lang="en-GB" b="1" dirty="0" err="1" smtClean="0"/>
              <a:t>COmanage</a:t>
            </a:r>
            <a:r>
              <a:rPr lang="en-GB" dirty="0" smtClean="0"/>
              <a:t> to delegate the management of authorization aspects.</a:t>
            </a:r>
          </a:p>
        </p:txBody>
      </p:sp>
    </p:spTree>
    <p:extLst>
      <p:ext uri="{BB962C8B-B14F-4D97-AF65-F5344CB8AC3E}">
        <p14:creationId xmlns:p14="http://schemas.microsoft.com/office/powerpoint/2010/main" val="373283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Major subtask activities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main activities for this subtask will be: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Better definition of the </a:t>
            </a:r>
            <a:r>
              <a:rPr lang="en-GB" b="1" dirty="0" smtClean="0"/>
              <a:t>possibilities for an authorization process</a:t>
            </a:r>
            <a:r>
              <a:rPr lang="en-GB" dirty="0" smtClean="0"/>
              <a:t> within different services and communities.</a:t>
            </a:r>
            <a:br>
              <a:rPr lang="en-GB" dirty="0" smtClean="0"/>
            </a:b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Realization of a </a:t>
            </a:r>
            <a:r>
              <a:rPr lang="en-GB" b="1" dirty="0" err="1" smtClean="0"/>
              <a:t>PoC</a:t>
            </a:r>
            <a:r>
              <a:rPr lang="en-GB" dirty="0" smtClean="0"/>
              <a:t> to prove possible </a:t>
            </a:r>
            <a:r>
              <a:rPr lang="en-GB" b="1" dirty="0" smtClean="0"/>
              <a:t>integrations of existing services with Grouper</a:t>
            </a:r>
            <a:r>
              <a:rPr lang="en-GB" dirty="0" smtClean="0"/>
              <a:t>.</a:t>
            </a:r>
          </a:p>
          <a:p>
            <a:pPr lvl="1">
              <a:buFont typeface="+mj-lt"/>
              <a:buAutoNum type="arabicPeriod"/>
            </a:pP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Documentation and </a:t>
            </a:r>
            <a:r>
              <a:rPr lang="en-GB" b="1" dirty="0" smtClean="0"/>
              <a:t>dissemination </a:t>
            </a:r>
            <a:r>
              <a:rPr lang="en-GB" dirty="0" smtClean="0"/>
              <a:t>of results achieved.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1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Authorization processes</a:t>
            </a:r>
            <a:endParaRPr lang="en-GB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 far authorization </a:t>
            </a:r>
            <a:r>
              <a:rPr lang="en-GB" b="1" dirty="0"/>
              <a:t>in Identity Federations</a:t>
            </a:r>
            <a:r>
              <a:rPr lang="en-GB" dirty="0"/>
              <a:t> has been managed in either one of two opposite ways:</a:t>
            </a:r>
          </a:p>
          <a:p>
            <a:pPr lvl="1"/>
            <a:r>
              <a:rPr lang="en-GB" b="1" dirty="0"/>
              <a:t>SP based authorization</a:t>
            </a:r>
            <a:r>
              <a:rPr lang="en-GB" dirty="0"/>
              <a:t>: where the SP is responsible to maintain all information to be used for authorization;</a:t>
            </a:r>
          </a:p>
          <a:p>
            <a:pPr lvl="1"/>
            <a:r>
              <a:rPr lang="en-GB" b="1" dirty="0" err="1"/>
              <a:t>IdP</a:t>
            </a:r>
            <a:r>
              <a:rPr lang="en-GB" b="1" dirty="0"/>
              <a:t> based authorization</a:t>
            </a:r>
            <a:r>
              <a:rPr lang="en-GB" dirty="0"/>
              <a:t>: where the </a:t>
            </a:r>
            <a:r>
              <a:rPr lang="en-GB" dirty="0" err="1"/>
              <a:t>IdP</a:t>
            </a:r>
            <a:r>
              <a:rPr lang="en-GB" dirty="0"/>
              <a:t> is responsible to maintain the information to be used for authorization and to pass them to the SP for enforcement.</a:t>
            </a:r>
          </a:p>
          <a:p>
            <a:endParaRPr lang="en-GB" dirty="0"/>
          </a:p>
          <a:p>
            <a:r>
              <a:rPr lang="en-GB" dirty="0"/>
              <a:t>A different approach may be followed (leveraging Attributes Authorities and implementing tools like Grouper) where </a:t>
            </a:r>
            <a:r>
              <a:rPr lang="en-GB" b="1" dirty="0"/>
              <a:t>authorization is delegated to specific systems </a:t>
            </a:r>
            <a:r>
              <a:rPr lang="en-GB" dirty="0"/>
              <a:t>designed for that purpose.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440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Proof of Concept</a:t>
            </a:r>
            <a:endParaRPr lang="en-GB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prove real use cases, </a:t>
            </a:r>
            <a:r>
              <a:rPr lang="en-GB" b="1" dirty="0"/>
              <a:t>three SPs</a:t>
            </a:r>
            <a:r>
              <a:rPr lang="en-GB" dirty="0"/>
              <a:t> will be integrated with Grouper in a </a:t>
            </a:r>
            <a:r>
              <a:rPr lang="en-GB" dirty="0" smtClean="0"/>
              <a:t>Proof of Concept: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b="1" dirty="0" smtClean="0"/>
              <a:t>wiki application</a:t>
            </a:r>
            <a:r>
              <a:rPr lang="en-GB" dirty="0" smtClean="0"/>
              <a:t>: Grouper will manage user groups for read/write access;</a:t>
            </a:r>
          </a:p>
          <a:p>
            <a:pPr lvl="1"/>
            <a:r>
              <a:rPr lang="en-GB" dirty="0" smtClean="0"/>
              <a:t>A </a:t>
            </a:r>
            <a:r>
              <a:rPr lang="en-GB" b="1" dirty="0" err="1" smtClean="0"/>
              <a:t>moodle</a:t>
            </a:r>
            <a:r>
              <a:rPr lang="en-GB" b="1" dirty="0" smtClean="0"/>
              <a:t> application</a:t>
            </a:r>
            <a:r>
              <a:rPr lang="en-GB" dirty="0" smtClean="0"/>
              <a:t>: Grouper will provide course list and manage students/teachers enrolment to courses;</a:t>
            </a:r>
          </a:p>
          <a:p>
            <a:pPr lvl="1"/>
            <a:r>
              <a:rPr lang="en-GB" dirty="0" smtClean="0"/>
              <a:t>A </a:t>
            </a:r>
            <a:r>
              <a:rPr lang="en-GB" b="1" dirty="0" smtClean="0"/>
              <a:t>custom application</a:t>
            </a:r>
            <a:r>
              <a:rPr lang="en-GB" dirty="0" smtClean="0"/>
              <a:t> (</a:t>
            </a:r>
            <a:r>
              <a:rPr lang="en-GB" dirty="0" err="1" smtClean="0"/>
              <a:t>GARRbox</a:t>
            </a:r>
            <a:r>
              <a:rPr lang="en-GB" dirty="0" smtClean="0"/>
              <a:t>): Grouper will provide user groups and other authorization attributes specific to the service.</a:t>
            </a:r>
          </a:p>
        </p:txBody>
      </p:sp>
    </p:spTree>
    <p:extLst>
      <p:ext uri="{BB962C8B-B14F-4D97-AF65-F5344CB8AC3E}">
        <p14:creationId xmlns:p14="http://schemas.microsoft.com/office/powerpoint/2010/main" val="109164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Dissemination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During the activities a set of documents will be produced and shared. These documents will permit to share common visions and ideas thus easing the dissemination of results achieved.</a:t>
            </a:r>
          </a:p>
          <a:p>
            <a:endParaRPr lang="en-GB" dirty="0"/>
          </a:p>
          <a:p>
            <a:pPr lvl="1" defTabSz="952500">
              <a:tabLst>
                <a:tab pos="7527925" algn="r"/>
              </a:tabLst>
            </a:pPr>
            <a:r>
              <a:rPr lang="en-GB" dirty="0"/>
              <a:t>JRA3T1-321 </a:t>
            </a:r>
            <a:r>
              <a:rPr lang="en-GB" b="1" dirty="0"/>
              <a:t>Feasibility </a:t>
            </a:r>
            <a:r>
              <a:rPr lang="en-GB" b="1" dirty="0" smtClean="0"/>
              <a:t>Study	</a:t>
            </a:r>
            <a:r>
              <a:rPr lang="en-GB" i="1" dirty="0" smtClean="0"/>
              <a:t>(due 05/14)</a:t>
            </a:r>
          </a:p>
          <a:p>
            <a:endParaRPr lang="en-GB" dirty="0"/>
          </a:p>
          <a:p>
            <a:pPr lvl="1"/>
            <a:r>
              <a:rPr lang="en-GB" dirty="0"/>
              <a:t>JRA3T1-322 </a:t>
            </a:r>
            <a:r>
              <a:rPr lang="en-GB" b="1" dirty="0"/>
              <a:t>Architecture for </a:t>
            </a:r>
            <a:r>
              <a:rPr lang="en-GB" b="1" dirty="0" smtClean="0"/>
              <a:t>discovery		</a:t>
            </a:r>
            <a:r>
              <a:rPr lang="en-GB" i="1" dirty="0" smtClean="0"/>
              <a:t>(due 09/14)</a:t>
            </a:r>
          </a:p>
          <a:p>
            <a:endParaRPr lang="en-GB" dirty="0"/>
          </a:p>
          <a:p>
            <a:pPr lvl="1"/>
            <a:r>
              <a:rPr lang="en-GB" dirty="0" smtClean="0"/>
              <a:t>JRA3T1-323 </a:t>
            </a:r>
            <a:r>
              <a:rPr lang="en-GB" b="1" dirty="0" err="1" smtClean="0"/>
              <a:t>PoC</a:t>
            </a:r>
            <a:r>
              <a:rPr lang="en-GB" b="1" dirty="0" smtClean="0"/>
              <a:t> documentation			</a:t>
            </a:r>
            <a:r>
              <a:rPr lang="en-GB" i="1" dirty="0" smtClean="0"/>
              <a:t>(due 12/04)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JRA3T1-324 </a:t>
            </a:r>
            <a:r>
              <a:rPr lang="en-GB" b="1" dirty="0" smtClean="0"/>
              <a:t>Deliverables for dissemination		</a:t>
            </a:r>
            <a:r>
              <a:rPr lang="en-GB" i="1" dirty="0" smtClean="0"/>
              <a:t>(due 03/15)</a:t>
            </a:r>
          </a:p>
        </p:txBody>
      </p:sp>
    </p:spTree>
    <p:extLst>
      <p:ext uri="{BB962C8B-B14F-4D97-AF65-F5344CB8AC3E}">
        <p14:creationId xmlns:p14="http://schemas.microsoft.com/office/powerpoint/2010/main" val="2084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Plan and advancements</a:t>
            </a:r>
          </a:p>
        </p:txBody>
      </p:sp>
      <p:graphicFrame>
        <p:nvGraphicFramePr>
          <p:cNvPr id="3" name="Segnaposto contenut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715375"/>
              </p:ext>
            </p:extLst>
          </p:nvPr>
        </p:nvGraphicFramePr>
        <p:xfrm>
          <a:off x="251520" y="1268761"/>
          <a:ext cx="8640960" cy="1296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3528" y="2780928"/>
            <a:ext cx="842493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00000"/>
              <a:buFont typeface="Times" charset="0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Times" charset="0"/>
              <a:buBlip>
                <a:blip r:embed="rId7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015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3pPr>
            <a:lvl4pPr marL="1633538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4pPr>
            <a:lvl5pPr marL="20542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5pPr>
            <a:lvl6pPr marL="25114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6pPr>
            <a:lvl7pPr marL="29686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7pPr>
            <a:lvl8pPr marL="34258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8pPr>
            <a:lvl9pPr marL="3883025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359"/>
              </a:buClr>
              <a:buSzPct val="125000"/>
              <a:buChar char="–"/>
              <a:defRPr i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+mj-lt"/>
              <a:buAutoNum type="arabicPeriod"/>
            </a:pPr>
            <a:r>
              <a:rPr lang="en-GB" sz="1800" b="1" kern="0" dirty="0" smtClean="0"/>
              <a:t>Study</a:t>
            </a:r>
            <a:r>
              <a:rPr lang="en-GB" sz="1800" kern="0" dirty="0" smtClean="0"/>
              <a:t> (started </a:t>
            </a:r>
            <a:r>
              <a:rPr lang="en-GB" sz="1800" i="1" kern="0" dirty="0" smtClean="0"/>
              <a:t>03/2014</a:t>
            </a:r>
            <a:r>
              <a:rPr lang="en-GB" sz="1800" kern="0" dirty="0" smtClean="0"/>
              <a:t>): finalized at gaining knowledge on the tools and processes to be implemented.</a:t>
            </a:r>
            <a:br>
              <a:rPr lang="en-GB" sz="1800" kern="0" dirty="0" smtClean="0"/>
            </a:br>
            <a:endParaRPr lang="en-GB" sz="1800" kern="0" dirty="0" smtClean="0"/>
          </a:p>
          <a:p>
            <a:pPr>
              <a:buFont typeface="+mj-lt"/>
              <a:buAutoNum type="arabicPeriod"/>
            </a:pPr>
            <a:r>
              <a:rPr lang="en-GB" sz="1800" b="1" kern="0" dirty="0" smtClean="0"/>
              <a:t>Feasibility</a:t>
            </a:r>
            <a:r>
              <a:rPr lang="en-GB" sz="1800" kern="0" dirty="0"/>
              <a:t> </a:t>
            </a:r>
            <a:r>
              <a:rPr lang="en-GB" sz="1800" kern="0" dirty="0" smtClean="0"/>
              <a:t>(end </a:t>
            </a:r>
            <a:r>
              <a:rPr lang="en-GB" sz="1800" i="1" kern="0" dirty="0" smtClean="0"/>
              <a:t>05/2014</a:t>
            </a:r>
            <a:r>
              <a:rPr lang="en-GB" sz="1800" kern="0" dirty="0" smtClean="0"/>
              <a:t>): will produce the first deliverable and introduce the context of authorization processes.</a:t>
            </a:r>
            <a:br>
              <a:rPr lang="en-GB" sz="1800" kern="0" dirty="0" smtClean="0"/>
            </a:br>
            <a:endParaRPr lang="en-GB" sz="1800" kern="0" dirty="0" smtClean="0"/>
          </a:p>
          <a:p>
            <a:pPr>
              <a:buFont typeface="+mj-lt"/>
              <a:buAutoNum type="arabicPeriod"/>
            </a:pPr>
            <a:r>
              <a:rPr lang="en-GB" sz="1800" b="1" kern="0" dirty="0" smtClean="0"/>
              <a:t>Design</a:t>
            </a:r>
            <a:r>
              <a:rPr lang="en-GB" sz="1800" kern="0" dirty="0" smtClean="0"/>
              <a:t> (end </a:t>
            </a:r>
            <a:r>
              <a:rPr lang="en-GB" sz="1800" i="1" kern="0" dirty="0" smtClean="0"/>
              <a:t>09/2014</a:t>
            </a:r>
            <a:r>
              <a:rPr lang="en-GB" sz="1800" kern="0" dirty="0" smtClean="0"/>
              <a:t>): will produce the architectural design and describe the technical choices that will be tested in the </a:t>
            </a:r>
            <a:r>
              <a:rPr lang="en-GB" sz="1800" kern="0" dirty="0" err="1" smtClean="0"/>
              <a:t>PoC</a:t>
            </a:r>
            <a:r>
              <a:rPr lang="en-GB" sz="1800" kern="0" dirty="0" smtClean="0"/>
              <a:t>.</a:t>
            </a:r>
          </a:p>
          <a:p>
            <a:pPr>
              <a:buFont typeface="+mj-lt"/>
              <a:buAutoNum type="arabicPeriod"/>
            </a:pPr>
            <a:endParaRPr lang="en-GB" sz="1800" kern="0" dirty="0" smtClean="0"/>
          </a:p>
          <a:p>
            <a:pPr>
              <a:buFont typeface="+mj-lt"/>
              <a:buAutoNum type="arabicPeriod"/>
            </a:pPr>
            <a:r>
              <a:rPr lang="en-GB" sz="1800" b="1" kern="0" dirty="0" smtClean="0"/>
              <a:t>Build</a:t>
            </a:r>
            <a:r>
              <a:rPr lang="en-GB" sz="1800" kern="0" dirty="0" smtClean="0"/>
              <a:t> (end </a:t>
            </a:r>
            <a:r>
              <a:rPr lang="en-GB" sz="1800" i="1" kern="0" dirty="0" smtClean="0"/>
              <a:t>12/2014</a:t>
            </a:r>
            <a:r>
              <a:rPr lang="en-GB" sz="1800" kern="0" dirty="0" smtClean="0"/>
              <a:t>): will realize the </a:t>
            </a:r>
            <a:r>
              <a:rPr lang="en-GB" sz="1800" kern="0" dirty="0" err="1" smtClean="0"/>
              <a:t>PoC</a:t>
            </a:r>
            <a:r>
              <a:rPr lang="en-GB" sz="1800" kern="0" dirty="0" smtClean="0"/>
              <a:t> with the integration of the three SPs.</a:t>
            </a:r>
          </a:p>
          <a:p>
            <a:pPr>
              <a:buFont typeface="+mj-lt"/>
              <a:buAutoNum type="arabicPeriod"/>
            </a:pPr>
            <a:endParaRPr lang="en-GB" sz="1800" kern="0" dirty="0" smtClean="0"/>
          </a:p>
          <a:p>
            <a:pPr>
              <a:buFont typeface="+mj-lt"/>
              <a:buAutoNum type="arabicPeriod"/>
            </a:pPr>
            <a:r>
              <a:rPr lang="en-GB" sz="1800" b="1" kern="0" dirty="0" smtClean="0"/>
              <a:t>Finalize</a:t>
            </a:r>
            <a:r>
              <a:rPr lang="en-GB" sz="1800" kern="0" dirty="0" smtClean="0"/>
              <a:t> (end </a:t>
            </a:r>
            <a:r>
              <a:rPr lang="en-GB" sz="1800" i="1" kern="0" dirty="0" smtClean="0"/>
              <a:t>05/2015</a:t>
            </a:r>
            <a:r>
              <a:rPr lang="en-GB" sz="1800" kern="0" dirty="0" smtClean="0"/>
              <a:t>): will produce dissemination material.</a:t>
            </a:r>
          </a:p>
        </p:txBody>
      </p:sp>
    </p:spTree>
    <p:extLst>
      <p:ext uri="{BB962C8B-B14F-4D97-AF65-F5344CB8AC3E}">
        <p14:creationId xmlns:p14="http://schemas.microsoft.com/office/powerpoint/2010/main" val="297929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260350"/>
            <a:ext cx="6035675" cy="868363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Involvement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subtask would *really* appreciate the </a:t>
            </a:r>
            <a:r>
              <a:rPr lang="en-GB" b="1" dirty="0" smtClean="0"/>
              <a:t>involvement </a:t>
            </a:r>
            <a:r>
              <a:rPr lang="en-GB" dirty="0" smtClean="0"/>
              <a:t>in the different activities of the following groups:</a:t>
            </a:r>
          </a:p>
          <a:p>
            <a:pPr marL="433388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Groups with </a:t>
            </a:r>
            <a:r>
              <a:rPr lang="en-GB" b="1" dirty="0" smtClean="0"/>
              <a:t>experience on Grouper / </a:t>
            </a:r>
            <a:r>
              <a:rPr lang="en-GB" b="1" dirty="0" err="1" smtClean="0"/>
              <a:t>COmanage</a:t>
            </a:r>
            <a:r>
              <a:rPr lang="en-GB" b="1" dirty="0" smtClean="0"/>
              <a:t> </a:t>
            </a:r>
            <a:r>
              <a:rPr lang="en-GB" dirty="0" smtClean="0"/>
              <a:t>to help in the installation and configuration of the group and attribute management system.</a:t>
            </a:r>
          </a:p>
          <a:p>
            <a:pPr lvl="1"/>
            <a:endParaRPr lang="en-GB" dirty="0" smtClean="0"/>
          </a:p>
          <a:p>
            <a:pPr lvl="1"/>
            <a:r>
              <a:rPr lang="en-GB" dirty="0"/>
              <a:t>Groups </a:t>
            </a:r>
            <a:r>
              <a:rPr lang="en-GB" b="1" dirty="0"/>
              <a:t>interested in experiencing the </a:t>
            </a:r>
            <a:r>
              <a:rPr lang="en-GB" b="1" dirty="0" err="1"/>
              <a:t>PoC</a:t>
            </a:r>
            <a:r>
              <a:rPr lang="en-GB" b="1" dirty="0"/>
              <a:t> </a:t>
            </a:r>
            <a:r>
              <a:rPr lang="en-GB" dirty="0"/>
              <a:t>and helping the definition of technical aspects and </a:t>
            </a:r>
            <a:r>
              <a:rPr lang="en-GB" dirty="0" smtClean="0"/>
              <a:t>problems.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Groups interested in </a:t>
            </a:r>
            <a:r>
              <a:rPr lang="en-GB" b="1" dirty="0"/>
              <a:t>sharing views </a:t>
            </a:r>
            <a:r>
              <a:rPr lang="en-GB" dirty="0"/>
              <a:t>about real authorization problems by </a:t>
            </a:r>
            <a:r>
              <a:rPr lang="en-GB" b="1" dirty="0"/>
              <a:t>contributing to the deliverables</a:t>
            </a:r>
            <a:r>
              <a:rPr lang="en-GB" dirty="0"/>
              <a:t>.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8897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ÉANT_template_2013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e05e40-4bba-48f3-9290-882e2b438b17">GN3PLUS13-630-40</_dlc_DocId>
    <_dlc_DocIdUrl xmlns="cce05e40-4bba-48f3-9290-882e2b438b17">
      <Url>https://intranet.geant.net/NA1/T7/_layouts/15/DocIdRedir.aspx?ID=GN3PLUS13-630-40</Url>
      <Description>GN3PLUS13-630-40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526B26F67F824EB535D081A4E3798D" ma:contentTypeVersion="0" ma:contentTypeDescription="Create a new document." ma:contentTypeScope="" ma:versionID="442edc7894875008babed968c0b77c78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d65d8df6abf408865e62a256826e3d3b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7DEA4C-2575-4F45-9BD7-41BAD0C0079B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documentManagement/types"/>
    <ds:schemaRef ds:uri="cce05e40-4bba-48f3-9290-882e2b438b17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51E1DFA-3437-4B67-B654-4305296B88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FEBF93-1FCA-4458-9A4D-CC2B2BDA1CA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1DA2D5D-5CD1-4C61-9EAA-F428F30360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GÉANT_template_2013</Template>
  <TotalTime>197</TotalTime>
  <Words>454</Words>
  <Application>Microsoft Office PowerPoint</Application>
  <PresentationFormat>Presentazione su schermo (4:3)</PresentationFormat>
  <Paragraphs>77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GÉANT_template_2013</vt:lpstr>
      <vt:lpstr>Possibilities for Grouper in a cross/inter organizational use </vt:lpstr>
      <vt:lpstr> Agenda</vt:lpstr>
      <vt:lpstr> Subtask definition and goals</vt:lpstr>
      <vt:lpstr> Major subtask activities</vt:lpstr>
      <vt:lpstr> Authorization processes</vt:lpstr>
      <vt:lpstr> Proof of Concept</vt:lpstr>
      <vt:lpstr> Dissemination</vt:lpstr>
      <vt:lpstr> Plan and advancements</vt:lpstr>
      <vt:lpstr> Involvement</vt:lpstr>
      <vt:lpstr>Presentazione standard di PowerPoint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Andrea Biancini</cp:lastModifiedBy>
  <cp:revision>19</cp:revision>
  <dcterms:created xsi:type="dcterms:W3CDTF">2013-04-29T07:52:17Z</dcterms:created>
  <dcterms:modified xsi:type="dcterms:W3CDTF">2014-04-29T13:24:14Z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ContentTypeId">
    <vt:lpwstr>0x01010002526B26F67F824EB535D081A4E3798D</vt:lpwstr>
  </property>
  <property fmtid="{D5CDD505-2E9C-101B-9397-08002B2CF9AE}" pid="9" name="_dlc_DocIdItemGuid">
    <vt:lpwstr>bf78be1b-9b98-4eb8-b5fd-1039e72e8280</vt:lpwstr>
  </property>
</Properties>
</file>