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90" r:id="rId6"/>
    <p:sldId id="291" r:id="rId7"/>
    <p:sldId id="287" r:id="rId8"/>
    <p:sldId id="310" r:id="rId9"/>
    <p:sldId id="276" r:id="rId10"/>
    <p:sldId id="258" r:id="rId11"/>
    <p:sldId id="289" r:id="rId12"/>
    <p:sldId id="257" r:id="rId13"/>
  </p:sldIdLst>
  <p:sldSz cx="9144000" cy="4827588"/>
  <p:notesSz cx="6858000" cy="9144000"/>
  <p:defaultTextStyle>
    <a:defPPr>
      <a:defRPr lang="en-US"/>
    </a:defPPr>
    <a:lvl1pPr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1pPr>
    <a:lvl2pPr marL="4556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2pPr>
    <a:lvl3pPr marL="9128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3pPr>
    <a:lvl4pPr marL="13700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4pPr>
    <a:lvl5pPr marL="18272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5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AA6"/>
    <a:srgbClr val="EA1D77"/>
    <a:srgbClr val="D0DCED"/>
    <a:srgbClr val="006B99"/>
    <a:srgbClr val="002F5F"/>
    <a:srgbClr val="006778"/>
    <a:srgbClr val="475056"/>
    <a:srgbClr val="F05422"/>
    <a:srgbClr val="025C96"/>
    <a:srgbClr val="E2EF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505"/>
  </p:normalViewPr>
  <p:slideViewPr>
    <p:cSldViewPr snapToGrid="0" snapToObjects="1">
      <p:cViewPr varScale="1">
        <p:scale>
          <a:sx n="80" d="100"/>
          <a:sy n="80" d="100"/>
        </p:scale>
        <p:origin x="63" y="1380"/>
      </p:cViewPr>
      <p:guideLst>
        <p:guide orient="horz" pos="15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823ED28-5A5F-0941-B89F-F4AF178830ED}" type="datetimeFigureOut">
              <a:rPr lang="en-US"/>
              <a:pPr>
                <a:defRPr/>
              </a:pPr>
              <a:t>4/6/2020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A72242C-D862-4449-9C84-1E36A6DEC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803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30F748F-9A13-4D4A-B1D7-80D08782129D}" type="datetimeFigureOut">
              <a:rPr lang="en-US"/>
              <a:pPr>
                <a:defRPr/>
              </a:pPr>
              <a:t>4/6/2020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2563" y="685800"/>
            <a:ext cx="6492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1EE56C2-9F01-D046-B9C3-ECC31849E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030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56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28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00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72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057" algn="l" defTabSz="4570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70" algn="l" defTabSz="4570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81" algn="l" defTabSz="4570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93" algn="l" defTabSz="4570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https://www.facebook.com/CSCfi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_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 userDrawn="1"/>
        </p:nvSpPr>
        <p:spPr>
          <a:xfrm>
            <a:off x="-1" y="3625054"/>
            <a:ext cx="2159988" cy="1202533"/>
          </a:xfrm>
          <a:prstGeom prst="rect">
            <a:avLst/>
          </a:prstGeom>
          <a:solidFill>
            <a:srgbClr val="002F5F"/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3423"/>
            <a:ext cx="2164256" cy="2048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602" y="3629811"/>
            <a:ext cx="5293821" cy="1199264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259" y="-1433"/>
            <a:ext cx="6988741" cy="161432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2159987" y="1608138"/>
            <a:ext cx="6984013" cy="2030818"/>
          </a:xfrm>
          <a:prstGeom prst="rect">
            <a:avLst/>
          </a:prstGeom>
          <a:solidFill>
            <a:srgbClr val="D0DC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8088" y="1996886"/>
            <a:ext cx="5338467" cy="983400"/>
          </a:xfrm>
        </p:spPr>
        <p:txBody>
          <a:bodyPr anchor="t">
            <a:normAutofit/>
          </a:bodyPr>
          <a:lstStyle>
            <a:lvl1pPr algn="l">
              <a:lnSpc>
                <a:spcPct val="90000"/>
              </a:lnSpc>
              <a:defRPr sz="2300" baseline="0">
                <a:solidFill>
                  <a:srgbClr val="025C96"/>
                </a:solidFill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38088" y="3025630"/>
            <a:ext cx="5338467" cy="352134"/>
          </a:xfrm>
        </p:spPr>
        <p:txBody>
          <a:bodyPr>
            <a:normAutofit/>
          </a:bodyPr>
          <a:lstStyle>
            <a:lvl1pPr marL="0" indent="0" algn="l">
              <a:buNone/>
              <a:defRPr sz="1000">
                <a:solidFill>
                  <a:srgbClr val="025C96"/>
                </a:solidFill>
                <a:latin typeface="Corbel"/>
                <a:cs typeface="Corbel"/>
              </a:defRPr>
            </a:lvl1pPr>
            <a:lvl2pPr marL="33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0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5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4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75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46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8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2" name="Rectangle 41"/>
          <p:cNvSpPr/>
          <p:nvPr userDrawn="1"/>
        </p:nvSpPr>
        <p:spPr>
          <a:xfrm>
            <a:off x="0" y="0"/>
            <a:ext cx="2159987" cy="1608138"/>
          </a:xfrm>
          <a:prstGeom prst="rect">
            <a:avLst/>
          </a:prstGeom>
          <a:solidFill>
            <a:srgbClr val="025C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0" y="3301640"/>
            <a:ext cx="338628" cy="337316"/>
          </a:xfrm>
          <a:prstGeom prst="rect">
            <a:avLst/>
          </a:prstGeom>
          <a:solidFill>
            <a:srgbClr val="002F5F">
              <a:alpha val="50000"/>
            </a:srgbClr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3" name="Rectangle 52"/>
          <p:cNvSpPr/>
          <p:nvPr userDrawn="1"/>
        </p:nvSpPr>
        <p:spPr>
          <a:xfrm>
            <a:off x="7444966" y="3638956"/>
            <a:ext cx="1705384" cy="1188634"/>
          </a:xfrm>
          <a:prstGeom prst="rect">
            <a:avLst/>
          </a:prstGeom>
          <a:solidFill>
            <a:srgbClr val="002F5F"/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0" name="Rectangle 59"/>
          <p:cNvSpPr/>
          <p:nvPr userDrawn="1"/>
        </p:nvSpPr>
        <p:spPr>
          <a:xfrm>
            <a:off x="8791566" y="3287258"/>
            <a:ext cx="356400" cy="356195"/>
          </a:xfrm>
          <a:prstGeom prst="rect">
            <a:avLst/>
          </a:prstGeom>
          <a:solidFill>
            <a:srgbClr val="025C96">
              <a:alpha val="44000"/>
            </a:srgbClr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7075508" y="3646488"/>
            <a:ext cx="372146" cy="356195"/>
          </a:xfrm>
          <a:prstGeom prst="rect">
            <a:avLst/>
          </a:prstGeom>
          <a:solidFill>
            <a:srgbClr val="025C96">
              <a:alpha val="44000"/>
            </a:srgbClr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8550366" y="3638956"/>
            <a:ext cx="241200" cy="239432"/>
          </a:xfrm>
          <a:prstGeom prst="rect">
            <a:avLst/>
          </a:prstGeom>
          <a:solidFill>
            <a:srgbClr val="92D050">
              <a:alpha val="80000"/>
            </a:srgbClr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 userDrawn="1"/>
        </p:nvSpPr>
        <p:spPr>
          <a:xfrm rot="10800000">
            <a:off x="1906443" y="3628907"/>
            <a:ext cx="251356" cy="671152"/>
          </a:xfrm>
          <a:prstGeom prst="rect">
            <a:avLst/>
          </a:prstGeom>
          <a:solidFill>
            <a:srgbClr val="025C96">
              <a:alpha val="42000"/>
            </a:srgbClr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213" y="297843"/>
            <a:ext cx="1051560" cy="1012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94519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4711315"/>
          </a:xfrm>
        </p:spPr>
        <p:txBody>
          <a:bodyPr rtlCol="0">
            <a:normAutofit/>
          </a:bodyPr>
          <a:lstStyle>
            <a:lvl1pPr marL="0" indent="0">
              <a:buNone/>
              <a:defRPr sz="2300"/>
            </a:lvl1pPr>
            <a:lvl2pPr marL="335173" indent="0">
              <a:buNone/>
              <a:defRPr sz="2100"/>
            </a:lvl2pPr>
            <a:lvl3pPr marL="670346" indent="0">
              <a:buNone/>
              <a:defRPr sz="1800"/>
            </a:lvl3pPr>
            <a:lvl4pPr marL="1005516" indent="0">
              <a:buNone/>
              <a:defRPr sz="1500"/>
            </a:lvl4pPr>
            <a:lvl5pPr marL="1340690" indent="0">
              <a:buNone/>
              <a:defRPr sz="1500"/>
            </a:lvl5pPr>
            <a:lvl6pPr marL="1675862" indent="0">
              <a:buNone/>
              <a:defRPr sz="1500"/>
            </a:lvl6pPr>
            <a:lvl7pPr marL="2011033" indent="0">
              <a:buNone/>
              <a:defRPr sz="1500"/>
            </a:lvl7pPr>
            <a:lvl8pPr marL="2346207" indent="0">
              <a:buNone/>
              <a:defRPr sz="1500"/>
            </a:lvl8pPr>
            <a:lvl9pPr marL="2681379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A7158-70CB-DA43-BE72-927191FCEB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85369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47117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pic>
        <p:nvPicPr>
          <p:cNvPr id="69" name="Picture 6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" y="1605057"/>
            <a:ext cx="9144000" cy="310664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grpSp>
        <p:nvGrpSpPr>
          <p:cNvPr id="11" name="Group 33"/>
          <p:cNvGrpSpPr>
            <a:grpSpLocks/>
          </p:cNvGrpSpPr>
          <p:nvPr/>
        </p:nvGrpSpPr>
        <p:grpSpPr bwMode="auto">
          <a:xfrm>
            <a:off x="6832600" y="3124200"/>
            <a:ext cx="2319338" cy="74613"/>
            <a:chOff x="8913156" y="2232185"/>
            <a:chExt cx="3272924" cy="56821"/>
          </a:xfrm>
        </p:grpSpPr>
        <p:sp>
          <p:nvSpPr>
            <p:cNvPr id="12" name="Rectangle 11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031" y="259798"/>
            <a:ext cx="6328718" cy="103616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23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5763986" y="52659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6098721" y="53476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4" name="TextBox 33"/>
          <p:cNvSpPr txBox="1"/>
          <p:nvPr userDrawn="1"/>
        </p:nvSpPr>
        <p:spPr>
          <a:xfrm>
            <a:off x="5437414" y="56251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24" name="Group 46"/>
          <p:cNvGrpSpPr>
            <a:grpSpLocks/>
          </p:cNvGrpSpPr>
          <p:nvPr/>
        </p:nvGrpSpPr>
        <p:grpSpPr bwMode="auto">
          <a:xfrm>
            <a:off x="6832600" y="3124200"/>
            <a:ext cx="2319338" cy="74613"/>
            <a:chOff x="8913156" y="2232185"/>
            <a:chExt cx="3272924" cy="56821"/>
          </a:xfrm>
        </p:grpSpPr>
        <p:sp>
          <p:nvSpPr>
            <p:cNvPr id="25" name="Rectangle 24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  <p:grpSp>
        <p:nvGrpSpPr>
          <p:cNvPr id="64" name="Group 34"/>
          <p:cNvGrpSpPr>
            <a:grpSpLocks/>
          </p:cNvGrpSpPr>
          <p:nvPr userDrawn="1"/>
        </p:nvGrpSpPr>
        <p:grpSpPr bwMode="auto">
          <a:xfrm>
            <a:off x="6828028" y="3124200"/>
            <a:ext cx="2319338" cy="74613"/>
            <a:chOff x="8913156" y="2232185"/>
            <a:chExt cx="3272924" cy="56821"/>
          </a:xfrm>
        </p:grpSpPr>
        <p:sp>
          <p:nvSpPr>
            <p:cNvPr id="65" name="Rectangle 64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887494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9144000" cy="4711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9812"/>
            <a:ext cx="9144000" cy="309522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grpSp>
        <p:nvGrpSpPr>
          <p:cNvPr id="12" name="Group 34"/>
          <p:cNvGrpSpPr>
            <a:grpSpLocks/>
          </p:cNvGrpSpPr>
          <p:nvPr userDrawn="1"/>
        </p:nvGrpSpPr>
        <p:grpSpPr bwMode="auto">
          <a:xfrm>
            <a:off x="6832600" y="3128772"/>
            <a:ext cx="2319338" cy="74613"/>
            <a:chOff x="8913156" y="2232185"/>
            <a:chExt cx="3272924" cy="56821"/>
          </a:xfrm>
        </p:grpSpPr>
        <p:sp>
          <p:nvSpPr>
            <p:cNvPr id="13" name="Rectangle 12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031" y="259798"/>
            <a:ext cx="6328718" cy="103616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23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14200405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9144000" cy="4727575"/>
          </a:xfrm>
          <a:prstGeom prst="rect">
            <a:avLst/>
          </a:prstGeom>
          <a:solidFill>
            <a:srgbClr val="EA1D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5547"/>
            <a:ext cx="9144000" cy="31094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grpSp>
        <p:nvGrpSpPr>
          <p:cNvPr id="12" name="Group 34"/>
          <p:cNvGrpSpPr>
            <a:grpSpLocks/>
          </p:cNvGrpSpPr>
          <p:nvPr userDrawn="1"/>
        </p:nvGrpSpPr>
        <p:grpSpPr bwMode="auto">
          <a:xfrm>
            <a:off x="6828028" y="3124200"/>
            <a:ext cx="2319338" cy="74613"/>
            <a:chOff x="8913156" y="2232185"/>
            <a:chExt cx="3272924" cy="56821"/>
          </a:xfrm>
        </p:grpSpPr>
        <p:sp>
          <p:nvSpPr>
            <p:cNvPr id="13" name="Rectangle 12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031" y="259798"/>
            <a:ext cx="6328718" cy="103616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23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59962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47117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6" y="1612027"/>
            <a:ext cx="9144000" cy="31081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grpSp>
        <p:nvGrpSpPr>
          <p:cNvPr id="12" name="Group 34"/>
          <p:cNvGrpSpPr>
            <a:grpSpLocks/>
          </p:cNvGrpSpPr>
          <p:nvPr userDrawn="1"/>
        </p:nvGrpSpPr>
        <p:grpSpPr bwMode="auto">
          <a:xfrm>
            <a:off x="6832600" y="3124200"/>
            <a:ext cx="2319338" cy="74613"/>
            <a:chOff x="8913156" y="2232185"/>
            <a:chExt cx="3272924" cy="56821"/>
          </a:xfrm>
        </p:grpSpPr>
        <p:sp>
          <p:nvSpPr>
            <p:cNvPr id="13" name="Rectangle 12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031" y="259798"/>
            <a:ext cx="6328718" cy="103616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23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60544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4711700"/>
          </a:xfrm>
          <a:prstGeom prst="rect">
            <a:avLst/>
          </a:prstGeom>
          <a:solidFill>
            <a:srgbClr val="00BA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" y="1605303"/>
            <a:ext cx="9138984" cy="310639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grpSp>
        <p:nvGrpSpPr>
          <p:cNvPr id="12" name="Group 34"/>
          <p:cNvGrpSpPr>
            <a:grpSpLocks/>
          </p:cNvGrpSpPr>
          <p:nvPr/>
        </p:nvGrpSpPr>
        <p:grpSpPr bwMode="auto">
          <a:xfrm>
            <a:off x="6832600" y="3124200"/>
            <a:ext cx="2319338" cy="74613"/>
            <a:chOff x="8913156" y="2232185"/>
            <a:chExt cx="3272924" cy="56821"/>
          </a:xfrm>
        </p:grpSpPr>
        <p:sp>
          <p:nvSpPr>
            <p:cNvPr id="13" name="Rectangle 12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grpSp>
        <p:nvGrpSpPr>
          <p:cNvPr id="26" name="Group 48"/>
          <p:cNvGrpSpPr>
            <a:grpSpLocks/>
          </p:cNvGrpSpPr>
          <p:nvPr/>
        </p:nvGrpSpPr>
        <p:grpSpPr bwMode="auto">
          <a:xfrm>
            <a:off x="6832600" y="3124200"/>
            <a:ext cx="2319338" cy="74613"/>
            <a:chOff x="8913156" y="2232185"/>
            <a:chExt cx="3272924" cy="56821"/>
          </a:xfrm>
        </p:grpSpPr>
        <p:sp>
          <p:nvSpPr>
            <p:cNvPr id="27" name="Rectangle 26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031" y="259798"/>
            <a:ext cx="6328718" cy="103616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23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98626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9144000" cy="4711700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6" y="1608364"/>
            <a:ext cx="9146159" cy="31144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1612900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031" y="259798"/>
            <a:ext cx="6328718" cy="103616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23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8" name="Group 34"/>
          <p:cNvGrpSpPr>
            <a:grpSpLocks/>
          </p:cNvGrpSpPr>
          <p:nvPr userDrawn="1"/>
        </p:nvGrpSpPr>
        <p:grpSpPr bwMode="auto">
          <a:xfrm>
            <a:off x="6837172" y="3119628"/>
            <a:ext cx="2319338" cy="74613"/>
            <a:chOff x="8913156" y="2232185"/>
            <a:chExt cx="3272924" cy="56821"/>
          </a:xfrm>
        </p:grpSpPr>
        <p:sp>
          <p:nvSpPr>
            <p:cNvPr id="39" name="Rectangle 38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9396308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4711700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613267"/>
            <a:ext cx="9147362" cy="31020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031" y="259798"/>
            <a:ext cx="6328718" cy="103616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23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3" name="Group 34"/>
          <p:cNvGrpSpPr>
            <a:grpSpLocks/>
          </p:cNvGrpSpPr>
          <p:nvPr userDrawn="1"/>
        </p:nvGrpSpPr>
        <p:grpSpPr bwMode="auto">
          <a:xfrm>
            <a:off x="6832600" y="3124200"/>
            <a:ext cx="2319338" cy="74613"/>
            <a:chOff x="8913156" y="2232185"/>
            <a:chExt cx="3272924" cy="56821"/>
          </a:xfrm>
        </p:grpSpPr>
        <p:sp>
          <p:nvSpPr>
            <p:cNvPr id="34" name="Rectangle 33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8289517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Välisivu_1_omat ku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16129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grpSp>
        <p:nvGrpSpPr>
          <p:cNvPr id="12" name="Group 29"/>
          <p:cNvGrpSpPr>
            <a:grpSpLocks/>
          </p:cNvGrpSpPr>
          <p:nvPr/>
        </p:nvGrpSpPr>
        <p:grpSpPr bwMode="auto">
          <a:xfrm>
            <a:off x="6832600" y="3124200"/>
            <a:ext cx="2319338" cy="74613"/>
            <a:chOff x="8913156" y="2232185"/>
            <a:chExt cx="3272924" cy="56821"/>
          </a:xfrm>
        </p:grpSpPr>
        <p:sp>
          <p:nvSpPr>
            <p:cNvPr id="13" name="Rectangle 12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0"/>
            <a:ext cx="9144000" cy="16129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grpSp>
        <p:nvGrpSpPr>
          <p:cNvPr id="23" name="Group 38"/>
          <p:cNvGrpSpPr>
            <a:grpSpLocks/>
          </p:cNvGrpSpPr>
          <p:nvPr/>
        </p:nvGrpSpPr>
        <p:grpSpPr bwMode="auto">
          <a:xfrm>
            <a:off x="6832600" y="3124200"/>
            <a:ext cx="2319338" cy="74613"/>
            <a:chOff x="8913156" y="2232185"/>
            <a:chExt cx="3272924" cy="56821"/>
          </a:xfrm>
        </p:grpSpPr>
        <p:sp>
          <p:nvSpPr>
            <p:cNvPr id="24" name="Rectangle 23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" y="1611436"/>
            <a:ext cx="4557713" cy="3101055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557711" y="1611005"/>
            <a:ext cx="2274952" cy="3106574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832668" y="1611010"/>
            <a:ext cx="2311337" cy="1556047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832668" y="3199240"/>
            <a:ext cx="2311337" cy="1512825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031" y="259798"/>
            <a:ext cx="6328718" cy="103616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23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215470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kakan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042275" y="0"/>
            <a:ext cx="1101725" cy="755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44" tIns="33522" rIns="67044" bIns="33522" anchor="ctr"/>
          <a:lstStyle/>
          <a:p>
            <a:pPr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Corbel"/>
            </a:endParaRPr>
          </a:p>
        </p:txBody>
      </p:sp>
      <p:sp>
        <p:nvSpPr>
          <p:cNvPr id="6" name="TextBox 26"/>
          <p:cNvSpPr txBox="1">
            <a:spLocks noChangeArrowheads="1"/>
          </p:cNvSpPr>
          <p:nvPr/>
        </p:nvSpPr>
        <p:spPr bwMode="auto">
          <a:xfrm>
            <a:off x="5584825" y="2401888"/>
            <a:ext cx="2193925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044" tIns="33522" rIns="67044" bIns="33522">
            <a:spAutoFit/>
          </a:bodyPr>
          <a:lstStyle>
            <a:lvl1pPr>
              <a:defRPr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spcBef>
                <a:spcPts val="875"/>
              </a:spcBef>
              <a:buFont typeface="Arial" charset="0"/>
              <a:buNone/>
              <a:defRPr/>
            </a:pPr>
            <a:r>
              <a:rPr lang="en-US" sz="900">
                <a:solidFill>
                  <a:srgbClr val="5E6A71"/>
                </a:solidFill>
                <a:latin typeface="Corbel" charset="0"/>
                <a:cs typeface="Corbel" charset="0"/>
              </a:rPr>
              <a:t>facebook.com/CSCfi</a:t>
            </a:r>
            <a:endParaRPr lang="en-US" sz="900">
              <a:solidFill>
                <a:srgbClr val="5E6A71"/>
              </a:solidFill>
            </a:endParaRPr>
          </a:p>
        </p:txBody>
      </p:sp>
      <p:sp>
        <p:nvSpPr>
          <p:cNvPr id="26" name="TextBox 46"/>
          <p:cNvSpPr txBox="1">
            <a:spLocks noChangeArrowheads="1"/>
          </p:cNvSpPr>
          <p:nvPr/>
        </p:nvSpPr>
        <p:spPr bwMode="auto">
          <a:xfrm>
            <a:off x="5584825" y="2809875"/>
            <a:ext cx="16002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044" tIns="33522" rIns="67044" bIns="33522">
            <a:spAutoFit/>
          </a:bodyPr>
          <a:lstStyle>
            <a:lvl1pPr>
              <a:defRPr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spcBef>
                <a:spcPts val="875"/>
              </a:spcBef>
              <a:buFont typeface="Arial" charset="0"/>
              <a:buNone/>
              <a:defRPr/>
            </a:pPr>
            <a:r>
              <a:rPr lang="en-US" sz="900">
                <a:solidFill>
                  <a:srgbClr val="5E6A71"/>
                </a:solidFill>
              </a:rPr>
              <a:t>twitter.com/CSCfi</a:t>
            </a:r>
            <a:endParaRPr lang="en-US" sz="900">
              <a:solidFill>
                <a:srgbClr val="5E6A71"/>
              </a:solidFill>
              <a:hlinkClick r:id="rId2"/>
            </a:endParaRPr>
          </a:p>
        </p:txBody>
      </p:sp>
      <p:sp>
        <p:nvSpPr>
          <p:cNvPr id="27" name="TextBox 47"/>
          <p:cNvSpPr txBox="1">
            <a:spLocks noChangeArrowheads="1"/>
          </p:cNvSpPr>
          <p:nvPr/>
        </p:nvSpPr>
        <p:spPr bwMode="auto">
          <a:xfrm>
            <a:off x="5584825" y="3216275"/>
            <a:ext cx="27305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044" tIns="33522" rIns="67044" bIns="33522">
            <a:spAutoFit/>
          </a:bodyPr>
          <a:lstStyle>
            <a:lvl1pPr>
              <a:defRPr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spcBef>
                <a:spcPts val="875"/>
              </a:spcBef>
              <a:buFont typeface="Arial" charset="0"/>
              <a:buNone/>
              <a:defRPr/>
            </a:pPr>
            <a:r>
              <a:rPr lang="pl-PL" sz="900">
                <a:solidFill>
                  <a:srgbClr val="5E6A71"/>
                </a:solidFill>
              </a:rPr>
              <a:t>youtube.com/CSCfi</a:t>
            </a:r>
            <a:endParaRPr lang="pl-PL" sz="900">
              <a:solidFill>
                <a:srgbClr val="5E6A71"/>
              </a:solidFill>
              <a:hlinkClick r:id="rId2"/>
            </a:endParaRPr>
          </a:p>
        </p:txBody>
      </p:sp>
      <p:sp>
        <p:nvSpPr>
          <p:cNvPr id="28" name="TextBox 48"/>
          <p:cNvSpPr txBox="1">
            <a:spLocks noChangeArrowheads="1"/>
          </p:cNvSpPr>
          <p:nvPr/>
        </p:nvSpPr>
        <p:spPr bwMode="auto">
          <a:xfrm>
            <a:off x="5584825" y="3622675"/>
            <a:ext cx="3455988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044" tIns="33522" rIns="67044" bIns="33522">
            <a:spAutoFit/>
          </a:bodyPr>
          <a:lstStyle>
            <a:lvl1pPr>
              <a:defRPr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spcBef>
                <a:spcPts val="875"/>
              </a:spcBef>
              <a:buFont typeface="Arial" charset="0"/>
              <a:buNone/>
              <a:defRPr/>
            </a:pPr>
            <a:r>
              <a:rPr lang="en-US" sz="900">
                <a:solidFill>
                  <a:srgbClr val="5E6A71"/>
                </a:solidFill>
              </a:rPr>
              <a:t>linkedin.com/company/csc---it-center-for-science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4572000" y="2374900"/>
            <a:ext cx="0" cy="1893888"/>
          </a:xfrm>
          <a:prstGeom prst="line">
            <a:avLst/>
          </a:prstGeom>
          <a:ln w="9525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50"/>
          <p:cNvGrpSpPr>
            <a:grpSpLocks/>
          </p:cNvGrpSpPr>
          <p:nvPr/>
        </p:nvGrpSpPr>
        <p:grpSpPr bwMode="auto">
          <a:xfrm>
            <a:off x="3706813" y="715963"/>
            <a:ext cx="1730375" cy="1031875"/>
            <a:chOff x="3018474" y="609992"/>
            <a:chExt cx="2171462" cy="1379264"/>
          </a:xfrm>
        </p:grpSpPr>
        <p:sp>
          <p:nvSpPr>
            <p:cNvPr id="31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2147483647 w 680"/>
                <a:gd name="T1" fmla="*/ 2147483647 h 341"/>
                <a:gd name="T2" fmla="*/ 2147483647 w 680"/>
                <a:gd name="T3" fmla="*/ 2147483647 h 341"/>
                <a:gd name="T4" fmla="*/ 2147483647 w 680"/>
                <a:gd name="T5" fmla="*/ 2147483647 h 341"/>
                <a:gd name="T6" fmla="*/ 0 w 680"/>
                <a:gd name="T7" fmla="*/ 0 h 341"/>
                <a:gd name="T8" fmla="*/ 2147483647 w 680"/>
                <a:gd name="T9" fmla="*/ 0 h 341"/>
                <a:gd name="T10" fmla="*/ 2147483647 w 680"/>
                <a:gd name="T11" fmla="*/ 2147483647 h 3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2147483647 w 679"/>
                <a:gd name="T3" fmla="*/ 2147483647 h 342"/>
                <a:gd name="T4" fmla="*/ 2147483647 w 679"/>
                <a:gd name="T5" fmla="*/ 2147483647 h 342"/>
                <a:gd name="T6" fmla="*/ 2147483647 w 679"/>
                <a:gd name="T7" fmla="*/ 2147483647 h 342"/>
                <a:gd name="T8" fmla="*/ 0 w 679"/>
                <a:gd name="T9" fmla="*/ 2147483647 h 342"/>
                <a:gd name="T10" fmla="*/ 0 w 679"/>
                <a:gd name="T11" fmla="*/ 0 h 3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3"/>
            <p:cNvSpPr>
              <a:spLocks noChangeArrowheads="1"/>
            </p:cNvSpPr>
            <p:nvPr/>
          </p:nvSpPr>
          <p:spPr bwMode="auto">
            <a:xfrm>
              <a:off x="3767529" y="1798281"/>
              <a:ext cx="651438" cy="190975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06778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4" name="Rectangle 54"/>
          <p:cNvSpPr>
            <a:spLocks noChangeArrowheads="1"/>
          </p:cNvSpPr>
          <p:nvPr/>
        </p:nvSpPr>
        <p:spPr bwMode="auto">
          <a:xfrm>
            <a:off x="-4763" y="4687888"/>
            <a:ext cx="1648632" cy="16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044" tIns="33522" rIns="67044" bIns="33522">
            <a:spAutoFit/>
          </a:bodyPr>
          <a:lstStyle/>
          <a:p>
            <a:r>
              <a:rPr lang="fi-FI" sz="600" dirty="0">
                <a:solidFill>
                  <a:srgbClr val="FFFFFF"/>
                </a:solidFill>
              </a:rPr>
              <a:t>Kuvat </a:t>
            </a:r>
            <a:r>
              <a:rPr lang="fi-FI" sz="600" dirty="0" err="1">
                <a:solidFill>
                  <a:srgbClr val="FFFFFF"/>
                </a:solidFill>
              </a:rPr>
              <a:t>CSC:n</a:t>
            </a:r>
            <a:r>
              <a:rPr lang="fi-FI" sz="600" dirty="0">
                <a:solidFill>
                  <a:srgbClr val="FFFFFF"/>
                </a:solidFill>
              </a:rPr>
              <a:t> arkisto, Adobe </a:t>
            </a:r>
            <a:r>
              <a:rPr lang="fi-FI" sz="600" dirty="0" err="1">
                <a:solidFill>
                  <a:srgbClr val="FFFFFF"/>
                </a:solidFill>
              </a:rPr>
              <a:t>Stock</a:t>
            </a:r>
            <a:r>
              <a:rPr lang="fi-FI" sz="600" dirty="0">
                <a:solidFill>
                  <a:srgbClr val="FFFFFF"/>
                </a:solidFill>
              </a:rPr>
              <a:t> ja </a:t>
            </a:r>
            <a:r>
              <a:rPr lang="fi-FI" sz="600" dirty="0" err="1">
                <a:solidFill>
                  <a:srgbClr val="FFFFFF"/>
                </a:solidFill>
              </a:rPr>
              <a:t>Thinkstock</a:t>
            </a:r>
            <a:endParaRPr lang="fi-FI" sz="600" dirty="0">
              <a:solidFill>
                <a:srgbClr val="FFFFFF"/>
              </a:solidFill>
            </a:endParaRPr>
          </a:p>
        </p:txBody>
      </p:sp>
      <p:sp>
        <p:nvSpPr>
          <p:cNvPr id="36" name="TextBox 56"/>
          <p:cNvSpPr txBox="1">
            <a:spLocks noChangeArrowheads="1"/>
          </p:cNvSpPr>
          <p:nvPr/>
        </p:nvSpPr>
        <p:spPr bwMode="auto">
          <a:xfrm>
            <a:off x="5584825" y="4029075"/>
            <a:ext cx="3455988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044" tIns="33522" rIns="67044" bIns="33522">
            <a:spAutoFit/>
          </a:bodyPr>
          <a:lstStyle>
            <a:lvl1pPr>
              <a:defRPr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spcBef>
                <a:spcPts val="875"/>
              </a:spcBef>
              <a:buFont typeface="Arial" charset="0"/>
              <a:buNone/>
              <a:defRPr/>
            </a:pPr>
            <a:r>
              <a:rPr lang="en-US" sz="900">
                <a:solidFill>
                  <a:srgbClr val="5E6A71"/>
                </a:solidFill>
              </a:rPr>
              <a:t>github.com/CSCfi</a:t>
            </a: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10"/>
          </p:nvPr>
        </p:nvSpPr>
        <p:spPr>
          <a:xfrm>
            <a:off x="2304680" y="2374148"/>
            <a:ext cx="1963641" cy="271059"/>
          </a:xfrm>
        </p:spPr>
        <p:txBody>
          <a:bodyPr lIns="0"/>
          <a:lstStyle>
            <a:lvl1pPr marL="0" indent="0">
              <a:buNone/>
              <a:defRPr sz="1000" b="1">
                <a:solidFill>
                  <a:schemeClr val="tx1"/>
                </a:solidFill>
              </a:defRPr>
            </a:lvl1pPr>
            <a:lvl2pPr marL="254913" indent="0">
              <a:buFont typeface="Arial"/>
              <a:buNone/>
              <a:defRPr sz="900"/>
            </a:lvl2pPr>
            <a:lvl3pPr marL="838069" indent="0">
              <a:buFont typeface="Arial"/>
              <a:buNone/>
              <a:defRPr sz="900"/>
            </a:lvl3pPr>
            <a:lvl4pPr marL="1083669" indent="0">
              <a:buNone/>
              <a:defRPr sz="900"/>
            </a:lvl4pPr>
            <a:lvl5pPr marL="1418897" indent="0">
              <a:buNone/>
              <a:defRPr sz="9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5" name="Picture Placeholder 54"/>
          <p:cNvSpPr>
            <a:spLocks noGrp="1"/>
          </p:cNvSpPr>
          <p:nvPr>
            <p:ph type="pic" sz="quarter" idx="11"/>
          </p:nvPr>
        </p:nvSpPr>
        <p:spPr>
          <a:xfrm>
            <a:off x="826988" y="2438246"/>
            <a:ext cx="1243207" cy="1165581"/>
          </a:xfrm>
          <a:prstGeom prst="ellipse">
            <a:avLst/>
          </a:prstGeom>
        </p:spPr>
        <p:txBody>
          <a:bodyPr/>
          <a:lstStyle>
            <a:lvl1pPr marL="0" indent="0">
              <a:buFont typeface="Arial"/>
              <a:buNone/>
              <a:defRPr sz="10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7" name="Text Placeholder 56"/>
          <p:cNvSpPr>
            <a:spLocks noGrp="1"/>
          </p:cNvSpPr>
          <p:nvPr>
            <p:ph type="body" sz="quarter" idx="12"/>
          </p:nvPr>
        </p:nvSpPr>
        <p:spPr>
          <a:xfrm>
            <a:off x="2304678" y="2691577"/>
            <a:ext cx="1963642" cy="1208805"/>
          </a:xfrm>
        </p:spPr>
        <p:txBody>
          <a:bodyPr lIns="0"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900"/>
            </a:lvl1pPr>
            <a:lvl2pPr marL="506333" indent="-251421">
              <a:buFont typeface="Arial"/>
              <a:buChar char="•"/>
              <a:defRPr sz="1000"/>
            </a:lvl2pPr>
            <a:lvl3pPr marL="1047586" indent="-209517">
              <a:buFont typeface="Arial"/>
              <a:buChar char="•"/>
              <a:defRPr sz="900"/>
            </a:lvl3pPr>
            <a:lvl4pPr>
              <a:defRPr sz="800"/>
            </a:lvl4pPr>
            <a:lvl5pPr>
              <a:defRPr sz="7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787" y="2365375"/>
            <a:ext cx="269875" cy="26987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050" y="3216275"/>
            <a:ext cx="294188" cy="206851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775" y="2789293"/>
            <a:ext cx="271151" cy="27115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875" y="3595843"/>
            <a:ext cx="296571" cy="271151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630" y="3998496"/>
            <a:ext cx="278645" cy="27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27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385316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967248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02422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  <a:lvl5pPr>
              <a:defRPr>
                <a:solidFill>
                  <a:srgbClr val="000000"/>
                </a:solidFill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975A3-2E4D-4F46-A85A-D5B4189948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442080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126440"/>
            <a:ext cx="3818467" cy="3185985"/>
          </a:xfrm>
        </p:spPr>
        <p:txBody>
          <a:bodyPr/>
          <a:lstStyle>
            <a:lvl2pPr marL="385475" marR="0" indent="-129372" algn="l" defTabSz="3353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967648" marR="0" indent="-129372" algn="l" defTabSz="3353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02958" marR="0" indent="-129372" algn="l" defTabSz="3353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4553790" y="1126440"/>
            <a:ext cx="3611841" cy="3185985"/>
          </a:xfrm>
        </p:spPr>
        <p:txBody>
          <a:bodyPr/>
          <a:lstStyle>
            <a:lvl2pPr marL="385475" marR="0" indent="-129372" algn="l" defTabSz="3353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967648" marR="0" indent="-129372" algn="l" defTabSz="3353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02958" marR="0" indent="-129372" algn="l" defTabSz="3353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1" y="193327"/>
            <a:ext cx="7708430" cy="8045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057C3-EDE0-4E94-8E03-15F17BEADAEF}" type="datetime1">
              <a:rPr lang="fi-FI" smtClean="0"/>
              <a:t>6.4.2020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EB33-AE32-4D46-BAA6-3F61AB03C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5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pohja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829" y="-49141"/>
            <a:ext cx="9223829" cy="476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8359775" y="261938"/>
            <a:ext cx="473075" cy="280987"/>
            <a:chOff x="3018474" y="609992"/>
            <a:chExt cx="2171462" cy="1379264"/>
          </a:xfrm>
        </p:grpSpPr>
        <p:sp>
          <p:nvSpPr>
            <p:cNvPr id="6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2147483647 w 680"/>
                <a:gd name="T1" fmla="*/ 2147483647 h 341"/>
                <a:gd name="T2" fmla="*/ 2147483647 w 680"/>
                <a:gd name="T3" fmla="*/ 2147483647 h 341"/>
                <a:gd name="T4" fmla="*/ 2147483647 w 680"/>
                <a:gd name="T5" fmla="*/ 2147483647 h 341"/>
                <a:gd name="T6" fmla="*/ 0 w 680"/>
                <a:gd name="T7" fmla="*/ 0 h 341"/>
                <a:gd name="T8" fmla="*/ 2147483647 w 680"/>
                <a:gd name="T9" fmla="*/ 0 h 341"/>
                <a:gd name="T10" fmla="*/ 2147483647 w 680"/>
                <a:gd name="T11" fmla="*/ 2147483647 h 3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2147483647 w 679"/>
                <a:gd name="T3" fmla="*/ 2147483647 h 342"/>
                <a:gd name="T4" fmla="*/ 2147483647 w 679"/>
                <a:gd name="T5" fmla="*/ 2147483647 h 342"/>
                <a:gd name="T6" fmla="*/ 2147483647 w 679"/>
                <a:gd name="T7" fmla="*/ 2147483647 h 342"/>
                <a:gd name="T8" fmla="*/ 0 w 679"/>
                <a:gd name="T9" fmla="*/ 2147483647 h 342"/>
                <a:gd name="T10" fmla="*/ 0 w 679"/>
                <a:gd name="T11" fmla="*/ 0 h 3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Freeform 3"/>
            <p:cNvSpPr>
              <a:spLocks noChangeArrowheads="1"/>
            </p:cNvSpPr>
            <p:nvPr/>
          </p:nvSpPr>
          <p:spPr bwMode="auto">
            <a:xfrm>
              <a:off x="3769015" y="1794447"/>
              <a:ext cx="648522" cy="194809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8359775" y="261938"/>
            <a:ext cx="473075" cy="280987"/>
            <a:chOff x="3018474" y="609992"/>
            <a:chExt cx="2171462" cy="1379264"/>
          </a:xfrm>
        </p:grpSpPr>
        <p:sp>
          <p:nvSpPr>
            <p:cNvPr id="10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2147483647 w 680"/>
                <a:gd name="T1" fmla="*/ 2147483647 h 341"/>
                <a:gd name="T2" fmla="*/ 2147483647 w 680"/>
                <a:gd name="T3" fmla="*/ 2147483647 h 341"/>
                <a:gd name="T4" fmla="*/ 2147483647 w 680"/>
                <a:gd name="T5" fmla="*/ 2147483647 h 341"/>
                <a:gd name="T6" fmla="*/ 0 w 680"/>
                <a:gd name="T7" fmla="*/ 0 h 341"/>
                <a:gd name="T8" fmla="*/ 2147483647 w 680"/>
                <a:gd name="T9" fmla="*/ 0 h 341"/>
                <a:gd name="T10" fmla="*/ 2147483647 w 680"/>
                <a:gd name="T11" fmla="*/ 2147483647 h 3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2147483647 w 679"/>
                <a:gd name="T3" fmla="*/ 2147483647 h 342"/>
                <a:gd name="T4" fmla="*/ 2147483647 w 679"/>
                <a:gd name="T5" fmla="*/ 2147483647 h 342"/>
                <a:gd name="T6" fmla="*/ 2147483647 w 679"/>
                <a:gd name="T7" fmla="*/ 2147483647 h 342"/>
                <a:gd name="T8" fmla="*/ 0 w 679"/>
                <a:gd name="T9" fmla="*/ 2147483647 h 342"/>
                <a:gd name="T10" fmla="*/ 0 w 679"/>
                <a:gd name="T11" fmla="*/ 0 h 3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reeform 3"/>
            <p:cNvSpPr>
              <a:spLocks noChangeArrowheads="1"/>
            </p:cNvSpPr>
            <p:nvPr/>
          </p:nvSpPr>
          <p:spPr bwMode="auto">
            <a:xfrm>
              <a:off x="3769015" y="1794447"/>
              <a:ext cx="648522" cy="194809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385316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967248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02422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  <a:lvl5pPr>
              <a:defRPr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2BF65-B844-A84A-93B0-7324BF97B9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07995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pohja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57" y="-23150"/>
            <a:ext cx="9151257" cy="47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8359775" y="261938"/>
            <a:ext cx="473075" cy="280987"/>
            <a:chOff x="3018474" y="609992"/>
            <a:chExt cx="2171462" cy="1379264"/>
          </a:xfrm>
        </p:grpSpPr>
        <p:sp>
          <p:nvSpPr>
            <p:cNvPr id="6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2147483647 w 680"/>
                <a:gd name="T1" fmla="*/ 2147483647 h 341"/>
                <a:gd name="T2" fmla="*/ 2147483647 w 680"/>
                <a:gd name="T3" fmla="*/ 2147483647 h 341"/>
                <a:gd name="T4" fmla="*/ 2147483647 w 680"/>
                <a:gd name="T5" fmla="*/ 2147483647 h 341"/>
                <a:gd name="T6" fmla="*/ 0 w 680"/>
                <a:gd name="T7" fmla="*/ 0 h 341"/>
                <a:gd name="T8" fmla="*/ 2147483647 w 680"/>
                <a:gd name="T9" fmla="*/ 0 h 341"/>
                <a:gd name="T10" fmla="*/ 2147483647 w 680"/>
                <a:gd name="T11" fmla="*/ 2147483647 h 3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2147483647 w 679"/>
                <a:gd name="T3" fmla="*/ 2147483647 h 342"/>
                <a:gd name="T4" fmla="*/ 2147483647 w 679"/>
                <a:gd name="T5" fmla="*/ 2147483647 h 342"/>
                <a:gd name="T6" fmla="*/ 2147483647 w 679"/>
                <a:gd name="T7" fmla="*/ 2147483647 h 342"/>
                <a:gd name="T8" fmla="*/ 0 w 679"/>
                <a:gd name="T9" fmla="*/ 2147483647 h 342"/>
                <a:gd name="T10" fmla="*/ 0 w 679"/>
                <a:gd name="T11" fmla="*/ 0 h 3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Freeform 3"/>
            <p:cNvSpPr>
              <a:spLocks noChangeArrowheads="1"/>
            </p:cNvSpPr>
            <p:nvPr/>
          </p:nvSpPr>
          <p:spPr bwMode="auto">
            <a:xfrm>
              <a:off x="3769015" y="1794447"/>
              <a:ext cx="648522" cy="194809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8523288" y="261938"/>
            <a:ext cx="309562" cy="280987"/>
            <a:chOff x="3768229" y="609992"/>
            <a:chExt cx="1421707" cy="1379264"/>
          </a:xfrm>
        </p:grpSpPr>
        <p:sp>
          <p:nvSpPr>
            <p:cNvPr id="10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2147483647 w 679"/>
                <a:gd name="T3" fmla="*/ 2147483647 h 342"/>
                <a:gd name="T4" fmla="*/ 2147483647 w 679"/>
                <a:gd name="T5" fmla="*/ 2147483647 h 342"/>
                <a:gd name="T6" fmla="*/ 2147483647 w 679"/>
                <a:gd name="T7" fmla="*/ 2147483647 h 342"/>
                <a:gd name="T8" fmla="*/ 0 w 679"/>
                <a:gd name="T9" fmla="*/ 2147483647 h 342"/>
                <a:gd name="T10" fmla="*/ 0 w 679"/>
                <a:gd name="T11" fmla="*/ 0 h 3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3"/>
            <p:cNvSpPr>
              <a:spLocks noChangeArrowheads="1"/>
            </p:cNvSpPr>
            <p:nvPr/>
          </p:nvSpPr>
          <p:spPr bwMode="auto">
            <a:xfrm>
              <a:off x="3768229" y="1794447"/>
              <a:ext cx="648880" cy="194809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385316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967248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02422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  <a:lvl5pPr>
              <a:defRPr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8D4AF-0665-7B44-B9A5-492E7E49DE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0450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_Pictur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51528" y="6"/>
            <a:ext cx="3092477" cy="4712059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5" y="1126445"/>
            <a:ext cx="5183717" cy="3185985"/>
          </a:xfrm>
        </p:spPr>
        <p:txBody>
          <a:bodyPr/>
          <a:lstStyle>
            <a:lvl2pPr marL="385316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967248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02422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2" y="193327"/>
            <a:ext cx="5183715" cy="8045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2314575" y="4489450"/>
            <a:ext cx="3736975" cy="222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3D0D6-6900-F14F-BBC6-775F449734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4244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_Pictur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2" y="1126445"/>
            <a:ext cx="2357967" cy="3185985"/>
          </a:xfrm>
        </p:spPr>
        <p:txBody>
          <a:bodyPr/>
          <a:lstStyle>
            <a:lvl2pPr marL="385316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967248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02422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7" y="193327"/>
            <a:ext cx="7746059" cy="8045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119189" y="1127128"/>
            <a:ext cx="2521061" cy="1498428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810996" y="1126439"/>
            <a:ext cx="2392271" cy="1498428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119189" y="2814684"/>
            <a:ext cx="2521061" cy="1498428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810996" y="2813996"/>
            <a:ext cx="2392271" cy="1498428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11EFB-31E0-D040-8131-3FD1561EF5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59663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54333" y="1124985"/>
            <a:ext cx="3448933" cy="3185985"/>
          </a:xfrm>
        </p:spPr>
        <p:txBody>
          <a:bodyPr/>
          <a:lstStyle>
            <a:lvl2pPr marL="385316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967248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02422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2" y="1126445"/>
            <a:ext cx="3945465" cy="3184525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4168B-EB49-1542-A171-4DCE01822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993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5" y="1126445"/>
            <a:ext cx="3818467" cy="3185985"/>
          </a:xfrm>
        </p:spPr>
        <p:txBody>
          <a:bodyPr/>
          <a:lstStyle>
            <a:lvl2pPr marL="385316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967248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02422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53792" y="1126445"/>
            <a:ext cx="3611841" cy="3185985"/>
          </a:xfrm>
        </p:spPr>
        <p:txBody>
          <a:bodyPr/>
          <a:lstStyle>
            <a:lvl2pPr marL="385316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967248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02422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2602D-C93A-8141-9238-06DF5CA742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34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92288" y="3379312"/>
            <a:ext cx="5486400" cy="398947"/>
          </a:xfrm>
        </p:spPr>
        <p:txBody>
          <a:bodyPr anchor="b"/>
          <a:lstStyle>
            <a:lvl1pPr algn="l">
              <a:defRPr sz="1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31355"/>
            <a:ext cx="5486400" cy="2896553"/>
          </a:xfrm>
        </p:spPr>
        <p:txBody>
          <a:bodyPr rtlCol="0">
            <a:normAutofit/>
          </a:bodyPr>
          <a:lstStyle>
            <a:lvl1pPr marL="0" indent="0">
              <a:buNone/>
              <a:defRPr sz="2300"/>
            </a:lvl1pPr>
            <a:lvl2pPr marL="335173" indent="0">
              <a:buNone/>
              <a:defRPr sz="2100"/>
            </a:lvl2pPr>
            <a:lvl3pPr marL="670346" indent="0">
              <a:buNone/>
              <a:defRPr sz="1800"/>
            </a:lvl3pPr>
            <a:lvl4pPr marL="1005516" indent="0">
              <a:buNone/>
              <a:defRPr sz="1500"/>
            </a:lvl4pPr>
            <a:lvl5pPr marL="1340690" indent="0">
              <a:buNone/>
              <a:defRPr sz="1500"/>
            </a:lvl5pPr>
            <a:lvl6pPr marL="1675862" indent="0">
              <a:buNone/>
              <a:defRPr sz="1500"/>
            </a:lvl6pPr>
            <a:lvl7pPr marL="2011033" indent="0">
              <a:buNone/>
              <a:defRPr sz="1500"/>
            </a:lvl7pPr>
            <a:lvl8pPr marL="2346207" indent="0">
              <a:buNone/>
              <a:defRPr sz="1500"/>
            </a:lvl8pPr>
            <a:lvl9pPr marL="2681379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778258"/>
            <a:ext cx="5486400" cy="566571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35173" indent="0">
              <a:buNone/>
              <a:defRPr sz="900"/>
            </a:lvl2pPr>
            <a:lvl3pPr marL="670346" indent="0">
              <a:buNone/>
              <a:defRPr sz="700"/>
            </a:lvl3pPr>
            <a:lvl4pPr marL="1005516" indent="0">
              <a:buNone/>
              <a:defRPr sz="700"/>
            </a:lvl4pPr>
            <a:lvl5pPr marL="1340690" indent="0">
              <a:buNone/>
              <a:defRPr sz="700"/>
            </a:lvl5pPr>
            <a:lvl6pPr marL="1675862" indent="0">
              <a:buNone/>
              <a:defRPr sz="700"/>
            </a:lvl6pPr>
            <a:lvl7pPr marL="2011033" indent="0">
              <a:buNone/>
              <a:defRPr sz="700"/>
            </a:lvl7pPr>
            <a:lvl8pPr marL="2346207" indent="0">
              <a:buNone/>
              <a:defRPr sz="700"/>
            </a:lvl8pPr>
            <a:lvl9pPr marL="2681379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CE774-9944-0D4C-AF7F-2733F9DE4C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099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76213"/>
            <a:ext cx="7742238" cy="8032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7033" tIns="33516" rIns="67033" bIns="335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27125"/>
            <a:ext cx="6169025" cy="31845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7033" tIns="33516" rIns="67033" bIns="33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 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7613" y="4489450"/>
            <a:ext cx="976312" cy="222250"/>
          </a:xfrm>
          <a:prstGeom prst="rect">
            <a:avLst/>
          </a:prstGeom>
        </p:spPr>
        <p:txBody>
          <a:bodyPr vert="horz" lIns="67033" tIns="33516" rIns="67033" bIns="33516" rtlCol="0" anchor="ctr"/>
          <a:lstStyle>
            <a:lvl1pPr algn="l" defTabSz="457012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accent3">
                    <a:lumMod val="75000"/>
                  </a:schemeClr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4575" y="4489450"/>
            <a:ext cx="4311650" cy="222250"/>
          </a:xfrm>
          <a:prstGeom prst="rect">
            <a:avLst/>
          </a:prstGeom>
        </p:spPr>
        <p:txBody>
          <a:bodyPr vert="horz" lIns="67033" tIns="33516" rIns="67033" bIns="33516" rtlCol="0" anchor="ctr"/>
          <a:lstStyle>
            <a:lvl1pPr algn="l" defTabSz="457012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accent3">
                    <a:lumMod val="75000"/>
                  </a:schemeClr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4489450"/>
            <a:ext cx="646113" cy="222250"/>
          </a:xfrm>
          <a:prstGeom prst="rect">
            <a:avLst/>
          </a:prstGeom>
        </p:spPr>
        <p:txBody>
          <a:bodyPr vert="horz" lIns="67033" tIns="33516" rIns="67033" bIns="33516" rtlCol="0" anchor="ctr"/>
          <a:lstStyle>
            <a:lvl1pPr algn="l" defTabSz="457012" fontAlgn="auto">
              <a:spcBef>
                <a:spcPts val="0"/>
              </a:spcBef>
              <a:spcAft>
                <a:spcPts val="0"/>
              </a:spcAft>
              <a:defRPr sz="700" b="0">
                <a:solidFill>
                  <a:schemeClr val="accent3">
                    <a:lumMod val="75000"/>
                  </a:schemeClr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120E91DB-2444-B440-AB36-9AD9C2865F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1" name="Group 17"/>
          <p:cNvGrpSpPr>
            <a:grpSpLocks/>
          </p:cNvGrpSpPr>
          <p:nvPr/>
        </p:nvGrpSpPr>
        <p:grpSpPr bwMode="auto">
          <a:xfrm>
            <a:off x="8359775" y="261938"/>
            <a:ext cx="473075" cy="280987"/>
            <a:chOff x="3018474" y="609992"/>
            <a:chExt cx="2171462" cy="1379264"/>
          </a:xfrm>
        </p:grpSpPr>
        <p:sp>
          <p:nvSpPr>
            <p:cNvPr id="1041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2147483647 w 680"/>
                <a:gd name="T1" fmla="*/ 2147483647 h 341"/>
                <a:gd name="T2" fmla="*/ 2147483647 w 680"/>
                <a:gd name="T3" fmla="*/ 2147483647 h 341"/>
                <a:gd name="T4" fmla="*/ 2147483647 w 680"/>
                <a:gd name="T5" fmla="*/ 2147483647 h 341"/>
                <a:gd name="T6" fmla="*/ 0 w 680"/>
                <a:gd name="T7" fmla="*/ 0 h 341"/>
                <a:gd name="T8" fmla="*/ 2147483647 w 680"/>
                <a:gd name="T9" fmla="*/ 0 h 341"/>
                <a:gd name="T10" fmla="*/ 2147483647 w 680"/>
                <a:gd name="T11" fmla="*/ 2147483647 h 3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2147483647 w 679"/>
                <a:gd name="T3" fmla="*/ 2147483647 h 342"/>
                <a:gd name="T4" fmla="*/ 2147483647 w 679"/>
                <a:gd name="T5" fmla="*/ 2147483647 h 342"/>
                <a:gd name="T6" fmla="*/ 2147483647 w 679"/>
                <a:gd name="T7" fmla="*/ 2147483647 h 342"/>
                <a:gd name="T8" fmla="*/ 0 w 679"/>
                <a:gd name="T9" fmla="*/ 2147483647 h 342"/>
                <a:gd name="T10" fmla="*/ 0 w 679"/>
                <a:gd name="T11" fmla="*/ 0 h 3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3"/>
            <p:cNvSpPr>
              <a:spLocks noChangeArrowheads="1"/>
            </p:cNvSpPr>
            <p:nvPr/>
          </p:nvSpPr>
          <p:spPr bwMode="auto">
            <a:xfrm>
              <a:off x="3769015" y="1794447"/>
              <a:ext cx="648522" cy="194809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35" name="Group 14"/>
          <p:cNvGrpSpPr>
            <a:grpSpLocks/>
          </p:cNvGrpSpPr>
          <p:nvPr/>
        </p:nvGrpSpPr>
        <p:grpSpPr bwMode="auto">
          <a:xfrm>
            <a:off x="8523288" y="261938"/>
            <a:ext cx="309562" cy="280987"/>
            <a:chOff x="3768229" y="609992"/>
            <a:chExt cx="1421707" cy="1379264"/>
          </a:xfrm>
        </p:grpSpPr>
        <p:sp>
          <p:nvSpPr>
            <p:cNvPr id="1039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2147483647 w 679"/>
                <a:gd name="T3" fmla="*/ 2147483647 h 342"/>
                <a:gd name="T4" fmla="*/ 2147483647 w 679"/>
                <a:gd name="T5" fmla="*/ 2147483647 h 342"/>
                <a:gd name="T6" fmla="*/ 2147483647 w 679"/>
                <a:gd name="T7" fmla="*/ 2147483647 h 342"/>
                <a:gd name="T8" fmla="*/ 0 w 679"/>
                <a:gd name="T9" fmla="*/ 2147483647 h 342"/>
                <a:gd name="T10" fmla="*/ 0 w 679"/>
                <a:gd name="T11" fmla="*/ 0 h 3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3"/>
            <p:cNvSpPr>
              <a:spLocks noChangeArrowheads="1"/>
            </p:cNvSpPr>
            <p:nvPr/>
          </p:nvSpPr>
          <p:spPr bwMode="auto">
            <a:xfrm>
              <a:off x="3768229" y="1794447"/>
              <a:ext cx="648880" cy="194809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45701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4" name="Rectangle 13"/>
          <p:cNvSpPr/>
          <p:nvPr userDrawn="1"/>
        </p:nvSpPr>
        <p:spPr>
          <a:xfrm>
            <a:off x="4557713" y="4711700"/>
            <a:ext cx="4586287" cy="11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6832600" y="4711700"/>
            <a:ext cx="2311400" cy="115888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4711700"/>
            <a:ext cx="4562475" cy="115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7033" tIns="33516" rIns="67033" bIns="33516" anchor="ctr"/>
          <a:lstStyle/>
          <a:p>
            <a:pPr algn="ctr" defTabSz="45701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890" r:id="rId2"/>
    <p:sldLayoutId id="2147483898" r:id="rId3"/>
    <p:sldLayoutId id="2147483899" r:id="rId4"/>
    <p:sldLayoutId id="2147483901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  <p:sldLayoutId id="2147483914" r:id="rId18"/>
    <p:sldLayoutId id="2147483915" r:id="rId19"/>
    <p:sldLayoutId id="2147483917" r:id="rId20"/>
  </p:sldLayoutIdLst>
  <p:hf hdr="0" ftr="0" dt="0"/>
  <p:txStyles>
    <p:titleStyle>
      <a:lvl1pPr algn="l" defTabSz="334963" rtl="0" eaLnBrk="1" fontAlgn="base" hangingPunct="1">
        <a:spcBef>
          <a:spcPct val="0"/>
        </a:spcBef>
        <a:spcAft>
          <a:spcPct val="0"/>
        </a:spcAft>
        <a:defRPr sz="2100" b="1" kern="1200">
          <a:solidFill>
            <a:schemeClr val="tx1"/>
          </a:solidFill>
          <a:latin typeface="Corbel"/>
          <a:ea typeface="ＭＳ Ｐゴシック" charset="0"/>
          <a:cs typeface="Corbel"/>
        </a:defRPr>
      </a:lvl1pPr>
      <a:lvl2pPr algn="l" defTabSz="334963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Corbel" charset="0"/>
          <a:ea typeface="ＭＳ Ｐゴシック" charset="0"/>
        </a:defRPr>
      </a:lvl2pPr>
      <a:lvl3pPr algn="l" defTabSz="334963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Corbel" charset="0"/>
          <a:ea typeface="ＭＳ Ｐゴシック" charset="0"/>
        </a:defRPr>
      </a:lvl3pPr>
      <a:lvl4pPr algn="l" defTabSz="334963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Corbel" charset="0"/>
          <a:ea typeface="ＭＳ Ｐゴシック" charset="0"/>
        </a:defRPr>
      </a:lvl4pPr>
      <a:lvl5pPr algn="l" defTabSz="334963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Corbel" charset="0"/>
          <a:ea typeface="ＭＳ Ｐゴシック" charset="0"/>
        </a:defRPr>
      </a:lvl5pPr>
      <a:lvl6pPr marL="335173" algn="l" defTabSz="335173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94C5F"/>
          </a:solidFill>
          <a:latin typeface="Candara" charset="0"/>
          <a:ea typeface="ＭＳ Ｐゴシック" charset="0"/>
        </a:defRPr>
      </a:lvl6pPr>
      <a:lvl7pPr marL="670346" algn="l" defTabSz="335173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94C5F"/>
          </a:solidFill>
          <a:latin typeface="Candara" charset="0"/>
          <a:ea typeface="ＭＳ Ｐゴシック" charset="0"/>
        </a:defRPr>
      </a:lvl7pPr>
      <a:lvl8pPr marL="1005516" algn="l" defTabSz="335173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94C5F"/>
          </a:solidFill>
          <a:latin typeface="Candara" charset="0"/>
          <a:ea typeface="ＭＳ Ｐゴシック" charset="0"/>
        </a:defRPr>
      </a:lvl8pPr>
      <a:lvl9pPr marL="1340690" algn="l" defTabSz="335173" rtl="0" eaLnBrk="1" fontAlgn="base" hangingPunct="1">
        <a:spcBef>
          <a:spcPct val="0"/>
        </a:spcBef>
        <a:spcAft>
          <a:spcPct val="0"/>
        </a:spcAft>
        <a:defRPr sz="2100" b="1">
          <a:solidFill>
            <a:srgbClr val="094C5F"/>
          </a:solidFill>
          <a:latin typeface="Candara" charset="0"/>
          <a:ea typeface="ＭＳ Ｐゴシック" charset="0"/>
        </a:defRPr>
      </a:lvl9pPr>
    </p:titleStyle>
    <p:bodyStyle>
      <a:lvl1pPr marL="142875" indent="-142875" algn="l" defTabSz="334963" rtl="0" eaLnBrk="1" fontAlgn="base" hangingPunct="1">
        <a:lnSpc>
          <a:spcPct val="110000"/>
        </a:lnSpc>
        <a:spcBef>
          <a:spcPts val="875"/>
        </a:spcBef>
        <a:spcAft>
          <a:spcPct val="0"/>
        </a:spcAft>
        <a:buFont typeface="Arial" charset="0"/>
        <a:buChar char="•"/>
        <a:defRPr kern="1200">
          <a:solidFill>
            <a:srgbClr val="464F55"/>
          </a:solidFill>
          <a:latin typeface="Corbel"/>
          <a:ea typeface="ＭＳ Ｐゴシック" charset="0"/>
          <a:cs typeface="Corbel"/>
        </a:defRPr>
      </a:lvl1pPr>
      <a:lvl2pPr marL="254000" indent="203200" algn="l" defTabSz="334963" rtl="0" eaLnBrk="1" fontAlgn="base" hangingPunct="1">
        <a:spcBef>
          <a:spcPct val="20000"/>
        </a:spcBef>
        <a:spcAft>
          <a:spcPct val="0"/>
        </a:spcAft>
        <a:buFont typeface="Courier New" charset="0"/>
        <a:defRPr sz="1500" kern="1200">
          <a:solidFill>
            <a:srgbClr val="464F55"/>
          </a:solidFill>
          <a:latin typeface="Corbel"/>
          <a:ea typeface="ＭＳ Ｐゴシック" charset="0"/>
          <a:cs typeface="Corbel"/>
        </a:defRPr>
      </a:lvl2pPr>
      <a:lvl3pPr marL="836613" indent="77788" algn="l" defTabSz="334963" rtl="0" eaLnBrk="1" fontAlgn="base" hangingPunct="1">
        <a:spcBef>
          <a:spcPts val="150"/>
        </a:spcBef>
        <a:spcAft>
          <a:spcPct val="0"/>
        </a:spcAft>
        <a:defRPr sz="1300" kern="1200">
          <a:solidFill>
            <a:srgbClr val="464F55"/>
          </a:solidFill>
          <a:latin typeface="Corbel"/>
          <a:ea typeface="ＭＳ Ｐゴシック" charset="0"/>
          <a:cs typeface="Corbel"/>
        </a:defRPr>
      </a:lvl3pPr>
      <a:lvl4pPr marL="1171575" indent="-88900" algn="l" defTabSz="334963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200" kern="1200">
          <a:solidFill>
            <a:srgbClr val="464F55"/>
          </a:solidFill>
          <a:latin typeface="Corbel"/>
          <a:ea typeface="ＭＳ Ｐゴシック" charset="0"/>
          <a:cs typeface="Corbel"/>
        </a:defRPr>
      </a:lvl4pPr>
      <a:lvl5pPr marL="1508125" indent="-88900" algn="l" defTabSz="334963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800" kern="1200">
          <a:solidFill>
            <a:schemeClr val="tx1"/>
          </a:solidFill>
          <a:latin typeface="Verdana"/>
          <a:ea typeface="ＭＳ Ｐゴシック" charset="0"/>
          <a:cs typeface="Verdana"/>
        </a:defRPr>
      </a:lvl5pPr>
      <a:lvl6pPr marL="1843448" indent="-167586" algn="l" defTabSz="33517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178620" indent="-167586" algn="l" defTabSz="33517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13793" indent="-167586" algn="l" defTabSz="33517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48964" indent="-167586" algn="l" defTabSz="33517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517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5173" algn="l" defTabSz="33517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0346" algn="l" defTabSz="33517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516" algn="l" defTabSz="33517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0690" algn="l" defTabSz="33517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75862" algn="l" defTabSz="33517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033" algn="l" defTabSz="33517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46207" algn="l" defTabSz="33517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81379" algn="l" defTabSz="33517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github.com/CSCfi/exam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26" Type="http://schemas.openxmlformats.org/officeDocument/2006/relationships/image" Target="../media/image46.jpg"/><Relationship Id="rId3" Type="http://schemas.openxmlformats.org/officeDocument/2006/relationships/image" Target="../media/image23.png"/><Relationship Id="rId21" Type="http://schemas.openxmlformats.org/officeDocument/2006/relationships/image" Target="../media/image41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5" Type="http://schemas.openxmlformats.org/officeDocument/2006/relationships/image" Target="../media/image45.jpg"/><Relationship Id="rId2" Type="http://schemas.openxmlformats.org/officeDocument/2006/relationships/image" Target="../media/image22.jpg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29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23" Type="http://schemas.openxmlformats.org/officeDocument/2006/relationships/image" Target="../media/image43.jpeg"/><Relationship Id="rId28" Type="http://schemas.openxmlformats.org/officeDocument/2006/relationships/image" Target="../media/image48.png"/><Relationship Id="rId10" Type="http://schemas.openxmlformats.org/officeDocument/2006/relationships/image" Target="../media/image30.png"/><Relationship Id="rId19" Type="http://schemas.openxmlformats.org/officeDocument/2006/relationships/image" Target="../media/image39.jpg"/><Relationship Id="rId4" Type="http://schemas.openxmlformats.org/officeDocument/2006/relationships/image" Target="../media/image24.jpg"/><Relationship Id="rId9" Type="http://schemas.openxmlformats.org/officeDocument/2006/relationships/image" Target="../media/image29.png"/><Relationship Id="rId14" Type="http://schemas.openxmlformats.org/officeDocument/2006/relationships/image" Target="../media/image34.jpg"/><Relationship Id="rId22" Type="http://schemas.openxmlformats.org/officeDocument/2006/relationships/image" Target="../media/image42.png"/><Relationship Id="rId27" Type="http://schemas.openxmlformats.org/officeDocument/2006/relationships/image" Target="../media/image4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NREN’s tools, progress and challenges</a:t>
            </a:r>
            <a:r>
              <a:rPr lang="en-US" dirty="0"/>
              <a:t> related to digital assessment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7.4.2020 2nd TF-EDU virtual meeting</a:t>
            </a:r>
            <a:br>
              <a:rPr lang="en-US" dirty="0"/>
            </a:br>
            <a:r>
              <a:rPr lang="en-US" dirty="0"/>
              <a:t>Marjut Anderson, CSC</a:t>
            </a:r>
          </a:p>
        </p:txBody>
      </p:sp>
    </p:spTree>
    <p:extLst>
      <p:ext uri="{BB962C8B-B14F-4D97-AF65-F5344CB8AC3E}">
        <p14:creationId xmlns:p14="http://schemas.microsoft.com/office/powerpoint/2010/main" val="1600878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72EB-ACCE-402B-BE41-2691E763E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0D9F1-64E3-4D3C-863C-F9F0282F6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0613"/>
            <a:ext cx="6169025" cy="3184525"/>
          </a:xfrm>
        </p:spPr>
        <p:txBody>
          <a:bodyPr/>
          <a:lstStyle/>
          <a:p>
            <a:r>
              <a:rPr lang="en-US" dirty="0"/>
              <a:t>EXAM concept </a:t>
            </a:r>
          </a:p>
          <a:p>
            <a:pPr lvl="1"/>
            <a:r>
              <a:rPr lang="en-US" dirty="0"/>
              <a:t>EXAM concept for cross-institutional digital exams in Finnish Higher Education Institutes</a:t>
            </a:r>
          </a:p>
          <a:p>
            <a:pPr lvl="1"/>
            <a:r>
              <a:rPr lang="en-US" dirty="0"/>
              <a:t>EXAM consortium</a:t>
            </a:r>
          </a:p>
          <a:p>
            <a:pPr lvl="1"/>
            <a:r>
              <a:rPr lang="en-GB" dirty="0"/>
              <a:t>EXAM: COVID-19 and </a:t>
            </a:r>
            <a:r>
              <a:rPr lang="en-US" dirty="0"/>
              <a:t>future</a:t>
            </a:r>
          </a:p>
          <a:p>
            <a:r>
              <a:rPr lang="en-US" dirty="0"/>
              <a:t>CSC and digital assessment services</a:t>
            </a: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DCC6BE-1F9D-4559-8412-882075548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8D4AF-0665-7B44-B9A5-492E7E49DE6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298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97023-0F2E-40D5-A13D-0673B378D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EXAM </a:t>
            </a:r>
            <a:r>
              <a:rPr lang="fi-FI" dirty="0" err="1"/>
              <a:t>concept</a:t>
            </a:r>
            <a:r>
              <a:rPr lang="fi-FI" dirty="0"/>
              <a:t> for </a:t>
            </a:r>
            <a:r>
              <a:rPr lang="fi-FI" dirty="0" err="1"/>
              <a:t>online</a:t>
            </a:r>
            <a:r>
              <a:rPr lang="fi-FI" dirty="0"/>
              <a:t> </a:t>
            </a:r>
            <a:r>
              <a:rPr lang="fi-FI" dirty="0" err="1"/>
              <a:t>exams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3424C-F3A4-4A35-8BE5-DFF29E8C0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7125"/>
            <a:ext cx="5435599" cy="3184525"/>
          </a:xfrm>
        </p:spPr>
        <p:txBody>
          <a:bodyPr/>
          <a:lstStyle/>
          <a:p>
            <a:pPr marL="321823" indent="-250307"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en-US" dirty="0"/>
              <a:t>Digital EXAMs to assess students’ learning achieved by independent learning, prior learning, during the studies and for final evaluations</a:t>
            </a:r>
          </a:p>
          <a:p>
            <a:pPr marL="321823" indent="-250307"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fi-FI" dirty="0" err="1">
                <a:latin typeface="Corbel" panose="020B0503020204020204" pitchFamily="34" charset="0"/>
              </a:rPr>
              <a:t>All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exams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are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taken</a:t>
            </a:r>
            <a:r>
              <a:rPr lang="fi-FI" dirty="0">
                <a:latin typeface="Corbel" panose="020B0503020204020204" pitchFamily="34" charset="0"/>
              </a:rPr>
              <a:t> in </a:t>
            </a:r>
            <a:r>
              <a:rPr lang="fi-FI" dirty="0" err="1">
                <a:latin typeface="Corbel" panose="020B0503020204020204" pitchFamily="34" charset="0"/>
              </a:rPr>
              <a:t>exam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studios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maintained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by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universities</a:t>
            </a:r>
            <a:r>
              <a:rPr lang="fi-FI" dirty="0">
                <a:latin typeface="Corbel" panose="020B0503020204020204" pitchFamily="34" charset="0"/>
              </a:rPr>
              <a:t> (</a:t>
            </a:r>
            <a:r>
              <a:rPr lang="fi-FI" dirty="0" err="1">
                <a:latin typeface="Corbel" panose="020B0503020204020204" pitchFamily="34" charset="0"/>
              </a:rPr>
              <a:t>concept</a:t>
            </a:r>
            <a:r>
              <a:rPr lang="fi-FI" dirty="0">
                <a:latin typeface="Corbel" panose="020B0503020204020204" pitchFamily="34" charset="0"/>
              </a:rPr>
              <a:t> for </a:t>
            </a:r>
            <a:r>
              <a:rPr lang="en-US" dirty="0"/>
              <a:t>customized workstations and network environment, camera-controlling and the process to supervise the students)</a:t>
            </a:r>
          </a:p>
          <a:p>
            <a:pPr marL="321823" indent="-250307"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en-US" dirty="0"/>
              <a:t>Flexibility for the students and teachers</a:t>
            </a:r>
          </a:p>
          <a:p>
            <a:pPr marL="553230" lvl="1" indent="-250307">
              <a:spcBef>
                <a:spcPts val="0"/>
              </a:spcBef>
              <a:buSzPts val="2000"/>
            </a:pPr>
            <a:r>
              <a:rPr lang="en-US" dirty="0"/>
              <a:t>Students: can freely choose their examination time, date and </a:t>
            </a:r>
            <a:r>
              <a:rPr lang="fi-FI" dirty="0"/>
              <a:t>studio </a:t>
            </a:r>
            <a:r>
              <a:rPr lang="fi-FI" dirty="0" err="1"/>
              <a:t>where</a:t>
            </a:r>
            <a:r>
              <a:rPr lang="fi-FI" dirty="0"/>
              <a:t> to </a:t>
            </a:r>
            <a:r>
              <a:rPr lang="fi-FI" dirty="0" err="1"/>
              <a:t>take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exam</a:t>
            </a:r>
            <a:endParaRPr lang="fi-FI" dirty="0"/>
          </a:p>
          <a:p>
            <a:pPr marL="553230" lvl="1" indent="-250307">
              <a:spcBef>
                <a:spcPts val="0"/>
              </a:spcBef>
              <a:buSzPts val="2000"/>
            </a:pPr>
            <a:r>
              <a:rPr lang="fi-FI" dirty="0"/>
              <a:t>Teachers: </a:t>
            </a:r>
            <a:r>
              <a:rPr lang="fi-FI" dirty="0" err="1"/>
              <a:t>question</a:t>
            </a:r>
            <a:r>
              <a:rPr lang="fi-FI" dirty="0"/>
              <a:t> </a:t>
            </a:r>
            <a:r>
              <a:rPr lang="fi-FI" dirty="0" err="1"/>
              <a:t>bank</a:t>
            </a:r>
            <a:r>
              <a:rPr lang="fi-FI" dirty="0"/>
              <a:t>, no </a:t>
            </a:r>
            <a:r>
              <a:rPr lang="fi-FI" dirty="0" err="1"/>
              <a:t>bad</a:t>
            </a:r>
            <a:r>
              <a:rPr lang="fi-FI" dirty="0"/>
              <a:t> </a:t>
            </a:r>
            <a:r>
              <a:rPr lang="fi-FI" dirty="0" err="1"/>
              <a:t>hand-writing</a:t>
            </a:r>
            <a:r>
              <a:rPr lang="fi-FI" dirty="0"/>
              <a:t> </a:t>
            </a:r>
            <a:r>
              <a:rPr lang="fi-FI" dirty="0" err="1"/>
              <a:t>anymore</a:t>
            </a:r>
            <a:r>
              <a:rPr lang="fi-FI" dirty="0"/>
              <a:t>, </a:t>
            </a:r>
            <a:r>
              <a:rPr lang="fi-FI" dirty="0" err="1"/>
              <a:t>computer</a:t>
            </a:r>
            <a:r>
              <a:rPr lang="fi-FI" dirty="0"/>
              <a:t> </a:t>
            </a:r>
            <a:r>
              <a:rPr lang="fi-FI" dirty="0" err="1"/>
              <a:t>resources</a:t>
            </a:r>
            <a:r>
              <a:rPr lang="fi-FI" dirty="0"/>
              <a:t> in </a:t>
            </a:r>
            <a:r>
              <a:rPr lang="fi-FI" dirty="0" err="1"/>
              <a:t>use</a:t>
            </a:r>
            <a:r>
              <a:rPr lang="fi-FI" dirty="0"/>
              <a:t>, </a:t>
            </a:r>
            <a:r>
              <a:rPr lang="fi-FI" dirty="0" err="1"/>
              <a:t>joint</a:t>
            </a:r>
            <a:r>
              <a:rPr lang="fi-FI" dirty="0"/>
              <a:t> </a:t>
            </a:r>
            <a:r>
              <a:rPr lang="fi-FI" dirty="0" err="1"/>
              <a:t>exams</a:t>
            </a:r>
            <a:r>
              <a:rPr lang="fi-FI" dirty="0"/>
              <a:t> </a:t>
            </a:r>
            <a:r>
              <a:rPr lang="fi-FI" dirty="0" err="1"/>
              <a:t>between</a:t>
            </a:r>
            <a:r>
              <a:rPr lang="fi-FI" dirty="0"/>
              <a:t> </a:t>
            </a:r>
            <a:r>
              <a:rPr lang="fi-FI" dirty="0" err="1"/>
              <a:t>universities</a:t>
            </a:r>
            <a:endParaRPr lang="fi-FI" dirty="0"/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55B41E-D046-46F6-B20A-A9EE4CD5C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F2BF65-B844-A84A-93B0-7324BF97B9C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Content Placeholder 11">
            <a:extLst>
              <a:ext uri="{FF2B5EF4-FFF2-40B4-BE49-F238E27FC236}">
                <a16:creationId xmlns:a16="http://schemas.microsoft.com/office/drawing/2014/main" id="{DBD60D76-764C-4AD5-A609-6C498916D2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8860" y="834038"/>
            <a:ext cx="3184480" cy="19010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isällön paikkamerkki 7">
            <a:extLst>
              <a:ext uri="{FF2B5EF4-FFF2-40B4-BE49-F238E27FC236}">
                <a16:creationId xmlns:a16="http://schemas.microsoft.com/office/drawing/2014/main" id="{79BB1B2A-FE4F-445C-B831-1A7F6EE8CB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38230" y="2589939"/>
            <a:ext cx="2348557" cy="17614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79746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EXAM </a:t>
            </a:r>
            <a:r>
              <a:rPr lang="fi-FI" dirty="0" err="1"/>
              <a:t>concept</a:t>
            </a:r>
            <a:r>
              <a:rPr lang="fi-FI" dirty="0"/>
              <a:t> for online </a:t>
            </a:r>
            <a:r>
              <a:rPr lang="fi-FI" dirty="0" err="1"/>
              <a:t>exams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4540" y="1127125"/>
            <a:ext cx="4482353" cy="3184525"/>
          </a:xfrm>
        </p:spPr>
        <p:txBody>
          <a:bodyPr/>
          <a:lstStyle/>
          <a:p>
            <a:pPr marL="321823" indent="-250307"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en-US" dirty="0">
                <a:latin typeface="Corbel" panose="020B0503020204020204" pitchFamily="34" charset="0"/>
              </a:rPr>
              <a:t>Simple concept: </a:t>
            </a:r>
          </a:p>
          <a:p>
            <a:pPr marL="553230" lvl="1" indent="-250307">
              <a:spcBef>
                <a:spcPts val="0"/>
              </a:spcBef>
              <a:buSzPts val="2000"/>
            </a:pPr>
            <a:r>
              <a:rPr lang="fi-FI" dirty="0">
                <a:latin typeface="Corbel" panose="020B0503020204020204" pitchFamily="34" charset="0"/>
              </a:rPr>
              <a:t>Three </a:t>
            </a:r>
            <a:r>
              <a:rPr lang="fi-FI" dirty="0" err="1">
                <a:latin typeface="Corbel" panose="020B0503020204020204" pitchFamily="34" charset="0"/>
              </a:rPr>
              <a:t>roles</a:t>
            </a:r>
            <a:r>
              <a:rPr lang="fi-FI" dirty="0">
                <a:latin typeface="Corbel" panose="020B0503020204020204" pitchFamily="34" charset="0"/>
              </a:rPr>
              <a:t>: </a:t>
            </a:r>
            <a:r>
              <a:rPr lang="fi-FI" dirty="0" err="1">
                <a:latin typeface="Corbel" panose="020B0503020204020204" pitchFamily="34" charset="0"/>
              </a:rPr>
              <a:t>admin</a:t>
            </a:r>
            <a:r>
              <a:rPr lang="fi-FI" dirty="0">
                <a:latin typeface="Corbel" panose="020B0503020204020204" pitchFamily="34" charset="0"/>
              </a:rPr>
              <a:t>, </a:t>
            </a:r>
            <a:r>
              <a:rPr lang="fi-FI" dirty="0" err="1">
                <a:latin typeface="Corbel" panose="020B0503020204020204" pitchFamily="34" charset="0"/>
              </a:rPr>
              <a:t>teacher</a:t>
            </a:r>
            <a:r>
              <a:rPr lang="fi-FI" dirty="0">
                <a:latin typeface="Corbel" panose="020B0503020204020204" pitchFamily="34" charset="0"/>
              </a:rPr>
              <a:t>, </a:t>
            </a:r>
            <a:r>
              <a:rPr lang="fi-FI" dirty="0" err="1">
                <a:latin typeface="Corbel" panose="020B0503020204020204" pitchFamily="34" charset="0"/>
              </a:rPr>
              <a:t>student</a:t>
            </a:r>
            <a:endParaRPr lang="fi-FI" dirty="0">
              <a:latin typeface="Corbel" panose="020B0503020204020204" pitchFamily="34" charset="0"/>
            </a:endParaRPr>
          </a:p>
          <a:p>
            <a:pPr marL="553230" lvl="1" indent="-250307">
              <a:spcBef>
                <a:spcPts val="0"/>
              </a:spcBef>
              <a:buSzPts val="2000"/>
            </a:pPr>
            <a:r>
              <a:rPr lang="fi-FI" dirty="0" err="1">
                <a:latin typeface="Corbel" panose="020B0503020204020204" pitchFamily="34" charset="0"/>
              </a:rPr>
              <a:t>All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user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actions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happen</a:t>
            </a:r>
            <a:r>
              <a:rPr lang="fi-FI" dirty="0">
                <a:latin typeface="Corbel" panose="020B0503020204020204" pitchFamily="34" charset="0"/>
              </a:rPr>
              <a:t> via </a:t>
            </a:r>
            <a:r>
              <a:rPr lang="fi-FI" dirty="0" err="1">
                <a:latin typeface="Corbel" panose="020B0503020204020204" pitchFamily="34" charset="0"/>
              </a:rPr>
              <a:t>web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browser</a:t>
            </a:r>
            <a:endParaRPr lang="fi-FI" dirty="0">
              <a:latin typeface="Corbel" panose="020B0503020204020204" pitchFamily="34" charset="0"/>
            </a:endParaRPr>
          </a:p>
          <a:p>
            <a:pPr marL="553230" lvl="1" indent="-250307">
              <a:spcBef>
                <a:spcPts val="0"/>
              </a:spcBef>
              <a:buSzPts val="2000"/>
            </a:pPr>
            <a:r>
              <a:rPr lang="fi-FI" dirty="0" err="1">
                <a:latin typeface="Corbel" panose="020B0503020204020204" pitchFamily="34" charset="0"/>
              </a:rPr>
              <a:t>Integrated</a:t>
            </a:r>
            <a:r>
              <a:rPr lang="fi-FI" dirty="0">
                <a:latin typeface="Corbel" panose="020B0503020204020204" pitchFamily="34" charset="0"/>
              </a:rPr>
              <a:t> to </a:t>
            </a:r>
            <a:r>
              <a:rPr lang="fi-FI" dirty="0" err="1">
                <a:latin typeface="Corbel" panose="020B0503020204020204" pitchFamily="34" charset="0"/>
              </a:rPr>
              <a:t>HEI’s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own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assesment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process</a:t>
            </a:r>
            <a:r>
              <a:rPr lang="fi-FI" dirty="0">
                <a:latin typeface="Corbel" panose="020B0503020204020204" pitchFamily="34" charset="0"/>
              </a:rPr>
              <a:t> </a:t>
            </a:r>
          </a:p>
          <a:p>
            <a:pPr marL="312884" indent="-241367">
              <a:spcBef>
                <a:spcPts val="0"/>
              </a:spcBef>
              <a:buSzPts val="2000"/>
            </a:pPr>
            <a:r>
              <a:rPr lang="fi-FI" dirty="0"/>
              <a:t>Made in Finland</a:t>
            </a:r>
          </a:p>
          <a:p>
            <a:pPr marL="544291" lvl="1" indent="-241367">
              <a:spcBef>
                <a:spcPts val="0"/>
              </a:spcBef>
              <a:buSzPts val="2000"/>
            </a:pPr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code</a:t>
            </a:r>
            <a:r>
              <a:rPr lang="fi-FI" dirty="0"/>
              <a:t> </a:t>
            </a:r>
            <a:r>
              <a:rPr lang="fi-FI" dirty="0" err="1"/>
              <a:t>licensed</a:t>
            </a:r>
            <a:r>
              <a:rPr lang="fi-FI" dirty="0"/>
              <a:t> </a:t>
            </a:r>
            <a:r>
              <a:rPr lang="fi-FI" dirty="0" err="1"/>
              <a:t>under</a:t>
            </a:r>
            <a:r>
              <a:rPr lang="fi-FI" dirty="0"/>
              <a:t> EUPL 1.1.</a:t>
            </a:r>
          </a:p>
          <a:p>
            <a:pPr marL="544291" lvl="1" indent="-241367">
              <a:spcBef>
                <a:spcPts val="0"/>
              </a:spcBef>
              <a:buSzPts val="2000"/>
            </a:pPr>
            <a:r>
              <a:rPr lang="fi-FI" dirty="0">
                <a:hlinkClick r:id="rId2"/>
              </a:rPr>
              <a:t>https://github.com/CSCfi/exam</a:t>
            </a:r>
            <a:endParaRPr lang="fi-FI" dirty="0"/>
          </a:p>
          <a:p>
            <a:pPr marL="321823" indent="-250307">
              <a:spcBef>
                <a:spcPts val="0"/>
              </a:spcBef>
              <a:buSzPts val="2000"/>
            </a:pPr>
            <a:r>
              <a:rPr lang="fi-FI" dirty="0"/>
              <a:t>CSC </a:t>
            </a:r>
            <a:r>
              <a:rPr lang="fi-FI" dirty="0" err="1"/>
              <a:t>offering</a:t>
            </a:r>
            <a:r>
              <a:rPr lang="fi-FI" dirty="0"/>
              <a:t> EXAM software as a </a:t>
            </a:r>
            <a:r>
              <a:rPr lang="fi-FI" dirty="0" err="1"/>
              <a:t>service</a:t>
            </a:r>
            <a:r>
              <a:rPr lang="fi-FI" dirty="0"/>
              <a:t>, </a:t>
            </a:r>
            <a:r>
              <a:rPr lang="fi-FI" dirty="0" err="1"/>
              <a:t>also</a:t>
            </a:r>
            <a:r>
              <a:rPr lang="fi-FI" dirty="0"/>
              <a:t> </a:t>
            </a:r>
            <a:r>
              <a:rPr lang="fi-FI" dirty="0" err="1">
                <a:latin typeface="Corbel" panose="020B0503020204020204" pitchFamily="34" charset="0"/>
              </a:rPr>
              <a:t>local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implementations</a:t>
            </a:r>
            <a:r>
              <a:rPr lang="fi-FI" dirty="0">
                <a:latin typeface="Corbel" panose="020B0503020204020204" pitchFamily="34" charset="0"/>
              </a:rPr>
              <a:t> </a:t>
            </a:r>
          </a:p>
          <a:p>
            <a:pPr marL="321823" indent="-250307">
              <a:spcBef>
                <a:spcPts val="0"/>
              </a:spcBef>
              <a:buSzPts val="2000"/>
            </a:pPr>
            <a:r>
              <a:rPr lang="fi-FI" dirty="0" err="1"/>
              <a:t>C</a:t>
            </a:r>
            <a:r>
              <a:rPr lang="fi-FI" dirty="0" err="1">
                <a:latin typeface="Corbel" panose="020B0503020204020204" pitchFamily="34" charset="0"/>
              </a:rPr>
              <a:t>onnecting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service</a:t>
            </a:r>
            <a:r>
              <a:rPr lang="fi-FI" dirty="0">
                <a:latin typeface="Corbel" panose="020B0503020204020204" pitchFamily="34" charset="0"/>
              </a:rPr>
              <a:t> for </a:t>
            </a:r>
            <a:r>
              <a:rPr lang="fi-FI" dirty="0" err="1">
                <a:latin typeface="Corbel" panose="020B0503020204020204" pitchFamily="34" charset="0"/>
              </a:rPr>
              <a:t>joint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exams</a:t>
            </a:r>
            <a:r>
              <a:rPr lang="fi-FI" dirty="0">
                <a:latin typeface="Corbel" panose="020B0503020204020204" pitchFamily="34" charset="0"/>
              </a:rPr>
              <a:t> and </a:t>
            </a:r>
            <a:r>
              <a:rPr lang="fi-FI" dirty="0" err="1">
                <a:latin typeface="Corbel" panose="020B0503020204020204" pitchFamily="34" charset="0"/>
              </a:rPr>
              <a:t>exam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visits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hosted</a:t>
            </a:r>
            <a:r>
              <a:rPr lang="fi-FI" dirty="0">
                <a:latin typeface="Corbel" panose="020B0503020204020204" pitchFamily="34" charset="0"/>
              </a:rPr>
              <a:t> and </a:t>
            </a:r>
            <a:r>
              <a:rPr lang="fi-FI" dirty="0" err="1">
                <a:latin typeface="Corbel" panose="020B0503020204020204" pitchFamily="34" charset="0"/>
              </a:rPr>
              <a:t>maintained</a:t>
            </a:r>
            <a:r>
              <a:rPr lang="fi-FI" dirty="0">
                <a:latin typeface="Corbel" panose="020B0503020204020204" pitchFamily="34" charset="0"/>
              </a:rPr>
              <a:t> </a:t>
            </a:r>
            <a:r>
              <a:rPr lang="fi-FI" dirty="0" err="1">
                <a:latin typeface="Corbel" panose="020B0503020204020204" pitchFamily="34" charset="0"/>
              </a:rPr>
              <a:t>by</a:t>
            </a:r>
            <a:r>
              <a:rPr lang="fi-FI" dirty="0">
                <a:latin typeface="Corbel" panose="020B0503020204020204" pitchFamily="34" charset="0"/>
              </a:rPr>
              <a:t> CSC</a:t>
            </a: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4137FA-E41A-9F4F-917A-8F177691A111}" type="datetime1">
              <a:rPr lang="fi-FI" smtClean="0"/>
              <a:t>6.4.2020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46539-7FEE-8846-9EF1-6D13C0293C6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79" y="1173289"/>
            <a:ext cx="3756693" cy="21442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0763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535" y="2290245"/>
            <a:ext cx="850038" cy="283346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632" y="2612686"/>
            <a:ext cx="1232198" cy="309307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732" y="2733902"/>
            <a:ext cx="988058" cy="411382"/>
          </a:xfrm>
          <a:prstGeom prst="rect">
            <a:avLst/>
          </a:prstGeom>
        </p:spPr>
      </p:pic>
      <p:grpSp>
        <p:nvGrpSpPr>
          <p:cNvPr id="68" name="Group 67"/>
          <p:cNvGrpSpPr/>
          <p:nvPr/>
        </p:nvGrpSpPr>
        <p:grpSpPr>
          <a:xfrm>
            <a:off x="487200" y="780721"/>
            <a:ext cx="2265782" cy="3809678"/>
            <a:chOff x="120506" y="422677"/>
            <a:chExt cx="3523937" cy="61316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506" y="422677"/>
              <a:ext cx="3523937" cy="6131648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1739855" y="6202735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508741" y="5512833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380097" y="5512833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006467" y="3410777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1882477" y="3410777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030374" y="4727803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811198" y="4514443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74734" y="5472624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851103" y="6125011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532834" y="6398877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1685571" y="6396138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1817851" y="6326941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1587118" y="6255004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2159204" y="2638569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984153" y="4883251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1841865" y="4883251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588996" y="4436719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3125444" y="4727803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1918234" y="5801797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1585109" y="5875392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2006466" y="2638569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2273418" y="5801797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2628602" y="5668281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2720589" y="5590557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731284" y="4436719"/>
              <a:ext cx="152737" cy="1554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87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EXAM 2020</a:t>
            </a:r>
          </a:p>
        </p:txBody>
      </p:sp>
      <p:pic>
        <p:nvPicPr>
          <p:cNvPr id="70" name="Picture 2" descr="http://aaltofimedia1.aalto.fi/style2015/img/aalto-logo-f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710" y="3867582"/>
            <a:ext cx="460440" cy="40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4" descr="Kuvahaun tulo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915" y="4007390"/>
            <a:ext cx="683163" cy="352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6" descr="Kuvahaun tulos haulle kareli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515" y="2083154"/>
            <a:ext cx="791375" cy="21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424" y="3234334"/>
            <a:ext cx="305072" cy="305072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962" y="3851560"/>
            <a:ext cx="489519" cy="522153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286" y="3977440"/>
            <a:ext cx="435987" cy="435987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079" y="1593868"/>
            <a:ext cx="891337" cy="577209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972" y="2184877"/>
            <a:ext cx="785307" cy="385652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328" y="1693740"/>
            <a:ext cx="898747" cy="241071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790" y="2034024"/>
            <a:ext cx="939770" cy="239664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707" y="1042691"/>
            <a:ext cx="759186" cy="182086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682" y="1215253"/>
            <a:ext cx="914177" cy="347070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891" y="2354916"/>
            <a:ext cx="940832" cy="447138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979" y="2914122"/>
            <a:ext cx="668791" cy="333924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727" y="3597112"/>
            <a:ext cx="911231" cy="254860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769" y="1289043"/>
            <a:ext cx="763910" cy="355171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752" y="1476887"/>
            <a:ext cx="1152928" cy="296879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2" b="19129"/>
          <a:stretch/>
        </p:blipFill>
        <p:spPr>
          <a:xfrm>
            <a:off x="5243203" y="3361077"/>
            <a:ext cx="717530" cy="460931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458" y="3394226"/>
            <a:ext cx="927779" cy="345116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269" y="3294481"/>
            <a:ext cx="760774" cy="215831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931" y="2981185"/>
            <a:ext cx="841139" cy="27166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042" y="2891931"/>
            <a:ext cx="819975" cy="424373"/>
          </a:xfrm>
          <a:prstGeom prst="rect">
            <a:avLst/>
          </a:prstGeom>
        </p:spPr>
      </p:pic>
      <p:sp>
        <p:nvSpPr>
          <p:cNvPr id="98" name="Rectangle 97"/>
          <p:cNvSpPr/>
          <p:nvPr/>
        </p:nvSpPr>
        <p:spPr>
          <a:xfrm>
            <a:off x="6707041" y="1053245"/>
            <a:ext cx="1727711" cy="7968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8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HEIs</a:t>
            </a:r>
            <a:r>
              <a:rPr lang="fi-FI" sz="1408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/FTE</a:t>
            </a:r>
          </a:p>
          <a:p>
            <a:pPr algn="ctr"/>
            <a:r>
              <a:rPr lang="en-US" sz="1408" dirty="0">
                <a:solidFill>
                  <a:schemeClr val="tx1"/>
                </a:solidFill>
              </a:rPr>
              <a:t>27 / 200 000 (90%)</a:t>
            </a:r>
          </a:p>
        </p:txBody>
      </p:sp>
      <p:sp>
        <p:nvSpPr>
          <p:cNvPr id="99" name="Rectangle 98"/>
          <p:cNvSpPr/>
          <p:nvPr/>
        </p:nvSpPr>
        <p:spPr>
          <a:xfrm>
            <a:off x="6707042" y="2070311"/>
            <a:ext cx="1727711" cy="77785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8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Exam</a:t>
            </a:r>
            <a:r>
              <a:rPr lang="fi-FI" sz="1408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fi-FI" sz="1408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records</a:t>
            </a:r>
            <a:endParaRPr lang="fi-FI" sz="1408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408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170 000 (+40%)</a:t>
            </a:r>
            <a:endParaRPr lang="fi-FI" sz="1408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617" y="1830729"/>
            <a:ext cx="676025" cy="245827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067" y="2733852"/>
            <a:ext cx="633080" cy="281996"/>
          </a:xfrm>
          <a:prstGeom prst="rect">
            <a:avLst/>
          </a:prstGeom>
        </p:spPr>
      </p:pic>
      <p:sp>
        <p:nvSpPr>
          <p:cNvPr id="80" name="Oval 79"/>
          <p:cNvSpPr/>
          <p:nvPr/>
        </p:nvSpPr>
        <p:spPr>
          <a:xfrm>
            <a:off x="1312925" y="3862905"/>
            <a:ext cx="98205" cy="965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6707041" y="3064733"/>
            <a:ext cx="1727712" cy="77785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8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HEIs</a:t>
            </a:r>
            <a:r>
              <a:rPr lang="fi-FI" sz="1408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fi-FI" sz="1408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offering</a:t>
            </a:r>
            <a:endParaRPr lang="fi-FI" sz="1408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fi-FI" sz="1408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EXAM </a:t>
            </a:r>
            <a:r>
              <a:rPr lang="fi-FI" sz="1408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visit</a:t>
            </a:r>
            <a:endParaRPr lang="fi-FI" sz="1408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fi-FI" sz="1408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 </a:t>
            </a:r>
          </a:p>
        </p:txBody>
      </p:sp>
      <p:sp>
        <p:nvSpPr>
          <p:cNvPr id="67" name="Oval 66"/>
          <p:cNvSpPr/>
          <p:nvPr/>
        </p:nvSpPr>
        <p:spPr>
          <a:xfrm>
            <a:off x="1211403" y="3059192"/>
            <a:ext cx="98205" cy="965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5-Point Star 3"/>
          <p:cNvSpPr/>
          <p:nvPr/>
        </p:nvSpPr>
        <p:spPr>
          <a:xfrm>
            <a:off x="1637360" y="3395206"/>
            <a:ext cx="134062" cy="15369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8" name="5-Point Star 107"/>
          <p:cNvSpPr/>
          <p:nvPr/>
        </p:nvSpPr>
        <p:spPr>
          <a:xfrm>
            <a:off x="2119404" y="3140784"/>
            <a:ext cx="134062" cy="15369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9" name="5-Point Star 108"/>
          <p:cNvSpPr/>
          <p:nvPr/>
        </p:nvSpPr>
        <p:spPr>
          <a:xfrm>
            <a:off x="6790331" y="3160085"/>
            <a:ext cx="134062" cy="15369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0" name="5-Point Star 109"/>
          <p:cNvSpPr/>
          <p:nvPr/>
        </p:nvSpPr>
        <p:spPr>
          <a:xfrm>
            <a:off x="1791707" y="2003788"/>
            <a:ext cx="134062" cy="15369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1" name="5-Point Star 110"/>
          <p:cNvSpPr/>
          <p:nvPr/>
        </p:nvSpPr>
        <p:spPr>
          <a:xfrm>
            <a:off x="1021602" y="4206332"/>
            <a:ext cx="134062" cy="15369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2" name="5-Point Star 111"/>
          <p:cNvSpPr/>
          <p:nvPr/>
        </p:nvSpPr>
        <p:spPr>
          <a:xfrm>
            <a:off x="1400466" y="3791927"/>
            <a:ext cx="134062" cy="15369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3" name="5-Point Star 112"/>
          <p:cNvSpPr/>
          <p:nvPr/>
        </p:nvSpPr>
        <p:spPr>
          <a:xfrm>
            <a:off x="931294" y="3749945"/>
            <a:ext cx="134062" cy="15369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4" name="5-Point Star 113"/>
          <p:cNvSpPr/>
          <p:nvPr/>
        </p:nvSpPr>
        <p:spPr>
          <a:xfrm>
            <a:off x="1637360" y="2464782"/>
            <a:ext cx="134062" cy="15369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0" name="5-Point Star 110">
            <a:extLst>
              <a:ext uri="{FF2B5EF4-FFF2-40B4-BE49-F238E27FC236}">
                <a16:creationId xmlns:a16="http://schemas.microsoft.com/office/drawing/2014/main" id="{4F0DE5CB-719D-4DF3-AD65-6B020EAC54BF}"/>
              </a:ext>
            </a:extLst>
          </p:cNvPr>
          <p:cNvSpPr/>
          <p:nvPr/>
        </p:nvSpPr>
        <p:spPr>
          <a:xfrm>
            <a:off x="1461360" y="4325834"/>
            <a:ext cx="134062" cy="15369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1" name="5-Point Star 107">
            <a:extLst>
              <a:ext uri="{FF2B5EF4-FFF2-40B4-BE49-F238E27FC236}">
                <a16:creationId xmlns:a16="http://schemas.microsoft.com/office/drawing/2014/main" id="{63B0B4F6-3740-4159-95B9-BBD3482C1246}"/>
              </a:ext>
            </a:extLst>
          </p:cNvPr>
          <p:cNvSpPr/>
          <p:nvPr/>
        </p:nvSpPr>
        <p:spPr>
          <a:xfrm>
            <a:off x="2131002" y="3882638"/>
            <a:ext cx="134062" cy="15369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2" name="5-Point Star 107">
            <a:extLst>
              <a:ext uri="{FF2B5EF4-FFF2-40B4-BE49-F238E27FC236}">
                <a16:creationId xmlns:a16="http://schemas.microsoft.com/office/drawing/2014/main" id="{4CEA95CB-CA83-4812-BCE7-3A3171536A04}"/>
              </a:ext>
            </a:extLst>
          </p:cNvPr>
          <p:cNvSpPr/>
          <p:nvPr/>
        </p:nvSpPr>
        <p:spPr>
          <a:xfrm>
            <a:off x="1644066" y="3991597"/>
            <a:ext cx="134062" cy="15369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8380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104720" y="1036517"/>
            <a:ext cx="6995628" cy="158632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89" b="1" dirty="0">
                <a:solidFill>
                  <a:schemeClr val="accent6"/>
                </a:solidFill>
              </a:rPr>
              <a:t>EXAM Consortium</a:t>
            </a:r>
          </a:p>
          <a:p>
            <a:pPr algn="ctr"/>
            <a:endParaRPr lang="en-US" sz="1689" b="1" dirty="0">
              <a:solidFill>
                <a:schemeClr val="accent6"/>
              </a:solidFill>
            </a:endParaRPr>
          </a:p>
          <a:p>
            <a:pPr algn="ctr"/>
            <a:endParaRPr lang="en-US" sz="1689" b="1" dirty="0">
              <a:solidFill>
                <a:schemeClr val="accent6"/>
              </a:solidFill>
            </a:endParaRPr>
          </a:p>
          <a:p>
            <a:pPr algn="ctr"/>
            <a:endParaRPr lang="en-US" sz="1689" b="1" dirty="0">
              <a:solidFill>
                <a:schemeClr val="accent6"/>
              </a:solidFill>
            </a:endParaRPr>
          </a:p>
          <a:p>
            <a:pPr algn="ctr"/>
            <a:endParaRPr lang="en-US" sz="1689" b="1" dirty="0">
              <a:solidFill>
                <a:schemeClr val="accent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187" y="318514"/>
            <a:ext cx="6170357" cy="599016"/>
          </a:xfrm>
        </p:spPr>
        <p:txBody>
          <a:bodyPr>
            <a:normAutofit/>
          </a:bodyPr>
          <a:lstStyle/>
          <a:p>
            <a:r>
              <a:rPr lang="en-US" sz="3097" dirty="0"/>
              <a:t>EXAM </a:t>
            </a:r>
            <a:r>
              <a:rPr lang="en-US" sz="3097" dirty="0" err="1"/>
              <a:t>organisation</a:t>
            </a:r>
            <a:r>
              <a:rPr lang="en-US" sz="3097" dirty="0"/>
              <a:t>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593651" y="1609506"/>
            <a:ext cx="3445629" cy="88411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89" b="1" dirty="0">
                <a:solidFill>
                  <a:schemeClr val="accent6"/>
                </a:solidFill>
              </a:rPr>
              <a:t>Group of main users</a:t>
            </a:r>
          </a:p>
          <a:p>
            <a:pPr algn="ctr"/>
            <a:endParaRPr lang="en-US" sz="1689" b="1" dirty="0">
              <a:solidFill>
                <a:schemeClr val="accent6"/>
              </a:solidFill>
            </a:endParaRPr>
          </a:p>
          <a:p>
            <a:pPr algn="ctr"/>
            <a:endParaRPr lang="en-US" sz="1689" b="1" dirty="0">
              <a:solidFill>
                <a:schemeClr val="accent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261034" y="1592548"/>
            <a:ext cx="3223431" cy="90107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89" b="1" dirty="0">
                <a:solidFill>
                  <a:schemeClr val="accent6"/>
                </a:solidFill>
              </a:rPr>
              <a:t>Management Group</a:t>
            </a:r>
          </a:p>
          <a:p>
            <a:pPr algn="ctr"/>
            <a:endParaRPr lang="en-US" sz="1689" b="1" dirty="0">
              <a:solidFill>
                <a:schemeClr val="accent6"/>
              </a:solidFill>
            </a:endParaRPr>
          </a:p>
          <a:p>
            <a:pPr algn="ctr"/>
            <a:endParaRPr lang="en-US" sz="1689" b="1" dirty="0">
              <a:solidFill>
                <a:schemeClr val="accent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950675" y="2048094"/>
            <a:ext cx="1687835" cy="40799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67" b="1" dirty="0">
                <a:solidFill>
                  <a:schemeClr val="accent6"/>
                </a:solidFill>
              </a:rPr>
              <a:t>Working Group</a:t>
            </a:r>
            <a:endParaRPr lang="en-US" sz="1408" b="1" dirty="0">
              <a:solidFill>
                <a:schemeClr val="accent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726706" y="2027997"/>
            <a:ext cx="1747432" cy="40799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67" b="1" dirty="0">
                <a:solidFill>
                  <a:schemeClr val="accent6"/>
                </a:solidFill>
              </a:rPr>
              <a:t>Product Owner Group</a:t>
            </a:r>
            <a:endParaRPr lang="en-US" sz="1408" b="1" dirty="0">
              <a:solidFill>
                <a:schemeClr val="accent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623955" y="2027193"/>
            <a:ext cx="1373857" cy="40799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67" b="1" dirty="0">
                <a:solidFill>
                  <a:schemeClr val="accent6"/>
                </a:solidFill>
              </a:rPr>
              <a:t>Theme Groups</a:t>
            </a:r>
            <a:endParaRPr lang="en-US" sz="1408" b="1" dirty="0">
              <a:solidFill>
                <a:schemeClr val="accent6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194813" y="2608281"/>
            <a:ext cx="2579305" cy="6524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89" b="1" dirty="0">
                <a:solidFill>
                  <a:schemeClr val="accent6"/>
                </a:solidFill>
              </a:rPr>
              <a:t>CSC's EXAM team</a:t>
            </a:r>
          </a:p>
          <a:p>
            <a:pPr algn="ctr"/>
            <a:r>
              <a:rPr lang="en-US" sz="1270" b="1" dirty="0">
                <a:solidFill>
                  <a:schemeClr val="accent6"/>
                </a:solidFill>
              </a:rPr>
              <a:t>(project manager, coordinator, technical service manager)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5681863" y="2729070"/>
            <a:ext cx="2077318" cy="40799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8" b="1" dirty="0">
                <a:solidFill>
                  <a:schemeClr val="accent6"/>
                </a:solidFill>
              </a:rPr>
              <a:t>CSC service (SaaS)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986763" y="3392370"/>
            <a:ext cx="1952164" cy="40799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8" b="1" dirty="0">
                <a:solidFill>
                  <a:schemeClr val="accent6"/>
                </a:solidFill>
              </a:rPr>
              <a:t>Software developers</a:t>
            </a:r>
          </a:p>
        </p:txBody>
      </p:sp>
      <p:sp>
        <p:nvSpPr>
          <p:cNvPr id="3" name="Oval 2"/>
          <p:cNvSpPr>
            <a:spLocks noChangeAspect="1"/>
          </p:cNvSpPr>
          <p:nvPr/>
        </p:nvSpPr>
        <p:spPr>
          <a:xfrm>
            <a:off x="1536715" y="2729070"/>
            <a:ext cx="1089270" cy="1063391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45" b="1" dirty="0" err="1"/>
              <a:t>DigiCampus</a:t>
            </a:r>
            <a:r>
              <a:rPr lang="en-US" sz="845" b="1" dirty="0"/>
              <a:t>-project</a:t>
            </a:r>
          </a:p>
        </p:txBody>
      </p:sp>
      <p:pic>
        <p:nvPicPr>
          <p:cNvPr id="17" name="Picture 16" descr="CSC.f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498" y="251652"/>
            <a:ext cx="1552839" cy="35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36" y="3660062"/>
            <a:ext cx="1364110" cy="817329"/>
          </a:xfrm>
          <a:prstGeom prst="rect">
            <a:avLst/>
          </a:prstGeom>
        </p:spPr>
      </p:pic>
      <p:sp>
        <p:nvSpPr>
          <p:cNvPr id="19" name="Oval 18"/>
          <p:cNvSpPr>
            <a:spLocks noChangeAspect="1"/>
          </p:cNvSpPr>
          <p:nvPr/>
        </p:nvSpPr>
        <p:spPr>
          <a:xfrm>
            <a:off x="2265823" y="3789286"/>
            <a:ext cx="803842" cy="78474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45" b="1"/>
              <a:t>Other projects</a:t>
            </a:r>
            <a:endParaRPr lang="en-US" sz="845" b="1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1C5F4C9-3E80-4F81-9928-9DC22DF35A72}"/>
              </a:ext>
            </a:extLst>
          </p:cNvPr>
          <p:cNvSpPr>
            <a:spLocks noChangeAspect="1"/>
          </p:cNvSpPr>
          <p:nvPr/>
        </p:nvSpPr>
        <p:spPr>
          <a:xfrm>
            <a:off x="323948" y="2349774"/>
            <a:ext cx="1089270" cy="1063391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45" b="1" dirty="0"/>
              <a:t>Yearly fees</a:t>
            </a:r>
          </a:p>
        </p:txBody>
      </p:sp>
      <p:sp>
        <p:nvSpPr>
          <p:cNvPr id="20" name="Rounded Rectangle 15">
            <a:extLst>
              <a:ext uri="{FF2B5EF4-FFF2-40B4-BE49-F238E27FC236}">
                <a16:creationId xmlns:a16="http://schemas.microsoft.com/office/drawing/2014/main" id="{289D192F-46A7-4F86-BE3B-D0B217290CBE}"/>
              </a:ext>
            </a:extLst>
          </p:cNvPr>
          <p:cNvSpPr/>
          <p:nvPr/>
        </p:nvSpPr>
        <p:spPr>
          <a:xfrm>
            <a:off x="5681863" y="3205845"/>
            <a:ext cx="2077318" cy="78474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8" b="1" i="1" dirty="0">
                <a:solidFill>
                  <a:schemeClr val="accent6"/>
                </a:solidFill>
              </a:rPr>
              <a:t>Connecting service for joint exams and </a:t>
            </a:r>
          </a:p>
          <a:p>
            <a:pPr algn="ctr"/>
            <a:r>
              <a:rPr lang="en-US" sz="1408" b="1" i="1" dirty="0">
                <a:solidFill>
                  <a:schemeClr val="accent6"/>
                </a:solidFill>
              </a:rPr>
              <a:t>exam visits (TBD)</a:t>
            </a:r>
          </a:p>
        </p:txBody>
      </p:sp>
    </p:spTree>
    <p:extLst>
      <p:ext uri="{BB962C8B-B14F-4D97-AF65-F5344CB8AC3E}">
        <p14:creationId xmlns:p14="http://schemas.microsoft.com/office/powerpoint/2010/main" val="140195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CFC52-CCBB-4FC9-BF71-DE62C4FE6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EXAM: COVID-19 and </a:t>
            </a:r>
            <a:r>
              <a:rPr lang="en-US" dirty="0"/>
              <a:t>future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FFEEB-76B6-43EF-8E57-EA532120B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127125"/>
            <a:ext cx="3409576" cy="3184525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COVID-19</a:t>
            </a:r>
          </a:p>
          <a:p>
            <a:r>
              <a:rPr lang="en-US" dirty="0"/>
              <a:t>Question export and import</a:t>
            </a:r>
          </a:p>
          <a:p>
            <a:r>
              <a:rPr lang="en-US" dirty="0"/>
              <a:t>Out of the EXAM studios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BYOD (Bring your own device) exams (at home and at campus)</a:t>
            </a:r>
          </a:p>
          <a:p>
            <a:r>
              <a:rPr lang="en-US" dirty="0"/>
              <a:t>Remote desktops (virtual exam premises)</a:t>
            </a:r>
          </a:p>
          <a:p>
            <a:r>
              <a:rPr lang="fi-FI" dirty="0"/>
              <a:t>Online </a:t>
            </a:r>
            <a:r>
              <a:rPr lang="fi-FI" dirty="0" err="1"/>
              <a:t>proctoring</a:t>
            </a:r>
            <a:r>
              <a:rPr lang="fi-FI" dirty="0"/>
              <a:t> </a:t>
            </a:r>
            <a:r>
              <a:rPr lang="fi-FI" dirty="0" err="1"/>
              <a:t>sofware</a:t>
            </a:r>
            <a:r>
              <a:rPr lang="fi-FI" dirty="0"/>
              <a:t>?</a:t>
            </a:r>
            <a:endParaRPr lang="en-US" dirty="0"/>
          </a:p>
          <a:p>
            <a:r>
              <a:rPr lang="en-US" dirty="0"/>
              <a:t>Entrance exams?</a:t>
            </a: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ED4404-9ED2-40D1-91CD-CD4421F9A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975A3-2E4D-4F46-A85A-D5B41899487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BFD0BBA-6FBE-4952-B5CE-6C4B098F622A}"/>
              </a:ext>
            </a:extLst>
          </p:cNvPr>
          <p:cNvSpPr txBox="1">
            <a:spLocks/>
          </p:cNvSpPr>
          <p:nvPr/>
        </p:nvSpPr>
        <p:spPr bwMode="auto">
          <a:xfrm>
            <a:off x="4691530" y="1148743"/>
            <a:ext cx="3409576" cy="31845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7033" tIns="33516" rIns="67033" bIns="33516" numCol="1" anchor="t" anchorCtr="0" compatLnSpc="1">
            <a:prstTxWarp prst="textNoShape">
              <a:avLst/>
            </a:prstTxWarp>
          </a:bodyPr>
          <a:lstStyle>
            <a:lvl1pPr marL="142875" indent="-142875" algn="l" defTabSz="334963" rtl="0" eaLnBrk="1" fontAlgn="base" hangingPunct="1">
              <a:lnSpc>
                <a:spcPct val="110000"/>
              </a:lnSpc>
              <a:spcBef>
                <a:spcPts val="875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464F55"/>
                </a:solidFill>
                <a:latin typeface="Corbel"/>
                <a:ea typeface="ＭＳ Ｐゴシック" charset="0"/>
                <a:cs typeface="Corbel"/>
              </a:defRPr>
            </a:lvl1pPr>
            <a:lvl2pPr marL="385316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500" kern="1200">
                <a:solidFill>
                  <a:srgbClr val="464F55"/>
                </a:solidFill>
                <a:latin typeface="Corbel"/>
                <a:ea typeface="ＭＳ Ｐゴシック" charset="0"/>
                <a:cs typeface="Corbel"/>
              </a:defRPr>
            </a:lvl2pPr>
            <a:lvl3pPr marL="967248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300" kern="1200">
                <a:solidFill>
                  <a:srgbClr val="464F55"/>
                </a:solidFill>
                <a:latin typeface="Corbel"/>
                <a:ea typeface="ＭＳ Ｐゴシック" charset="0"/>
                <a:cs typeface="Corbel"/>
              </a:defRPr>
            </a:lvl3pPr>
            <a:lvl4pPr marL="1302422" marR="0" indent="-129317" algn="l" defTabSz="3351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200" kern="1200">
                <a:solidFill>
                  <a:srgbClr val="464F55"/>
                </a:solidFill>
                <a:latin typeface="Corbel"/>
                <a:ea typeface="ＭＳ Ｐゴシック" charset="0"/>
                <a:cs typeface="Corbel"/>
              </a:defRPr>
            </a:lvl4pPr>
            <a:lvl5pPr marL="1508125" indent="-88900" algn="l" defTabSz="33496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00" kern="1200">
                <a:solidFill>
                  <a:srgbClr val="000000"/>
                </a:solidFill>
                <a:latin typeface="Corbel"/>
                <a:ea typeface="ＭＳ Ｐゴシック" charset="0"/>
                <a:cs typeface="Corbel"/>
              </a:defRPr>
            </a:lvl5pPr>
            <a:lvl6pPr marL="1843448" indent="-167586" algn="l" defTabSz="3351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8620" indent="-167586" algn="l" defTabSz="3351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3793" indent="-167586" algn="l" defTabSz="3351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48964" indent="-167586" algn="l" defTabSz="3351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b="1" dirty="0"/>
              <a:t>Future</a:t>
            </a:r>
          </a:p>
          <a:p>
            <a:r>
              <a:rPr lang="en-US" dirty="0"/>
              <a:t>..</a:t>
            </a:r>
          </a:p>
          <a:p>
            <a:r>
              <a:rPr lang="en-US" dirty="0"/>
              <a:t>Use of AI –  Developing automation to essay evaluation </a:t>
            </a:r>
          </a:p>
          <a:p>
            <a:r>
              <a:rPr lang="en-US" dirty="0"/>
              <a:t>Learning Analytics</a:t>
            </a:r>
          </a:p>
          <a:p>
            <a:endParaRPr lang="en-US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66046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C0101-6C40-4785-B81C-1A4D6373F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CSC and digital assessment services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2528A-0DFF-4013-8C06-49C2A94AB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At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moment</a:t>
            </a:r>
            <a:endParaRPr lang="fi-FI" dirty="0"/>
          </a:p>
          <a:p>
            <a:pPr lvl="1"/>
            <a:r>
              <a:rPr lang="fi-FI" dirty="0"/>
              <a:t>Services for EXAM </a:t>
            </a:r>
            <a:r>
              <a:rPr lang="fi-FI" dirty="0" err="1"/>
              <a:t>consortium</a:t>
            </a:r>
            <a:endParaRPr lang="fi-FI" dirty="0"/>
          </a:p>
          <a:p>
            <a:r>
              <a:rPr lang="fi-FI" dirty="0"/>
              <a:t>In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future</a:t>
            </a:r>
            <a:r>
              <a:rPr lang="fi-FI" dirty="0"/>
              <a:t>:</a:t>
            </a:r>
          </a:p>
          <a:p>
            <a:pPr lvl="1"/>
            <a:r>
              <a:rPr lang="fi-FI" dirty="0"/>
              <a:t>EXAM </a:t>
            </a:r>
            <a:r>
              <a:rPr lang="fi-FI" dirty="0" err="1"/>
              <a:t>service</a:t>
            </a:r>
            <a:r>
              <a:rPr lang="fi-FI" dirty="0"/>
              <a:t> for </a:t>
            </a:r>
            <a:r>
              <a:rPr lang="fi-FI" dirty="0" err="1"/>
              <a:t>other</a:t>
            </a:r>
            <a:r>
              <a:rPr lang="fi-FI" dirty="0"/>
              <a:t> </a:t>
            </a:r>
            <a:r>
              <a:rPr lang="fi-FI" dirty="0" err="1"/>
              <a:t>education</a:t>
            </a:r>
            <a:r>
              <a:rPr lang="fi-FI" dirty="0"/>
              <a:t> </a:t>
            </a:r>
            <a:r>
              <a:rPr lang="fi-FI" dirty="0" err="1"/>
              <a:t>sectors</a:t>
            </a:r>
            <a:endParaRPr lang="fi-FI" dirty="0"/>
          </a:p>
          <a:p>
            <a:pPr lvl="1"/>
            <a:r>
              <a:rPr lang="fi-FI" dirty="0" err="1"/>
              <a:t>Other</a:t>
            </a:r>
            <a:r>
              <a:rPr lang="fi-FI" dirty="0"/>
              <a:t> </a:t>
            </a:r>
            <a:r>
              <a:rPr lang="fi-FI" dirty="0" err="1"/>
              <a:t>assessment</a:t>
            </a:r>
            <a:r>
              <a:rPr lang="fi-FI" dirty="0"/>
              <a:t> </a:t>
            </a:r>
            <a:r>
              <a:rPr lang="fi-FI" dirty="0" err="1"/>
              <a:t>tools</a:t>
            </a:r>
            <a:r>
              <a:rPr lang="fi-FI" dirty="0"/>
              <a:t> for </a:t>
            </a:r>
            <a:r>
              <a:rPr lang="fi-FI" dirty="0" err="1"/>
              <a:t>HEI’s</a:t>
            </a:r>
            <a:r>
              <a:rPr lang="fi-FI" dirty="0"/>
              <a:t> </a:t>
            </a:r>
            <a:r>
              <a:rPr lang="fi-FI" dirty="0">
                <a:sym typeface="Wingdings" panose="05000000000000000000" pitchFamily="2" charset="2"/>
              </a:rPr>
              <a:t> </a:t>
            </a:r>
            <a:r>
              <a:rPr lang="fi-FI" dirty="0"/>
              <a:t>Portfolio of </a:t>
            </a:r>
            <a:r>
              <a:rPr lang="fi-FI" dirty="0" err="1"/>
              <a:t>assessment</a:t>
            </a:r>
            <a:r>
              <a:rPr lang="fi-FI" dirty="0"/>
              <a:t> </a:t>
            </a:r>
            <a:r>
              <a:rPr lang="fi-FI" dirty="0" err="1"/>
              <a:t>tools</a:t>
            </a:r>
            <a:endParaRPr lang="fi-FI" dirty="0"/>
          </a:p>
          <a:p>
            <a:pPr lvl="1"/>
            <a:r>
              <a:rPr lang="fi-FI" dirty="0" err="1"/>
              <a:t>End-user</a:t>
            </a:r>
            <a:r>
              <a:rPr lang="fi-FI" dirty="0"/>
              <a:t> </a:t>
            </a:r>
            <a:r>
              <a:rPr lang="fi-FI" dirty="0" err="1"/>
              <a:t>support</a:t>
            </a:r>
            <a:r>
              <a:rPr lang="fi-FI" dirty="0"/>
              <a:t> </a:t>
            </a:r>
            <a:r>
              <a:rPr lang="fi-FI" dirty="0" err="1"/>
              <a:t>model</a:t>
            </a:r>
            <a:endParaRPr lang="fi-FI" dirty="0"/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322A0-FA66-4363-80CC-E92067895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975A3-2E4D-4F46-A85A-D5B41899487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834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Marjut Anderson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800EFC2-2B25-423F-BF96-7891126496A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14893" b="14893"/>
          <a:stretch>
            <a:fillRect/>
          </a:stretch>
        </p:blipFill>
        <p:spPr>
          <a:xfrm>
            <a:off x="826988" y="2509677"/>
            <a:ext cx="1243207" cy="1165581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Project manager</a:t>
            </a:r>
            <a:br>
              <a:rPr lang="en-US" dirty="0"/>
            </a:br>
            <a:r>
              <a:rPr lang="en-US" dirty="0"/>
              <a:t>+35840724076</a:t>
            </a:r>
          </a:p>
          <a:p>
            <a:r>
              <a:rPr lang="en-US" dirty="0"/>
              <a:t>marjut.anderson@csc.fi</a:t>
            </a:r>
          </a:p>
        </p:txBody>
      </p:sp>
    </p:spTree>
    <p:extLst>
      <p:ext uri="{BB962C8B-B14F-4D97-AF65-F5344CB8AC3E}">
        <p14:creationId xmlns:p14="http://schemas.microsoft.com/office/powerpoint/2010/main" val="1075195179"/>
      </p:ext>
    </p:extLst>
  </p:cSld>
  <p:clrMapOvr>
    <a:masterClrMapping/>
  </p:clrMapOvr>
</p:sld>
</file>

<file path=ppt/theme/theme1.xml><?xml version="1.0" encoding="utf-8"?>
<a:theme xmlns:a="http://schemas.openxmlformats.org/drawingml/2006/main" name="CSC_template_2017">
  <a:themeElements>
    <a:clrScheme name="Custom 15">
      <a:dk1>
        <a:srgbClr val="006778"/>
      </a:dk1>
      <a:lt1>
        <a:srgbClr val="FFFFFF"/>
      </a:lt1>
      <a:dk2>
        <a:srgbClr val="830051"/>
      </a:dk2>
      <a:lt2>
        <a:srgbClr val="FFFFFF"/>
      </a:lt2>
      <a:accent1>
        <a:srgbClr val="006778"/>
      </a:accent1>
      <a:accent2>
        <a:srgbClr val="830051"/>
      </a:accent2>
      <a:accent3>
        <a:srgbClr val="5E6971"/>
      </a:accent3>
      <a:accent4>
        <a:srgbClr val="025B96"/>
      </a:accent4>
      <a:accent5>
        <a:srgbClr val="92C746"/>
      </a:accent5>
      <a:accent6>
        <a:srgbClr val="F05422"/>
      </a:accent6>
      <a:hlink>
        <a:srgbClr val="74003D"/>
      </a:hlink>
      <a:folHlink>
        <a:srgbClr val="075084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4"/>
          </a:solidFill>
          <a:prstDash val="sysDash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/>
        </a:defPPr>
      </a:lstStyle>
      <a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rgbClr r="0" g="0" b="0"/>
        </a:fillRef>
        <a:effectRef idx="0">
          <a:schemeClr val="accent1">
            <a:tint val="50000"/>
            <a:hueOff val="0"/>
            <a:satOff val="0"/>
            <a:lumOff val="0"/>
            <a:alphaOff val="0"/>
          </a:schemeClr>
        </a:effectRef>
        <a:fontRef idx="minor">
          <a:schemeClr val="lt1">
            <a:hueOff val="0"/>
            <a:satOff val="0"/>
            <a:lumOff val="0"/>
            <a:alphaOff val="0"/>
          </a:schemeClr>
        </a:fontRef>
      </a:style>
    </a:spDef>
    <a:lnDef>
      <a:spPr>
        <a:ln w="9525">
          <a:solidFill>
            <a:schemeClr val="accent3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SC PowerPoint-template.pptx" id="{F2A741A0-D5DE-4705-A172-FE33E0D58909}" vid="{CD873E69-D1B7-4235-A758-7B97520355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A498AC3904B248B34AC7704AF7A6D5" ma:contentTypeVersion="4" ma:contentTypeDescription="Create a new document." ma:contentTypeScope="" ma:versionID="5c4e0d2f5dc995849302d77d553ba11a">
  <xsd:schema xmlns:xsd="http://www.w3.org/2001/XMLSchema" xmlns:xs="http://www.w3.org/2001/XMLSchema" xmlns:p="http://schemas.microsoft.com/office/2006/metadata/properties" xmlns:ns1="http://schemas.microsoft.com/sharepoint/v3" xmlns:ns2="5b92892c-7639-4d25-8599-0c2b88216d11" targetNamespace="http://schemas.microsoft.com/office/2006/metadata/properties" ma:root="true" ma:fieldsID="e127086a23f828037198a7d57bdcf8de" ns1:_="" ns2:_="">
    <xsd:import namespace="http://schemas.microsoft.com/sharepoint/v3"/>
    <xsd:import namespace="5b92892c-7639-4d25-8599-0c2b88216d11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BestPractices" minOccurs="0"/>
                <xsd:element ref="ns2:CSCBrand" minOccurs="0"/>
                <xsd:element ref="ns2:Presentat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92892c-7639-4d25-8599-0c2b88216d11" elementFormDefault="qualified">
    <xsd:import namespace="http://schemas.microsoft.com/office/2006/documentManagement/types"/>
    <xsd:import namespace="http://schemas.microsoft.com/office/infopath/2007/PartnerControls"/>
    <xsd:element name="BestPractices" ma:index="10" nillable="true" ma:displayName="Best Practices" ma:default="0" ma:internalName="BestPractices">
      <xsd:simpleType>
        <xsd:restriction base="dms:Boolean"/>
      </xsd:simpleType>
    </xsd:element>
    <xsd:element name="CSCBrand" ma:index="11" nillable="true" ma:displayName="CSC Brand" ma:default="0" ma:internalName="CSCBrand">
      <xsd:simpleType>
        <xsd:restriction base="dms:Boolean"/>
      </xsd:simpleType>
    </xsd:element>
    <xsd:element name="Presentations" ma:index="12" nillable="true" ma:displayName="Presentations" ma:default="0" ma:internalName="Presentation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sentations xmlns="5b92892c-7639-4d25-8599-0c2b88216d11">true</Presentations>
    <BestPractices xmlns="5b92892c-7639-4d25-8599-0c2b88216d11">false</BestPractices>
    <PublishingExpirationDate xmlns="http://schemas.microsoft.com/sharepoint/v3" xsi:nil="true"/>
    <PublishingStartDate xmlns="http://schemas.microsoft.com/sharepoint/v3" xsi:nil="true"/>
    <CSCBrand xmlns="5b92892c-7639-4d25-8599-0c2b88216d11">false</CSCBrand>
  </documentManagement>
</p:properties>
</file>

<file path=customXml/itemProps1.xml><?xml version="1.0" encoding="utf-8"?>
<ds:datastoreItem xmlns:ds="http://schemas.openxmlformats.org/officeDocument/2006/customXml" ds:itemID="{9A399B23-6741-47DE-898D-BBA4428F61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b92892c-7639-4d25-8599-0c2b88216d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48522EB-21DE-46A5-A25F-4CAAB9B532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98A3F4-F572-40C1-A32F-15FF12C1612A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5b92892c-7639-4d25-8599-0c2b88216d11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1559</TotalTime>
  <Words>384</Words>
  <Application>Microsoft Office PowerPoint</Application>
  <PresentationFormat>Custom</PresentationFormat>
  <Paragraphs>77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ＭＳ Ｐゴシック</vt:lpstr>
      <vt:lpstr>Arial</vt:lpstr>
      <vt:lpstr>Calibri</vt:lpstr>
      <vt:lpstr>Candara</vt:lpstr>
      <vt:lpstr>Corbel</vt:lpstr>
      <vt:lpstr>Courier New</vt:lpstr>
      <vt:lpstr>Verdana</vt:lpstr>
      <vt:lpstr>Wingdings</vt:lpstr>
      <vt:lpstr>CSC_template_2017</vt:lpstr>
      <vt:lpstr>NREN’s tools, progress and challenges related to digital assessment</vt:lpstr>
      <vt:lpstr>Agenda</vt:lpstr>
      <vt:lpstr>EXAM concept for online exams</vt:lpstr>
      <vt:lpstr>EXAM concept for online exams</vt:lpstr>
      <vt:lpstr>EXAM 2020</vt:lpstr>
      <vt:lpstr>EXAM organisation </vt:lpstr>
      <vt:lpstr>EXAM: COVID-19 and future</vt:lpstr>
      <vt:lpstr>CSC and digital assessment services</vt:lpstr>
      <vt:lpstr>PowerPoint Presentation</vt:lpstr>
    </vt:vector>
  </TitlesOfParts>
  <Company>CSC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NREN approaches, strategies and best practices NREN’s tools, progress and challenges related to digital assessment</dc:title>
  <dc:creator>Marjut Anderson</dc:creator>
  <cp:lastModifiedBy>Marjut Anderson</cp:lastModifiedBy>
  <cp:revision>12</cp:revision>
  <dcterms:created xsi:type="dcterms:W3CDTF">2020-04-06T06:54:47Z</dcterms:created>
  <dcterms:modified xsi:type="dcterms:W3CDTF">2020-04-07T08:53:58Z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0x0101000DA498AC3904B248B34AC7704AF7A6D5</vt:lpwstr>
  </property>
</Properties>
</file>