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89" r:id="rId2"/>
    <p:sldId id="270" r:id="rId3"/>
    <p:sldId id="257" r:id="rId4"/>
    <p:sldId id="258" r:id="rId5"/>
    <p:sldId id="260" r:id="rId6"/>
    <p:sldId id="288" r:id="rId7"/>
    <p:sldId id="1218" r:id="rId8"/>
    <p:sldId id="910" r:id="rId9"/>
    <p:sldId id="269" r:id="rId10"/>
    <p:sldId id="1228" r:id="rId11"/>
    <p:sldId id="1225" r:id="rId12"/>
    <p:sldId id="28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4082"/>
  </p:normalViewPr>
  <p:slideViewPr>
    <p:cSldViewPr snapToGrid="0">
      <p:cViewPr varScale="1">
        <p:scale>
          <a:sx n="136" d="100"/>
          <a:sy n="136" d="100"/>
        </p:scale>
        <p:origin x="40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0446221d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0446221d6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6101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85866884f6_1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85866884f6_1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0446221d6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0446221d6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446221d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446221d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5866884f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5866884f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5866884f6_16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5866884f6_16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85866884f6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85866884f6_2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1785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Student mobility (e.g. Erasmus) requires knowing both </a:t>
            </a:r>
            <a:r>
              <a:rPr lang="en" b="1" dirty="0"/>
              <a:t>who a person is</a:t>
            </a:r>
            <a:r>
              <a:rPr lang="en" dirty="0"/>
              <a:t> and what their </a:t>
            </a:r>
            <a:r>
              <a:rPr lang="en" b="1" dirty="0"/>
              <a:t>home university</a:t>
            </a:r>
            <a:r>
              <a:rPr lang="en" dirty="0"/>
              <a:t> 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848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5866884f6_15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85866884f6_15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580d29fa08_6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0" name="Google Shape;620;g580d29fa08_6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6718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57400" y="4972051"/>
            <a:ext cx="1752600" cy="17715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4350FA-EE7A-9D4B-8E1D-975B59C2054C}" type="datetime4">
              <a:rPr lang="en-US" smtClean="0"/>
              <a:pPr/>
              <a:t>June 9, 2020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0" y="4972051"/>
            <a:ext cx="838200" cy="17715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Slide </a:t>
            </a:r>
            <a:fld id="{E5A2D1E2-AADD-4352-99BC-B8B0D40E53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85800"/>
          </a:xfr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92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/>
          <a:lstStyle>
            <a:lvl1pPr marL="342900" lvl="0" indent="-2857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2pPr>
            <a:lvl3pPr marL="1028700" lvl="2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371600" lvl="3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4pPr>
            <a:lvl5pPr marL="1714500" lvl="4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5pPr>
            <a:lvl6pPr marL="2057400" lvl="5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marL="2400300" lvl="6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marL="2743200" lvl="7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marL="3086100" lvl="8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26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79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sv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0.svg"/><Relationship Id="rId20" Type="http://schemas.openxmlformats.org/officeDocument/2006/relationships/image" Target="../media/image24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24" Type="http://schemas.openxmlformats.org/officeDocument/2006/relationships/image" Target="../media/image28.sv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svg"/><Relationship Id="rId22" Type="http://schemas.openxmlformats.org/officeDocument/2006/relationships/image" Target="../media/image2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974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pt-PT" dirty="0"/>
              <a:t>4th TF-EDU virtual mini </a:t>
            </a:r>
            <a:r>
              <a:rPr lang="pt-PT" dirty="0" err="1"/>
              <a:t>conference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9 June 2020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9750" y="1219700"/>
            <a:ext cx="4521750" cy="134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81A416A-3194-4734-A0DD-5D293186F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748" y="4166647"/>
            <a:ext cx="4010299" cy="62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8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map&#10;&#10;Description automatically generated">
            <a:extLst>
              <a:ext uri="{FF2B5EF4-FFF2-40B4-BE49-F238E27FC236}">
                <a16:creationId xmlns:a16="http://schemas.microsoft.com/office/drawing/2014/main" id="{DF9E4A5D-6DC4-9A46-A497-F2F721D6B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775" y="1281113"/>
            <a:ext cx="588645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57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" name="Google Shape;625;p83" descr="A bridge over a body of water&#10;&#10;Description automatically generated"/>
          <p:cNvPicPr preferRelativeResize="0"/>
          <p:nvPr/>
        </p:nvPicPr>
        <p:blipFill rotWithShape="1">
          <a:blip r:embed="rId3"/>
          <a:srcRect l="15100" r="13760" b="-1"/>
          <a:stretch/>
        </p:blipFill>
        <p:spPr>
          <a:xfrm>
            <a:off x="3662266" y="7"/>
            <a:ext cx="5481734" cy="5143493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  <a:noFill/>
        </p:spPr>
      </p:pic>
      <p:pic>
        <p:nvPicPr>
          <p:cNvPr id="12" name="Immagine 1">
            <a:extLst>
              <a:ext uri="{FF2B5EF4-FFF2-40B4-BE49-F238E27FC236}">
                <a16:creationId xmlns:a16="http://schemas.microsoft.com/office/drawing/2014/main" id="{835D4098-B55D-7E4F-B8BE-6238F5802F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85" y="535783"/>
            <a:ext cx="2807097" cy="834542"/>
          </a:xfrm>
          <a:prstGeom prst="rect">
            <a:avLst/>
          </a:prstGeom>
        </p:spPr>
      </p:pic>
      <p:sp>
        <p:nvSpPr>
          <p:cNvPr id="13" name="Google Shape;624;p83">
            <a:extLst>
              <a:ext uri="{FF2B5EF4-FFF2-40B4-BE49-F238E27FC236}">
                <a16:creationId xmlns:a16="http://schemas.microsoft.com/office/drawing/2014/main" id="{705C0AB5-C80C-2A48-A8FC-5449DE62A2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28327" y="1776298"/>
            <a:ext cx="3646106" cy="233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694" rIns="91425" bIns="45694" anchor="t" anchorCtr="0">
            <a:noAutofit/>
          </a:bodyPr>
          <a:lstStyle/>
          <a:p>
            <a:pPr marL="42863" indent="0">
              <a:spcBef>
                <a:spcPts val="0"/>
              </a:spcBef>
              <a:spcAft>
                <a:spcPts val="450"/>
              </a:spcAft>
              <a:buClrTx/>
              <a:buSzTx/>
              <a:buNone/>
              <a:defRPr/>
            </a:pPr>
            <a:r>
              <a:rPr lang="en-US" sz="15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Single European </a:t>
            </a:r>
            <a:r>
              <a:rPr lang="en-US" sz="1500" b="1" kern="120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eID</a:t>
            </a:r>
            <a:r>
              <a:rPr lang="en-US" sz="15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Scheme for Higher </a:t>
            </a:r>
            <a:r>
              <a:rPr lang="en-US" sz="15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b="1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ducation</a:t>
            </a:r>
          </a:p>
          <a:p>
            <a:pPr marL="42863" indent="0">
              <a:spcBef>
                <a:spcPts val="0"/>
              </a:spcBef>
              <a:spcAft>
                <a:spcPts val="450"/>
              </a:spcAft>
              <a:buClrTx/>
              <a:buSzTx/>
              <a:buNone/>
              <a:defRPr/>
            </a:pPr>
            <a:endParaRPr lang="en-US" sz="1500" kern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2863" indent="0">
              <a:spcBef>
                <a:spcPts val="0"/>
              </a:spcBef>
              <a:spcAft>
                <a:spcPts val="450"/>
              </a:spcAft>
              <a:buClrTx/>
              <a:buSzTx/>
              <a:buNone/>
              <a:defRPr/>
            </a:pPr>
            <a:r>
              <a:rPr lang="en-US" sz="15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 will be able to:</a:t>
            </a:r>
            <a:endParaRPr lang="en-US" kern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57175">
              <a:spcBef>
                <a:spcPts val="0"/>
              </a:spcBef>
              <a:spcAft>
                <a:spcPts val="450"/>
              </a:spcAft>
              <a:buClrTx/>
              <a:buSzTx/>
              <a:buFont typeface="+mj-lt"/>
              <a:buAutoNum type="alphaLcParenR"/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Authenticate their </a:t>
            </a:r>
            <a:r>
              <a:rPr lang="en-US" sz="135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 status 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in a reliable, consistent and safe way.</a:t>
            </a:r>
          </a:p>
          <a:p>
            <a:pPr marL="642938" lvl="1" indent="-257175">
              <a:spcBef>
                <a:spcPts val="0"/>
              </a:spcBef>
              <a:spcAft>
                <a:spcPts val="450"/>
              </a:spcAft>
              <a:buClrTx/>
              <a:buSzTx/>
              <a:buFont typeface="+mj-lt"/>
              <a:buAutoNum type="alphaLcParenR"/>
              <a:defRPr/>
            </a:pPr>
            <a:endParaRPr lang="en-US" sz="135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57175">
              <a:spcBef>
                <a:spcPts val="0"/>
              </a:spcBef>
              <a:spcAft>
                <a:spcPts val="450"/>
              </a:spcAft>
              <a:buClrTx/>
              <a:buSzTx/>
              <a:buFont typeface="+mj-lt"/>
              <a:buAutoNum type="alphaLcParenR"/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their </a:t>
            </a:r>
            <a:r>
              <a:rPr lang="en-US" sz="135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academic credentials </a:t>
            </a:r>
            <a:r>
              <a:rPr lang="en-US" sz="135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access multiple student e-services through a single sign-on.</a:t>
            </a:r>
            <a:endParaRPr lang="en-US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57175">
              <a:spcBef>
                <a:spcPts val="0"/>
              </a:spcBef>
              <a:spcAft>
                <a:spcPts val="450"/>
              </a:spcAft>
              <a:buClrTx/>
              <a:buSzTx/>
              <a:buFont typeface="+mj-lt"/>
              <a:buAutoNum type="alphaLcParenR"/>
              <a:defRPr/>
            </a:pPr>
            <a:endParaRPr lang="en-US" sz="1350" kern="12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42938" lvl="1" indent="-257175">
              <a:spcBef>
                <a:spcPts val="0"/>
              </a:spcBef>
              <a:spcAft>
                <a:spcPts val="450"/>
              </a:spcAft>
              <a:buClrTx/>
              <a:buSzTx/>
              <a:buFont typeface="+mj-lt"/>
              <a:buAutoNum type="alphaLcParenR"/>
              <a:defRPr/>
            </a:pP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their </a:t>
            </a:r>
            <a:r>
              <a:rPr lang="en-US" sz="1350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citizen </a:t>
            </a:r>
            <a:r>
              <a:rPr lang="en-US" sz="1350" kern="1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eID</a:t>
            </a:r>
            <a:r>
              <a:rPr lang="en-US" sz="1350" kern="1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enroll at higher education institutions and link their citizen and student digital identities.</a:t>
            </a:r>
          </a:p>
        </p:txBody>
      </p:sp>
    </p:spTree>
    <p:extLst>
      <p:ext uri="{BB962C8B-B14F-4D97-AF65-F5344CB8AC3E}">
        <p14:creationId xmlns:p14="http://schemas.microsoft.com/office/powerpoint/2010/main" val="3661309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4"/>
          <p:cNvSpPr txBox="1">
            <a:spLocks noGrp="1"/>
          </p:cNvSpPr>
          <p:nvPr>
            <p:ph type="title"/>
          </p:nvPr>
        </p:nvSpPr>
        <p:spPr>
          <a:xfrm>
            <a:off x="311700" y="1574276"/>
            <a:ext cx="8520600" cy="18005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dirty="0"/>
              <a:t>Thank you!</a:t>
            </a:r>
            <a:br>
              <a:rPr lang="en" dirty="0"/>
            </a:br>
            <a:br>
              <a:rPr lang="en" dirty="0"/>
            </a:br>
            <a:r>
              <a:rPr lang="en-GB" sz="1600" dirty="0" err="1"/>
              <a:t>joao.bacelar@uni-foundation.eu</a:t>
            </a:r>
            <a:endParaRPr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Why are we here today?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1308485"/>
            <a:ext cx="8520600" cy="114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Digital identity for student mobility</a:t>
            </a:r>
            <a:endParaRPr dirty="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FF44137D-19BE-2249-ADCF-BF220A3DF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826" y="2852192"/>
            <a:ext cx="3478348" cy="14052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50" y="666562"/>
            <a:ext cx="9028500" cy="381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42875"/>
            <a:ext cx="8991600" cy="5057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8632AEA-08D7-7046-9A98-5D66F4D46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58" y="0"/>
            <a:ext cx="843028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51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9C5A29EF-ED11-744A-B1D5-0E7B29B6B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902" y="1258437"/>
            <a:ext cx="1019756" cy="996811"/>
          </a:xfrm>
          <a:prstGeom prst="rect">
            <a:avLst/>
          </a:prstGeom>
        </p:spPr>
      </p:pic>
      <p:pic>
        <p:nvPicPr>
          <p:cNvPr id="6" name="Picture 5" descr="A close up of a sign&#13;&#10;&#13;&#10;Description automatically generated">
            <a:extLst>
              <a:ext uri="{FF2B5EF4-FFF2-40B4-BE49-F238E27FC236}">
                <a16:creationId xmlns:a16="http://schemas.microsoft.com/office/drawing/2014/main" id="{8F9714E1-4016-684A-9284-F31EE00AD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498" y="1353280"/>
            <a:ext cx="1968601" cy="80712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1EFC9B4-387E-334F-A263-6587E7933327}"/>
              </a:ext>
            </a:extLst>
          </p:cNvPr>
          <p:cNvGrpSpPr/>
          <p:nvPr/>
        </p:nvGrpSpPr>
        <p:grpSpPr>
          <a:xfrm>
            <a:off x="4229100" y="1208315"/>
            <a:ext cx="685800" cy="1028700"/>
            <a:chOff x="5638800" y="2514600"/>
            <a:chExt cx="914400" cy="1371600"/>
          </a:xfrm>
        </p:grpSpPr>
        <p:pic>
          <p:nvPicPr>
            <p:cNvPr id="8" name="Graphic 7" descr="Grinning face with no fill">
              <a:extLst>
                <a:ext uri="{FF2B5EF4-FFF2-40B4-BE49-F238E27FC236}">
                  <a16:creationId xmlns:a16="http://schemas.microsoft.com/office/drawing/2014/main" id="{BAF60A49-3C44-4C42-8770-E2122E952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  <p:pic>
          <p:nvPicPr>
            <p:cNvPr id="10" name="Graphic 9" descr="Graduation cap">
              <a:extLst>
                <a:ext uri="{FF2B5EF4-FFF2-40B4-BE49-F238E27FC236}">
                  <a16:creationId xmlns:a16="http://schemas.microsoft.com/office/drawing/2014/main" id="{7A37A7D1-D93B-104A-89B1-E32900A8A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638800" y="2514600"/>
              <a:ext cx="914400" cy="914400"/>
            </a:xfrm>
            <a:prstGeom prst="rect">
              <a:avLst/>
            </a:prstGeom>
          </p:spPr>
        </p:pic>
      </p:grpSp>
      <p:pic>
        <p:nvPicPr>
          <p:cNvPr id="15" name="Graphic 14" descr="Question mark">
            <a:extLst>
              <a:ext uri="{FF2B5EF4-FFF2-40B4-BE49-F238E27FC236}">
                <a16:creationId xmlns:a16="http://schemas.microsoft.com/office/drawing/2014/main" id="{38AA2311-27BB-8B49-8087-77EC83D89E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29100" y="2337707"/>
            <a:ext cx="685800" cy="685800"/>
          </a:xfrm>
          <a:prstGeom prst="rect">
            <a:avLst/>
          </a:prstGeom>
        </p:spPr>
      </p:pic>
      <p:sp>
        <p:nvSpPr>
          <p:cNvPr id="16" name="Left Brace 15">
            <a:extLst>
              <a:ext uri="{FF2B5EF4-FFF2-40B4-BE49-F238E27FC236}">
                <a16:creationId xmlns:a16="http://schemas.microsoft.com/office/drawing/2014/main" id="{F1B31C72-2D73-B548-9E0F-A809D9712D72}"/>
              </a:ext>
            </a:extLst>
          </p:cNvPr>
          <p:cNvSpPr/>
          <p:nvPr/>
        </p:nvSpPr>
        <p:spPr>
          <a:xfrm rot="5400000">
            <a:off x="4337957" y="380725"/>
            <a:ext cx="468086" cy="5885090"/>
          </a:xfrm>
          <a:prstGeom prst="lef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pic>
        <p:nvPicPr>
          <p:cNvPr id="18" name="Graphic 17" descr="Balloon animal">
            <a:extLst>
              <a:ext uri="{FF2B5EF4-FFF2-40B4-BE49-F238E27FC236}">
                <a16:creationId xmlns:a16="http://schemas.microsoft.com/office/drawing/2014/main" id="{7DA34452-1E9C-A34D-BBF5-9D31663C741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39509" y="3542163"/>
            <a:ext cx="685800" cy="685800"/>
          </a:xfrm>
          <a:prstGeom prst="rect">
            <a:avLst/>
          </a:prstGeom>
        </p:spPr>
      </p:pic>
      <p:pic>
        <p:nvPicPr>
          <p:cNvPr id="20" name="Graphic 19" descr="Electrician">
            <a:extLst>
              <a:ext uri="{FF2B5EF4-FFF2-40B4-BE49-F238E27FC236}">
                <a16:creationId xmlns:a16="http://schemas.microsoft.com/office/drawing/2014/main" id="{F98717A0-5EC5-0647-8A11-73EAE7EC4C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585162" y="3511411"/>
            <a:ext cx="685800" cy="685800"/>
          </a:xfrm>
          <a:prstGeom prst="rect">
            <a:avLst/>
          </a:prstGeom>
        </p:spPr>
      </p:pic>
      <p:pic>
        <p:nvPicPr>
          <p:cNvPr id="22" name="Graphic 21" descr="Professor">
            <a:extLst>
              <a:ext uri="{FF2B5EF4-FFF2-40B4-BE49-F238E27FC236}">
                <a16:creationId xmlns:a16="http://schemas.microsoft.com/office/drawing/2014/main" id="{7E0DB65A-E050-0848-9315-2A66EAC87BB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301869" y="3510274"/>
            <a:ext cx="685800" cy="685800"/>
          </a:xfrm>
          <a:prstGeom prst="rect">
            <a:avLst/>
          </a:prstGeom>
        </p:spPr>
      </p:pic>
      <p:pic>
        <p:nvPicPr>
          <p:cNvPr id="24" name="Graphic 23" descr="Tyrannosaurus Rex">
            <a:extLst>
              <a:ext uri="{FF2B5EF4-FFF2-40B4-BE49-F238E27FC236}">
                <a16:creationId xmlns:a16="http://schemas.microsoft.com/office/drawing/2014/main" id="{728014C1-4E8F-DE41-AEAC-7DFB78094C1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767400" y="3560935"/>
            <a:ext cx="685800" cy="685800"/>
          </a:xfrm>
          <a:prstGeom prst="rect">
            <a:avLst/>
          </a:prstGeom>
        </p:spPr>
      </p:pic>
      <p:pic>
        <p:nvPicPr>
          <p:cNvPr id="26" name="Graphic 25" descr="Devil face with solid fill">
            <a:extLst>
              <a:ext uri="{FF2B5EF4-FFF2-40B4-BE49-F238E27FC236}">
                <a16:creationId xmlns:a16="http://schemas.microsoft.com/office/drawing/2014/main" id="{5A8C83C6-0561-2E48-AEB4-0B9C8A7367C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4212408" y="3557313"/>
            <a:ext cx="685800" cy="685800"/>
          </a:xfrm>
          <a:prstGeom prst="rect">
            <a:avLst/>
          </a:prstGeom>
        </p:spPr>
      </p:pic>
      <p:pic>
        <p:nvPicPr>
          <p:cNvPr id="32" name="Graphic 31" descr="Pilot">
            <a:extLst>
              <a:ext uri="{FF2B5EF4-FFF2-40B4-BE49-F238E27FC236}">
                <a16:creationId xmlns:a16="http://schemas.microsoft.com/office/drawing/2014/main" id="{F8A8213D-0EB9-0543-9E54-666360B7277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111618" y="3513401"/>
            <a:ext cx="685800" cy="685800"/>
          </a:xfrm>
          <a:prstGeom prst="rect">
            <a:avLst/>
          </a:prstGeom>
        </p:spPr>
      </p:pic>
      <p:pic>
        <p:nvPicPr>
          <p:cNvPr id="34" name="Graphic 33" descr="Handcuffs">
            <a:extLst>
              <a:ext uri="{FF2B5EF4-FFF2-40B4-BE49-F238E27FC236}">
                <a16:creationId xmlns:a16="http://schemas.microsoft.com/office/drawing/2014/main" id="{51F2DFD1-BF04-9143-A66E-875CD73F769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437480" y="3542163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86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A8B3B49-3F30-6D4F-AC67-3904D1D50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57" y="0"/>
            <a:ext cx="6889286" cy="5143500"/>
          </a:xfrm>
          <a:prstGeom prst="rect">
            <a:avLst/>
          </a:prstGeom>
        </p:spPr>
      </p:pic>
      <p:pic>
        <p:nvPicPr>
          <p:cNvPr id="7" name="Immagine 1">
            <a:extLst>
              <a:ext uri="{FF2B5EF4-FFF2-40B4-BE49-F238E27FC236}">
                <a16:creationId xmlns:a16="http://schemas.microsoft.com/office/drawing/2014/main" id="{2ED3EC48-71A2-2347-A2CB-B34C7A013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153" y="200673"/>
            <a:ext cx="1832161" cy="5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23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4625" y="152400"/>
            <a:ext cx="473474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114</Words>
  <Application>Microsoft Macintosh PowerPoint</Application>
  <PresentationFormat>On-screen Show (16:9)</PresentationFormat>
  <Paragraphs>14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Simple Light</vt:lpstr>
      <vt:lpstr>PowerPoint Presentation</vt:lpstr>
      <vt:lpstr>Why are we here today?</vt:lpstr>
      <vt:lpstr>Digital identity for student mobility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  joao.bacelar@uni-foundation.eu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Licia Florio</cp:lastModifiedBy>
  <cp:revision>8</cp:revision>
  <dcterms:modified xsi:type="dcterms:W3CDTF">2020-06-09T08:23:07Z</dcterms:modified>
</cp:coreProperties>
</file>