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7"/>
  </p:notesMasterIdLst>
  <p:handoutMasterIdLst>
    <p:handoutMasterId r:id="rId8"/>
  </p:handoutMasterIdLst>
  <p:sldIdLst>
    <p:sldId id="305" r:id="rId2"/>
    <p:sldId id="318" r:id="rId3"/>
    <p:sldId id="319" r:id="rId4"/>
    <p:sldId id="320" r:id="rId5"/>
    <p:sldId id="31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594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46"/>
    <p:restoredTop sz="94658"/>
  </p:normalViewPr>
  <p:slideViewPr>
    <p:cSldViewPr>
      <p:cViewPr varScale="1">
        <p:scale>
          <a:sx n="134" d="100"/>
          <a:sy n="134" d="100"/>
        </p:scale>
        <p:origin x="11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700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sglobal.org/trademarks" TargetMode="External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33669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17556C3-D208-40A9-9FD3-142F26E14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304800" y="8382000"/>
            <a:ext cx="4572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>
              <a:defRPr/>
            </a:pPr>
            <a:r>
              <a:rPr lang="en-US" altLang="en-US" sz="900" dirty="0">
                <a:solidFill>
                  <a:srgbClr val="2A4B7E"/>
                </a:solidFill>
                <a:latin typeface="+mn-lt"/>
              </a:rPr>
              <a:t>© 2017 IMS Global Learning Consortium, Inc.  All Rights Reserved. </a:t>
            </a:r>
            <a:r>
              <a:rPr lang="en-US" sz="900" b="0" i="0" u="none" strike="noStrike" kern="1200" baseline="0" dirty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  <a:hlinkClick r:id="rId2"/>
              </a:rPr>
              <a:t>Trademark Information </a:t>
            </a:r>
            <a:endParaRPr lang="en-US" altLang="en-US" sz="9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59541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sglobal.org/trademarks" TargetMode="External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8439" name="Rectangle 9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r">
              <a:defRPr/>
            </a:pPr>
            <a:fld id="{E2B8F21E-BF14-49D3-BF9D-070314DDBC26}" type="slidenum">
              <a:rPr lang="en-US" altLang="en-US" sz="1000" smtClean="0">
                <a:solidFill>
                  <a:srgbClr val="336699"/>
                </a:solidFill>
                <a:latin typeface="Calibri" pitchFamily="34" charset="0"/>
              </a:rPr>
              <a:pPr algn="r">
                <a:defRPr/>
              </a:pPr>
              <a:t>‹#›</a:t>
            </a:fld>
            <a:endParaRPr lang="en-US" altLang="en-US" sz="1000">
              <a:solidFill>
                <a:srgbClr val="336699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8600" y="8704982"/>
            <a:ext cx="4572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>
              <a:defRPr/>
            </a:pPr>
            <a:r>
              <a:rPr lang="en-US" altLang="en-US" sz="900" dirty="0">
                <a:solidFill>
                  <a:srgbClr val="2A4B7E"/>
                </a:solidFill>
                <a:latin typeface="+mn-lt"/>
              </a:rPr>
              <a:t>© 2017 IMS Global Learning Consortium, Inc.  All Rights Reserved. </a:t>
            </a:r>
            <a:r>
              <a:rPr lang="en-US" sz="900" b="0" i="0" u="none" strike="noStrike" kern="1200" baseline="0" dirty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  <a:hlinkClick r:id="rId2"/>
              </a:rPr>
              <a:t>Trademark Information </a:t>
            </a:r>
            <a:endParaRPr lang="en-US" altLang="en-US" sz="9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19082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6553200"/>
            <a:ext cx="609600" cy="228600"/>
          </a:xfrm>
        </p:spPr>
        <p:txBody>
          <a:bodyPr/>
          <a:lstStyle>
            <a:lvl1pPr>
              <a:defRPr sz="900">
                <a:latin typeface="Times New Roman" pitchFamily="18" charset="0"/>
              </a:defRPr>
            </a:lvl1pPr>
          </a:lstStyle>
          <a:p>
            <a:pPr>
              <a:defRPr/>
            </a:pPr>
            <a:fld id="{BF3DA248-53A7-4B9D-991A-2C38A1BD2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21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6553200"/>
            <a:ext cx="609600" cy="228600"/>
          </a:xfrm>
        </p:spPr>
        <p:txBody>
          <a:bodyPr/>
          <a:lstStyle>
            <a:lvl1pPr>
              <a:defRPr sz="900">
                <a:latin typeface="Times New Roman" pitchFamily="18" charset="0"/>
              </a:defRPr>
            </a:lvl1pPr>
          </a:lstStyle>
          <a:p>
            <a:pPr>
              <a:defRPr/>
            </a:pPr>
            <a:fld id="{9CCA21D6-0B90-4011-AB5A-CF7482C59A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2578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hyperlink" Target="http://www.imsglobal.org/" TargetMode="External"/><Relationship Id="rId4" Type="http://schemas.openxmlformats.org/officeDocument/2006/relationships/hyperlink" Target="http://www.imsglobal.org/trademarks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14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408420"/>
            <a:ext cx="9144000" cy="0"/>
          </a:xfrm>
          <a:prstGeom prst="line">
            <a:avLst/>
          </a:prstGeom>
          <a:ln w="19050">
            <a:solidFill>
              <a:srgbClr val="FF6B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0" y="6477000"/>
            <a:ext cx="9144000" cy="0"/>
          </a:xfrm>
          <a:prstGeom prst="line">
            <a:avLst/>
          </a:prstGeom>
          <a:ln w="19050">
            <a:solidFill>
              <a:srgbClr val="3165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  <a:ln w="19050">
            <a:solidFill>
              <a:srgbClr val="B2B2B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629400"/>
            <a:ext cx="609600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2A4B7E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81E1DF9-CCDE-435E-89D5-5A7B77A7AD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3" name="TextBox 7"/>
          <p:cNvSpPr txBox="1">
            <a:spLocks noChangeArrowheads="1"/>
          </p:cNvSpPr>
          <p:nvPr/>
        </p:nvSpPr>
        <p:spPr bwMode="auto">
          <a:xfrm>
            <a:off x="0" y="6590139"/>
            <a:ext cx="4572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>
              <a:defRPr/>
            </a:pPr>
            <a:r>
              <a:rPr lang="en-US" altLang="en-US" sz="900" dirty="0">
                <a:solidFill>
                  <a:srgbClr val="2A4B7E"/>
                </a:solidFill>
                <a:latin typeface="+mn-lt"/>
              </a:rPr>
              <a:t>© 2020 IMS Global Learning Consortium, Inc.  All Rights Reserved. </a:t>
            </a:r>
            <a:r>
              <a:rPr lang="en-US" sz="900" b="0" i="0" u="none" strike="noStrike" kern="1200" baseline="0" dirty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  <a:hlinkClick r:id="rId4"/>
              </a:rPr>
              <a:t>Trademark Information </a:t>
            </a:r>
            <a:endParaRPr lang="en-US" altLang="en-US" sz="9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6096000" y="6571595"/>
            <a:ext cx="2433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  <a:latin typeface="+mn-lt"/>
                <a:hlinkClick r:id="rId5"/>
              </a:rPr>
              <a:t>www.imsglobal.org</a:t>
            </a:r>
            <a:r>
              <a:rPr lang="en-US" sz="1000" dirty="0">
                <a:solidFill>
                  <a:schemeClr val="tx2"/>
                </a:solidFill>
                <a:latin typeface="+mn-lt"/>
              </a:rPr>
              <a:t>            @</a:t>
            </a:r>
            <a:r>
              <a:rPr lang="en-US" sz="1000" dirty="0" err="1">
                <a:solidFill>
                  <a:schemeClr val="tx2"/>
                </a:solidFill>
                <a:latin typeface="+mn-lt"/>
              </a:rPr>
              <a:t>learningimpact</a:t>
            </a:r>
            <a:endParaRPr lang="en-US" sz="10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3"/>
            <a:ext cx="3444240" cy="10401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50" r:id="rId1"/>
    <p:sldLayoutId id="2147484251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A4B7E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A4B7E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A4B7E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A4B7E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A4B7E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2A4B7E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2A4B7E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2A4B7E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2A4B7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86000"/>
          </a:xfrm>
        </p:spPr>
        <p:txBody>
          <a:bodyPr/>
          <a:lstStyle/>
          <a:p>
            <a:r>
              <a:rPr lang="en-US" dirty="0"/>
              <a:t>IMS Standards: Digital Assessment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743200" y="4267200"/>
            <a:ext cx="5181600" cy="1752600"/>
          </a:xfrm>
        </p:spPr>
        <p:txBody>
          <a:bodyPr/>
          <a:lstStyle/>
          <a:p>
            <a:pPr algn="l"/>
            <a:r>
              <a:rPr lang="en-US" dirty="0"/>
              <a:t>Colin Smythe</a:t>
            </a:r>
          </a:p>
          <a:p>
            <a:pPr algn="l"/>
            <a:r>
              <a:rPr lang="en-US" dirty="0"/>
              <a:t>Chief Architect (IMS Global)</a:t>
            </a:r>
          </a:p>
          <a:p>
            <a:pPr algn="l"/>
            <a:r>
              <a:rPr lang="en-US" sz="2400" dirty="0" err="1"/>
              <a:t>csmythe@imsglobal.org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3DA248-53A7-4B9D-991A-2C38A1BD20F1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CC1A43-0886-F645-B474-E3854E9323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191000"/>
            <a:ext cx="1270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356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44D87-4D81-1947-86F6-78CB932E2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0842" y="38100"/>
            <a:ext cx="5833158" cy="1143000"/>
          </a:xfrm>
        </p:spPr>
        <p:txBody>
          <a:bodyPr/>
          <a:lstStyle/>
          <a:p>
            <a:r>
              <a:rPr lang="en-US" dirty="0"/>
              <a:t>Assessment Architecture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62AF06E-30AF-024C-8737-A92A0F576D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62050"/>
            <a:ext cx="7924800" cy="521716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004592-818A-0F42-AEA4-C056CC74E6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CA21D6-0B90-4011-AB5A-CF7482C59A5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235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751F6-F22A-5742-9B3E-9796D6E8B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8575"/>
            <a:ext cx="5486400" cy="1143000"/>
          </a:xfrm>
        </p:spPr>
        <p:txBody>
          <a:bodyPr/>
          <a:lstStyle/>
          <a:p>
            <a:r>
              <a:rPr lang="en-US" dirty="0"/>
              <a:t> Relevant IMS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DD15F-BFC5-5E41-BBDB-864277F1C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525" y="1524000"/>
            <a:ext cx="8458200" cy="4876800"/>
          </a:xfrm>
        </p:spPr>
        <p:txBody>
          <a:bodyPr/>
          <a:lstStyle/>
          <a:p>
            <a:r>
              <a:rPr lang="en-US" sz="2000" dirty="0"/>
              <a:t>Question &amp; Test Interoperability (QTI)</a:t>
            </a:r>
          </a:p>
          <a:p>
            <a:r>
              <a:rPr lang="en-US" sz="2000" dirty="0"/>
              <a:t>Accessible Portable Item Protocol (APIP)</a:t>
            </a:r>
          </a:p>
          <a:p>
            <a:r>
              <a:rPr lang="en-US" sz="2000" dirty="0"/>
              <a:t>Portable Custom Interaction (PCI)</a:t>
            </a:r>
          </a:p>
          <a:p>
            <a:r>
              <a:rPr lang="en-US" sz="2000" dirty="0"/>
              <a:t>Computer Adaptive Testing (CAT)</a:t>
            </a:r>
          </a:p>
          <a:p>
            <a:r>
              <a:rPr lang="en-US" sz="2000" dirty="0"/>
              <a:t>Proctoring</a:t>
            </a:r>
          </a:p>
          <a:p>
            <a:r>
              <a:rPr lang="en-US" sz="2000" dirty="0"/>
              <a:t>Access for All Personal Needs &amp; Preferences (</a:t>
            </a:r>
            <a:r>
              <a:rPr lang="en-US" sz="2000" dirty="0" err="1"/>
              <a:t>AfA</a:t>
            </a:r>
            <a:r>
              <a:rPr lang="en-US" sz="2000" dirty="0"/>
              <a:t> PNP)</a:t>
            </a:r>
          </a:p>
          <a:p>
            <a:r>
              <a:rPr lang="en-US" sz="2000" dirty="0"/>
              <a:t>Content Packaging/Common Cartridge/Thin Common Cartridge</a:t>
            </a:r>
          </a:p>
          <a:p>
            <a:r>
              <a:rPr lang="en-US" sz="2000" dirty="0"/>
              <a:t>Learning Tools Interoperability (LTI)</a:t>
            </a:r>
          </a:p>
          <a:p>
            <a:r>
              <a:rPr lang="en-US" sz="2000" dirty="0"/>
              <a:t>LTI Resource Search</a:t>
            </a:r>
          </a:p>
          <a:p>
            <a:r>
              <a:rPr lang="en-US" sz="2000" dirty="0"/>
              <a:t>Competency &amp; Academic Standards Exchange (CASE)</a:t>
            </a:r>
          </a:p>
          <a:p>
            <a:r>
              <a:rPr lang="en-US" sz="2000" dirty="0"/>
              <a:t>Caliper</a:t>
            </a:r>
          </a:p>
          <a:p>
            <a:r>
              <a:rPr lang="en-US" sz="2000" dirty="0" err="1"/>
              <a:t>OneRoster</a:t>
            </a:r>
            <a:endParaRPr lang="en-US" sz="2000" dirty="0"/>
          </a:p>
          <a:p>
            <a:r>
              <a:rPr lang="en-US" sz="2000" dirty="0"/>
              <a:t>Metadata (LOM) &amp; </a:t>
            </a:r>
            <a:r>
              <a:rPr lang="en-US" sz="2000" dirty="0" err="1"/>
              <a:t>AfA</a:t>
            </a:r>
            <a:r>
              <a:rPr lang="en-US" sz="2000" dirty="0"/>
              <a:t> Digital Resource Description (DRD)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884E8-4727-D440-989C-1703BC5E7D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CA21D6-0B90-4011-AB5A-CF7482C59A5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5018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30220-62D6-6845-AAB9-C6D08515B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800" y="9525"/>
            <a:ext cx="5029200" cy="1143000"/>
          </a:xfrm>
        </p:spPr>
        <p:txBody>
          <a:bodyPr/>
          <a:lstStyle/>
          <a:p>
            <a:r>
              <a:rPr lang="en-US" dirty="0"/>
              <a:t>Adoption in Europe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0FDA8-DFE9-F142-A44B-09CA0821D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dirty="0"/>
              <a:t>Deployed solutions</a:t>
            </a:r>
          </a:p>
          <a:p>
            <a:pPr lvl="1"/>
            <a:r>
              <a:rPr lang="en-US" dirty="0"/>
              <a:t>Netherlands</a:t>
            </a:r>
          </a:p>
          <a:p>
            <a:pPr lvl="2"/>
            <a:r>
              <a:rPr lang="en-US" dirty="0"/>
              <a:t>Schools delivery deployed since 2014</a:t>
            </a:r>
          </a:p>
          <a:p>
            <a:pPr lvl="1"/>
            <a:r>
              <a:rPr lang="en-US" dirty="0"/>
              <a:t>Norway</a:t>
            </a:r>
          </a:p>
          <a:p>
            <a:pPr lvl="2"/>
            <a:r>
              <a:rPr lang="en-US" dirty="0"/>
              <a:t>Schools delivery now under development</a:t>
            </a:r>
          </a:p>
          <a:p>
            <a:r>
              <a:rPr lang="en-US"/>
              <a:t>Certified Vendors (QTI)</a:t>
            </a:r>
            <a:endParaRPr lang="en-US" dirty="0"/>
          </a:p>
          <a:p>
            <a:pPr lvl="1"/>
            <a:r>
              <a:rPr lang="en-US" dirty="0"/>
              <a:t>TAO (</a:t>
            </a:r>
            <a:r>
              <a:rPr lang="en-US" dirty="0" err="1"/>
              <a:t>Luxemburgh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BPS (Germany)</a:t>
            </a:r>
          </a:p>
          <a:p>
            <a:pPr lvl="1"/>
            <a:r>
              <a:rPr lang="en-US" dirty="0" err="1"/>
              <a:t>Itslearning</a:t>
            </a:r>
            <a:r>
              <a:rPr lang="en-US" dirty="0"/>
              <a:t> (Norway)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FCEE9A-8300-6145-93F1-F3CC5D30A8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CA21D6-0B90-4011-AB5A-CF7482C59A5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9793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4F66D-F619-CE46-B87A-00B81FB1A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sz="6000" dirty="0"/>
              <a:t>Questions &amp; Comments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38535A-749E-3741-A303-006E77122B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CA21D6-0B90-4011-AB5A-CF7482C59A5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0218448"/>
      </p:ext>
    </p:extLst>
  </p:cSld>
  <p:clrMapOvr>
    <a:masterClrMapping/>
  </p:clrMapOvr>
</p:sld>
</file>

<file path=ppt/theme/theme1.xml><?xml version="1.0" encoding="utf-8"?>
<a:theme xmlns:a="http://schemas.openxmlformats.org/drawingml/2006/main" name="1_conformancediscuss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</TotalTime>
  <Words>144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1_conformancediscussion</vt:lpstr>
      <vt:lpstr>IMS Standards: Digital Assessment</vt:lpstr>
      <vt:lpstr>Assessment Architecture</vt:lpstr>
      <vt:lpstr> Relevant IMS Specifications</vt:lpstr>
      <vt:lpstr>Adoption in Europe</vt:lpstr>
      <vt:lpstr>Questions &amp; Comments</vt:lpstr>
    </vt:vector>
  </TitlesOfParts>
  <Company>IMS Global Learning Consortium, Inc.</Company>
  <LinksUpToDate>false</LinksUpToDate>
  <SharedDoc>false</SharedDoc>
  <HyperlinkBase>http://www.imsglobal.org/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Lisa Mattson</dc:creator>
  <cp:lastModifiedBy>Colin Smythe</cp:lastModifiedBy>
  <cp:revision>158</cp:revision>
  <dcterms:created xsi:type="dcterms:W3CDTF">2007-06-01T14:16:19Z</dcterms:created>
  <dcterms:modified xsi:type="dcterms:W3CDTF">2020-04-07T10:31:13Z</dcterms:modified>
</cp:coreProperties>
</file>